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50"/>
  </p:notesMasterIdLst>
  <p:handoutMasterIdLst>
    <p:handoutMasterId r:id="rId51"/>
  </p:handoutMasterIdLst>
  <p:sldIdLst>
    <p:sldId id="997" r:id="rId2"/>
    <p:sldId id="1099" r:id="rId3"/>
    <p:sldId id="1006" r:id="rId4"/>
    <p:sldId id="1007" r:id="rId5"/>
    <p:sldId id="1008" r:id="rId6"/>
    <p:sldId id="998" r:id="rId7"/>
    <p:sldId id="1009" r:id="rId8"/>
    <p:sldId id="1015" r:id="rId9"/>
    <p:sldId id="1014" r:id="rId10"/>
    <p:sldId id="1013" r:id="rId11"/>
    <p:sldId id="1012" r:id="rId12"/>
    <p:sldId id="1010" r:id="rId13"/>
    <p:sldId id="1016" r:id="rId14"/>
    <p:sldId id="1002" r:id="rId15"/>
    <p:sldId id="1005" r:id="rId16"/>
    <p:sldId id="1004" r:id="rId17"/>
    <p:sldId id="999" r:id="rId18"/>
    <p:sldId id="939" r:id="rId19"/>
    <p:sldId id="940" r:id="rId20"/>
    <p:sldId id="941" r:id="rId21"/>
    <p:sldId id="942" r:id="rId22"/>
    <p:sldId id="371" r:id="rId23"/>
    <p:sldId id="1001" r:id="rId24"/>
    <p:sldId id="943" r:id="rId25"/>
    <p:sldId id="944" r:id="rId26"/>
    <p:sldId id="945" r:id="rId27"/>
    <p:sldId id="946" r:id="rId28"/>
    <p:sldId id="947" r:id="rId29"/>
    <p:sldId id="948" r:id="rId30"/>
    <p:sldId id="949" r:id="rId31"/>
    <p:sldId id="950" r:id="rId32"/>
    <p:sldId id="388" r:id="rId33"/>
    <p:sldId id="387" r:id="rId34"/>
    <p:sldId id="1000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92" r:id="rId47"/>
    <p:sldId id="391" r:id="rId48"/>
    <p:sldId id="1100" r:id="rId49"/>
  </p:sldIdLst>
  <p:sldSz cx="9144000" cy="6858000" type="screen4x3"/>
  <p:notesSz cx="6858000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Barreto" initials="MB" lastIdx="1" clrIdx="0">
    <p:extLst>
      <p:ext uri="{19B8F6BF-5375-455C-9EA6-DF929625EA0E}">
        <p15:presenceInfo xmlns:p15="http://schemas.microsoft.com/office/powerpoint/2012/main" userId="84c9c76ddd1116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2F2F2"/>
    <a:srgbClr val="094A00"/>
    <a:srgbClr val="F3BF49"/>
    <a:srgbClr val="FF9D20"/>
    <a:srgbClr val="00B7C6"/>
    <a:srgbClr val="C80A0A"/>
    <a:srgbClr val="FB9A26"/>
    <a:srgbClr val="FFCC66"/>
    <a:srgbClr val="CCA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106" autoAdjust="0"/>
    <p:restoredTop sz="92037" autoAdjust="0"/>
  </p:normalViewPr>
  <p:slideViewPr>
    <p:cSldViewPr snapToGrid="0">
      <p:cViewPr varScale="1">
        <p:scale>
          <a:sx n="54" d="100"/>
          <a:sy n="54" d="100"/>
        </p:scale>
        <p:origin x="864" y="48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019"/>
    </p:cViewPr>
  </p:sorterViewPr>
  <p:notesViewPr>
    <p:cSldViewPr snapToGrid="0">
      <p:cViewPr varScale="1">
        <p:scale>
          <a:sx n="52" d="100"/>
          <a:sy n="52" d="100"/>
        </p:scale>
        <p:origin x="2946" y="72"/>
      </p:cViewPr>
      <p:guideLst>
        <p:guide orient="horz" pos="3126"/>
        <p:guide pos="214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‹nº›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715352"/>
            <a:ext cx="5029200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Além disso, também se considera como saída de energia, neste método, o conceito de energia mínima. Que, lembrando, é o gasto mínimo exigido para manter os padrões de pressão para o consumidor.</a:t>
            </a:r>
          </a:p>
        </p:txBody>
      </p:sp>
    </p:spTree>
    <p:extLst>
      <p:ext uri="{BB962C8B-B14F-4D97-AF65-F5344CB8AC3E}">
        <p14:creationId xmlns:p14="http://schemas.microsoft.com/office/powerpoint/2010/main" val="2059059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73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0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44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95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942291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5877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87544"/>
          </a:xfrm>
        </p:spPr>
        <p:txBody>
          <a:bodyPr>
            <a:normAutofit/>
          </a:bodyPr>
          <a:lstStyle>
            <a:lvl1pPr>
              <a:defRPr sz="2800">
                <a:latin typeface="Lucida Grande"/>
                <a:cs typeface="Lucida Grand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4106"/>
            <a:ext cx="8640960" cy="5256584"/>
          </a:xfrm>
        </p:spPr>
        <p:txBody>
          <a:bodyPr>
            <a:normAutofit/>
          </a:bodyPr>
          <a:lstStyle>
            <a:lvl1pPr>
              <a:defRPr sz="2300">
                <a:latin typeface="Lucida Grande"/>
                <a:cs typeface="Lucida Grande"/>
              </a:defRPr>
            </a:lvl1pPr>
            <a:lvl2pPr>
              <a:defRPr sz="1900">
                <a:latin typeface="Lucida Grande"/>
                <a:cs typeface="Lucida Grande"/>
              </a:defRPr>
            </a:lvl2pPr>
            <a:lvl3pPr>
              <a:defRPr sz="1400">
                <a:latin typeface="Lucida Grande"/>
                <a:cs typeface="Lucida Grande"/>
              </a:defRPr>
            </a:lvl3pPr>
            <a:lvl4pPr>
              <a:defRPr sz="1400">
                <a:latin typeface="Lucida Grande"/>
                <a:cs typeface="Lucida Grande"/>
              </a:defRPr>
            </a:lvl4pPr>
            <a:lvl5pPr>
              <a:defRPr sz="1400">
                <a:latin typeface="Lucida Grande"/>
                <a:cs typeface="Lucida Grand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26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0213" y="2226648"/>
            <a:ext cx="8247600" cy="16344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416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21DEE-0172-4117-BC28-64E54CA3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5BC5D8-EAC2-4FE5-97AB-F895D698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4EE2-0027-416E-92FE-C5AF69BF7C17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F5BA8D-ADF6-43DA-B09D-0AC0F2F8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435BF1-1280-42FF-9CEC-4702889C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4DEC-ECAD-40F6-8060-33C277167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942291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5877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882023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 bwMode="auto">
          <a:xfrm rot="1156194" flipH="1">
            <a:off x="-2599121" y="-6130227"/>
            <a:ext cx="21178443" cy="1522685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794086"/>
            <a:ext cx="7776000" cy="617928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88800" y="1730792"/>
            <a:ext cx="7776000" cy="429143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dirty="0"/>
              <a:t>Text durch klicken hinzufügen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4826" r="14479" b="34528"/>
          <a:stretch/>
        </p:blipFill>
        <p:spPr>
          <a:xfrm>
            <a:off x="98887" y="74814"/>
            <a:ext cx="1848446" cy="5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 bwMode="auto">
          <a:xfrm rot="1156194" flipH="1">
            <a:off x="-2624521" y="-6130227"/>
            <a:ext cx="21178443" cy="1522685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1944417"/>
            <a:ext cx="5760000" cy="424434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1944418"/>
            <a:ext cx="2358000" cy="228233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4826" r="14479" b="34528"/>
          <a:stretch/>
        </p:blipFill>
        <p:spPr>
          <a:xfrm>
            <a:off x="98887" y="74814"/>
            <a:ext cx="1848446" cy="5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 userDrawn="1"/>
        </p:nvSpPr>
        <p:spPr bwMode="auto">
          <a:xfrm rot="1156194" flipH="1">
            <a:off x="-2269176" y="-8223397"/>
            <a:ext cx="21178443" cy="1738035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1908313"/>
            <a:ext cx="5760000" cy="435568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dirty="0"/>
              <a:t>Text durch klicken hinzufügen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1974502"/>
            <a:ext cx="2358000" cy="382149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4826" r="14479" b="34528"/>
          <a:stretch/>
        </p:blipFill>
        <p:spPr>
          <a:xfrm>
            <a:off x="98887" y="74814"/>
            <a:ext cx="1848446" cy="5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 bwMode="auto">
          <a:xfrm rot="1156194" flipH="1">
            <a:off x="-2624521" y="-6130227"/>
            <a:ext cx="21178443" cy="1522685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979620"/>
            <a:ext cx="7776000" cy="617928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4826" r="14479" b="34528"/>
          <a:stretch/>
        </p:blipFill>
        <p:spPr>
          <a:xfrm>
            <a:off x="98887" y="74814"/>
            <a:ext cx="1848446" cy="5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807338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37009" y="1847997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733009" y="1838397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4826" r="14479" b="34528"/>
          <a:stretch/>
        </p:blipFill>
        <p:spPr>
          <a:xfrm>
            <a:off x="98887" y="74814"/>
            <a:ext cx="1848446" cy="5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993798"/>
            <a:ext cx="7776000" cy="617928"/>
          </a:xfrm>
        </p:spPr>
        <p:txBody>
          <a:bodyPr/>
          <a:lstStyle>
            <a:lvl1pPr>
              <a:defRPr lang="de-DE" sz="3200" b="1" noProof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1892235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4" b="14239"/>
          <a:stretch/>
        </p:blipFill>
        <p:spPr>
          <a:xfrm>
            <a:off x="0" y="-7512"/>
            <a:ext cx="91440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712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968044"/>
            <a:ext cx="7776000" cy="617928"/>
          </a:xfrm>
        </p:spPr>
        <p:txBody>
          <a:bodyPr/>
          <a:lstStyle>
            <a:lvl1pPr>
              <a:defRPr lang="de-DE" sz="3200" b="1" noProof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1932844"/>
            <a:ext cx="7776000" cy="3816000"/>
          </a:xfrm>
        </p:spPr>
        <p:txBody>
          <a:bodyPr/>
          <a:lstStyle>
            <a:lvl1pPr marL="36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Tx/>
              <a:buFont typeface="+mj-lt"/>
              <a:buAutoNum type="arabicPeriod"/>
              <a:tabLst>
                <a:tab pos="2190750" algn="l"/>
              </a:tabLst>
              <a:defRPr lang="de-DE" sz="2400" b="1" noProof="0" dirty="0">
                <a:solidFill>
                  <a:srgbClr val="6E645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  <a:tabLst>
                <a:tab pos="2190750" algn="l"/>
              </a:tabLst>
              <a:defRPr lang="de-DE" sz="2400" b="1" noProof="0" dirty="0">
                <a:solidFill>
                  <a:srgbClr val="6E645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  <a:tabLst>
                <a:tab pos="2190750" algn="l"/>
              </a:tabLst>
              <a:defRPr lang="de-DE" sz="2400" b="1" noProof="0" dirty="0">
                <a:solidFill>
                  <a:srgbClr val="6E645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  <a:tabLst>
                <a:tab pos="2190750" algn="l"/>
              </a:tabLst>
              <a:defRPr lang="de-DE" sz="2400" b="1" noProof="0" dirty="0">
                <a:solidFill>
                  <a:srgbClr val="6E645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dirty="0"/>
              <a:t>Text durch klicken hinzufügen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4826" r="14479" b="34528"/>
          <a:stretch/>
        </p:blipFill>
        <p:spPr>
          <a:xfrm>
            <a:off x="98887" y="74814"/>
            <a:ext cx="2533650" cy="7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975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1893862"/>
            <a:ext cx="7776000" cy="4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658953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 durch Klicken hinzufügen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48" r:id="rId2"/>
    <p:sldLayoutId id="2147483708" r:id="rId3"/>
    <p:sldLayoutId id="2147483709" r:id="rId4"/>
    <p:sldLayoutId id="2147483714" r:id="rId5"/>
    <p:sldLayoutId id="2147483710" r:id="rId6"/>
    <p:sldLayoutId id="2147483711" r:id="rId7"/>
    <p:sldLayoutId id="2147483740" r:id="rId8"/>
    <p:sldLayoutId id="2147483741" r:id="rId9"/>
    <p:sldLayoutId id="2147483745" r:id="rId10"/>
    <p:sldLayoutId id="2147483746" r:id="rId11"/>
    <p:sldLayoutId id="2147483749" r:id="rId12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3200" b="1" noProof="0" dirty="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D6A972-8B28-4BCD-BD88-8376501BE3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4"/>
          <a:stretch/>
        </p:blipFill>
        <p:spPr>
          <a:xfrm>
            <a:off x="552450" y="5504624"/>
            <a:ext cx="5305438" cy="1152539"/>
          </a:xfrm>
          <a:prstGeom prst="rect">
            <a:avLst/>
          </a:prstGeom>
        </p:spPr>
      </p:pic>
      <p:pic>
        <p:nvPicPr>
          <p:cNvPr id="6" name="Picture 4" descr="X:\1.GIZ no Brasil\19. Artes\Imagem folder e cabeçalho\2012-08-01_Imagem_GIZ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8129"/>
            <a:ext cx="9142810" cy="1370746"/>
          </a:xfrm>
          <a:prstGeom prst="rect">
            <a:avLst/>
          </a:prstGeom>
          <a:noFill/>
        </p:spPr>
      </p:pic>
      <p:sp>
        <p:nvSpPr>
          <p:cNvPr id="7" name="Rechteck 1"/>
          <p:cNvSpPr/>
          <p:nvPr/>
        </p:nvSpPr>
        <p:spPr>
          <a:xfrm>
            <a:off x="450376" y="3373907"/>
            <a:ext cx="8695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Cooperação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Alemã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o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Desenvolvimento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Sustentável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 1"/>
          <p:cNvSpPr/>
          <p:nvPr/>
        </p:nvSpPr>
        <p:spPr>
          <a:xfrm>
            <a:off x="138802" y="3828147"/>
            <a:ext cx="86958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Balanço energético – Energia mínima</a:t>
            </a:r>
          </a:p>
          <a:p>
            <a:endParaRPr lang="pt-BR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29.05.2018 Fortaleza, ASSEMAE</a:t>
            </a:r>
            <a:endParaRPr lang="pt-B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C9EC87-3F51-40B1-BB76-D5B2B808B8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6899" y="5641636"/>
            <a:ext cx="3137798" cy="8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47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F683BBF0-8BB2-42EE-845A-AAF02F731D67}"/>
              </a:ext>
            </a:extLst>
          </p:cNvPr>
          <p:cNvSpPr/>
          <p:nvPr/>
        </p:nvSpPr>
        <p:spPr bwMode="auto">
          <a:xfrm rot="5400000">
            <a:off x="4575545" y="3322794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EF1B87AB-1325-450B-80BA-F175F6A53BA4}"/>
              </a:ext>
            </a:extLst>
          </p:cNvPr>
          <p:cNvSpPr/>
          <p:nvPr/>
        </p:nvSpPr>
        <p:spPr bwMode="auto">
          <a:xfrm rot="5400000">
            <a:off x="5088530" y="3322794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A45EAE5D-C445-4143-837A-2F1957C169CC}"/>
              </a:ext>
            </a:extLst>
          </p:cNvPr>
          <p:cNvSpPr/>
          <p:nvPr/>
        </p:nvSpPr>
        <p:spPr bwMode="auto">
          <a:xfrm rot="5400000">
            <a:off x="5551745" y="3322795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28168E71-22F5-47B3-AF2B-B80C36C89C9C}"/>
              </a:ext>
            </a:extLst>
          </p:cNvPr>
          <p:cNvSpPr/>
          <p:nvPr/>
        </p:nvSpPr>
        <p:spPr bwMode="auto">
          <a:xfrm rot="5400000">
            <a:off x="6107610" y="3322795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10E414C4-F86B-4135-8747-9E617FE9B9F5}"/>
              </a:ext>
            </a:extLst>
          </p:cNvPr>
          <p:cNvSpPr/>
          <p:nvPr/>
        </p:nvSpPr>
        <p:spPr bwMode="auto">
          <a:xfrm rot="5400000">
            <a:off x="6620595" y="3322795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779DC9C-5320-49F2-86E2-3B5C73639E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04652" y="-230492"/>
          <a:ext cx="3206458" cy="264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Imagem de Bitmap" r:id="rId3" imgW="5323810" imgH="4420217" progId="Paint.Picture">
                  <p:embed/>
                </p:oleObj>
              </mc:Choice>
              <mc:Fallback>
                <p:oleObj name="Imagem de Bitmap" r:id="rId3" imgW="5323810" imgH="4420217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779DC9C-5320-49F2-86E2-3B5C73639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652" y="-230492"/>
                        <a:ext cx="3206458" cy="2649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04B0B0-3EFA-45C9-9BC0-F2A51954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92423" y="107146"/>
            <a:ext cx="4513488" cy="2649556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CC91C80-5FEC-485E-9458-FC1A65D63F9A}"/>
              </a:ext>
            </a:extLst>
          </p:cNvPr>
          <p:cNvSpPr/>
          <p:nvPr/>
        </p:nvSpPr>
        <p:spPr bwMode="auto">
          <a:xfrm rot="16200000">
            <a:off x="2541403" y="2814184"/>
            <a:ext cx="1554480" cy="12468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DBF0030-8851-4644-9FE4-FBB5517B31E8}"/>
              </a:ext>
            </a:extLst>
          </p:cNvPr>
          <p:cNvSpPr/>
          <p:nvPr/>
        </p:nvSpPr>
        <p:spPr bwMode="auto">
          <a:xfrm rot="16200000">
            <a:off x="993035" y="2701673"/>
            <a:ext cx="1554480" cy="13565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C2054F-D497-4A88-99BD-9DD770C66F7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3" y="3750844"/>
            <a:ext cx="914401" cy="1031063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7BB7705-5187-4029-AC30-A5A4AA0CB677}"/>
              </a:ext>
            </a:extLst>
          </p:cNvPr>
          <p:cNvSpPr txBox="1">
            <a:spLocks/>
          </p:cNvSpPr>
          <p:nvPr/>
        </p:nvSpPr>
        <p:spPr bwMode="auto">
          <a:xfrm>
            <a:off x="558800" y="5189871"/>
            <a:ext cx="3563888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Gravítica </a:t>
            </a:r>
          </a:p>
          <a:p>
            <a:r>
              <a:rPr lang="pt-PT" dirty="0"/>
              <a:t>a eletricidade / (combustivel)</a:t>
            </a:r>
            <a:endParaRPr lang="en-GB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B5941ED-B051-4DA7-BC9F-E40FAA38F1C6}"/>
              </a:ext>
            </a:extLst>
          </p:cNvPr>
          <p:cNvSpPr txBox="1">
            <a:spLocks/>
          </p:cNvSpPr>
          <p:nvPr/>
        </p:nvSpPr>
        <p:spPr bwMode="auto">
          <a:xfrm>
            <a:off x="3868858" y="3723284"/>
            <a:ext cx="5801360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Energia mínima para abastecer</a:t>
            </a:r>
          </a:p>
          <a:p>
            <a:r>
              <a:rPr lang="pt-BR" sz="1800" dirty="0"/>
              <a:t>Energia supérflua (pressão excessiva)</a:t>
            </a:r>
          </a:p>
          <a:p>
            <a:r>
              <a:rPr lang="pt-BR" sz="1800" dirty="0"/>
              <a:t>Energia perdida / dissipada relativo ao consumo (tubulações, válvulas </a:t>
            </a:r>
            <a:r>
              <a:rPr lang="pt-BR" sz="1800" dirty="0" err="1"/>
              <a:t>ect</a:t>
            </a:r>
            <a:r>
              <a:rPr lang="pt-BR" sz="1800" dirty="0"/>
              <a:t>)</a:t>
            </a:r>
          </a:p>
          <a:p>
            <a:r>
              <a:rPr lang="pt-BR" sz="1800" dirty="0"/>
              <a:t>Energia perdida nas motobombas</a:t>
            </a:r>
          </a:p>
          <a:p>
            <a:r>
              <a:rPr lang="pt-BR" sz="1800" dirty="0"/>
              <a:t>Energia perdida / dissipada relativa a perdas de água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309E01-EECA-470C-889D-CF94DC28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0" y="213615"/>
            <a:ext cx="2008400" cy="617928"/>
          </a:xfrm>
        </p:spPr>
        <p:txBody>
          <a:bodyPr/>
          <a:lstStyle/>
          <a:p>
            <a:r>
              <a:rPr lang="pt-BR" dirty="0"/>
              <a:t>Balanço energético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18D1427-AE6E-4C2A-AD52-4422CB8C3D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2" y="3699329"/>
            <a:ext cx="1031063" cy="10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852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F683BBF0-8BB2-42EE-845A-AAF02F731D67}"/>
              </a:ext>
            </a:extLst>
          </p:cNvPr>
          <p:cNvSpPr/>
          <p:nvPr/>
        </p:nvSpPr>
        <p:spPr bwMode="auto">
          <a:xfrm rot="5400000">
            <a:off x="4575545" y="3322794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EF1B87AB-1325-450B-80BA-F175F6A53BA4}"/>
              </a:ext>
            </a:extLst>
          </p:cNvPr>
          <p:cNvSpPr/>
          <p:nvPr/>
        </p:nvSpPr>
        <p:spPr bwMode="auto">
          <a:xfrm rot="5400000">
            <a:off x="5088530" y="3322794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A45EAE5D-C445-4143-837A-2F1957C169CC}"/>
              </a:ext>
            </a:extLst>
          </p:cNvPr>
          <p:cNvSpPr/>
          <p:nvPr/>
        </p:nvSpPr>
        <p:spPr bwMode="auto">
          <a:xfrm rot="5400000">
            <a:off x="5551745" y="3322795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28168E71-22F5-47B3-AF2B-B80C36C89C9C}"/>
              </a:ext>
            </a:extLst>
          </p:cNvPr>
          <p:cNvSpPr/>
          <p:nvPr/>
        </p:nvSpPr>
        <p:spPr bwMode="auto">
          <a:xfrm rot="5400000">
            <a:off x="6107610" y="3322795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10E414C4-F86B-4135-8747-9E617FE9B9F5}"/>
              </a:ext>
            </a:extLst>
          </p:cNvPr>
          <p:cNvSpPr/>
          <p:nvPr/>
        </p:nvSpPr>
        <p:spPr bwMode="auto">
          <a:xfrm rot="5400000">
            <a:off x="6620595" y="3322795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CBAB6FE0-E5CA-4F8E-8CDB-8E328983A08F}"/>
              </a:ext>
            </a:extLst>
          </p:cNvPr>
          <p:cNvSpPr/>
          <p:nvPr/>
        </p:nvSpPr>
        <p:spPr bwMode="auto">
          <a:xfrm rot="5400000">
            <a:off x="7083810" y="3322796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779DC9C-5320-49F2-86E2-3B5C73639E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04652" y="-230492"/>
          <a:ext cx="3206458" cy="264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Imagem de Bitmap" r:id="rId3" imgW="5323810" imgH="4420217" progId="Paint.Picture">
                  <p:embed/>
                </p:oleObj>
              </mc:Choice>
              <mc:Fallback>
                <p:oleObj name="Imagem de Bitmap" r:id="rId3" imgW="5323810" imgH="4420217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779DC9C-5320-49F2-86E2-3B5C73639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652" y="-230492"/>
                        <a:ext cx="3206458" cy="2649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04B0B0-3EFA-45C9-9BC0-F2A51954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92423" y="107146"/>
            <a:ext cx="4513488" cy="2649556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CC91C80-5FEC-485E-9458-FC1A65D63F9A}"/>
              </a:ext>
            </a:extLst>
          </p:cNvPr>
          <p:cNvSpPr/>
          <p:nvPr/>
        </p:nvSpPr>
        <p:spPr bwMode="auto">
          <a:xfrm rot="16200000">
            <a:off x="2541403" y="2814184"/>
            <a:ext cx="1554480" cy="12468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DBF0030-8851-4644-9FE4-FBB5517B31E8}"/>
              </a:ext>
            </a:extLst>
          </p:cNvPr>
          <p:cNvSpPr/>
          <p:nvPr/>
        </p:nvSpPr>
        <p:spPr bwMode="auto">
          <a:xfrm rot="16200000">
            <a:off x="993035" y="2701673"/>
            <a:ext cx="1554480" cy="13565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C2054F-D497-4A88-99BD-9DD770C66F7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3" y="3750844"/>
            <a:ext cx="914401" cy="1031063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7BB7705-5187-4029-AC30-A5A4AA0CB677}"/>
              </a:ext>
            </a:extLst>
          </p:cNvPr>
          <p:cNvSpPr txBox="1">
            <a:spLocks/>
          </p:cNvSpPr>
          <p:nvPr/>
        </p:nvSpPr>
        <p:spPr bwMode="auto">
          <a:xfrm>
            <a:off x="558800" y="5189871"/>
            <a:ext cx="3563888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Gravítica </a:t>
            </a:r>
          </a:p>
          <a:p>
            <a:r>
              <a:rPr lang="pt-PT" dirty="0"/>
              <a:t>a eletricidade / (combustivel)</a:t>
            </a:r>
            <a:endParaRPr lang="en-GB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B5941ED-B051-4DA7-BC9F-E40FAA38F1C6}"/>
              </a:ext>
            </a:extLst>
          </p:cNvPr>
          <p:cNvSpPr txBox="1">
            <a:spLocks/>
          </p:cNvSpPr>
          <p:nvPr/>
        </p:nvSpPr>
        <p:spPr bwMode="auto">
          <a:xfrm>
            <a:off x="3868858" y="3723284"/>
            <a:ext cx="5801360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Energia mínima para abastecer</a:t>
            </a:r>
          </a:p>
          <a:p>
            <a:r>
              <a:rPr lang="pt-BR" sz="1800" dirty="0"/>
              <a:t>Energia supérflua (pressão excessiva)</a:t>
            </a:r>
          </a:p>
          <a:p>
            <a:r>
              <a:rPr lang="pt-BR" sz="1800" dirty="0"/>
              <a:t>Energia perdida / dissipada relativo ao consumo (tubulações, válvulas </a:t>
            </a:r>
            <a:r>
              <a:rPr lang="pt-BR" sz="1800" dirty="0" err="1"/>
              <a:t>ect</a:t>
            </a:r>
            <a:r>
              <a:rPr lang="pt-BR" sz="1800" dirty="0"/>
              <a:t>)</a:t>
            </a:r>
          </a:p>
          <a:p>
            <a:r>
              <a:rPr lang="pt-BR" sz="1800" dirty="0"/>
              <a:t>Energia perdida nas motobombas</a:t>
            </a:r>
          </a:p>
          <a:p>
            <a:r>
              <a:rPr lang="pt-BR" sz="1800" dirty="0"/>
              <a:t>Energia perdida / dissipada relativa a perdas de água</a:t>
            </a:r>
          </a:p>
          <a:p>
            <a:r>
              <a:rPr lang="pt-BR" sz="1800" dirty="0"/>
              <a:t>Energia recuperada (microturbinas)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309E01-EECA-470C-889D-CF94DC28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0" y="213615"/>
            <a:ext cx="2008400" cy="617928"/>
          </a:xfrm>
        </p:spPr>
        <p:txBody>
          <a:bodyPr/>
          <a:lstStyle/>
          <a:p>
            <a:r>
              <a:rPr lang="pt-BR" dirty="0"/>
              <a:t>Balanço energético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7696C09-C35E-4328-BE14-E3EAD02405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2" y="3699329"/>
            <a:ext cx="1031063" cy="10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797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F683BBF0-8BB2-42EE-845A-AAF02F731D67}"/>
              </a:ext>
            </a:extLst>
          </p:cNvPr>
          <p:cNvSpPr/>
          <p:nvPr/>
        </p:nvSpPr>
        <p:spPr bwMode="auto">
          <a:xfrm rot="5400000">
            <a:off x="4575545" y="3322794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EF1B87AB-1325-450B-80BA-F175F6A53BA4}"/>
              </a:ext>
            </a:extLst>
          </p:cNvPr>
          <p:cNvSpPr/>
          <p:nvPr/>
        </p:nvSpPr>
        <p:spPr bwMode="auto">
          <a:xfrm rot="5400000">
            <a:off x="5088530" y="3322794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A45EAE5D-C445-4143-837A-2F1957C169CC}"/>
              </a:ext>
            </a:extLst>
          </p:cNvPr>
          <p:cNvSpPr/>
          <p:nvPr/>
        </p:nvSpPr>
        <p:spPr bwMode="auto">
          <a:xfrm rot="5400000">
            <a:off x="5551745" y="3322795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28168E71-22F5-47B3-AF2B-B80C36C89C9C}"/>
              </a:ext>
            </a:extLst>
          </p:cNvPr>
          <p:cNvSpPr/>
          <p:nvPr/>
        </p:nvSpPr>
        <p:spPr bwMode="auto">
          <a:xfrm rot="5400000">
            <a:off x="6107610" y="3322795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10E414C4-F86B-4135-8747-9E617FE9B9F5}"/>
              </a:ext>
            </a:extLst>
          </p:cNvPr>
          <p:cNvSpPr/>
          <p:nvPr/>
        </p:nvSpPr>
        <p:spPr bwMode="auto">
          <a:xfrm rot="5400000">
            <a:off x="6620595" y="3322795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CBAB6FE0-E5CA-4F8E-8CDB-8E328983A08F}"/>
              </a:ext>
            </a:extLst>
          </p:cNvPr>
          <p:cNvSpPr/>
          <p:nvPr/>
        </p:nvSpPr>
        <p:spPr bwMode="auto">
          <a:xfrm rot="5400000">
            <a:off x="7083810" y="3322796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779DC9C-5320-49F2-86E2-3B5C73639E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04652" y="-230492"/>
          <a:ext cx="3206458" cy="264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Imagem de Bitmap" r:id="rId3" imgW="5323810" imgH="4420217" progId="Paint.Picture">
                  <p:embed/>
                </p:oleObj>
              </mc:Choice>
              <mc:Fallback>
                <p:oleObj name="Imagem de Bitmap" r:id="rId3" imgW="5323810" imgH="4420217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779DC9C-5320-49F2-86E2-3B5C73639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652" y="-230492"/>
                        <a:ext cx="3206458" cy="2649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04B0B0-3EFA-45C9-9BC0-F2A51954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92423" y="107146"/>
            <a:ext cx="4513488" cy="2649556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CC91C80-5FEC-485E-9458-FC1A65D63F9A}"/>
              </a:ext>
            </a:extLst>
          </p:cNvPr>
          <p:cNvSpPr/>
          <p:nvPr/>
        </p:nvSpPr>
        <p:spPr bwMode="auto">
          <a:xfrm rot="16200000">
            <a:off x="2541403" y="2814184"/>
            <a:ext cx="1554480" cy="12468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DBF0030-8851-4644-9FE4-FBB5517B31E8}"/>
              </a:ext>
            </a:extLst>
          </p:cNvPr>
          <p:cNvSpPr/>
          <p:nvPr/>
        </p:nvSpPr>
        <p:spPr bwMode="auto">
          <a:xfrm rot="16200000">
            <a:off x="993035" y="2701673"/>
            <a:ext cx="1554480" cy="13565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C2054F-D497-4A88-99BD-9DD770C66F7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3" y="3750844"/>
            <a:ext cx="914401" cy="1031063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7BB7705-5187-4029-AC30-A5A4AA0CB677}"/>
              </a:ext>
            </a:extLst>
          </p:cNvPr>
          <p:cNvSpPr txBox="1">
            <a:spLocks/>
          </p:cNvSpPr>
          <p:nvPr/>
        </p:nvSpPr>
        <p:spPr bwMode="auto">
          <a:xfrm>
            <a:off x="558800" y="5189871"/>
            <a:ext cx="3563888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Gravítica </a:t>
            </a:r>
          </a:p>
          <a:p>
            <a:r>
              <a:rPr lang="pt-PT" dirty="0"/>
              <a:t>a eletricidade / (combustivel)</a:t>
            </a:r>
            <a:endParaRPr lang="en-GB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B5941ED-B051-4DA7-BC9F-E40FAA38F1C6}"/>
              </a:ext>
            </a:extLst>
          </p:cNvPr>
          <p:cNvSpPr txBox="1">
            <a:spLocks/>
          </p:cNvSpPr>
          <p:nvPr/>
        </p:nvSpPr>
        <p:spPr bwMode="auto">
          <a:xfrm>
            <a:off x="3868858" y="3723284"/>
            <a:ext cx="5801360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Energia mínima para abastecer</a:t>
            </a:r>
          </a:p>
          <a:p>
            <a:r>
              <a:rPr lang="pt-BR" sz="1800" dirty="0"/>
              <a:t>Energia supérflua (pressão excessiva)</a:t>
            </a:r>
          </a:p>
          <a:p>
            <a:r>
              <a:rPr lang="pt-BR" sz="1800" dirty="0"/>
              <a:t>Energia perdida / dissipada relativo ao consumo (tubulações, válvulas </a:t>
            </a:r>
            <a:r>
              <a:rPr lang="pt-BR" sz="1800" dirty="0" err="1"/>
              <a:t>ect</a:t>
            </a:r>
            <a:r>
              <a:rPr lang="pt-BR" sz="1800" dirty="0"/>
              <a:t>)</a:t>
            </a:r>
          </a:p>
          <a:p>
            <a:r>
              <a:rPr lang="pt-BR" sz="1800" dirty="0"/>
              <a:t>Energia perdida nas motobombas</a:t>
            </a:r>
          </a:p>
          <a:p>
            <a:r>
              <a:rPr lang="pt-BR" sz="1800" dirty="0"/>
              <a:t>Energia perdida / dissipada relativa a perdas de água</a:t>
            </a:r>
          </a:p>
          <a:p>
            <a:r>
              <a:rPr lang="pt-BR" sz="1800" dirty="0"/>
              <a:t>Energia recuperada (microturbinas)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309E01-EECA-470C-889D-CF94DC28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0" y="213615"/>
            <a:ext cx="2008400" cy="617928"/>
          </a:xfrm>
        </p:spPr>
        <p:txBody>
          <a:bodyPr/>
          <a:lstStyle/>
          <a:p>
            <a:r>
              <a:rPr lang="pt-BR" dirty="0"/>
              <a:t>Balanço energético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27C121E-4F21-421D-BD63-253D6A30C3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2" y="3699329"/>
            <a:ext cx="1031063" cy="10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7811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F683BBF0-8BB2-42EE-845A-AAF02F731D67}"/>
              </a:ext>
            </a:extLst>
          </p:cNvPr>
          <p:cNvSpPr/>
          <p:nvPr/>
        </p:nvSpPr>
        <p:spPr bwMode="auto">
          <a:xfrm rot="5400000">
            <a:off x="4575545" y="3322794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EF1B87AB-1325-450B-80BA-F175F6A53BA4}"/>
              </a:ext>
            </a:extLst>
          </p:cNvPr>
          <p:cNvSpPr/>
          <p:nvPr/>
        </p:nvSpPr>
        <p:spPr bwMode="auto">
          <a:xfrm rot="5400000">
            <a:off x="5088530" y="3322794"/>
            <a:ext cx="1554480" cy="45466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A45EAE5D-C445-4143-837A-2F1957C169CC}"/>
              </a:ext>
            </a:extLst>
          </p:cNvPr>
          <p:cNvSpPr/>
          <p:nvPr/>
        </p:nvSpPr>
        <p:spPr bwMode="auto">
          <a:xfrm rot="5400000">
            <a:off x="5551745" y="3322795"/>
            <a:ext cx="1554480" cy="45466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28168E71-22F5-47B3-AF2B-B80C36C89C9C}"/>
              </a:ext>
            </a:extLst>
          </p:cNvPr>
          <p:cNvSpPr/>
          <p:nvPr/>
        </p:nvSpPr>
        <p:spPr bwMode="auto">
          <a:xfrm rot="5400000">
            <a:off x="6107610" y="3322795"/>
            <a:ext cx="1554480" cy="45466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10E414C4-F86B-4135-8747-9E617FE9B9F5}"/>
              </a:ext>
            </a:extLst>
          </p:cNvPr>
          <p:cNvSpPr/>
          <p:nvPr/>
        </p:nvSpPr>
        <p:spPr bwMode="auto">
          <a:xfrm rot="5400000">
            <a:off x="6620595" y="3322795"/>
            <a:ext cx="1554480" cy="45466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CBAB6FE0-E5CA-4F8E-8CDB-8E328983A08F}"/>
              </a:ext>
            </a:extLst>
          </p:cNvPr>
          <p:cNvSpPr/>
          <p:nvPr/>
        </p:nvSpPr>
        <p:spPr bwMode="auto">
          <a:xfrm rot="5400000">
            <a:off x="7083810" y="3322796"/>
            <a:ext cx="1554480" cy="45466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779DC9C-5320-49F2-86E2-3B5C73639E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04652" y="-230492"/>
          <a:ext cx="3206458" cy="264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Imagem de Bitmap" r:id="rId3" imgW="5323810" imgH="4420217" progId="Paint.Picture">
                  <p:embed/>
                </p:oleObj>
              </mc:Choice>
              <mc:Fallback>
                <p:oleObj name="Imagem de Bitmap" r:id="rId3" imgW="5323810" imgH="4420217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779DC9C-5320-49F2-86E2-3B5C73639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652" y="-230492"/>
                        <a:ext cx="3206458" cy="2649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04B0B0-3EFA-45C9-9BC0-F2A51954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92423" y="107146"/>
            <a:ext cx="4513488" cy="2649556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CC91C80-5FEC-485E-9458-FC1A65D63F9A}"/>
              </a:ext>
            </a:extLst>
          </p:cNvPr>
          <p:cNvSpPr/>
          <p:nvPr/>
        </p:nvSpPr>
        <p:spPr bwMode="auto">
          <a:xfrm rot="16200000">
            <a:off x="2541403" y="2814184"/>
            <a:ext cx="1554480" cy="12468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DBF0030-8851-4644-9FE4-FBB5517B31E8}"/>
              </a:ext>
            </a:extLst>
          </p:cNvPr>
          <p:cNvSpPr/>
          <p:nvPr/>
        </p:nvSpPr>
        <p:spPr bwMode="auto">
          <a:xfrm rot="16200000">
            <a:off x="993035" y="2701673"/>
            <a:ext cx="1554480" cy="13565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C2054F-D497-4A88-99BD-9DD770C66F7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3" y="3750844"/>
            <a:ext cx="914401" cy="1031063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7BB7705-5187-4029-AC30-A5A4AA0CB677}"/>
              </a:ext>
            </a:extLst>
          </p:cNvPr>
          <p:cNvSpPr txBox="1">
            <a:spLocks/>
          </p:cNvSpPr>
          <p:nvPr/>
        </p:nvSpPr>
        <p:spPr bwMode="auto">
          <a:xfrm>
            <a:off x="558800" y="5189871"/>
            <a:ext cx="3563888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Gravítica </a:t>
            </a:r>
          </a:p>
          <a:p>
            <a:r>
              <a:rPr lang="pt-PT" dirty="0"/>
              <a:t>a eletricidade / (combustivel)</a:t>
            </a:r>
            <a:endParaRPr lang="en-GB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B5941ED-B051-4DA7-BC9F-E40FAA38F1C6}"/>
              </a:ext>
            </a:extLst>
          </p:cNvPr>
          <p:cNvSpPr txBox="1">
            <a:spLocks/>
          </p:cNvSpPr>
          <p:nvPr/>
        </p:nvSpPr>
        <p:spPr bwMode="auto">
          <a:xfrm>
            <a:off x="3845111" y="4255001"/>
            <a:ext cx="5801360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3200" dirty="0"/>
              <a:t>Energia mínima para abastecer</a:t>
            </a:r>
          </a:p>
          <a:p>
            <a:pPr>
              <a:spcBef>
                <a:spcPts val="0"/>
              </a:spcBef>
            </a:pPr>
            <a:r>
              <a:rPr lang="pt-BR" sz="1400" dirty="0"/>
              <a:t>Energia supérflua (pressão excessiva)</a:t>
            </a:r>
          </a:p>
          <a:p>
            <a:pPr>
              <a:spcBef>
                <a:spcPts val="0"/>
              </a:spcBef>
            </a:pPr>
            <a:r>
              <a:rPr lang="pt-BR" sz="1400" dirty="0"/>
              <a:t>Energia perdida / dissipada relativo ao consumo (tubulações, válvulas </a:t>
            </a:r>
            <a:r>
              <a:rPr lang="pt-BR" sz="1400" dirty="0" err="1"/>
              <a:t>ect</a:t>
            </a:r>
            <a:r>
              <a:rPr lang="pt-BR" sz="1400" dirty="0"/>
              <a:t>)</a:t>
            </a:r>
          </a:p>
          <a:p>
            <a:pPr>
              <a:spcBef>
                <a:spcPts val="0"/>
              </a:spcBef>
            </a:pPr>
            <a:r>
              <a:rPr lang="pt-BR" sz="1400" dirty="0"/>
              <a:t>Energia perdida nas motobombas</a:t>
            </a:r>
          </a:p>
          <a:p>
            <a:pPr>
              <a:spcBef>
                <a:spcPts val="0"/>
              </a:spcBef>
            </a:pPr>
            <a:r>
              <a:rPr lang="pt-BR" sz="1400" dirty="0"/>
              <a:t>Energia perdida / dissipada relativa a perdas de água</a:t>
            </a:r>
          </a:p>
          <a:p>
            <a:pPr>
              <a:spcBef>
                <a:spcPts val="0"/>
              </a:spcBef>
            </a:pPr>
            <a:r>
              <a:rPr lang="pt-BR" sz="1400" dirty="0"/>
              <a:t>Energia recuperada (microturbinas)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309E01-EECA-470C-889D-CF94DC28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0" y="213615"/>
            <a:ext cx="2008400" cy="617928"/>
          </a:xfrm>
        </p:spPr>
        <p:txBody>
          <a:bodyPr/>
          <a:lstStyle/>
          <a:p>
            <a:r>
              <a:rPr lang="pt-BR" dirty="0"/>
              <a:t>Balanço energético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57758C8B-AA54-42EE-990F-46B60F2FDB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2" y="3699329"/>
            <a:ext cx="1031063" cy="10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40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04B0B0-3EFA-45C9-9BC0-F2A51954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423" y="107146"/>
            <a:ext cx="4513488" cy="2649556"/>
          </a:xfrm>
          <a:prstGeom prst="rect">
            <a:avLst/>
          </a:prstGeom>
        </p:spPr>
      </p:pic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F683BBF0-8BB2-42EE-845A-AAF02F731D67}"/>
              </a:ext>
            </a:extLst>
          </p:cNvPr>
          <p:cNvSpPr/>
          <p:nvPr/>
        </p:nvSpPr>
        <p:spPr bwMode="auto">
          <a:xfrm rot="5400000">
            <a:off x="4545065" y="2995591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EF1B87AB-1325-450B-80BA-F175F6A53BA4}"/>
              </a:ext>
            </a:extLst>
          </p:cNvPr>
          <p:cNvSpPr/>
          <p:nvPr/>
        </p:nvSpPr>
        <p:spPr bwMode="auto">
          <a:xfrm rot="5400000">
            <a:off x="5058050" y="2995591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A45EAE5D-C445-4143-837A-2F1957C169CC}"/>
              </a:ext>
            </a:extLst>
          </p:cNvPr>
          <p:cNvSpPr/>
          <p:nvPr/>
        </p:nvSpPr>
        <p:spPr bwMode="auto">
          <a:xfrm rot="5400000">
            <a:off x="5521265" y="2995592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28168E71-22F5-47B3-AF2B-B80C36C89C9C}"/>
              </a:ext>
            </a:extLst>
          </p:cNvPr>
          <p:cNvSpPr/>
          <p:nvPr/>
        </p:nvSpPr>
        <p:spPr bwMode="auto">
          <a:xfrm rot="5400000">
            <a:off x="6077130" y="2995592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10E414C4-F86B-4135-8747-9E617FE9B9F5}"/>
              </a:ext>
            </a:extLst>
          </p:cNvPr>
          <p:cNvSpPr/>
          <p:nvPr/>
        </p:nvSpPr>
        <p:spPr bwMode="auto">
          <a:xfrm rot="5400000">
            <a:off x="6590115" y="2995592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CBAB6FE0-E5CA-4F8E-8CDB-8E328983A08F}"/>
              </a:ext>
            </a:extLst>
          </p:cNvPr>
          <p:cNvSpPr/>
          <p:nvPr/>
        </p:nvSpPr>
        <p:spPr bwMode="auto">
          <a:xfrm rot="5400000">
            <a:off x="7053330" y="2995593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CC91C80-5FEC-485E-9458-FC1A65D63F9A}"/>
              </a:ext>
            </a:extLst>
          </p:cNvPr>
          <p:cNvSpPr/>
          <p:nvPr/>
        </p:nvSpPr>
        <p:spPr bwMode="auto">
          <a:xfrm rot="16200000">
            <a:off x="2510923" y="2486981"/>
            <a:ext cx="1554480" cy="12468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DBF0030-8851-4644-9FE4-FBB5517B31E8}"/>
              </a:ext>
            </a:extLst>
          </p:cNvPr>
          <p:cNvSpPr/>
          <p:nvPr/>
        </p:nvSpPr>
        <p:spPr bwMode="auto">
          <a:xfrm rot="16200000">
            <a:off x="962555" y="2374470"/>
            <a:ext cx="1554480" cy="13565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309E01-EECA-470C-889D-CF94DC28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0" y="213615"/>
            <a:ext cx="2008400" cy="617928"/>
          </a:xfrm>
        </p:spPr>
        <p:txBody>
          <a:bodyPr/>
          <a:lstStyle/>
          <a:p>
            <a:r>
              <a:rPr lang="pt-BR" dirty="0"/>
              <a:t>Balanço energético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92288A8-B789-4870-8D5A-2F7DBB2C3C97}"/>
              </a:ext>
            </a:extLst>
          </p:cNvPr>
          <p:cNvSpPr/>
          <p:nvPr/>
        </p:nvSpPr>
        <p:spPr>
          <a:xfrm>
            <a:off x="247120" y="4324905"/>
            <a:ext cx="9235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E3 (-)   =   _____</a:t>
            </a: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Energia fornecida_____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Energia mínima necessária</a:t>
            </a:r>
          </a:p>
        </p:txBody>
      </p:sp>
    </p:spTree>
    <p:extLst>
      <p:ext uri="{BB962C8B-B14F-4D97-AF65-F5344CB8AC3E}">
        <p14:creationId xmlns:p14="http://schemas.microsoft.com/office/powerpoint/2010/main" val="31890325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04B0B0-3EFA-45C9-9BC0-F2A51954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423" y="107146"/>
            <a:ext cx="4513488" cy="2649556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CC91C80-5FEC-485E-9458-FC1A65D63F9A}"/>
              </a:ext>
            </a:extLst>
          </p:cNvPr>
          <p:cNvSpPr/>
          <p:nvPr/>
        </p:nvSpPr>
        <p:spPr bwMode="auto">
          <a:xfrm rot="16200000">
            <a:off x="2510923" y="2486981"/>
            <a:ext cx="1554480" cy="12468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DBF0030-8851-4644-9FE4-FBB5517B31E8}"/>
              </a:ext>
            </a:extLst>
          </p:cNvPr>
          <p:cNvSpPr/>
          <p:nvPr/>
        </p:nvSpPr>
        <p:spPr bwMode="auto">
          <a:xfrm rot="16200000">
            <a:off x="962555" y="2374470"/>
            <a:ext cx="1554480" cy="13565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309E01-EECA-470C-889D-CF94DC28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0" y="213615"/>
            <a:ext cx="2008400" cy="617928"/>
          </a:xfrm>
        </p:spPr>
        <p:txBody>
          <a:bodyPr/>
          <a:lstStyle/>
          <a:p>
            <a:r>
              <a:rPr lang="pt-BR" dirty="0"/>
              <a:t>Balanço energético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92288A8-B789-4870-8D5A-2F7DBB2C3C97}"/>
              </a:ext>
            </a:extLst>
          </p:cNvPr>
          <p:cNvSpPr/>
          <p:nvPr/>
        </p:nvSpPr>
        <p:spPr>
          <a:xfrm>
            <a:off x="1438214" y="4676532"/>
            <a:ext cx="92354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Valores de referência </a:t>
            </a:r>
          </a:p>
          <a:p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Valor bom: 1 e 1,5</a:t>
            </a:r>
          </a:p>
          <a:p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Valor mediano: 1,5 e 2,8</a:t>
            </a:r>
          </a:p>
          <a:p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Valor insatisfatório: superior a 2,8</a:t>
            </a:r>
            <a:r>
              <a:rPr lang="pt-BR" sz="2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3F14316-8522-4856-A3D6-D0D3FB4D86C3}"/>
              </a:ext>
            </a:extLst>
          </p:cNvPr>
          <p:cNvSpPr/>
          <p:nvPr/>
        </p:nvSpPr>
        <p:spPr>
          <a:xfrm rot="1267354">
            <a:off x="6380566" y="5448560"/>
            <a:ext cx="2805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alguma discórdia entre autores sobre valores de referência</a:t>
            </a:r>
            <a:endParaRPr lang="pt-BR" sz="2000" b="0" dirty="0">
              <a:solidFill>
                <a:srgbClr val="FF0000"/>
              </a:solidFill>
            </a:endParaRPr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B6E38D41-6E4B-4A8C-A8A8-1233C67A69DD}"/>
              </a:ext>
            </a:extLst>
          </p:cNvPr>
          <p:cNvSpPr/>
          <p:nvPr/>
        </p:nvSpPr>
        <p:spPr bwMode="auto">
          <a:xfrm rot="5400000">
            <a:off x="4538378" y="2877487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3AB29C01-0B91-47F5-AD17-0BE042FDFE07}"/>
              </a:ext>
            </a:extLst>
          </p:cNvPr>
          <p:cNvSpPr/>
          <p:nvPr/>
        </p:nvSpPr>
        <p:spPr bwMode="auto">
          <a:xfrm rot="5400000">
            <a:off x="5051363" y="2877487"/>
            <a:ext cx="1554480" cy="45466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7E1CBF75-6372-4B90-9A68-9C3D56DE9692}"/>
              </a:ext>
            </a:extLst>
          </p:cNvPr>
          <p:cNvSpPr/>
          <p:nvPr/>
        </p:nvSpPr>
        <p:spPr bwMode="auto">
          <a:xfrm rot="5400000">
            <a:off x="5514578" y="2877488"/>
            <a:ext cx="1554480" cy="45466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C4E96E87-EF4D-4201-8D49-FECC5BFAACB1}"/>
              </a:ext>
            </a:extLst>
          </p:cNvPr>
          <p:cNvSpPr/>
          <p:nvPr/>
        </p:nvSpPr>
        <p:spPr bwMode="auto">
          <a:xfrm rot="5400000">
            <a:off x="6070443" y="2877488"/>
            <a:ext cx="1554480" cy="45466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5EB174A3-872B-4AD3-952B-D5F57F6AD3D6}"/>
              </a:ext>
            </a:extLst>
          </p:cNvPr>
          <p:cNvSpPr/>
          <p:nvPr/>
        </p:nvSpPr>
        <p:spPr bwMode="auto">
          <a:xfrm rot="5400000">
            <a:off x="6583428" y="2877488"/>
            <a:ext cx="1554480" cy="45466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6C9BD52D-0315-49A7-B807-A9222287DE17}"/>
              </a:ext>
            </a:extLst>
          </p:cNvPr>
          <p:cNvSpPr/>
          <p:nvPr/>
        </p:nvSpPr>
        <p:spPr bwMode="auto">
          <a:xfrm rot="5400000">
            <a:off x="7046643" y="2877489"/>
            <a:ext cx="1554480" cy="45466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A1110A7-3D76-46CC-9AF5-9D84BFD0A268}"/>
              </a:ext>
            </a:extLst>
          </p:cNvPr>
          <p:cNvSpPr/>
          <p:nvPr/>
        </p:nvSpPr>
        <p:spPr>
          <a:xfrm>
            <a:off x="0" y="3541830"/>
            <a:ext cx="9235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E3 (-)   =   _____</a:t>
            </a: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Energia fornecida_____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Energia mínima necessária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D10F066-CDAE-45FC-9835-5AEBB9B1177E}"/>
              </a:ext>
            </a:extLst>
          </p:cNvPr>
          <p:cNvSpPr/>
          <p:nvPr/>
        </p:nvSpPr>
        <p:spPr bwMode="auto">
          <a:xfrm>
            <a:off x="433440" y="6104164"/>
            <a:ext cx="361217" cy="33359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8889540-5B9A-4328-9A97-54D4FCF1D369}"/>
              </a:ext>
            </a:extLst>
          </p:cNvPr>
          <p:cNvSpPr/>
          <p:nvPr/>
        </p:nvSpPr>
        <p:spPr bwMode="auto">
          <a:xfrm>
            <a:off x="433439" y="5742214"/>
            <a:ext cx="361217" cy="333592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E502E22-782F-4053-A780-9A91D90CA347}"/>
              </a:ext>
            </a:extLst>
          </p:cNvPr>
          <p:cNvSpPr/>
          <p:nvPr/>
        </p:nvSpPr>
        <p:spPr bwMode="auto">
          <a:xfrm>
            <a:off x="433439" y="6466114"/>
            <a:ext cx="361217" cy="33359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7541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04B0B0-3EFA-45C9-9BC0-F2A51954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423" y="107146"/>
            <a:ext cx="4513488" cy="2649556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CC91C80-5FEC-485E-9458-FC1A65D63F9A}"/>
              </a:ext>
            </a:extLst>
          </p:cNvPr>
          <p:cNvSpPr/>
          <p:nvPr/>
        </p:nvSpPr>
        <p:spPr bwMode="auto">
          <a:xfrm rot="16200000">
            <a:off x="2541403" y="2814184"/>
            <a:ext cx="1554480" cy="12468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DBF0030-8851-4644-9FE4-FBB5517B31E8}"/>
              </a:ext>
            </a:extLst>
          </p:cNvPr>
          <p:cNvSpPr/>
          <p:nvPr/>
        </p:nvSpPr>
        <p:spPr bwMode="auto">
          <a:xfrm rot="16200000">
            <a:off x="993035" y="2701673"/>
            <a:ext cx="1554480" cy="13565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3061E2-46FE-4E34-885B-198E2B9F5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26" t="60541" r="14556" b="19837"/>
          <a:stretch/>
        </p:blipFill>
        <p:spPr>
          <a:xfrm>
            <a:off x="4968876" y="522579"/>
            <a:ext cx="4067934" cy="1015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79BEC64-A726-4FAF-B7B4-02BAEBFABA08}"/>
                  </a:ext>
                </a:extLst>
              </p:cNvPr>
              <p:cNvSpPr/>
              <p:nvPr/>
            </p:nvSpPr>
            <p:spPr>
              <a:xfrm>
                <a:off x="4774380" y="4131136"/>
                <a:ext cx="4067935" cy="2796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b="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 que </a:t>
                </a:r>
                <a:endParaRPr lang="pt-BR" sz="1800" b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– o ponto de consumo de água no sistema</a:t>
                </a:r>
                <a:endParaRPr lang="pt-BR" sz="1800" b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pt-BR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pt-BR" sz="14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volume de consumo autorizado no ponto de consumo </a:t>
                </a:r>
                <a:endParaRPr lang="pt-BR" sz="1800" b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b="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ic</a:t>
                </a:r>
                <a:r>
                  <a:rPr lang="pt-BR" sz="1400" b="0" baseline="-2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pt-BR" sz="14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cota média no ponto de consumo i (deve corresponder à cota média do centro de gravidade dos consumos)</a:t>
                </a:r>
                <a:endParaRPr lang="pt-BR" sz="1800" b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b="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pt-BR" sz="1400" b="0" baseline="-2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pt-BR" sz="1400" b="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4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pressão mínima garantida pelo sistema de abastecimento no ponto de consumo i</a:t>
                </a:r>
                <a:endParaRPr lang="pt-BR" sz="1800" b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b="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t-BR" sz="1400" b="0" baseline="-2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ref</a:t>
                </a:r>
                <a:r>
                  <a:rPr lang="pt-BR" sz="1400" b="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4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cota de referência do sistema de abastecimento </a:t>
                </a:r>
                <a:endParaRPr lang="pt-BR" sz="1800" b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79BEC64-A726-4FAF-B7B4-02BAEBFAB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380" y="4131136"/>
                <a:ext cx="4067935" cy="2796599"/>
              </a:xfrm>
              <a:prstGeom prst="rect">
                <a:avLst/>
              </a:prstGeom>
              <a:blipFill>
                <a:blip r:embed="rId4"/>
                <a:stretch>
                  <a:fillRect l="-449" r="-299" b="-15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8F1182B4-12DA-4CFC-B009-00B9FED6DE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56" t="49091" r="29828" b="35040"/>
          <a:stretch/>
        </p:blipFill>
        <p:spPr>
          <a:xfrm>
            <a:off x="247120" y="644367"/>
            <a:ext cx="3531129" cy="772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34403EFC-6BF1-46C3-B5C7-6A4927CFBA65}"/>
                  </a:ext>
                </a:extLst>
              </p:cNvPr>
              <p:cNvSpPr/>
              <p:nvPr/>
            </p:nvSpPr>
            <p:spPr>
              <a:xfrm>
                <a:off x="109397" y="4002490"/>
                <a:ext cx="4260224" cy="2796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b="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 que </a:t>
                </a:r>
                <a:endParaRPr lang="pt-BR" sz="1800" b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– ponto de entrada de água no sistema</a:t>
                </a:r>
                <a:endParaRPr lang="pt-BR" sz="1800" b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pt-BR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pt-BR" sz="14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volume de água fornecido por gravidade no ponto de entrada i</a:t>
                </a:r>
                <a:endParaRPr lang="pt-BR" sz="1800" b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pt-BR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4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cota piezométrica no ponto de entrada i (cota do ponto de entrada + pressão média)</a:t>
                </a:r>
                <a:endParaRPr lang="pt-BR" sz="1800" b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b="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t-BR" sz="1400" b="0" baseline="-2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ref</a:t>
                </a:r>
                <a:r>
                  <a:rPr lang="pt-BR" sz="1400" b="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4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cota mínima de referência do sistema de abastecimento </a:t>
                </a:r>
                <a:endParaRPr lang="pt-BR" sz="1800" b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pt-BR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𝑏𝑜𝑚𝑏𝑎</m:t>
                        </m:r>
                        <m:r>
                          <a:rPr lang="pt-BR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4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energia usada no bombeamento da bomba i, que pode ser consultada nas faturas de energia </a:t>
                </a:r>
                <a:endParaRPr lang="pt-BR" sz="1800" b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34403EFC-6BF1-46C3-B5C7-6A4927CFB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7" y="4002490"/>
                <a:ext cx="4260224" cy="2796599"/>
              </a:xfrm>
              <a:prstGeom prst="rect">
                <a:avLst/>
              </a:prstGeom>
              <a:blipFill>
                <a:blip r:embed="rId6"/>
                <a:stretch>
                  <a:fillRect l="-429" r="-429" b="-15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6010283B-83BF-42AA-9731-9F4FA9AD8FCB}"/>
              </a:ext>
            </a:extLst>
          </p:cNvPr>
          <p:cNvSpPr/>
          <p:nvPr/>
        </p:nvSpPr>
        <p:spPr bwMode="auto">
          <a:xfrm rot="5400000">
            <a:off x="4538378" y="2877487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2DE34E70-7C4E-46E1-8389-8C4C6F36818C}"/>
              </a:ext>
            </a:extLst>
          </p:cNvPr>
          <p:cNvSpPr/>
          <p:nvPr/>
        </p:nvSpPr>
        <p:spPr bwMode="auto">
          <a:xfrm rot="5400000">
            <a:off x="5051363" y="2877487"/>
            <a:ext cx="1554480" cy="45466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5378E4E4-4C2E-4CE0-8366-F83C22B65C64}"/>
              </a:ext>
            </a:extLst>
          </p:cNvPr>
          <p:cNvSpPr/>
          <p:nvPr/>
        </p:nvSpPr>
        <p:spPr bwMode="auto">
          <a:xfrm rot="5400000">
            <a:off x="5514578" y="2877488"/>
            <a:ext cx="1554480" cy="45466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A1423937-78EE-4909-B82E-5A707026BF3F}"/>
              </a:ext>
            </a:extLst>
          </p:cNvPr>
          <p:cNvSpPr/>
          <p:nvPr/>
        </p:nvSpPr>
        <p:spPr bwMode="auto">
          <a:xfrm rot="5400000">
            <a:off x="6070443" y="2877488"/>
            <a:ext cx="1554480" cy="45466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02F64728-4465-41B5-8331-DB874B89D3DA}"/>
              </a:ext>
            </a:extLst>
          </p:cNvPr>
          <p:cNvSpPr/>
          <p:nvPr/>
        </p:nvSpPr>
        <p:spPr bwMode="auto">
          <a:xfrm rot="5400000">
            <a:off x="6583428" y="2877488"/>
            <a:ext cx="1554480" cy="45466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45EBD269-42FA-4E95-B484-418929FC501A}"/>
              </a:ext>
            </a:extLst>
          </p:cNvPr>
          <p:cNvSpPr/>
          <p:nvPr/>
        </p:nvSpPr>
        <p:spPr bwMode="auto">
          <a:xfrm rot="5400000">
            <a:off x="7046643" y="2877489"/>
            <a:ext cx="1554480" cy="45466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918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Balanço energético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51520" y="1176482"/>
            <a:ext cx="8640960" cy="570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i="1" dirty="0"/>
              <a:t>Visão global do sistema</a:t>
            </a:r>
          </a:p>
        </p:txBody>
      </p:sp>
      <p:sp>
        <p:nvSpPr>
          <p:cNvPr id="3" name="AutoShape 2" descr="data:image/jpeg;base64,/9j/4AAQSkZJRgABAQAAAQABAAD/2wCEAAkGBxISEhQUEhQUFRQSFhcUFBQUFRUUFBQUFxQWFhQUFRQYHCggGBolHRQUITEhJSkrLi4uFx8zODMsNygtLisBCgoKDg0OGhAQGiwcHBwsLCwsLCwsLCwsLCwsLCwsLCwsLCwsLCwsLCwsLCwsLCwsKyssLCwsKywrMiwrLCsrLP/AABEIAOMA3gMBIgACEQEDEQH/xAAcAAABBQEBAQAAAAAAAAAAAAADAQIEBQYABwj/xABCEAABBAADBAcEBwYGAgMAAAABAAIDEQQhMQUSQVEGEyJhcYGhFDJykSNCUmKxwdEkM0Oy4fAHFTRTgpKTojVUc//EABkBAAMBAQEAAAAAAAAAAAAAAAABAgMEBf/EACIRAQEAAgICAwEAAwAAAAAAAAABAhEDEiExE0FRBBRCYf/aAAwDAQACEQMRAD8AvVyeQkpdLnNK5OpIQgGgLk6klIDl1LkqASlwXJskgaLcQ0c3ED8UA8LlAdtrDg11l/C0u+WSkYfacLvdZiH/AAsa0fNxWeXLjPtcwyqQEu6pEL793CPPx4hrfRrSpfsW+QXYSHL7U8jvTdpZ3+nBfw5K5tcx8wnUriLZTP8A6mEBHJzgfnuo52dlQw0XlO8eNWxL/JxHw1QLrV4/Y4P8ORvwyMcPUAqDiNmSN+pJXwX/ACkq5zYX7TeLKIBKaQle8A047p5PBYf/AGpOpayy+kWWGUkITyEhTAaRPKSkA1cnUupANXJUiA2M3RVhJLXkXoMsuao9s7L6hzRd7wvNb5Q9obPjlHbF1oeI8FjM7vy1uMedlIrXaGxpIrcR2AdQby4Wq0tW25WVhi5LurqQRKTZXhoLnGg0WTyAT0HGi45Pgd/KUU4ymO6RyPJEfYZwOr3d9/VCrSC824kk8SbPqgx8FKg1zXDnlbfLoxkWmzoGgjLPmc1pcHXNUOAPcFosGubOtsVxhFZwKvwpVnCslJMQUgBBiUhquekntCeAkCcrI18YcKcARyIBHqqrE9HIHZtDozzjNDzYbb6K4XKsdz0Xthto4B8BAfRa402RooE8A5v1T6FRXBa7bzN6F47h6EUss9uZK7eHO5Ty5+TGS+ACE0BFKbS3Zm0kT02kA2l1JxCQoD08lJvKIMSCjxlcro0Fi4w9u4dHZHwVDiejRLxuGmd+ZHNaGR1JInWe5OZWFZKye0Oj8kY3gQ4DWtR5KnIXpEulLH4/ZDw5xAG7qCtMM9+2eWP4paQsYPo5Pgf/AClS5Ii0kHUKPix9HJ8Dv5StL6RPbziIaeClQjNRIxopeH1XBk6IucEM1ocCqDBDRXuGNa0PEgLnybYr/BhWkIVJh8UwVb2Dxe39VYQ7Tg4zR/8Adv6rNdW0bUdoVbFtWD/ei/7t/VSo8fCdJYz/AM2/qriE0JwQmStOjmnwIKKFcI5IUoTXKiQ8fW78vxUDFYZueQoqxxRGvePxQdogFpAC34ajNmsVhwPdUQtU6Zhq+Cildcc9BSUnkJpTI0hJScuTDXRSBT4sQFQNkRop7yXP1b7Wk+KQ4cZShF5Qy8c0tDa4GKtMnN8lUicDimv2hlkiY0doi7Yj7V0qjFj6OT4HfylWeIxBcSoeIiD2ljhbXCiNLHiFtN6Y3W3l0zHMDSRqLB4Uo7sW/ga8AtVtDZDofo32YnmoZDwP+27kfxWYxuGLHEEVS87k3L5dWOjfapDq93zK7rCdST5lBCesK1grUUBCYUZRVHN8E8JrU4JGex5GhI8CR+CnYfac7K3ZpW+Ejv1VfSKgL/C9MsdH/GLhyeA711V5gv8AEiQZTQtcOcZ3T8jksKU1xVTKlqPXYOkuHxLHdW6ntFmN43XiiPn5LnY82sL0Z2KSRPJlWcbcwT993dyC1BK9PgwvXy4+XKb8JEuIvJQyiBpKZS6IxMTUVzKTEwZS6k4hcgJu+U+PEEIKRTo9pQxZu0ntGd0oy5Gj2kTTg8KUcuSLkSFaQqy2bh2PaQ7XnxVajYecsOXmjLzBj4q5l2dG6J0cg3mOyIPL8ivNek2wTEercd4H91JxcPsO+8PVejRYwEU7iFU7Uw8cgLXZg/2CDwKwvH29te2njc0RaaI0KRq0vSPZZZ73/F+gcOR5OWdZh3Hu8VxZ4WXTfHPcOaUROjwh5j5I7cD96vL+qzuFV2gTUQKQzZ/3/T+qeNncpB8lPSn2iMwIgRxs54GrSmPw726jLuzR1p7gZKvejmw9+pZR2NWN+2ftH7v4pOj+xetIkkH0Y91v2yOJ+6teAuz+f+f/AGyYcvL9RyROpcQu9yl648EMvJTqSUgGEJKRKSEIAdLgEZsVogY0ao2ejFyUhIEB1JKTk+N1JANIjPIKGQjYNpdSdS6kAlpClK4oCg6ZskOGPVhuTgXkn3Wj6w5lYJsDj7zneWQXpfSEfs03wfmvPW5Lk555bcfoNmDb3nzKkNwjPs/insKMFztTGYNn2R6ozcHHyrzKIxTcHgpJco2OcfuglIIHsjeDnDwcUropR7jy46Brhr3WOK0kXRLGEX1XkXNB/FRJ9mSwyNErHNtwAJ0OY0IyKc80Vo8GHdWzeAa7dbvNGgNZhFIUo4VyEYyvTlcllCpcjxQFxyTZoi00UbLQNLqTqXUmZtJKT6SEIBA5JaWlyQ2I5hStjJRd4orHBTaqSBswbipkWybFudSG7EDgKRBjTVKLcl6gn+UtOhpRZ9mOaeY5qVHiyE92M5hLtRqK3EYNzReo7lGpWT8ZqOaiiHeKuZfqLj+I1LlM9kvQi0KfDlprXvVdoXWqXpEP2ab4fzXn7QvQ+kY/Zpfh/NeegLl575jXj9CMUqGJziGtBJdkAMye4KPHHZAAsnSuJ7l6T0W2I2AbzgDI7U1e73Bc2V01k2F0e6HtFPxHaP8Atj3R8R4+C2mHiawbrWtaBoAAAgwj+6CksCmeVUQBRtp4NssbmuH3h3ObmCPkpQCbMOyfA/gtJ7QzQnNITnWnUkpei5iRyEGwlml3tU+KEuNBWMOyx9Y34KbZDktU26lDRxVhjdnFuYzHqFBDSql2WtBkJpCMWKQzA6EuAtFoktQKXUrBmCAPaOXclxGA4szHLkiZQ+tRaTgUtLqSBN5OYc0lLt1I0y7RoqANkZqutKLUdVdk8tYSgYqMDNp8kAtKSRhGqchWmlxCV0xOqaQkATJWdJR+zS/D+a87DF6J0m/00vw/mvPYhZWHN7XxtH0UwAJ6xwusm+P2lvsK0cuHM8/FZjYsYDQBdALUYZoy1+a4cruumelhAFLYFGhAUpgV4pp4CSYZHwP4JxTZdD4fktIhnCwc1zSOVpaSLvc5zJN3RGGMIUYBEiitK6OUQ41yG2fuT3YUjiiQtbyzCW5FeQpJg4e7ogdYVZNdw3cj3KIQAdAiWCyka1zhkF0cZ4386RYsSAmPxKPJmmbhkhPffAJ8u7wQqTiaRciCMpWxJ7haCT2SdyNA0A55rsQ0Xlko3D0aH8kjpHHhoubY0TjvX496D2C516pHuB4IphKh7UBbFIbohjiD5J7LVQOk4/Zpvh/NefYUW4L0LpCP2SXn1f6Lz7C+8PFYc3tfG3GyG5anRafCjvPoszskGtRpy/qtNhb5+n9Vw326PpYwhS2BRYRp+iktC0xRRAEjxkfApUjtFpEs6kIUmaGjkkdK4agfJdu2OkZqO0hDfmupOgZr+BSufunIoACI3DkqT2K+S/rJpiLhqgEUntDkaOVIgwta0nSwNOVaIAkI4nNIZHa5pXZ+DnbPeOF+aG7DObm4EK9Kg7T90eP5Jyp9K4VdbzB8Tg38VOw2HjOsrD8JB9bWF6VNHtMYP2B/MVpdkNAA0TsT28r2PBRHMOPzCSbZoPuv+a7CHLzKltKhakmw7me9XcRoUPe8FZ7UPZ81USOoHXQ6Jg/eVNtit2Ubwvq35HnVqzgktrSLzaDn4cvNVm04QXTAl/8ApnGt6h72tIBNvf6KQ84gfm1q87wxO8F6Ftf/AOPd/wDgz+Rq8+wuopY8qsW32NdcNOf9FqMKDldevNZfY91pwHEclqMLf9lcN9uj6WMPkpTFEhtS2LTFFPXP0KVI7RaxFUYPNOc6+GSQpvkutmS+SQpSuKZEBRGyCuKBFIHAEaHRPQNlKYXd6cmlMK/Hv+lw2v7x3h+5k1U8vKqNqSkT4cUSBI0k97myMpWqWzaJxAzPBZ2XbbJH7jSKB7JvMmrOXDVZKf8AxEjOXVPNkgjerKqorLbQ2vh273s0MkUjnXvOlc4AcQ0Xks5yYlWq6UyftUef8ME5/eK1WynN3RmPmF4LtvbEjyesLuIJsnLOm+ZK0HRHppHBEGzvcd09kgONN+zkNAque/SOvl7nhHCtRqVWbS6aYGA0+dgddEdqxRp3DgsPgv8AEvAt3S58gs2QGuJFEk3kvKOkWJixGJllDpAySR7xrZbeRo6KdtI+k9pbcw5Y0tkDg6iC3MEHTPgoLcQHR2CO00n0K+fpcSx/VEua1kYDB1ZDCWiyHOA9518SrM9JMQyNrW4l2TQ0AGOhlojHL9PKfj23Z8g6qPMfu2cfuhQ8Y8GSfMZYU/zO/ReLR9J8RTWnEH6NorNtDdFeakHpNiwX/tABlj3He5mwWd05fe9VW5+p8vR9p7ZjZgoYnHtz4Zm7WeYjZqOCyOEPaCy+FxckkkT5JQ/djDALBO61oDRQ5K/w2KbY1yPIrHlu14vQtkE1odFpsKTlkVkNj45tfW0+y5ajBY9hA1z+679FxX26PpdQ+ClMVfDima3y4HnXJPx+1YcPE6WV26xgsk/gOZ7lpLEVYhI7RRcDtKKZjJI3BzJGhzXC6LTxRnyijnwPPkVpKmqH2uO/fb/2CjwbUic3e32jWxvDKjS8b6RYqiepfvdpxJALNCcs1Aw2Le4dneO4BdAccqNnmuqZxlZXvAx0Z0e0nkCCaTfbY8yHtyBOo5LxHEY2eFjn7rHbrgHPa9riM690G64ILOkOtADQHn32q7RPl6dtHpGzDYWDcc0uLWu3dbZq/wADmslienz3SRSdZuNF74a27bYO65v2llNqY76JooAAU00dRxtVGHxArUXWteii5fh6fQeyekMc0Ykc+Nu/m1u9mG8N4HQ6qZJtaAayxi+bgvCsP0gcGNsMHCg0HwTcXtoOOZaK13QB6Kss5IXl6ltvEx+1wv6xtNfDZvKiXg/ir3/OIPqysOvFeKSbUYQzde03mcqLSOHeoz9v7lUe7L8fRTOSfh2WVZw7Nc7WQ66aE965+y5jpvH/AJM5q9lJdVBrW6WBmhywyfVAAOriLd5clyd/+N/jjMYvZz73Sx7jrq016JkWDeK3Wupwur0PfktDLgJHvDt8Cssjw70zC4d25e/WuhN1Z0V9/CPjVEOFl4M38qycMj8kQ4SbQxnzLchy0VvDhmtB7ZAGdiwe++aL1bH5dYaI94GqGuqz7n8bNPwZ94RE1y3aHPgo5ijJrqxY7VUy+9aSNzI2kwns/ae45m9BSg4jbBG9TGboydJu9m+TSddVtjjlfpFkn2guw8GnUiznlWWSdLs1gAd1Nirya3yJzUn/ADMDKmktArsajkDz71dQYyF7Mw0WKAcde4gaKcplj9HjJftm8Ps9m80sj3XHNpFAeCmxvkaTTX2D93VXjH9WexGBeXP5EoEUwLi+u1vc+4cNFPfaumvtGZt7EsNAuHCuz+imwdL8cxop2QrXdvWuSJFtYuJbuNsVW8BTvRCxbY3tNsaxwIyblqRoVO5fcPV+qmw9PMfX1CL1pvA+Ch9Jel2JxTBFKG7mbnBobTuAvLUHRObhIxYa9wrvFKvxGCAde8Mxnn95uiePUr2X+wem+Lw0DIhGwiNoAc4i93gKArJTY/8AEzFABpjjcTY3swdD5KimgaB2qOXccvmgvwbLbTvrDStC05EJTR3sr3vab7PazOt5k3kFAlw7Kza7yqznea1EmAioaWB+etgqPFgIyTZNixlyocbVY5SJuGW2cfEzhG8CuAux3lBEQJyjeO+teXBa0brW015HcRX5p+HJumv+ret8E+8EwrH4iAENBY9wb9UWBn5KL7E0Xcb2+Zr8FuYXdo6ZNz1zz1Q5gAGi2e9pZ/PgqnIOjC9SCQQ14+dV8kaGJu9nG51WKINHLLgthNkw5x6GtfwSnEZe8PImz6ZKvkHRj4MEHHdDS2tciAa46KQ/Y8dA5CycuQsjLuU7GbfkY8MZVChnneXHmo+L2hI1x+kaDejWF4rUdoCvJaYy1F8NNKzjvUbsULB9ckJ0uRtwJ+a3jfY2+7hxz4/2FxxcA0w0f/jB9SuXq6OzCtxGfZzBGreyfCkuyy50dCO+IsH7RvNbsbUAPZiYB8DAqzY21XiFoFDN51++eACLj4G2dx+z5nRvcIXktbdNaS4gcuaw527KwHcbutuiSM743a9hk2hMf4pHgFmcR0XgfO6d+857jbmkN3Caqy0hXxWY+0ZzfpgpdvRlrgGv3jVElpA+1l3pNoslb1ZdkyZofGLs1lk4aA9y9Cd0dgN5VetMiHruIb+jeGa1t77jE0iPeeezlwqlt8sqPjefSRzOc7dbK4Ak21jiAK5gK52P0anndEY5I6kb1hc8lrYqIycfrE8u5bPCYeMxssvNsFgySEZjlvUiYfDwxCo2NaOQCm8n0JgnHYkebXYqM8uyf7Ch4XYeELpA+ZxDZCAGjUbrTd8Mz6J3XDgEDDT5vyObzx7mrHTS1O/yfB8TM6u+kPG4HBticWskJoUXO7x+SH1p5fmg7QeerdwyHDvCJIFh7LgwbEB83lV+04oMt3DsHZfq4ngDfonyTgauA+QVftDFMP1roO0s6tIHqjcidrwGEZDDw+pQ8XiWdioYBT26N7nBVbcYzdB7RyH1UDFY9vZABycDnQ0tT2xK5z9aD20DSKCu6MKPhscN6U9XFm4fwx9kaWqZ207OQHmgjHGzRqzeVI74leWNJJtAUfo4tD/CZ+iYzaNAfRxaD6jeXgs2/GO4k/NAM3n6o7z8TeWNE/awEmkQ7A0Y37Xghz7YBrJhpzT+7ZwOfBZ/frXLzAtNdKefqjun5Whm23bXAMZmCMo28vBMk28aoNAyr3GA/NZt0x8R4oe8TwAHzR2pfLRcfBFNudcZHFooHfaK7sgo8WEgaK7RBN5kHPusJd0Z8vVKYuSrvf1Nzree0D+7TDiR/YUU4qL7QPgCUyTaUQ5+g/FFrquUn2m+0dxUPZcp6porn6uKhy9IGNBNaAnmoGD225sbQOXLmbRb4ReTFpQ5yXddxNLMy7VkP1nUfJBlxTj9Y/io7FeaNS97Bq8fNRcRjogHdsGgeZWUfKOJJ7jonjGEaAA1rWdeaLnpF5l7BtaIMaMyQ0A1zACV2170jdyzoLPy49+XcO4IEuJd3eZU97U/LWi/zl32Wjxdf4IDNpyDeot7TrNC+X6LOPxRz/IFJ7SRoPmnup+StBJj5HGus8gNe5R55S7JziRxF96p2SuOZOfcu3jeV+PmeCPJd6tXSjx9UntB7x4ClWmV3NcZDWd/JKxO02TFO5/MrvaL/pnSrnSEZD555prZ3A96nqNrH2juz8UrpiPeJHhSgCZ51BSl5vSvVVISW7FDvPxJpnJ414KOZT3fK00SHgD5p6NID8/1Tt/maQd9y4m9a4o0BQ86C/1TrPM2oxnOlhd17tKRo0xryDwTgbzsDxCgGY8eSZ17jw8tEaoXEchLhZKbMuXKzNY0ZZJkWh8Uq5ZlDJXnNDByXLkidDn5IE5z+a5cieyqM6Qms1zT+a5crIjHE6805xpIuRQIOHmnPNf33pVyJ6AfWGznogSynPPRIuVGfCb1UomgKXLlnl7SD1hzzTozZXLk1DboolcfyXLkwHIckEHMLlyDGaNERrdVy5SHN4+CC5y5cnD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7" descr="data:image/jpeg;base64,/9j/4AAQSkZJRgABAQAAAQABAAD/2wCEAAkGBhQSERUUExQWFRUVGBQXFxYWFRcYGBgYFBYVFBUXFBgXHSYeFxojGRQWHy8gJCcpLCwsFx8xNTAqNSYrLCkBCQoKDgwOFw8PGikcHBwpKSkpKSkpKSkpKSksKSksKSkpKSwpLCkpKSksLCkpLCkpKSkpKSkpLCwpKSwsLCkpKf/AABEIAMABBgMBIgACEQEDEQH/xAAbAAACAgMBAAAAAAAAAAAAAAADBAIFAAEGB//EAEQQAAEDAgQDBgQEBAMGBgMAAAEAAhEDIQQSMUEFUWEGEyJxgZGhsdHwBzJCwRRScuEjkvEVU2KCorIzc4OzwtIXJEP/xAAZAQEBAQEBAQAAAAAAAAAAAAACAQADBAX/xAAhEQEBAAICAgMBAQEAAAAAAAAAAQIREiEDMRNBUQQicf/aAAwDAQACEQMRAD8ApKTXh0lrnDoAd08KxaARn6gD5/Nc2eJ1QCA4xf8AefmfdD/jH/zEeVvlqvfyr5PF03+0Xb5hOkytsxBAnOYPM/VUWG4q9tsxI6k7qzo9pMrIyguIiS53ObjQhLklhhmKJP5vin6NSRuepJHyVP8A7ZzAlzQTGuVt7TyjXdEZjGibHpFpvCcyGxbPDdyfRQ7tp0c71VRXx2YeEQfPXmoUuKEGCT6yNU5R0uXUXi4kjp9FpuJc3f3Vc7GRdhdExYmfXZSBcRqXX31990+SaWtPHnc6+6kccdlTmtH00KLRxnqOS227WZxxWhjHc0sKzTpY8kVlMnaU5pN0yMa7+ZEZxF4uTPmlm0jyR6WFadSfIfVS6WbEdxRx2b8f2Kh3zjqT5bIhp0xr9StGv/K330R3F0xr3bE/FSdxB+mY/fkhOqk6kD1WzXyj8w+/IKMw4pw/U73IQzxR8/md7n6qba8jz6IXe31Mmy24vabeLVOZPRHbxSoL5fQ/3SRfH6pmemiFUxxbJBBt7ecFTk3awdjah1cG+QuguxD/APeH0AVRX7QkaD3J+KWd2ifyHxQ5HxX38RU/3h9h9VNuNcNSD6EH5rm3cfdyHoojjb9oU5txdJUxpmxsg/7QeJ8S52pxl53HsEFvFqgnTfUTryW5rxdI/jNcaR5FjfmQgHjFXUlo6ZfoqhvHv5mj0JHzlQq8YGwPNHkvGr/DcVcZk/CPgtrn2cW5N9z+wWKcl4qSZkDmpCnb21UO6g2Np3+sI1z8N/vmvNt1sYCdv7bIzHLQA5j3O0rdPDzoQOh+Scy0FggP2UVg8/S33qhfwx1Bny68yPRbFQjkL+/ofP5JzIbiM2oOev3ATdOqDA1+eqTL5F452K1SpNJs43HyMXK6TILidyNBsfSyZpVzpE6afRVrKZ1menw/dRfVIIG3x11S5bHS2OIa7+4+SC6m2fDII629JS7cQDbz+Ee390YgEW01N/j7qy6XQska+4TWHxThoYSdMHnIKN3MaH0T2GltR4jpmE3XQ8P4A6u3PT/LJHiAiRExHmuW4Vgn1KjAGkkuAgam+glemdo+MUcMxtKo14DmkjJaMukXvfZcfJnZZMXbx4S7t9RyPEuGVKJAeGgG4gzMHzEaqvrVRMATz5+6G6uasOLptAE2aG29PILZDd3ZhqNh72S5Jce0obuY8iCoto7gT6SttqtFmhvW/wBFB7yB4j0nQecFTlV4RFznzpE8/sAKTKc3zE+3+nxWmun8p8zfVZiKhY25nTeB6/BC5LMWyybTb/l/ZLVqTW2y7EW6yNklieMxpASLuIBzp0O8SBPkr2vQeLpEGI100PxSNWmdVYPqAaOJ6keup0WjVBvt5kiPbyW2irDljXHkrLEZHfpDeo19QkXYQ7Gf29FNkjnPJR7zmE5hSB+Zubz29VPF1KTh4RHUdOmiHIuKuJB3USsJE/fX6KTqeR3ibpHUQZvbZHkXFLDBbUsO1ux/b3ssU3F4lQCSd7ogHQ+t/l5/BQxOALScrg11/DIkxe5BifvVQc2o2La33tpYz5hc9lYYpm8GLG37SjUmgjrH1Spe/cAxrEbf67c0amImNveeU7pDYMKIiY6WUxV2cJ9LodOREgQbf211hSoVQ43mL3sdJ2WCxumWzZsTYSiOpAGQ32nzvshua28dNTb05aLG1gBuL87awE5UsGqATEjzI111PxW6bQDrInTz6hRqMDhoHedjtv8AeqGWwRlJHQjlNtPJPY2LCnTZMkH33OqgKdyW2mbH10StJzm3vHmOg+iZFXf/AFGvLUBWUbDFHESNIP7+S6Ds5hqFV5FeqacaQyS6TFjeLnlz0XNFmYTItG4nr5i6aoVSDDpkb8xYW5pW7nTTq9vYsBQw2GLmtY7NTAzPNNxkEatcBBs3ZeY9p8U57nuLnOuYmdCZAvprou57KVxi8OWV2h3dkNDjOaCJ1O9tVR9peCHDEOLs7Xk7EEbgSZGh+C5ePrK79u3k/wBYzXpwbKu33sU3h8SX5i64aPvzQHYYEl1z4juJ8UmIFtiok+g6R6rta4yGmY/YktEXAGp5dFurihbJv9m+kKufUJkNB53Pl9T7LbCQADA00hFTA4jUaYDyNiRrcHldHoN5j3Fr215pOlQvmNwbgEjSPv3TGHx4aCRrs20DrbdS1WsRSlsgGNxFvTXby1SAw/UmTpsT05pvFcTLgQTGl/I7cikn1gBGv3/dSZVtCvYbCBYbkefpZAqsDTqLE6LY+mt/ZCq0zImJ6HVTayN/xE9OUCOV1o1t9+snqoNAiZteOmwUXeft9+aNrpIjUrft92QxoZ+Wnkp5BOW5db4zp1WVKZAh0ttpujs5C1UgaQp4dxmWzMGAB6LTqgFgJ22+Kg559Nfu3RHZ6dDwmm3L/imDezabXGxi5P8AbyWKlwTyf7LSDcTOKwDHEnORpPqYIB8t1nizOLHAkah3wAgbg/BJPxTRMHnrprf4+ajV4kJGXLMQSIvYAzb280W0OMcWuOZsGN46jSI5o2GxzBrEEx6HWSDbQrVHHBxvHrtpEdPqtV8MHBppTEHKJmIuLnWeXmlKOv0d7aYElwzAg62n11sB8PUlPCtcXZHC5INxby9FWVWuOUO15kgnpN9AtVahYSdQ4dOh36pzaah04TQhwMGCZgb7a9VAYdwBdIcLkG0G0ix03t0VcKsRfzCewGMuRMamdIV3UuJqlVtoPvX4wiPYHDW9vjuD96IY8Rg22nncz8I90I0S2xO5uLixtH3ulKFg1NxGpkc+WmpG5Kg4R4m7na/Of2RRUIAJNtDvyPrqtB0TGvLmeg8khM0akhrxrMH0TXei2+m+l5m33dVpr5CHaAxNhI5g5fMpxkP0dHzERIPnMq70lj2zszTa3C0Q0foBsZubkzvclc3+IGNBNNgeI8UsHMHKcx948ikux3bLKRRrOhgAax0Cx1GYjaDC6Ttb2ffiWgMcPDJyPAImLZTHhP1XP1dul7x6eT1Jksa0yQDlEWub+fVZ/C0wxzjVh7ZHd5TJ2JB01vqnn13Uw4DK0u1IA2tBO8aQqGqzxGDoTdxFzvN/ium65zQzqo20+/qUM1Ba9/uQsw+HdWfkpsL6mzWnUyRAnex9lo0cph9nCZBEEdCDuFttpp1UusNP7/FabTvc3v6LO/E29Z0Q3VnRp92ULScDoPLX/Xqo1K94Go8kN4POIjXf7v8ABZ/ByJLjMfdlNrxBqYy/X4baBDbXcTMHoY5GPon8PgW5xlEnWPIX1VvRwzGnK5wgR+aARqdL+8IXI9RzNOg99mtdveDHNMs4RUbcyJAPigRPmfNXOPxrWR3TtN43GawA8xc8lV4zipeJcc3ztpflcI8qci54PQbTBqQXPytgZSWmAPFcTHQXPS6peLAVKjnue0k6ib3MeEQo0uNOb1GUxOgneB5TCq62OOblF9rm8+SPZTGjPqACRyHqIMn4KOHrMLvFEaawfglqmJBiJm33HJQaw3Os7+X3qofFd4ehS1zNGtoceWt5lYkuH17m9/TnyWKLpTNq89Sbj+rTVMUqUjwGY87wZ0VXm+d/vZM4StHODsCRfmee6zLSiS3MDLQTMxbn6pw46GwNQAPaTaFnDeH962q7vC0taC3wyHXiC0XnS/UEpakMwIB8TTBnS0zfmf2VgVZUXMqNcHGJIiDHlN7/AN0F/DvCQbu5l1gJ2t0HxuEm/DFhMy0iYB5fYClgscZAtAvr1vG58kpQ0FUwjwAS23S+03jSyE1yvhhczM7CQYcCDoYBgwNNAqJzIJ2j10Fv9UpWM0K0EXJi4A5iPbT4K3pV+8afBDpkgm7ogTp+b4KkwxI6zqBBPRNGmG+IW0iJkX1uAY03VCxYYluQCQImZHMiIPohV/yhx1FjG839UanXzghxJzWjWIO3PXVJsJa4iZMj1AkyArAsN0fFm6i45Dz205bLWHqFvgNzBym97i3n5pN+JLSHjS0j/Nr7p2jUa7Um4uJj+k6WgyrttLfh2IDnsBuGubmAm7QZcOhidea9o4XxJlZneU3B7biRzGxnQ9F4zwbhxqPDabXSSAYI8UZuciNp9F6vwDhPcUcpEOeS6pFpcSY32EdeaN/DxmlT2l7Kvrvc9goiZ0aQ4iP1ECHOkRJ5rzvEYM+JpsB/MY5AeA3JuLc916vxzi7cPTcXOIdBDYEmSDFvTdeSV6znEuJOZxBJcNycxJ6lXehyk2Lw/A93SrVg0juqbXUnAmcxqsZ3gj80XAOx8lSNDiQSCBNzPiO/zO/VWnEO9Y2myo6MjMwaS0uyVYeMzm7bxKqmkvyjQTe48zPJSX7XQuSAMouSBm+P19kw/CZWtcST4nNdqBpMgn157qOFeGMeA7xlwiRYMAObXQzC3Sx+VpEkucQbgZTBgeGNQfsqWrJoTHupiO7YLgTJzEEAwR8Ljy6pR3EYExef5QL7bT1hJYik8vcQdeZE9dPXkle5doQI57e/7KQ9bEbiiahN9/mmamPzbFx5m0aaekhI0cEe8g2BPz5J7FYYNIExqecgjUQJWpdFH13Hn1te0woO5kgCfh+6HiHZSBI5nzUm0nViG02Oc6Lhgc6wOpA0F1NnIgX2gaC5vePuELFGYMzreDFrx1Ks63ZfEBt6TmxuWm4i1xPVIB7NAROk68uSOyLsrZiQd9/PcrKriBtrEeim5jYGWI1J18j1WqLmTDwYAuQZJM6HkJUrH+EuLBIdGa/WNhZbQcPVaSXG0zAHQ3+YWKMq8Li2B5z02Pk/qLtbzcHfqd0etVbUeXU2BmngHOBOX/h/ZVOIEOPmd1unVi4dB9VVe1dgezTKVNpfl7yqNmzly5rX35+Squ12CpU6hhuV+bUNABF3AOvcxB+7Ifh920NCvQOIAdRc4sNV7SSwv0IedIOvQuleifijwWaIqsZJkZnC50hkXgNveNfWULuex4yx5NuJuy4ykc7bi3lt5JXEcMgF1KbajU7m1uXyTdSgabzleIkaHNexloG9/j7zquIMgw3e0aHUDfQJyuKsw+Oey4cZtp+/sFcMw1PEMDnMIIOUlkSIDbxNxe9tiRoguwrHxsdQQ4Xi8TtzkeqSh2Hfm1vaxuLGZte+umqTXsergXU3wQDpB0HmOUxpdRpRnl2bKRprEn5fKVafxratObRHibuDMzp08khjGEAPzAsNv6eQeAPy/VKUUu5dTcQ0ty6yYhtwJlHr4WWtIABBnONCcoJ1tlncJajVJGR0QRqJ0iDFxz0iEPC8QLJY6SOUkCOon2hXttLHDUm1LOtAAdcRP6XAgRqfWeidwmDqOP8AhnPIJyjMXODYJ8I1iADEwlv4ZpbnDy2pzIPiGxAI8QgwTzB1mF6R+FdGWvdUotzMIy1gQQ8ERDDqIFjspbpZhtcfh5warRoEVqQpmZF5cQbnMLxfyK6irVAB5CfTnM6IOKxOWm98/lDj/lB1XnWIc+uXOqVT4jMMqQRP5muAkEGw2suVy7dfXUNdocfhq5cKYbUqOhhflJaADNnRB30MLm+03ZisGTTpEAQM2ZhBzEWJDr66m6exAbhy12SdNCC3KdnOBkf5ZK5DG4iW1HAUxTaWtMZZGZxAjc3BvyTl32GUk6KPcag8RgtDWkmBIBtHOP2UagAAggdNLA2sOpVrxDh1BmCoYiiXPe9zmVqjrNY4NBawAWYINjqY12VA2ln0vOgHOb69QUtjoU4psmRMbgjrz128lBuNYTLswJJiNgTpYfd+ahhuFvMl0N2vrqBcC4EnVHo8MZclxP8ALlIh0XMC5t1jUKbLqCV2NaQGVA6Rm8QLbnSImfYaIVbA1j4n5Q2AZztIixnwz7Qnmxm/wmupvgeN4kZOnImVlfiTGvg3qNLi0wSwh5hrfCBJAtPX3O1/4Zr9n6lCkys9oyVLMdmhzhrmDdRbnEKvfj2TIbmtYxLhFtyIHl7J7DcUcW9xUBdSDXhjHjMe8Jd49iGhz5kEbagrna1eHGG5Ko8JGgnoNieakXS3JaYzBwzXAIaOpIa2/wAVuviqgD204DXtLYGSYcQXOOgYYi9+ipH1QAC+HEQfCYI5SeXwuiihTeM2Z2XWXEBoHIAAF2/LXeCo0dbw7ilXuAO8dSYz9bu7eO7s1jPGQ4DxQDHK5hcxxuvTdj206Tsgg0y4gENdUmYAywAC0a2QDjhSGZr3vaDoczGS4xIO1oMITcMBWbXFRrmkh/ia1zsxIlrmEEHeDcReZWtdIscb2Tq0qbHPDckNZmFRuobYZHBruWmbXW6q3YeAA0P8ToswQSdL3BGqb7Q8Wo1i0tpikGsAhgLWuIN3OkkmTG9gq2ji31B/htMNIs2dJ29JUV0fBuC0YzYh7mk525GCS3KWi8+G9/KFifo4XDFrQ4XiZmHH+q19vgsQ23J5vWwsON0Slhxr9/d1jgS+BzTYw7gQCCu0m3O5adP2ewTMRhalA2cZc0n9LmgAOH+b2ldB2H7cYih/+rjDOHokB4cWFwYQ5sAOl1Sn+qGgkQIIBg0PZGgRUnk0j1kfsrjtF2d/ispD8jmyPyzMxE+UfFerLw88JfuPJh5uGdn06viPYOji299w+tTqNAPgkSMxzRm1sZgOEi40XFY/sricO8mrSc1ps4gZ2WECcth97KidQxmDOYB0C3eUiQY6ltx6wuk4F+MGIpw2q5tdv8tYeIf01B4h6yvJfHlj7eqZY5KY0CxpczxMvIgACeQPI8vey1Sqiq3LoRoRrM+R10Xf1O03DMVSNWvQdQJsXMc11+uQh/q5kFc8eAYGsc2Fx9JpJEMxGaibbEuBaTdSX9a4fjlaVQ0qkEWdIcCSJBvsSOatsI0FjQ12bYgkRvId6b720hWmL7B16jCGNFWDIfRqU6vuGuJIJ6KoHBsThye8ovHLMxwEcvEBaTqlvcC40rW4eCc9OWkfmZBtGscwhVgakn9QsesaEzvPVWb3FrQ4DW0S0nw7OAMg9YAOqM3h/etaQMlUfmcSYc0k/nJsOQcbTY7JY5No72epg0AHOLXeIGHkG5sMukGW7ETC9P7IUH0MO9pplri8lodlkMLWgOdls0nWNeapuzWA7mgxpDc0SSBEnpPSB6LoaOJICVwvsZ5IfwtUAOa+7XTMnoZXmnFcYyjUe0OnlEyRMTJiecgQZ3Xd1cQQ0wJNz/YXHzC804jiK1U1aj2OYJDW+ENzHNrpOgJmdS1DOQpbZqFO1HEO8awZQ0jdpcRA1N3GdNOpXOYJ9oJd4/0wL3tI1KtMQxxexpcSXw1okRewzR1Klx7grMLie4aTVqhrDUcbNlwzEMA0EZbmSpj101lvZejVp0mZYdNQPZVpF3+GHSCx17y0C19eVwhMq2LGsjSzdYAO07zckmw0WnUyCHHqTaRPP+oybJptCs8BlGiXX/Q0m5/pFvMdVbW1ahQqFsis9oz3OYuvB6Q0QR7oGI4mxpAaLm7jytuPymeV9NVa0uwOOqEmpSyssc1YinFhoajgQFYYfgmBoOb/ABmIwpptBlmHmpVcdsz2MNuhd7I7jpMHL0jWrf4VLO6dmi15nTcmdF0HDfw+rZCKjsrwBFNpLqg/5GkdTEjyV9wr8TOH0/AzB1KbQ2Za9suMwA64JESZJ9CpY38bmtBFDDsZyL3SfVrY+ZU/19QtYxXYj8KsU1mai5ryQDlcwsdzAIdoed9ktV/C7F1C19SgA4NAce9YAY0LodsLeQ6JDiX4wYuppVLRypNDfjGb4rluIdqK9c+Nz3/1vLv+4lWY1unYu/DzEuflAotaNw9nhIgEeGXZvT1XNdruDVsJUbTe9oJGYZc5kSWg5srQBbToFTDGVAPyW8v7LVPijh+nyuDC1lWadv8AhdgaVaq4PrAuaJ7pzZLhYOiTlIFptN+sqp7a4mmzFV6Zpd2M5yAMDQABDcoboNPNUfC+09ag7NTdkcSLgASAZynodxN10PEvxAbimxisFRqn9LmPfTI6AjMY6aI2drpV9n8KyS9xDyPynYcwWm3K8q6r8QyTpAmSIAiJMjdcrmwpILDiKDuX+HWaOcHNTOh5I9Xhrn03ObicO9guWl3d1IFz4HgSbaAlSzbaXuH44wOIbBEEzE3kD6LS5fAgk+HYbCdTO3osU02nVM7ODPMK1qcHYSDGiaouumyxfXkxnp8m3K+ymGw7WaBPU0vlR6L10256EASmL7MYet+ekJP6m+E+4/dP5UVgKGWr7dcevTh+Jfh4RejVts14EjycPoqjEdk8TTs2Kg6fKHQV6ZiGlVtUrj8WNdPmzjz1hxWFcKmQsLSHB2W4M2M3GvNXdH8X+Ihjmd+64IzZGZhPIhoIPVX9YBwhwBB1BEj4pL/ZNGQe6bI6ftohf559OmP9PXcKcO/FfEMM18mIERlr02OEzqHNbJPmU5i/xRovYcuAwjXmPFkMRN/C0NJkdd1rGcBo1YloEbsABPna6Vo9jqLXSczhyJHzABXO/wA9Of046P8ADPxJw4B77CNOmXuK1ejHPMDUM7aQmMd+JuGDR3GHrB03z4yvliD+XI8mZjW0KoxfYmk8gsJp8xBdPubLMF2CpAnvHlwOmUZSD5mVvhpTzYaXtP8AErDwJoYibaY+rckTYEGPcpDGdvcOTAwpDdSKuMruJdJv4Y6JRv4d0v8AfEf+mP8A7JzD9gcM1vidUeZ1ENEeUH5qTw2t82MKHtpQkEYTD5hoTVxbj/7i1V7ftmRh8HJ1JoVahPmalQyrIdisJ/K8+b/oAnsB2Owk/wDgg+bnn/5JfBR+eOc//JVYf+GKVP8A8vCUG+xLSUrifxDxtW3f1z0bULP+mmAvVML2OwjQIw9L1YD/AN0q2p4JjG+FjW/0tDfkp8U/V+WvBzQxlcz3T3E/qc17v+p6apdi8W8eNzWdC79myF6hxMwVVuqr04/z4fbz5f0Zy9OF4b2HqvJ79xpgREZXTryOnUq5odhcO3XO7zcB8gr41VE1l0niwn055ebO/ZCl2bwzNKTT/VLvmU7TptYIaA3+kAfJRdVUDVXSST053K32MKvVc7x/saMQ/vKbwxx/MC2Qf+K15+iui9FpV7o5YzKapYZXG7ilwvYeiGMa9mdzZlwzNzT/ADCSk+I9g2QTRLqbupJbG4O/xXoODrNIuoY1jdlwuON6seiZZ+9vHsV2YxFMTDXgCTBuIudYPtKHxPAjDsaQ8Pe+RGSq3K2Af/6NAkyRYnTyXe41sFU3FuHCu0NJggyD8wuWfgmt4umH9F3rJw+FffbTl1Wle4fsxVDiA0u1vFttCVteXhl+PX8mP67PD1hKtaLgVzFGvdXWCrWXv2+XIs+4lCdRhNUShYuolKtkBbXurLCvBXPPr3TWFx0J2Ocq+r0hCp8Th023HypBochNx0vaiq00JoVricMle4TlctB0mpkUwspUk5SoSpaUhQMWOMJqpQhK1QpttB96iselsqboU1RbCseHi4UKOGsmsMwArcjkXra8NQn44QVV43HwFWniHVGYb7O56E4liJKrnOWq9eUu967z0897qbnrWdBL1mdZBC5RL1AvUc6yjsujsYEtSKbZCGVKQwyuGqFbHWS9Zw5pGs/quVdW8VWBSLniVlSr1S9Rym1WOGxgCxV1F11iBdoUW391c4IqrY2Cn6D1RXH8TA5JHE4qUGtiLJGpWXTGBaJUrLKdVKZltr11cqtaOIVpg8RbVc7TqJylXUs2Uul+9wK03DgqrpYnqrTCPlCzTpLsVuETlDDoTqwQHY9DRejNejKrq2GTdHFSt13hbtrqq0YZN4ekokhabiQN0hmosSQB+6TqYuFXYniE7pJ2IJKsxS5Hq+JndALkAFYSuk6c0nvQy5RLkMuVFLOsL0ElRc5ZRnOWg5AL1pj7o7VZ0itVK6Xzob3Lna6ROrWS1SotvKA8onIjUchOW3IbkacgtE3WIdJt1iK6HNSCiDEWVc+rdS7xOOdO1K6X7xAzrYKcoWDhym0oDSi0wnKGjDEdgUcPSlP08ItttI0QrCjVhDbhlCq2FN7X0NVxaCKt0lVqwod+rpls3EwpVMYqX+JK0+uiu1pWxdtUm/ElKmosBSiXsQ1Fgehrao6MZlrOg5lmdZhXFCJWOchuKzSNkqDyokob3KbLikXqBeoOKGSjacxPUsRIVlgqAfv99Vz4emqONLTIMFc85uOmHVW+K4bk/Npsdpjfltqln8PMSNOd73i3OZTeD7RWDXiRpztEIr+K0phgs4wW7XmddP3gWXm3nPb0zHGqWtgiDof3SJqNkgOByiXQZgX1hO9puPNpsIpkZwQ0iJ02tpouJw2KADjs4Fu+/U7I/JXSeF1GAqtqAlswCR7LFQ8GxrmOOVoII0JMa2sOixaeVb4VpUNz5lY1y06ZNjutgdF6NvJpIKQUI6KbW9E9hYk0o1N90Eg8lgcRsU9jxW2EqK0oV7LnqVY8kyzElHbaX5xQASGJxSQdij1QXVfNWJYLUrSh94hE9CsDTyS2OhM6yVEN81k9FtroXMpAoYPRbkqbTiKFsOQ56LJ6K7biJK1nCH6LU9FttxELlFzlr0UXA8iptdNOchlbeOiGVNlIxxQiVMyhkdCja6SMU2uQoWXU26TEdj0ZteDm0i8+SUaeijjye6fAOke9pQypTHtQ8a4gaj3QSQDY+WhVfTdsdrwtGZNipMonkb+a8Ve6TXQ+DqXPl0+ixZhKcONjp15haUX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/>
          </p:nvPr>
        </p:nvGraphicFramePr>
        <p:xfrm>
          <a:off x="460375" y="2067872"/>
          <a:ext cx="6055840" cy="4113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7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09">
                <a:tc rowSpan="1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Energia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potencial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gravítica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de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pressão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para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bombeamento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)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1D450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fornecida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sistema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5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consumo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autorizado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entregue aos consumidores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mínima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supérflua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consumo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2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 recuperada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associada 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consumo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de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água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associada 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</a:t>
                      </a: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perdas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78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endParaRPr lang="en-US" sz="1200" b="0" baseline="0" dirty="0">
                        <a:solidFill>
                          <a:schemeClr val="bg1"/>
                        </a:solidFill>
                        <a:effectLst/>
                        <a:latin typeface="Lucida Grande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… </a:t>
                      </a: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nos pontos onde ocorrem as perdas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35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640215" y="6415444"/>
            <a:ext cx="214809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857209" y="6415444"/>
            <a:ext cx="3237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/>
              <a:t>Requer modelação hidráulica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928169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pt-PT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Balanço energético</a:t>
            </a:r>
          </a:p>
        </p:txBody>
      </p:sp>
    </p:spTree>
    <p:extLst>
      <p:ext uri="{BB962C8B-B14F-4D97-AF65-F5344CB8AC3E}">
        <p14:creationId xmlns:p14="http://schemas.microsoft.com/office/powerpoint/2010/main" val="10459030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Balanço energético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51520" y="1197429"/>
            <a:ext cx="8640960" cy="5683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i="1" dirty="0">
                <a:latin typeface="Lucida Grande"/>
              </a:rPr>
              <a:t>Visão global do sistema</a:t>
            </a:r>
          </a:p>
        </p:txBody>
      </p:sp>
      <p:sp>
        <p:nvSpPr>
          <p:cNvPr id="3" name="AutoShape 2" descr="data:image/jpeg;base64,/9j/4AAQSkZJRgABAQAAAQABAAD/2wCEAAkGBxISEhQUEhQUFRQSFhcUFBQUFRUUFBQUFxQWFhQUFRQYHCggGBolHRQUITEhJSkrLi4uFx8zODMsNygtLisBCgoKDg0OGhAQGiwcHBwsLCwsLCwsLCwsLCwsLCwsLCwsLCwsLCwsLCwsLCwsLCwsKyssLCwsKywrMiwrLCsrLP/AABEIAOMA3gMBIgACEQEDEQH/xAAcAAABBQEBAQAAAAAAAAAAAAADAQIEBQYABwj/xABCEAABBAADBAcEBwYGAgMAAAABAAIDEQQhMQUSQVEGEyJhcYGhFDJykSNCUmKxwdEkM0Oy4fAHFTRTgpKTojVUc//EABkBAAMBAQEAAAAAAAAAAAAAAAABAgMEBf/EACIRAQEAAgICAwEAAwAAAAAAAAABAhEDEiExE0FRBBRCYf/aAAwDAQACEQMRAD8AvVyeQkpdLnNK5OpIQgGgLk6klIDl1LkqASlwXJskgaLcQ0c3ED8UA8LlAdtrDg11l/C0u+WSkYfacLvdZiH/AAsa0fNxWeXLjPtcwyqQEu6pEL793CPPx4hrfRrSpfsW+QXYSHL7U8jvTdpZ3+nBfw5K5tcx8wnUriLZTP8A6mEBHJzgfnuo52dlQw0XlO8eNWxL/JxHw1QLrV4/Y4P8ORvwyMcPUAqDiNmSN+pJXwX/ACkq5zYX7TeLKIBKaQle8A047p5PBYf/AGpOpayy+kWWGUkITyEhTAaRPKSkA1cnUupANXJUiA2M3RVhJLXkXoMsuao9s7L6hzRd7wvNb5Q9obPjlHbF1oeI8FjM7vy1uMedlIrXaGxpIrcR2AdQby4Wq0tW25WVhi5LurqQRKTZXhoLnGg0WTyAT0HGi45Pgd/KUU4ymO6RyPJEfYZwOr3d9/VCrSC824kk8SbPqgx8FKg1zXDnlbfLoxkWmzoGgjLPmc1pcHXNUOAPcFosGubOtsVxhFZwKvwpVnCslJMQUgBBiUhquekntCeAkCcrI18YcKcARyIBHqqrE9HIHZtDozzjNDzYbb6K4XKsdz0Xthto4B8BAfRa402RooE8A5v1T6FRXBa7bzN6F47h6EUss9uZK7eHO5Ty5+TGS+ACE0BFKbS3Zm0kT02kA2l1JxCQoD08lJvKIMSCjxlcro0Fi4w9u4dHZHwVDiejRLxuGmd+ZHNaGR1JInWe5OZWFZKye0Oj8kY3gQ4DWtR5KnIXpEulLH4/ZDw5xAG7qCtMM9+2eWP4paQsYPo5Pgf/AClS5Ii0kHUKPix9HJ8Dv5StL6RPbziIaeClQjNRIxopeH1XBk6IucEM1ocCqDBDRXuGNa0PEgLnybYr/BhWkIVJh8UwVb2Dxe39VYQ7Tg4zR/8Adv6rNdW0bUdoVbFtWD/ei/7t/VSo8fCdJYz/AM2/qriE0JwQmStOjmnwIKKFcI5IUoTXKiQ8fW78vxUDFYZueQoqxxRGvePxQdogFpAC34ajNmsVhwPdUQtU6Zhq+Cildcc9BSUnkJpTI0hJScuTDXRSBT4sQFQNkRop7yXP1b7Wk+KQ4cZShF5Qy8c0tDa4GKtMnN8lUicDimv2hlkiY0doi7Yj7V0qjFj6OT4HfylWeIxBcSoeIiD2ljhbXCiNLHiFtN6Y3W3l0zHMDSRqLB4Uo7sW/ga8AtVtDZDofo32YnmoZDwP+27kfxWYxuGLHEEVS87k3L5dWOjfapDq93zK7rCdST5lBCesK1grUUBCYUZRVHN8E8JrU4JGex5GhI8CR+CnYfac7K3ZpW+Ejv1VfSKgL/C9MsdH/GLhyeA711V5gv8AEiQZTQtcOcZ3T8jksKU1xVTKlqPXYOkuHxLHdW6ntFmN43XiiPn5LnY82sL0Z2KSRPJlWcbcwT993dyC1BK9PgwvXy4+XKb8JEuIvJQyiBpKZS6IxMTUVzKTEwZS6k4hcgJu+U+PEEIKRTo9pQxZu0ntGd0oy5Gj2kTTg8KUcuSLkSFaQqy2bh2PaQ7XnxVajYecsOXmjLzBj4q5l2dG6J0cg3mOyIPL8ivNek2wTEercd4H91JxcPsO+8PVejRYwEU7iFU7Uw8cgLXZg/2CDwKwvH29te2njc0RaaI0KRq0vSPZZZ73/F+gcOR5OWdZh3Hu8VxZ4WXTfHPcOaUROjwh5j5I7cD96vL+qzuFV2gTUQKQzZ/3/T+qeNncpB8lPSn2iMwIgRxs54GrSmPw726jLuzR1p7gZKvejmw9+pZR2NWN+2ftH7v4pOj+xetIkkH0Y91v2yOJ+6teAuz+f+f/AGyYcvL9RyROpcQu9yl648EMvJTqSUgGEJKRKSEIAdLgEZsVogY0ao2ejFyUhIEB1JKTk+N1JANIjPIKGQjYNpdSdS6kAlpClK4oCg6ZskOGPVhuTgXkn3Wj6w5lYJsDj7zneWQXpfSEfs03wfmvPW5Lk555bcfoNmDb3nzKkNwjPs/insKMFztTGYNn2R6ozcHHyrzKIxTcHgpJco2OcfuglIIHsjeDnDwcUropR7jy46Brhr3WOK0kXRLGEX1XkXNB/FRJ9mSwyNErHNtwAJ0OY0IyKc80Vo8GHdWzeAa7dbvNGgNZhFIUo4VyEYyvTlcllCpcjxQFxyTZoi00UbLQNLqTqXUmZtJKT6SEIBA5JaWlyQ2I5hStjJRd4orHBTaqSBswbipkWybFudSG7EDgKRBjTVKLcl6gn+UtOhpRZ9mOaeY5qVHiyE92M5hLtRqK3EYNzReo7lGpWT8ZqOaiiHeKuZfqLj+I1LlM9kvQi0KfDlprXvVdoXWqXpEP2ab4fzXn7QvQ+kY/Zpfh/NeegLl575jXj9CMUqGJziGtBJdkAMye4KPHHZAAsnSuJ7l6T0W2I2AbzgDI7U1e73Bc2V01k2F0e6HtFPxHaP8Atj3R8R4+C2mHiawbrWtaBoAAAgwj+6CksCmeVUQBRtp4NssbmuH3h3ObmCPkpQCbMOyfA/gtJ7QzQnNITnWnUkpei5iRyEGwlml3tU+KEuNBWMOyx9Y34KbZDktU26lDRxVhjdnFuYzHqFBDSql2WtBkJpCMWKQzA6EuAtFoktQKXUrBmCAPaOXclxGA4szHLkiZQ+tRaTgUtLqSBN5OYc0lLt1I0y7RoqANkZqutKLUdVdk8tYSgYqMDNp8kAtKSRhGqchWmlxCV0xOqaQkATJWdJR+zS/D+a87DF6J0m/00vw/mvPYhZWHN7XxtH0UwAJ6xwusm+P2lvsK0cuHM8/FZjYsYDQBdALUYZoy1+a4cruumelhAFLYFGhAUpgV4pp4CSYZHwP4JxTZdD4fktIhnCwc1zSOVpaSLvc5zJN3RGGMIUYBEiitK6OUQ41yG2fuT3YUjiiQtbyzCW5FeQpJg4e7ogdYVZNdw3cj3KIQAdAiWCyka1zhkF0cZ4386RYsSAmPxKPJmmbhkhPffAJ8u7wQqTiaRciCMpWxJ7haCT2SdyNA0A55rsQ0Xlko3D0aH8kjpHHhoubY0TjvX496D2C516pHuB4IphKh7UBbFIbohjiD5J7LVQOk4/Zpvh/NefYUW4L0LpCP2SXn1f6Lz7C+8PFYc3tfG3GyG5anRafCjvPoszskGtRpy/qtNhb5+n9Vw326PpYwhS2BRYRp+iktC0xRRAEjxkfApUjtFpEs6kIUmaGjkkdK4agfJdu2OkZqO0hDfmupOgZr+BSufunIoACI3DkqT2K+S/rJpiLhqgEUntDkaOVIgwta0nSwNOVaIAkI4nNIZHa5pXZ+DnbPeOF+aG7DObm4EK9Kg7T90eP5Jyp9K4VdbzB8Tg38VOw2HjOsrD8JB9bWF6VNHtMYP2B/MVpdkNAA0TsT28r2PBRHMOPzCSbZoPuv+a7CHLzKltKhakmw7me9XcRoUPe8FZ7UPZ81USOoHXQ6Jg/eVNtit2Ubwvq35HnVqzgktrSLzaDn4cvNVm04QXTAl/8ApnGt6h72tIBNvf6KQ84gfm1q87wxO8F6Ftf/AOPd/wDgz+Rq8+wuopY8qsW32NdcNOf9FqMKDldevNZfY91pwHEclqMLf9lcN9uj6WMPkpTFEhtS2LTFFPXP0KVI7RaxFUYPNOc6+GSQpvkutmS+SQpSuKZEBRGyCuKBFIHAEaHRPQNlKYXd6cmlMK/Hv+lw2v7x3h+5k1U8vKqNqSkT4cUSBI0k97myMpWqWzaJxAzPBZ2XbbJH7jSKB7JvMmrOXDVZKf8AxEjOXVPNkgjerKqorLbQ2vh273s0MkUjnXvOlc4AcQ0Xks5yYlWq6UyftUef8ME5/eK1WynN3RmPmF4LtvbEjyesLuIJsnLOm+ZK0HRHppHBEGzvcd09kgONN+zkNAque/SOvl7nhHCtRqVWbS6aYGA0+dgddEdqxRp3DgsPgv8AEvAt3S58gs2QGuJFEk3kvKOkWJixGJllDpAySR7xrZbeRo6KdtI+k9pbcw5Y0tkDg6iC3MEHTPgoLcQHR2CO00n0K+fpcSx/VEua1kYDB1ZDCWiyHOA9518SrM9JMQyNrW4l2TQ0AGOhlojHL9PKfj23Z8g6qPMfu2cfuhQ8Y8GSfMZYU/zO/ReLR9J8RTWnEH6NorNtDdFeakHpNiwX/tABlj3He5mwWd05fe9VW5+p8vR9p7ZjZgoYnHtz4Zm7WeYjZqOCyOEPaCy+FxckkkT5JQ/djDALBO61oDRQ5K/w2KbY1yPIrHlu14vQtkE1odFpsKTlkVkNj45tfW0+y5ajBY9hA1z+679FxX26PpdQ+ClMVfDima3y4HnXJPx+1YcPE6WV26xgsk/gOZ7lpLEVYhI7RRcDtKKZjJI3BzJGhzXC6LTxRnyijnwPPkVpKmqH2uO/fb/2CjwbUic3e32jWxvDKjS8b6RYqiepfvdpxJALNCcs1Aw2Le4dneO4BdAccqNnmuqZxlZXvAx0Z0e0nkCCaTfbY8yHtyBOo5LxHEY2eFjn7rHbrgHPa9riM690G64ILOkOtADQHn32q7RPl6dtHpGzDYWDcc0uLWu3dbZq/wADmslienz3SRSdZuNF74a27bYO65v2llNqY76JooAAU00dRxtVGHxArUXWteii5fh6fQeyekMc0Ykc+Nu/m1u9mG8N4HQ6qZJtaAayxi+bgvCsP0gcGNsMHCg0HwTcXtoOOZaK13QB6Kss5IXl6ltvEx+1wv6xtNfDZvKiXg/ir3/OIPqysOvFeKSbUYQzde03mcqLSOHeoz9v7lUe7L8fRTOSfh2WVZw7Nc7WQ66aE965+y5jpvH/AJM5q9lJdVBrW6WBmhywyfVAAOriLd5clyd/+N/jjMYvZz73Sx7jrq016JkWDeK3Wupwur0PfktDLgJHvDt8Cssjw70zC4d25e/WuhN1Z0V9/CPjVEOFl4M38qycMj8kQ4SbQxnzLchy0VvDhmtB7ZAGdiwe++aL1bH5dYaI94GqGuqz7n8bNPwZ94RE1y3aHPgo5ijJrqxY7VUy+9aSNzI2kwns/ae45m9BSg4jbBG9TGboydJu9m+TSddVtjjlfpFkn2guw8GnUiznlWWSdLs1gAd1Nirya3yJzUn/ADMDKmktArsajkDz71dQYyF7Mw0WKAcde4gaKcplj9HjJftm8Ps9m80sj3XHNpFAeCmxvkaTTX2D93VXjH9WexGBeXP5EoEUwLi+u1vc+4cNFPfaumvtGZt7EsNAuHCuz+imwdL8cxop2QrXdvWuSJFtYuJbuNsVW8BTvRCxbY3tNsaxwIyblqRoVO5fcPV+qmw9PMfX1CL1pvA+Ch9Jel2JxTBFKG7mbnBobTuAvLUHRObhIxYa9wrvFKvxGCAde8Mxnn95uiePUr2X+wem+Lw0DIhGwiNoAc4i93gKArJTY/8AEzFABpjjcTY3swdD5KimgaB2qOXccvmgvwbLbTvrDStC05EJTR3sr3vab7PazOt5k3kFAlw7Kza7yqznea1EmAioaWB+etgqPFgIyTZNixlyocbVY5SJuGW2cfEzhG8CuAux3lBEQJyjeO+teXBa0brW015HcRX5p+HJumv+ret8E+8EwrH4iAENBY9wb9UWBn5KL7E0Xcb2+Zr8FuYXdo6ZNz1zz1Q5gAGi2e9pZ/PgqnIOjC9SCQQ14+dV8kaGJu9nG51WKINHLLgthNkw5x6GtfwSnEZe8PImz6ZKvkHRj4MEHHdDS2tciAa46KQ/Y8dA5CycuQsjLuU7GbfkY8MZVChnneXHmo+L2hI1x+kaDejWF4rUdoCvJaYy1F8NNKzjvUbsULB9ckJ0uRtwJ+a3jfY2+7hxz4/2FxxcA0w0f/jB9SuXq6OzCtxGfZzBGreyfCkuyy50dCO+IsH7RvNbsbUAPZiYB8DAqzY21XiFoFDN51++eACLj4G2dx+z5nRvcIXktbdNaS4gcuaw527KwHcbutuiSM743a9hk2hMf4pHgFmcR0XgfO6d+857jbmkN3Caqy0hXxWY+0ZzfpgpdvRlrgGv3jVElpA+1l3pNoslb1ZdkyZofGLs1lk4aA9y9Cd0dgN5VetMiHruIb+jeGa1t77jE0iPeeezlwqlt8sqPjefSRzOc7dbK4Ak21jiAK5gK52P0anndEY5I6kb1hc8lrYqIycfrE8u5bPCYeMxssvNsFgySEZjlvUiYfDwxCo2NaOQCm8n0JgnHYkebXYqM8uyf7Ch4XYeELpA+ZxDZCAGjUbrTd8Mz6J3XDgEDDT5vyObzx7mrHTS1O/yfB8TM6u+kPG4HBticWskJoUXO7x+SH1p5fmg7QeerdwyHDvCJIFh7LgwbEB83lV+04oMt3DsHZfq4ngDfonyTgauA+QVftDFMP1roO0s6tIHqjcidrwGEZDDw+pQ8XiWdioYBT26N7nBVbcYzdB7RyH1UDFY9vZABycDnQ0tT2xK5z9aD20DSKCu6MKPhscN6U9XFm4fwx9kaWqZ207OQHmgjHGzRqzeVI74leWNJJtAUfo4tD/CZ+iYzaNAfRxaD6jeXgs2/GO4k/NAM3n6o7z8TeWNE/awEmkQ7A0Y37Xghz7YBrJhpzT+7ZwOfBZ/frXLzAtNdKefqjun5Whm23bXAMZmCMo28vBMk28aoNAyr3GA/NZt0x8R4oe8TwAHzR2pfLRcfBFNudcZHFooHfaK7sgo8WEgaK7RBN5kHPusJd0Z8vVKYuSrvf1Nzree0D+7TDiR/YUU4qL7QPgCUyTaUQ5+g/FFrquUn2m+0dxUPZcp6porn6uKhy9IGNBNaAnmoGD225sbQOXLmbRb4ReTFpQ5yXddxNLMy7VkP1nUfJBlxTj9Y/io7FeaNS97Bq8fNRcRjogHdsGgeZWUfKOJJ7jonjGEaAA1rWdeaLnpF5l7BtaIMaMyQ0A1zACV2170jdyzoLPy49+XcO4IEuJd3eZU97U/LWi/zl32Wjxdf4IDNpyDeot7TrNC+X6LOPxRz/IFJ7SRoPmnup+StBJj5HGus8gNe5R55S7JziRxF96p2SuOZOfcu3jeV+PmeCPJd6tXSjx9UntB7x4ClWmV3NcZDWd/JKxO02TFO5/MrvaL/pnSrnSEZD555prZ3A96nqNrH2juz8UrpiPeJHhSgCZ51BSl5vSvVVISW7FDvPxJpnJ414KOZT3fK00SHgD5p6NID8/1Tt/maQd9y4m9a4o0BQ86C/1TrPM2oxnOlhd17tKRo0xryDwTgbzsDxCgGY8eSZ17jw8tEaoXEchLhZKbMuXKzNY0ZZJkWh8Uq5ZlDJXnNDByXLkidDn5IE5z+a5cieyqM6Qms1zT+a5crIjHE6805xpIuRQIOHmnPNf33pVyJ6AfWGznogSynPPRIuVGfCb1UomgKXLlnl7SD1hzzTozZXLk1DboolcfyXLkwHIckEHMLlyDGaNERrdVy5SHN4+CC5y5cnD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7" descr="data:image/jpeg;base64,/9j/4AAQSkZJRgABAQAAAQABAAD/2wCEAAkGBhQSERUUExQWFRUVGBQXFxYWFRcYGBgYFBYVFBUXFBgXHSYeFxojGRQWHy8gJCcpLCwsFx8xNTAqNSYrLCkBCQoKDgwOFw8PGikcHBwpKSkpKSkpKSkpKSksKSksKSkpKSwpLCkpKSksLCkpLCkpKSkpKSkpLCwpKSwsLCkpKf/AABEIAMABBgMBIgACEQEDEQH/xAAbAAACAgMBAAAAAAAAAAAAAAADBAIFAAEGB//EAEQQAAEDAgQDBgQEBAMGBgMAAAEAAhEDIQQSMUEFUWEGEyJxgZGhsdHwBzJCwRRScuEjkvEVU2KCorIzc4OzwtIXJEP/xAAZAQEBAQEBAQAAAAAAAAAAAAACAQADBAX/xAAhEQEBAAICAgMBAQEAAAAAAAAAAQIREiEDMRNBUQQicf/aAAwDAQACEQMRAD8ApKTXh0lrnDoAd08KxaARn6gD5/Nc2eJ1QCA4xf8AefmfdD/jH/zEeVvlqvfyr5PF03+0Xb5hOkytsxBAnOYPM/VUWG4q9tsxI6k7qzo9pMrIyguIiS53ObjQhLklhhmKJP5vin6NSRuepJHyVP8A7ZzAlzQTGuVt7TyjXdEZjGibHpFpvCcyGxbPDdyfRQ7tp0c71VRXx2YeEQfPXmoUuKEGCT6yNU5R0uXUXi4kjp9FpuJc3f3Vc7GRdhdExYmfXZSBcRqXX31990+SaWtPHnc6+6kccdlTmtH00KLRxnqOS227WZxxWhjHc0sKzTpY8kVlMnaU5pN0yMa7+ZEZxF4uTPmlm0jyR6WFadSfIfVS6WbEdxRx2b8f2Kh3zjqT5bIhp0xr9StGv/K330R3F0xr3bE/FSdxB+mY/fkhOqk6kD1WzXyj8w+/IKMw4pw/U73IQzxR8/md7n6qba8jz6IXe31Mmy24vabeLVOZPRHbxSoL5fQ/3SRfH6pmemiFUxxbJBBt7ecFTk3awdjah1cG+QuguxD/APeH0AVRX7QkaD3J+KWd2ifyHxQ5HxX38RU/3h9h9VNuNcNSD6EH5rm3cfdyHoojjb9oU5txdJUxpmxsg/7QeJ8S52pxl53HsEFvFqgnTfUTryW5rxdI/jNcaR5FjfmQgHjFXUlo6ZfoqhvHv5mj0JHzlQq8YGwPNHkvGr/DcVcZk/CPgtrn2cW5N9z+wWKcl4qSZkDmpCnb21UO6g2Np3+sI1z8N/vmvNt1sYCdv7bIzHLQA5j3O0rdPDzoQOh+Scy0FggP2UVg8/S33qhfwx1Bny68yPRbFQjkL+/ofP5JzIbiM2oOev3ATdOqDA1+eqTL5F452K1SpNJs43HyMXK6TILidyNBsfSyZpVzpE6afRVrKZ1menw/dRfVIIG3x11S5bHS2OIa7+4+SC6m2fDII629JS7cQDbz+Ee390YgEW01N/j7qy6XQska+4TWHxThoYSdMHnIKN3MaH0T2GltR4jpmE3XQ8P4A6u3PT/LJHiAiRExHmuW4Vgn1KjAGkkuAgam+glemdo+MUcMxtKo14DmkjJaMukXvfZcfJnZZMXbx4S7t9RyPEuGVKJAeGgG4gzMHzEaqvrVRMATz5+6G6uasOLptAE2aG29PILZDd3ZhqNh72S5Jce0obuY8iCoto7gT6SttqtFmhvW/wBFB7yB4j0nQecFTlV4RFznzpE8/sAKTKc3zE+3+nxWmun8p8zfVZiKhY25nTeB6/BC5LMWyybTb/l/ZLVqTW2y7EW6yNklieMxpASLuIBzp0O8SBPkr2vQeLpEGI100PxSNWmdVYPqAaOJ6keup0WjVBvt5kiPbyW2irDljXHkrLEZHfpDeo19QkXYQ7Gf29FNkjnPJR7zmE5hSB+Zubz29VPF1KTh4RHUdOmiHIuKuJB3USsJE/fX6KTqeR3ibpHUQZvbZHkXFLDBbUsO1ux/b3ssU3F4lQCSd7ogHQ+t/l5/BQxOALScrg11/DIkxe5BifvVQc2o2La33tpYz5hc9lYYpm8GLG37SjUmgjrH1Spe/cAxrEbf67c0amImNveeU7pDYMKIiY6WUxV2cJ9LodOREgQbf211hSoVQ43mL3sdJ2WCxumWzZsTYSiOpAGQ32nzvshua28dNTb05aLG1gBuL87awE5UsGqATEjzI111PxW6bQDrInTz6hRqMDhoHedjtv8AeqGWwRlJHQjlNtPJPY2LCnTZMkH33OqgKdyW2mbH10StJzm3vHmOg+iZFXf/AFGvLUBWUbDFHESNIP7+S6Ds5hqFV5FeqacaQyS6TFjeLnlz0XNFmYTItG4nr5i6aoVSDDpkb8xYW5pW7nTTq9vYsBQw2GLmtY7NTAzPNNxkEatcBBs3ZeY9p8U57nuLnOuYmdCZAvprou57KVxi8OWV2h3dkNDjOaCJ1O9tVR9peCHDEOLs7Xk7EEbgSZGh+C5ePrK79u3k/wBYzXpwbKu33sU3h8SX5i64aPvzQHYYEl1z4juJ8UmIFtiok+g6R6rta4yGmY/YktEXAGp5dFurihbJv9m+kKufUJkNB53Pl9T7LbCQADA00hFTA4jUaYDyNiRrcHldHoN5j3Fr215pOlQvmNwbgEjSPv3TGHx4aCRrs20DrbdS1WsRSlsgGNxFvTXby1SAw/UmTpsT05pvFcTLgQTGl/I7cikn1gBGv3/dSZVtCvYbCBYbkefpZAqsDTqLE6LY+mt/ZCq0zImJ6HVTayN/xE9OUCOV1o1t9+snqoNAiZteOmwUXeft9+aNrpIjUrft92QxoZ+Wnkp5BOW5db4zp1WVKZAh0ttpujs5C1UgaQp4dxmWzMGAB6LTqgFgJ22+Kg559Nfu3RHZ6dDwmm3L/imDezabXGxi5P8AbyWKlwTyf7LSDcTOKwDHEnORpPqYIB8t1nizOLHAkah3wAgbg/BJPxTRMHnrprf4+ajV4kJGXLMQSIvYAzb280W0OMcWuOZsGN46jSI5o2GxzBrEEx6HWSDbQrVHHBxvHrtpEdPqtV8MHBppTEHKJmIuLnWeXmlKOv0d7aYElwzAg62n11sB8PUlPCtcXZHC5INxby9FWVWuOUO15kgnpN9AtVahYSdQ4dOh36pzaah04TQhwMGCZgb7a9VAYdwBdIcLkG0G0ix03t0VcKsRfzCewGMuRMamdIV3UuJqlVtoPvX4wiPYHDW9vjuD96IY8Rg22nncz8I90I0S2xO5uLixtH3ulKFg1NxGpkc+WmpG5Kg4R4m7na/Of2RRUIAJNtDvyPrqtB0TGvLmeg8khM0akhrxrMH0TXei2+m+l5m33dVpr5CHaAxNhI5g5fMpxkP0dHzERIPnMq70lj2zszTa3C0Q0foBsZubkzvclc3+IGNBNNgeI8UsHMHKcx948ikux3bLKRRrOhgAax0Cx1GYjaDC6Ttb2ffiWgMcPDJyPAImLZTHhP1XP1dul7x6eT1Jksa0yQDlEWub+fVZ/C0wxzjVh7ZHd5TJ2JB01vqnn13Uw4DK0u1IA2tBO8aQqGqzxGDoTdxFzvN/ium65zQzqo20+/qUM1Ba9/uQsw+HdWfkpsL6mzWnUyRAnex9lo0cph9nCZBEEdCDuFttpp1UusNP7/FabTvc3v6LO/E29Z0Q3VnRp92ULScDoPLX/Xqo1K94Go8kN4POIjXf7v8ABZ/ByJLjMfdlNrxBqYy/X4baBDbXcTMHoY5GPon8PgW5xlEnWPIX1VvRwzGnK5wgR+aARqdL+8IXI9RzNOg99mtdveDHNMs4RUbcyJAPigRPmfNXOPxrWR3TtN43GawA8xc8lV4zipeJcc3ztpflcI8qci54PQbTBqQXPytgZSWmAPFcTHQXPS6peLAVKjnue0k6ib3MeEQo0uNOb1GUxOgneB5TCq62OOblF9rm8+SPZTGjPqACRyHqIMn4KOHrMLvFEaawfglqmJBiJm33HJQaw3Os7+X3qofFd4ehS1zNGtoceWt5lYkuH17m9/TnyWKLpTNq89Sbj+rTVMUqUjwGY87wZ0VXm+d/vZM4StHODsCRfmee6zLSiS3MDLQTMxbn6pw46GwNQAPaTaFnDeH962q7vC0taC3wyHXiC0XnS/UEpakMwIB8TTBnS0zfmf2VgVZUXMqNcHGJIiDHlN7/AN0F/DvCQbu5l1gJ2t0HxuEm/DFhMy0iYB5fYClgscZAtAvr1vG58kpQ0FUwjwAS23S+03jSyE1yvhhczM7CQYcCDoYBgwNNAqJzIJ2j10Fv9UpWM0K0EXJi4A5iPbT4K3pV+8afBDpkgm7ogTp+b4KkwxI6zqBBPRNGmG+IW0iJkX1uAY03VCxYYluQCQImZHMiIPohV/yhx1FjG839UanXzghxJzWjWIO3PXVJsJa4iZMj1AkyArAsN0fFm6i45Dz205bLWHqFvgNzBym97i3n5pN+JLSHjS0j/Nr7p2jUa7Um4uJj+k6WgyrttLfh2IDnsBuGubmAm7QZcOhidea9o4XxJlZneU3B7biRzGxnQ9F4zwbhxqPDabXSSAYI8UZuciNp9F6vwDhPcUcpEOeS6pFpcSY32EdeaN/DxmlT2l7Kvrvc9goiZ0aQ4iP1ECHOkRJ5rzvEYM+JpsB/MY5AeA3JuLc916vxzi7cPTcXOIdBDYEmSDFvTdeSV6znEuJOZxBJcNycxJ6lXehyk2Lw/A93SrVg0juqbXUnAmcxqsZ3gj80XAOx8lSNDiQSCBNzPiO/zO/VWnEO9Y2myo6MjMwaS0uyVYeMzm7bxKqmkvyjQTe48zPJSX7XQuSAMouSBm+P19kw/CZWtcST4nNdqBpMgn157qOFeGMeA7xlwiRYMAObXQzC3Sx+VpEkucQbgZTBgeGNQfsqWrJoTHupiO7YLgTJzEEAwR8Ljy6pR3EYExef5QL7bT1hJYik8vcQdeZE9dPXkle5doQI57e/7KQ9bEbiiahN9/mmamPzbFx5m0aaekhI0cEe8g2BPz5J7FYYNIExqecgjUQJWpdFH13Hn1te0woO5kgCfh+6HiHZSBI5nzUm0nViG02Oc6Lhgc6wOpA0F1NnIgX2gaC5vePuELFGYMzreDFrx1Ks63ZfEBt6TmxuWm4i1xPVIB7NAROk68uSOyLsrZiQd9/PcrKriBtrEeim5jYGWI1J18j1WqLmTDwYAuQZJM6HkJUrH+EuLBIdGa/WNhZbQcPVaSXG0zAHQ3+YWKMq8Li2B5z02Pk/qLtbzcHfqd0etVbUeXU2BmngHOBOX/h/ZVOIEOPmd1unVi4dB9VVe1dgezTKVNpfl7yqNmzly5rX35+Squ12CpU6hhuV+bUNABF3AOvcxB+7Ifh920NCvQOIAdRc4sNV7SSwv0IedIOvQuleifijwWaIqsZJkZnC50hkXgNveNfWULuex4yx5NuJuy4ykc7bi3lt5JXEcMgF1KbajU7m1uXyTdSgabzleIkaHNexloG9/j7zquIMgw3e0aHUDfQJyuKsw+Oey4cZtp+/sFcMw1PEMDnMIIOUlkSIDbxNxe9tiRoguwrHxsdQQ4Xi8TtzkeqSh2Hfm1vaxuLGZte+umqTXsergXU3wQDpB0HmOUxpdRpRnl2bKRprEn5fKVafxratObRHibuDMzp08khjGEAPzAsNv6eQeAPy/VKUUu5dTcQ0ty6yYhtwJlHr4WWtIABBnONCcoJ1tlncJajVJGR0QRqJ0iDFxz0iEPC8QLJY6SOUkCOon2hXttLHDUm1LOtAAdcRP6XAgRqfWeidwmDqOP8AhnPIJyjMXODYJ8I1iADEwlv4ZpbnDy2pzIPiGxAI8QgwTzB1mF6R+FdGWvdUotzMIy1gQQ8ERDDqIFjspbpZhtcfh5warRoEVqQpmZF5cQbnMLxfyK6irVAB5CfTnM6IOKxOWm98/lDj/lB1XnWIc+uXOqVT4jMMqQRP5muAkEGw2suVy7dfXUNdocfhq5cKYbUqOhhflJaADNnRB30MLm+03ZisGTTpEAQM2ZhBzEWJDr66m6exAbhy12SdNCC3KdnOBkf5ZK5DG4iW1HAUxTaWtMZZGZxAjc3BvyTl32GUk6KPcag8RgtDWkmBIBtHOP2UagAAggdNLA2sOpVrxDh1BmCoYiiXPe9zmVqjrNY4NBawAWYINjqY12VA2ln0vOgHOb69QUtjoU4psmRMbgjrz128lBuNYTLswJJiNgTpYfd+ahhuFvMl0N2vrqBcC4EnVHo8MZclxP8ALlIh0XMC5t1jUKbLqCV2NaQGVA6Rm8QLbnSImfYaIVbA1j4n5Q2AZztIixnwz7Qnmxm/wmupvgeN4kZOnImVlfiTGvg3qNLi0wSwh5hrfCBJAtPX3O1/4Zr9n6lCkys9oyVLMdmhzhrmDdRbnEKvfj2TIbmtYxLhFtyIHl7J7DcUcW9xUBdSDXhjHjMe8Jd49iGhz5kEbagrna1eHGG5Ko8JGgnoNieakXS3JaYzBwzXAIaOpIa2/wAVuviqgD204DXtLYGSYcQXOOgYYi9+ipH1QAC+HEQfCYI5SeXwuiihTeM2Z2XWXEBoHIAAF2/LXeCo0dbw7ilXuAO8dSYz9bu7eO7s1jPGQ4DxQDHK5hcxxuvTdj206Tsgg0y4gENdUmYAywAC0a2QDjhSGZr3vaDoczGS4xIO1oMITcMBWbXFRrmkh/ia1zsxIlrmEEHeDcReZWtdIscb2Tq0qbHPDckNZmFRuobYZHBruWmbXW6q3YeAA0P8ToswQSdL3BGqb7Q8Wo1i0tpikGsAhgLWuIN3OkkmTG9gq2ji31B/htMNIs2dJ29JUV0fBuC0YzYh7mk525GCS3KWi8+G9/KFifo4XDFrQ4XiZmHH+q19vgsQ23J5vWwsON0Slhxr9/d1jgS+BzTYw7gQCCu0m3O5adP2ewTMRhalA2cZc0n9LmgAOH+b2ldB2H7cYih/+rjDOHokB4cWFwYQ5sAOl1Sn+qGgkQIIBg0PZGgRUnk0j1kfsrjtF2d/ispD8jmyPyzMxE+UfFerLw88JfuPJh5uGdn06viPYOji299w+tTqNAPgkSMxzRm1sZgOEi40XFY/sricO8mrSc1ps4gZ2WECcth97KidQxmDOYB0C3eUiQY6ltx6wuk4F+MGIpw2q5tdv8tYeIf01B4h6yvJfHlj7eqZY5KY0CxpczxMvIgACeQPI8vey1Sqiq3LoRoRrM+R10Xf1O03DMVSNWvQdQJsXMc11+uQh/q5kFc8eAYGsc2Fx9JpJEMxGaibbEuBaTdSX9a4fjlaVQ0qkEWdIcCSJBvsSOatsI0FjQ12bYgkRvId6b720hWmL7B16jCGNFWDIfRqU6vuGuJIJ6KoHBsThye8ovHLMxwEcvEBaTqlvcC40rW4eCc9OWkfmZBtGscwhVgakn9QsesaEzvPVWb3FrQ4DW0S0nw7OAMg9YAOqM3h/etaQMlUfmcSYc0k/nJsOQcbTY7JY5No72epg0AHOLXeIGHkG5sMukGW7ETC9P7IUH0MO9pplri8lodlkMLWgOdls0nWNeapuzWA7mgxpDc0SSBEnpPSB6LoaOJICVwvsZ5IfwtUAOa+7XTMnoZXmnFcYyjUe0OnlEyRMTJiecgQZ3Xd1cQQ0wJNz/YXHzC804jiK1U1aj2OYJDW+ENzHNrpOgJmdS1DOQpbZqFO1HEO8awZQ0jdpcRA1N3GdNOpXOYJ9oJd4/0wL3tI1KtMQxxexpcSXw1okRewzR1Klx7grMLie4aTVqhrDUcbNlwzEMA0EZbmSpj101lvZejVp0mZYdNQPZVpF3+GHSCx17y0C19eVwhMq2LGsjSzdYAO07zckmw0WnUyCHHqTaRPP+oybJptCs8BlGiXX/Q0m5/pFvMdVbW1ahQqFsis9oz3OYuvB6Q0QR7oGI4mxpAaLm7jytuPymeV9NVa0uwOOqEmpSyssc1YinFhoajgQFYYfgmBoOb/ABmIwpptBlmHmpVcdsz2MNuhd7I7jpMHL0jWrf4VLO6dmi15nTcmdF0HDfw+rZCKjsrwBFNpLqg/5GkdTEjyV9wr8TOH0/AzB1KbQ2Za9suMwA64JESZJ9CpY38bmtBFDDsZyL3SfVrY+ZU/19QtYxXYj8KsU1mai5ryQDlcwsdzAIdoed9ktV/C7F1C19SgA4NAce9YAY0LodsLeQ6JDiX4wYuppVLRypNDfjGb4rluIdqK9c+Nz3/1vLv+4lWY1unYu/DzEuflAotaNw9nhIgEeGXZvT1XNdruDVsJUbTe9oJGYZc5kSWg5srQBbToFTDGVAPyW8v7LVPijh+nyuDC1lWadv8AhdgaVaq4PrAuaJ7pzZLhYOiTlIFptN+sqp7a4mmzFV6Zpd2M5yAMDQABDcoboNPNUfC+09ag7NTdkcSLgASAZynodxN10PEvxAbimxisFRqn9LmPfTI6AjMY6aI2drpV9n8KyS9xDyPynYcwWm3K8q6r8QyTpAmSIAiJMjdcrmwpILDiKDuX+HWaOcHNTOh5I9Xhrn03ObicO9guWl3d1IFz4HgSbaAlSzbaXuH44wOIbBEEzE3kD6LS5fAgk+HYbCdTO3osU02nVM7ODPMK1qcHYSDGiaouumyxfXkxnp8m3K+ymGw7WaBPU0vlR6L10256EASmL7MYet+ekJP6m+E+4/dP5UVgKGWr7dcevTh+Jfh4RejVts14EjycPoqjEdk8TTs2Kg6fKHQV6ZiGlVtUrj8WNdPmzjz1hxWFcKmQsLSHB2W4M2M3GvNXdH8X+Ihjmd+64IzZGZhPIhoIPVX9YBwhwBB1BEj4pL/ZNGQe6bI6ftohf559OmP9PXcKcO/FfEMM18mIERlr02OEzqHNbJPmU5i/xRovYcuAwjXmPFkMRN/C0NJkdd1rGcBo1YloEbsABPna6Vo9jqLXSczhyJHzABXO/wA9Of046P8ADPxJw4B77CNOmXuK1ejHPMDUM7aQmMd+JuGDR3GHrB03z4yvliD+XI8mZjW0KoxfYmk8gsJp8xBdPubLMF2CpAnvHlwOmUZSD5mVvhpTzYaXtP8AErDwJoYibaY+rckTYEGPcpDGdvcOTAwpDdSKuMruJdJv4Y6JRv4d0v8AfEf+mP8A7JzD9gcM1vidUeZ1ENEeUH5qTw2t82MKHtpQkEYTD5hoTVxbj/7i1V7ftmRh8HJ1JoVahPmalQyrIdisJ/K8+b/oAnsB2Owk/wDgg+bnn/5JfBR+eOc//JVYf+GKVP8A8vCUG+xLSUrifxDxtW3f1z0bULP+mmAvVML2OwjQIw9L1YD/AN0q2p4JjG+FjW/0tDfkp8U/V+WvBzQxlcz3T3E/qc17v+p6apdi8W8eNzWdC79myF6hxMwVVuqr04/z4fbz5f0Zy9OF4b2HqvJ79xpgREZXTryOnUq5odhcO3XO7zcB8gr41VE1l0niwn055ebO/ZCl2bwzNKTT/VLvmU7TptYIaA3+kAfJRdVUDVXSST053K32MKvVc7x/saMQ/vKbwxx/MC2Qf+K15+iui9FpV7o5YzKapYZXG7ilwvYeiGMa9mdzZlwzNzT/ADCSk+I9g2QTRLqbupJbG4O/xXoODrNIuoY1jdlwuON6seiZZ+9vHsV2YxFMTDXgCTBuIudYPtKHxPAjDsaQ8Pe+RGSq3K2Af/6NAkyRYnTyXe41sFU3FuHCu0NJggyD8wuWfgmt4umH9F3rJw+FffbTl1Wle4fsxVDiA0u1vFttCVteXhl+PX8mP67PD1hKtaLgVzFGvdXWCrWXv2+XIs+4lCdRhNUShYuolKtkBbXurLCvBXPPr3TWFx0J2Ocq+r0hCp8Th023HypBochNx0vaiq00JoVricMle4TlctB0mpkUwspUk5SoSpaUhQMWOMJqpQhK1QpttB96iselsqboU1RbCseHi4UKOGsmsMwArcjkXra8NQn44QVV43HwFWniHVGYb7O56E4liJKrnOWq9eUu967z0897qbnrWdBL1mdZBC5RL1AvUc6yjsujsYEtSKbZCGVKQwyuGqFbHWS9Zw5pGs/quVdW8VWBSLniVlSr1S9Rym1WOGxgCxV1F11iBdoUW391c4IqrY2Cn6D1RXH8TA5JHE4qUGtiLJGpWXTGBaJUrLKdVKZltr11cqtaOIVpg8RbVc7TqJylXUs2Uul+9wK03DgqrpYnqrTCPlCzTpLsVuETlDDoTqwQHY9DRejNejKrq2GTdHFSt13hbtrqq0YZN4ekokhabiQN0hmosSQB+6TqYuFXYniE7pJ2IJKsxS5Hq+JndALkAFYSuk6c0nvQy5RLkMuVFLOsL0ElRc5ZRnOWg5AL1pj7o7VZ0itVK6Xzob3Lna6ROrWS1SotvKA8onIjUchOW3IbkacgtE3WIdJt1iK6HNSCiDEWVc+rdS7xOOdO1K6X7xAzrYKcoWDhym0oDSi0wnKGjDEdgUcPSlP08ItttI0QrCjVhDbhlCq2FN7X0NVxaCKt0lVqwod+rpls3EwpVMYqX+JK0+uiu1pWxdtUm/ElKmosBSiXsQ1Fgehrao6MZlrOg5lmdZhXFCJWOchuKzSNkqDyokob3KbLikXqBeoOKGSjacxPUsRIVlgqAfv99Vz4emqONLTIMFc85uOmHVW+K4bk/Npsdpjfltqln8PMSNOd73i3OZTeD7RWDXiRpztEIr+K0phgs4wW7XmddP3gWXm3nPb0zHGqWtgiDof3SJqNkgOByiXQZgX1hO9puPNpsIpkZwQ0iJ02tpouJw2KADjs4Fu+/U7I/JXSeF1GAqtqAlswCR7LFQ8GxrmOOVoII0JMa2sOixaeVb4VpUNz5lY1y06ZNjutgdF6NvJpIKQUI6KbW9E9hYk0o1N90Eg8lgcRsU9jxW2EqK0oV7LnqVY8kyzElHbaX5xQASGJxSQdij1QXVfNWJYLUrSh94hE9CsDTyS2OhM6yVEN81k9FtroXMpAoYPRbkqbTiKFsOQ56LJ6K7biJK1nCH6LU9FttxELlFzlr0UXA8iptdNOchlbeOiGVNlIxxQiVMyhkdCja6SMU2uQoWXU26TEdj0ZteDm0i8+SUaeijjye6fAOke9pQypTHtQ8a4gaj3QSQDY+WhVfTdsdrwtGZNipMonkb+a8Ve6TXQ+DqXPl0+ixZhKcONjp15haUX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aphicFrame>
        <p:nvGraphicFramePr>
          <p:cNvPr id="11" name="Content Placeholder 2"/>
          <p:cNvGraphicFramePr>
            <a:graphicFrameLocks/>
          </p:cNvGraphicFramePr>
          <p:nvPr>
            <p:extLst/>
          </p:nvPr>
        </p:nvGraphicFramePr>
        <p:xfrm>
          <a:off x="460375" y="2067872"/>
          <a:ext cx="6055840" cy="4025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7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09">
                <a:tc rowSpan="1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Energia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potencial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gravítica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de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pressão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para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bombeamento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)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1D450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fornecida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ao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sistema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5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ao</a:t>
                      </a:r>
                      <a:r>
                        <a:rPr lang="en-US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consumo</a:t>
                      </a:r>
                      <a:r>
                        <a:rPr lang="en-US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autorizado</a:t>
                      </a:r>
                      <a:r>
                        <a:rPr lang="en-US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Energia</a:t>
                      </a:r>
                      <a:r>
                        <a:rPr lang="pt-PT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 entregue aos consumidores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Energia mínima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Energia supérflua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2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Energia recuperada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a partir do</a:t>
                      </a:r>
                      <a:r>
                        <a:rPr lang="pt-PT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 CA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às</a:t>
                      </a:r>
                      <a:r>
                        <a:rPr lang="en-US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 de </a:t>
                      </a:r>
                      <a:r>
                        <a:rPr lang="en-US" sz="1200" b="0" baseline="0" dirty="0" err="1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água</a:t>
                      </a:r>
                      <a:r>
                        <a:rPr lang="en-US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a partir das PA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78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kern="120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… </a:t>
                      </a: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nos pontos onde ocorrem as perdas 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35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2" name="Picture 5" descr="https://encrypted-tbn1.gstatic.com/images?q=tbn:ANd9GcTnwhYKmlCjjuCcFDz86pKOoyMquC3rKhfCSWaLKhVTr1_K3FfD-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592288" cy="187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04" y="2174613"/>
            <a:ext cx="2612468" cy="191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29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>
            <a:extLst>
              <a:ext uri="{FF2B5EF4-FFF2-40B4-BE49-F238E27FC236}">
                <a16:creationId xmlns:a16="http://schemas.microsoft.com/office/drawing/2014/main" id="{7325B6AB-253C-48B9-8865-AAD1D6D07420}"/>
              </a:ext>
            </a:extLst>
          </p:cNvPr>
          <p:cNvSpPr/>
          <p:nvPr/>
        </p:nvSpPr>
        <p:spPr bwMode="auto">
          <a:xfrm>
            <a:off x="670560" y="1256579"/>
            <a:ext cx="7802880" cy="4121321"/>
          </a:xfrm>
          <a:prstGeom prst="rect">
            <a:avLst/>
          </a:prstGeom>
          <a:solidFill>
            <a:schemeClr val="accent6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kern="0" dirty="0">
                <a:solidFill>
                  <a:srgbClr val="FFFF00"/>
                </a:solidFill>
              </a:rPr>
              <a:t>Indicadores emergentes do Balanço Energético </a:t>
            </a:r>
          </a:p>
          <a:p>
            <a:endParaRPr lang="pt-BR" sz="2400" kern="0" dirty="0">
              <a:solidFill>
                <a:srgbClr val="FFFF00"/>
              </a:solidFill>
            </a:endParaRPr>
          </a:p>
          <a:p>
            <a:r>
              <a:rPr lang="pt-BR" sz="2400" kern="0" dirty="0">
                <a:solidFill>
                  <a:srgbClr val="FFFF00"/>
                </a:solidFill>
              </a:rPr>
              <a:t>Inovação – Requer algum nível de sofisticação do prestador </a:t>
            </a:r>
          </a:p>
          <a:p>
            <a:r>
              <a:rPr lang="pt-BR" sz="2400" kern="0" dirty="0">
                <a:solidFill>
                  <a:srgbClr val="FFFF00"/>
                </a:solidFill>
              </a:rPr>
              <a:t> </a:t>
            </a:r>
          </a:p>
          <a:p>
            <a:r>
              <a:rPr lang="pt-BR" sz="2400" b="0" kern="0" dirty="0">
                <a:solidFill>
                  <a:srgbClr val="FFFF00"/>
                </a:solidFill>
              </a:rPr>
              <a:t>Primeiras experiências no Brasil:</a:t>
            </a:r>
          </a:p>
          <a:p>
            <a:endParaRPr lang="pt-BR" sz="2400" b="0" kern="0" dirty="0">
              <a:solidFill>
                <a:srgbClr val="FFFF00"/>
              </a:solidFill>
            </a:endParaRPr>
          </a:p>
          <a:p>
            <a:r>
              <a:rPr lang="pt-BR" sz="2400" b="0" kern="0" dirty="0">
                <a:solidFill>
                  <a:srgbClr val="FFFF00"/>
                </a:solidFill>
              </a:rPr>
              <a:t>Munícipios - ARES-PCJ </a:t>
            </a:r>
          </a:p>
          <a:p>
            <a:r>
              <a:rPr lang="pt-BR" sz="2400" b="0" kern="0" dirty="0">
                <a:solidFill>
                  <a:srgbClr val="FFFF00"/>
                </a:solidFill>
              </a:rPr>
              <a:t>1 sistema – SANEAGO – </a:t>
            </a:r>
            <a:r>
              <a:rPr lang="pt-BR" sz="2400" b="0" kern="0" dirty="0" err="1">
                <a:solidFill>
                  <a:srgbClr val="FFFF00"/>
                </a:solidFill>
              </a:rPr>
              <a:t>Gioás</a:t>
            </a:r>
            <a:endParaRPr lang="pt-BR" sz="2400" b="0" kern="0" dirty="0">
              <a:solidFill>
                <a:srgbClr val="FFFF00"/>
              </a:solidFill>
            </a:endParaRPr>
          </a:p>
          <a:p>
            <a:r>
              <a:rPr lang="pt-BR" sz="2400" b="0" kern="0" dirty="0">
                <a:solidFill>
                  <a:srgbClr val="FFFF00"/>
                </a:solidFill>
              </a:rPr>
              <a:t>Munícipios - AGIR</a:t>
            </a:r>
          </a:p>
        </p:txBody>
      </p:sp>
    </p:spTree>
    <p:extLst>
      <p:ext uri="{BB962C8B-B14F-4D97-AF65-F5344CB8AC3E}">
        <p14:creationId xmlns:p14="http://schemas.microsoft.com/office/powerpoint/2010/main" val="329929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Ligação balanço hídrico - balanço energético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t="19518" r="57618" b="30669"/>
          <a:stretch/>
        </p:blipFill>
        <p:spPr bwMode="auto">
          <a:xfrm>
            <a:off x="491863" y="2647340"/>
            <a:ext cx="4230313" cy="318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91863" y="3005995"/>
            <a:ext cx="1008112" cy="898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91863" y="4374147"/>
            <a:ext cx="1008112" cy="954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91863" y="2141899"/>
            <a:ext cx="3842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/>
              <a:t>Balanço</a:t>
            </a:r>
            <a:r>
              <a:rPr lang="en-GB" sz="1400" dirty="0"/>
              <a:t> </a:t>
            </a:r>
            <a:r>
              <a:rPr lang="en-GB" sz="1400" dirty="0" err="1"/>
              <a:t>Hídrico</a:t>
            </a:r>
            <a:r>
              <a:rPr lang="en-GB" sz="1400" dirty="0"/>
              <a:t> </a:t>
            </a:r>
          </a:p>
          <a:p>
            <a:r>
              <a:rPr lang="en-GB" sz="1400" dirty="0"/>
              <a:t>(Lambert and </a:t>
            </a:r>
            <a:r>
              <a:rPr lang="en-GB" sz="1400" dirty="0" err="1"/>
              <a:t>Hirner</a:t>
            </a:r>
            <a:r>
              <a:rPr lang="en-GB" sz="1400" dirty="0"/>
              <a:t> (2000, </a:t>
            </a:r>
            <a:r>
              <a:rPr lang="en-GB" sz="1400" dirty="0" err="1"/>
              <a:t>Alegre</a:t>
            </a:r>
            <a:r>
              <a:rPr lang="en-GB" sz="1400" dirty="0"/>
              <a:t> </a:t>
            </a:r>
            <a:r>
              <a:rPr lang="en-GB" sz="1400" i="1" dirty="0"/>
              <a:t>et al</a:t>
            </a:r>
            <a:r>
              <a:rPr lang="en-GB" sz="1400" dirty="0"/>
              <a:t>. 2005)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32423" y="1938296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err="1"/>
              <a:t>Balanço</a:t>
            </a:r>
            <a:r>
              <a:rPr lang="en-GB" sz="1400" b="1" dirty="0"/>
              <a:t> </a:t>
            </a:r>
            <a:r>
              <a:rPr lang="en-GB" sz="1400" b="1" dirty="0" err="1"/>
              <a:t>energético</a:t>
            </a:r>
            <a:r>
              <a:rPr lang="en-GB" sz="1400" b="1" dirty="0"/>
              <a:t> (nova </a:t>
            </a:r>
            <a:r>
              <a:rPr lang="en-GB" sz="1400" b="1" dirty="0" err="1"/>
              <a:t>abordagem</a:t>
            </a:r>
            <a:r>
              <a:rPr lang="en-GB" sz="1400" b="1" dirty="0"/>
              <a:t>)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76669"/>
            <a:ext cx="2360461" cy="37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6896749" y="2986945"/>
            <a:ext cx="1083946" cy="10794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896749" y="4931161"/>
            <a:ext cx="1054449" cy="10409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Curved Connector 18"/>
          <p:cNvCxnSpPr>
            <a:stCxn id="12" idx="6"/>
            <a:endCxn id="17" idx="0"/>
          </p:cNvCxnSpPr>
          <p:nvPr/>
        </p:nvCxnSpPr>
        <p:spPr>
          <a:xfrm flipV="1">
            <a:off x="1499975" y="2986945"/>
            <a:ext cx="5938747" cy="468472"/>
          </a:xfrm>
          <a:prstGeom prst="curvedConnector4">
            <a:avLst>
              <a:gd name="adj1" fmla="val 45437"/>
              <a:gd name="adj2" fmla="val 22809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3" idx="6"/>
            <a:endCxn id="18" idx="4"/>
          </p:cNvCxnSpPr>
          <p:nvPr/>
        </p:nvCxnSpPr>
        <p:spPr>
          <a:xfrm>
            <a:off x="1499975" y="4851592"/>
            <a:ext cx="5923999" cy="1120552"/>
          </a:xfrm>
          <a:prstGeom prst="curvedConnector4">
            <a:avLst>
              <a:gd name="adj1" fmla="val 45550"/>
              <a:gd name="adj2" fmla="val 120401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330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Balanço energético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51520" y="1189545"/>
            <a:ext cx="8640960" cy="570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i="1" dirty="0"/>
              <a:t>Visão global do sistema</a:t>
            </a:r>
          </a:p>
        </p:txBody>
      </p:sp>
      <p:sp>
        <p:nvSpPr>
          <p:cNvPr id="3" name="AutoShape 2" descr="data:image/jpeg;base64,/9j/4AAQSkZJRgABAQAAAQABAAD/2wCEAAkGBxISEhQUEhQUFRQSFhcUFBQUFRUUFBQUFxQWFhQUFRQYHCggGBolHRQUITEhJSkrLi4uFx8zODMsNygtLisBCgoKDg0OGhAQGiwcHBwsLCwsLCwsLCwsLCwsLCwsLCwsLCwsLCwsLCwsLCwsLCwsKyssLCwsKywrMiwrLCsrLP/AABEIAOMA3gMBIgACEQEDEQH/xAAcAAABBQEBAQAAAAAAAAAAAAADAQIEBQYABwj/xABCEAABBAADBAcEBwYGAgMAAAABAAIDEQQhMQUSQVEGEyJhcYGhFDJykSNCUmKxwdEkM0Oy4fAHFTRTgpKTojVUc//EABkBAAMBAQEAAAAAAAAAAAAAAAABAgMEBf/EACIRAQEAAgICAwEAAwAAAAAAAAABAhEDEiExE0FRBBRCYf/aAAwDAQACEQMRAD8AvVyeQkpdLnNK5OpIQgGgLk6klIDl1LkqASlwXJskgaLcQ0c3ED8UA8LlAdtrDg11l/C0u+WSkYfacLvdZiH/AAsa0fNxWeXLjPtcwyqQEu6pEL793CPPx4hrfRrSpfsW+QXYSHL7U8jvTdpZ3+nBfw5K5tcx8wnUriLZTP8A6mEBHJzgfnuo52dlQw0XlO8eNWxL/JxHw1QLrV4/Y4P8ORvwyMcPUAqDiNmSN+pJXwX/ACkq5zYX7TeLKIBKaQle8A047p5PBYf/AGpOpayy+kWWGUkITyEhTAaRPKSkA1cnUupANXJUiA2M3RVhJLXkXoMsuao9s7L6hzRd7wvNb5Q9obPjlHbF1oeI8FjM7vy1uMedlIrXaGxpIrcR2AdQby4Wq0tW25WVhi5LurqQRKTZXhoLnGg0WTyAT0HGi45Pgd/KUU4ymO6RyPJEfYZwOr3d9/VCrSC824kk8SbPqgx8FKg1zXDnlbfLoxkWmzoGgjLPmc1pcHXNUOAPcFosGubOtsVxhFZwKvwpVnCslJMQUgBBiUhquekntCeAkCcrI18YcKcARyIBHqqrE9HIHZtDozzjNDzYbb6K4XKsdz0Xthto4B8BAfRa402RooE8A5v1T6FRXBa7bzN6F47h6EUss9uZK7eHO5Ty5+TGS+ACE0BFKbS3Zm0kT02kA2l1JxCQoD08lJvKIMSCjxlcro0Fi4w9u4dHZHwVDiejRLxuGmd+ZHNaGR1JInWe5OZWFZKye0Oj8kY3gQ4DWtR5KnIXpEulLH4/ZDw5xAG7qCtMM9+2eWP4paQsYPo5Pgf/AClS5Ii0kHUKPix9HJ8Dv5StL6RPbziIaeClQjNRIxopeH1XBk6IucEM1ocCqDBDRXuGNa0PEgLnybYr/BhWkIVJh8UwVb2Dxe39VYQ7Tg4zR/8Adv6rNdW0bUdoVbFtWD/ei/7t/VSo8fCdJYz/AM2/qriE0JwQmStOjmnwIKKFcI5IUoTXKiQ8fW78vxUDFYZueQoqxxRGvePxQdogFpAC34ajNmsVhwPdUQtU6Zhq+Cildcc9BSUnkJpTI0hJScuTDXRSBT4sQFQNkRop7yXP1b7Wk+KQ4cZShF5Qy8c0tDa4GKtMnN8lUicDimv2hlkiY0doi7Yj7V0qjFj6OT4HfylWeIxBcSoeIiD2ljhbXCiNLHiFtN6Y3W3l0zHMDSRqLB4Uo7sW/ga8AtVtDZDofo32YnmoZDwP+27kfxWYxuGLHEEVS87k3L5dWOjfapDq93zK7rCdST5lBCesK1grUUBCYUZRVHN8E8JrU4JGex5GhI8CR+CnYfac7K3ZpW+Ejv1VfSKgL/C9MsdH/GLhyeA711V5gv8AEiQZTQtcOcZ3T8jksKU1xVTKlqPXYOkuHxLHdW6ntFmN43XiiPn5LnY82sL0Z2KSRPJlWcbcwT993dyC1BK9PgwvXy4+XKb8JEuIvJQyiBpKZS6IxMTUVzKTEwZS6k4hcgJu+U+PEEIKRTo9pQxZu0ntGd0oy5Gj2kTTg8KUcuSLkSFaQqy2bh2PaQ7XnxVajYecsOXmjLzBj4q5l2dG6J0cg3mOyIPL8ivNek2wTEercd4H91JxcPsO+8PVejRYwEU7iFU7Uw8cgLXZg/2CDwKwvH29te2njc0RaaI0KRq0vSPZZZ73/F+gcOR5OWdZh3Hu8VxZ4WXTfHPcOaUROjwh5j5I7cD96vL+qzuFV2gTUQKQzZ/3/T+qeNncpB8lPSn2iMwIgRxs54GrSmPw726jLuzR1p7gZKvejmw9+pZR2NWN+2ftH7v4pOj+xetIkkH0Y91v2yOJ+6teAuz+f+f/AGyYcvL9RyROpcQu9yl648EMvJTqSUgGEJKRKSEIAdLgEZsVogY0ao2ejFyUhIEB1JKTk+N1JANIjPIKGQjYNpdSdS6kAlpClK4oCg6ZskOGPVhuTgXkn3Wj6w5lYJsDj7zneWQXpfSEfs03wfmvPW5Lk555bcfoNmDb3nzKkNwjPs/insKMFztTGYNn2R6ozcHHyrzKIxTcHgpJco2OcfuglIIHsjeDnDwcUropR7jy46Brhr3WOK0kXRLGEX1XkXNB/FRJ9mSwyNErHNtwAJ0OY0IyKc80Vo8GHdWzeAa7dbvNGgNZhFIUo4VyEYyvTlcllCpcjxQFxyTZoi00UbLQNLqTqXUmZtJKT6SEIBA5JaWlyQ2I5hStjJRd4orHBTaqSBswbipkWybFudSG7EDgKRBjTVKLcl6gn+UtOhpRZ9mOaeY5qVHiyE92M5hLtRqK3EYNzReo7lGpWT8ZqOaiiHeKuZfqLj+I1LlM9kvQi0KfDlprXvVdoXWqXpEP2ab4fzXn7QvQ+kY/Zpfh/NeegLl575jXj9CMUqGJziGtBJdkAMye4KPHHZAAsnSuJ7l6T0W2I2AbzgDI7U1e73Bc2V01k2F0e6HtFPxHaP8Atj3R8R4+C2mHiawbrWtaBoAAAgwj+6CksCmeVUQBRtp4NssbmuH3h3ObmCPkpQCbMOyfA/gtJ7QzQnNITnWnUkpei5iRyEGwlml3tU+KEuNBWMOyx9Y34KbZDktU26lDRxVhjdnFuYzHqFBDSql2WtBkJpCMWKQzA6EuAtFoktQKXUrBmCAPaOXclxGA4szHLkiZQ+tRaTgUtLqSBN5OYc0lLt1I0y7RoqANkZqutKLUdVdk8tYSgYqMDNp8kAtKSRhGqchWmlxCV0xOqaQkATJWdJR+zS/D+a87DF6J0m/00vw/mvPYhZWHN7XxtH0UwAJ6xwusm+P2lvsK0cuHM8/FZjYsYDQBdALUYZoy1+a4cruumelhAFLYFGhAUpgV4pp4CSYZHwP4JxTZdD4fktIhnCwc1zSOVpaSLvc5zJN3RGGMIUYBEiitK6OUQ41yG2fuT3YUjiiQtbyzCW5FeQpJg4e7ogdYVZNdw3cj3KIQAdAiWCyka1zhkF0cZ4386RYsSAmPxKPJmmbhkhPffAJ8u7wQqTiaRciCMpWxJ7haCT2SdyNA0A55rsQ0Xlko3D0aH8kjpHHhoubY0TjvX496D2C516pHuB4IphKh7UBbFIbohjiD5J7LVQOk4/Zpvh/NefYUW4L0LpCP2SXn1f6Lz7C+8PFYc3tfG3GyG5anRafCjvPoszskGtRpy/qtNhb5+n9Vw326PpYwhS2BRYRp+iktC0xRRAEjxkfApUjtFpEs6kIUmaGjkkdK4agfJdu2OkZqO0hDfmupOgZr+BSufunIoACI3DkqT2K+S/rJpiLhqgEUntDkaOVIgwta0nSwNOVaIAkI4nNIZHa5pXZ+DnbPeOF+aG7DObm4EK9Kg7T90eP5Jyp9K4VdbzB8Tg38VOw2HjOsrD8JB9bWF6VNHtMYP2B/MVpdkNAA0TsT28r2PBRHMOPzCSbZoPuv+a7CHLzKltKhakmw7me9XcRoUPe8FZ7UPZ81USOoHXQ6Jg/eVNtit2Ubwvq35HnVqzgktrSLzaDn4cvNVm04QXTAl/8ApnGt6h72tIBNvf6KQ84gfm1q87wxO8F6Ftf/AOPd/wDgz+Rq8+wuopY8qsW32NdcNOf9FqMKDldevNZfY91pwHEclqMLf9lcN9uj6WMPkpTFEhtS2LTFFPXP0KVI7RaxFUYPNOc6+GSQpvkutmS+SQpSuKZEBRGyCuKBFIHAEaHRPQNlKYXd6cmlMK/Hv+lw2v7x3h+5k1U8vKqNqSkT4cUSBI0k97myMpWqWzaJxAzPBZ2XbbJH7jSKB7JvMmrOXDVZKf8AxEjOXVPNkgjerKqorLbQ2vh273s0MkUjnXvOlc4AcQ0Xks5yYlWq6UyftUef8ME5/eK1WynN3RmPmF4LtvbEjyesLuIJsnLOm+ZK0HRHppHBEGzvcd09kgONN+zkNAque/SOvl7nhHCtRqVWbS6aYGA0+dgddEdqxRp3DgsPgv8AEvAt3S58gs2QGuJFEk3kvKOkWJixGJllDpAySR7xrZbeRo6KdtI+k9pbcw5Y0tkDg6iC3MEHTPgoLcQHR2CO00n0K+fpcSx/VEua1kYDB1ZDCWiyHOA9518SrM9JMQyNrW4l2TQ0AGOhlojHL9PKfj23Z8g6qPMfu2cfuhQ8Y8GSfMZYU/zO/ReLR9J8RTWnEH6NorNtDdFeakHpNiwX/tABlj3He5mwWd05fe9VW5+p8vR9p7ZjZgoYnHtz4Zm7WeYjZqOCyOEPaCy+FxckkkT5JQ/djDALBO61oDRQ5K/w2KbY1yPIrHlu14vQtkE1odFpsKTlkVkNj45tfW0+y5ajBY9hA1z+679FxX26PpdQ+ClMVfDima3y4HnXJPx+1YcPE6WV26xgsk/gOZ7lpLEVYhI7RRcDtKKZjJI3BzJGhzXC6LTxRnyijnwPPkVpKmqH2uO/fb/2CjwbUic3e32jWxvDKjS8b6RYqiepfvdpxJALNCcs1Aw2Le4dneO4BdAccqNnmuqZxlZXvAx0Z0e0nkCCaTfbY8yHtyBOo5LxHEY2eFjn7rHbrgHPa9riM690G64ILOkOtADQHn32q7RPl6dtHpGzDYWDcc0uLWu3dbZq/wADmslienz3SRSdZuNF74a27bYO65v2llNqY76JooAAU00dRxtVGHxArUXWteii5fh6fQeyekMc0Ykc+Nu/m1u9mG8N4HQ6qZJtaAayxi+bgvCsP0gcGNsMHCg0HwTcXtoOOZaK13QB6Kss5IXl6ltvEx+1wv6xtNfDZvKiXg/ir3/OIPqysOvFeKSbUYQzde03mcqLSOHeoz9v7lUe7L8fRTOSfh2WVZw7Nc7WQ66aE965+y5jpvH/AJM5q9lJdVBrW6WBmhywyfVAAOriLd5clyd/+N/jjMYvZz73Sx7jrq016JkWDeK3Wupwur0PfktDLgJHvDt8Cssjw70zC4d25e/WuhN1Z0V9/CPjVEOFl4M38qycMj8kQ4SbQxnzLchy0VvDhmtB7ZAGdiwe++aL1bH5dYaI94GqGuqz7n8bNPwZ94RE1y3aHPgo5ijJrqxY7VUy+9aSNzI2kwns/ae45m9BSg4jbBG9TGboydJu9m+TSddVtjjlfpFkn2guw8GnUiznlWWSdLs1gAd1Nirya3yJzUn/ADMDKmktArsajkDz71dQYyF7Mw0WKAcde4gaKcplj9HjJftm8Ps9m80sj3XHNpFAeCmxvkaTTX2D93VXjH9WexGBeXP5EoEUwLi+u1vc+4cNFPfaumvtGZt7EsNAuHCuz+imwdL8cxop2QrXdvWuSJFtYuJbuNsVW8BTvRCxbY3tNsaxwIyblqRoVO5fcPV+qmw9PMfX1CL1pvA+Ch9Jel2JxTBFKG7mbnBobTuAvLUHRObhIxYa9wrvFKvxGCAde8Mxnn95uiePUr2X+wem+Lw0DIhGwiNoAc4i93gKArJTY/8AEzFABpjjcTY3swdD5KimgaB2qOXccvmgvwbLbTvrDStC05EJTR3sr3vab7PazOt5k3kFAlw7Kza7yqznea1EmAioaWB+etgqPFgIyTZNixlyocbVY5SJuGW2cfEzhG8CuAux3lBEQJyjeO+teXBa0brW015HcRX5p+HJumv+ret8E+8EwrH4iAENBY9wb9UWBn5KL7E0Xcb2+Zr8FuYXdo6ZNz1zz1Q5gAGi2e9pZ/PgqnIOjC9SCQQ14+dV8kaGJu9nG51WKINHLLgthNkw5x6GtfwSnEZe8PImz6ZKvkHRj4MEHHdDS2tciAa46KQ/Y8dA5CycuQsjLuU7GbfkY8MZVChnneXHmo+L2hI1x+kaDejWF4rUdoCvJaYy1F8NNKzjvUbsULB9ckJ0uRtwJ+a3jfY2+7hxz4/2FxxcA0w0f/jB9SuXq6OzCtxGfZzBGreyfCkuyy50dCO+IsH7RvNbsbUAPZiYB8DAqzY21XiFoFDN51++eACLj4G2dx+z5nRvcIXktbdNaS4gcuaw527KwHcbutuiSM743a9hk2hMf4pHgFmcR0XgfO6d+857jbmkN3Caqy0hXxWY+0ZzfpgpdvRlrgGv3jVElpA+1l3pNoslb1ZdkyZofGLs1lk4aA9y9Cd0dgN5VetMiHruIb+jeGa1t77jE0iPeeezlwqlt8sqPjefSRzOc7dbK4Ak21jiAK5gK52P0anndEY5I6kb1hc8lrYqIycfrE8u5bPCYeMxssvNsFgySEZjlvUiYfDwxCo2NaOQCm8n0JgnHYkebXYqM8uyf7Ch4XYeELpA+ZxDZCAGjUbrTd8Mz6J3XDgEDDT5vyObzx7mrHTS1O/yfB8TM6u+kPG4HBticWskJoUXO7x+SH1p5fmg7QeerdwyHDvCJIFh7LgwbEB83lV+04oMt3DsHZfq4ngDfonyTgauA+QVftDFMP1roO0s6tIHqjcidrwGEZDDw+pQ8XiWdioYBT26N7nBVbcYzdB7RyH1UDFY9vZABycDnQ0tT2xK5z9aD20DSKCu6MKPhscN6U9XFm4fwx9kaWqZ207OQHmgjHGzRqzeVI74leWNJJtAUfo4tD/CZ+iYzaNAfRxaD6jeXgs2/GO4k/NAM3n6o7z8TeWNE/awEmkQ7A0Y37Xghz7YBrJhpzT+7ZwOfBZ/frXLzAtNdKefqjun5Whm23bXAMZmCMo28vBMk28aoNAyr3GA/NZt0x8R4oe8TwAHzR2pfLRcfBFNudcZHFooHfaK7sgo8WEgaK7RBN5kHPusJd0Z8vVKYuSrvf1Nzree0D+7TDiR/YUU4qL7QPgCUyTaUQ5+g/FFrquUn2m+0dxUPZcp6porn6uKhy9IGNBNaAnmoGD225sbQOXLmbRb4ReTFpQ5yXddxNLMy7VkP1nUfJBlxTj9Y/io7FeaNS97Bq8fNRcRjogHdsGgeZWUfKOJJ7jonjGEaAA1rWdeaLnpF5l7BtaIMaMyQ0A1zACV2170jdyzoLPy49+XcO4IEuJd3eZU97U/LWi/zl32Wjxdf4IDNpyDeot7TrNC+X6LOPxRz/IFJ7SRoPmnup+StBJj5HGus8gNe5R55S7JziRxF96p2SuOZOfcu3jeV+PmeCPJd6tXSjx9UntB7x4ClWmV3NcZDWd/JKxO02TFO5/MrvaL/pnSrnSEZD555prZ3A96nqNrH2juz8UrpiPeJHhSgCZ51BSl5vSvVVISW7FDvPxJpnJ414KOZT3fK00SHgD5p6NID8/1Tt/maQd9y4m9a4o0BQ86C/1TrPM2oxnOlhd17tKRo0xryDwTgbzsDxCgGY8eSZ17jw8tEaoXEchLhZKbMuXKzNY0ZZJkWh8Uq5ZlDJXnNDByXLkidDn5IE5z+a5cieyqM6Qms1zT+a5crIjHE6805xpIuRQIOHmnPNf33pVyJ6AfWGznogSynPPRIuVGfCb1UomgKXLlnl7SD1hzzTozZXLk1DboolcfyXLkwHIckEHMLlyDGaNERrdVy5SHN4+CC5y5cnD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7" descr="data:image/jpeg;base64,/9j/4AAQSkZJRgABAQAAAQABAAD/2wCEAAkGBhQSERUUExQWFRUVGBQXFxYWFRcYGBgYFBYVFBUXFBgXHSYeFxojGRQWHy8gJCcpLCwsFx8xNTAqNSYrLCkBCQoKDgwOFw8PGikcHBwpKSkpKSkpKSkpKSksKSksKSkpKSwpLCkpKSksLCkpLCkpKSkpKSkpLCwpKSwsLCkpKf/AABEIAMABBgMBIgACEQEDEQH/xAAbAAACAgMBAAAAAAAAAAAAAAADBAIFAAEGB//EAEQQAAEDAgQDBgQEBAMGBgMAAAEAAhEDIQQSMUEFUWEGEyJxgZGhsdHwBzJCwRRScuEjkvEVU2KCorIzc4OzwtIXJEP/xAAZAQEBAQEBAQAAAAAAAAAAAAACAQADBAX/xAAhEQEBAAICAgMBAQEAAAAAAAAAAQIREiEDMRNBUQQicf/aAAwDAQACEQMRAD8ApKTXh0lrnDoAd08KxaARn6gD5/Nc2eJ1QCA4xf8AefmfdD/jH/zEeVvlqvfyr5PF03+0Xb5hOkytsxBAnOYPM/VUWG4q9tsxI6k7qzo9pMrIyguIiS53ObjQhLklhhmKJP5vin6NSRuepJHyVP8A7ZzAlzQTGuVt7TyjXdEZjGibHpFpvCcyGxbPDdyfRQ7tp0c71VRXx2YeEQfPXmoUuKEGCT6yNU5R0uXUXi4kjp9FpuJc3f3Vc7GRdhdExYmfXZSBcRqXX31990+SaWtPHnc6+6kccdlTmtH00KLRxnqOS227WZxxWhjHc0sKzTpY8kVlMnaU5pN0yMa7+ZEZxF4uTPmlm0jyR6WFadSfIfVS6WbEdxRx2b8f2Kh3zjqT5bIhp0xr9StGv/K330R3F0xr3bE/FSdxB+mY/fkhOqk6kD1WzXyj8w+/IKMw4pw/U73IQzxR8/md7n6qba8jz6IXe31Mmy24vabeLVOZPRHbxSoL5fQ/3SRfH6pmemiFUxxbJBBt7ecFTk3awdjah1cG+QuguxD/APeH0AVRX7QkaD3J+KWd2ifyHxQ5HxX38RU/3h9h9VNuNcNSD6EH5rm3cfdyHoojjb9oU5txdJUxpmxsg/7QeJ8S52pxl53HsEFvFqgnTfUTryW5rxdI/jNcaR5FjfmQgHjFXUlo6ZfoqhvHv5mj0JHzlQq8YGwPNHkvGr/DcVcZk/CPgtrn2cW5N9z+wWKcl4qSZkDmpCnb21UO6g2Np3+sI1z8N/vmvNt1sYCdv7bIzHLQA5j3O0rdPDzoQOh+Scy0FggP2UVg8/S33qhfwx1Bny68yPRbFQjkL+/ofP5JzIbiM2oOev3ATdOqDA1+eqTL5F452K1SpNJs43HyMXK6TILidyNBsfSyZpVzpE6afRVrKZ1menw/dRfVIIG3x11S5bHS2OIa7+4+SC6m2fDII629JS7cQDbz+Ee390YgEW01N/j7qy6XQska+4TWHxThoYSdMHnIKN3MaH0T2GltR4jpmE3XQ8P4A6u3PT/LJHiAiRExHmuW4Vgn1KjAGkkuAgam+glemdo+MUcMxtKo14DmkjJaMukXvfZcfJnZZMXbx4S7t9RyPEuGVKJAeGgG4gzMHzEaqvrVRMATz5+6G6uasOLptAE2aG29PILZDd3ZhqNh72S5Jce0obuY8iCoto7gT6SttqtFmhvW/wBFB7yB4j0nQecFTlV4RFznzpE8/sAKTKc3zE+3+nxWmun8p8zfVZiKhY25nTeB6/BC5LMWyybTb/l/ZLVqTW2y7EW6yNklieMxpASLuIBzp0O8SBPkr2vQeLpEGI100PxSNWmdVYPqAaOJ6keup0WjVBvt5kiPbyW2irDljXHkrLEZHfpDeo19QkXYQ7Gf29FNkjnPJR7zmE5hSB+Zubz29VPF1KTh4RHUdOmiHIuKuJB3USsJE/fX6KTqeR3ibpHUQZvbZHkXFLDBbUsO1ux/b3ssU3F4lQCSd7ogHQ+t/l5/BQxOALScrg11/DIkxe5BifvVQc2o2La33tpYz5hc9lYYpm8GLG37SjUmgjrH1Spe/cAxrEbf67c0amImNveeU7pDYMKIiY6WUxV2cJ9LodOREgQbf211hSoVQ43mL3sdJ2WCxumWzZsTYSiOpAGQ32nzvshua28dNTb05aLG1gBuL87awE5UsGqATEjzI111PxW6bQDrInTz6hRqMDhoHedjtv8AeqGWwRlJHQjlNtPJPY2LCnTZMkH33OqgKdyW2mbH10StJzm3vHmOg+iZFXf/AFGvLUBWUbDFHESNIP7+S6Ds5hqFV5FeqacaQyS6TFjeLnlz0XNFmYTItG4nr5i6aoVSDDpkb8xYW5pW7nTTq9vYsBQw2GLmtY7NTAzPNNxkEatcBBs3ZeY9p8U57nuLnOuYmdCZAvprou57KVxi8OWV2h3dkNDjOaCJ1O9tVR9peCHDEOLs7Xk7EEbgSZGh+C5ePrK79u3k/wBYzXpwbKu33sU3h8SX5i64aPvzQHYYEl1z4juJ8UmIFtiok+g6R6rta4yGmY/YktEXAGp5dFurihbJv9m+kKufUJkNB53Pl9T7LbCQADA00hFTA4jUaYDyNiRrcHldHoN5j3Fr215pOlQvmNwbgEjSPv3TGHx4aCRrs20DrbdS1WsRSlsgGNxFvTXby1SAw/UmTpsT05pvFcTLgQTGl/I7cikn1gBGv3/dSZVtCvYbCBYbkefpZAqsDTqLE6LY+mt/ZCq0zImJ6HVTayN/xE9OUCOV1o1t9+snqoNAiZteOmwUXeft9+aNrpIjUrft92QxoZ+Wnkp5BOW5db4zp1WVKZAh0ttpujs5C1UgaQp4dxmWzMGAB6LTqgFgJ22+Kg559Nfu3RHZ6dDwmm3L/imDezabXGxi5P8AbyWKlwTyf7LSDcTOKwDHEnORpPqYIB8t1nizOLHAkah3wAgbg/BJPxTRMHnrprf4+ajV4kJGXLMQSIvYAzb280W0OMcWuOZsGN46jSI5o2GxzBrEEx6HWSDbQrVHHBxvHrtpEdPqtV8MHBppTEHKJmIuLnWeXmlKOv0d7aYElwzAg62n11sB8PUlPCtcXZHC5INxby9FWVWuOUO15kgnpN9AtVahYSdQ4dOh36pzaah04TQhwMGCZgb7a9VAYdwBdIcLkG0G0ix03t0VcKsRfzCewGMuRMamdIV3UuJqlVtoPvX4wiPYHDW9vjuD96IY8Rg22nncz8I90I0S2xO5uLixtH3ulKFg1NxGpkc+WmpG5Kg4R4m7na/Of2RRUIAJNtDvyPrqtB0TGvLmeg8khM0akhrxrMH0TXei2+m+l5m33dVpr5CHaAxNhI5g5fMpxkP0dHzERIPnMq70lj2zszTa3C0Q0foBsZubkzvclc3+IGNBNNgeI8UsHMHKcx948ikux3bLKRRrOhgAax0Cx1GYjaDC6Ttb2ffiWgMcPDJyPAImLZTHhP1XP1dul7x6eT1Jksa0yQDlEWub+fVZ/C0wxzjVh7ZHd5TJ2JB01vqnn13Uw4DK0u1IA2tBO8aQqGqzxGDoTdxFzvN/ium65zQzqo20+/qUM1Ba9/uQsw+HdWfkpsL6mzWnUyRAnex9lo0cph9nCZBEEdCDuFttpp1UusNP7/FabTvc3v6LO/E29Z0Q3VnRp92ULScDoPLX/Xqo1K94Go8kN4POIjXf7v8ABZ/ByJLjMfdlNrxBqYy/X4baBDbXcTMHoY5GPon8PgW5xlEnWPIX1VvRwzGnK5wgR+aARqdL+8IXI9RzNOg99mtdveDHNMs4RUbcyJAPigRPmfNXOPxrWR3TtN43GawA8xc8lV4zipeJcc3ztpflcI8qci54PQbTBqQXPytgZSWmAPFcTHQXPS6peLAVKjnue0k6ib3MeEQo0uNOb1GUxOgneB5TCq62OOblF9rm8+SPZTGjPqACRyHqIMn4KOHrMLvFEaawfglqmJBiJm33HJQaw3Os7+X3qofFd4ehS1zNGtoceWt5lYkuH17m9/TnyWKLpTNq89Sbj+rTVMUqUjwGY87wZ0VXm+d/vZM4StHODsCRfmee6zLSiS3MDLQTMxbn6pw46GwNQAPaTaFnDeH962q7vC0taC3wyHXiC0XnS/UEpakMwIB8TTBnS0zfmf2VgVZUXMqNcHGJIiDHlN7/AN0F/DvCQbu5l1gJ2t0HxuEm/DFhMy0iYB5fYClgscZAtAvr1vG58kpQ0FUwjwAS23S+03jSyE1yvhhczM7CQYcCDoYBgwNNAqJzIJ2j10Fv9UpWM0K0EXJi4A5iPbT4K3pV+8afBDpkgm7ogTp+b4KkwxI6zqBBPRNGmG+IW0iJkX1uAY03VCxYYluQCQImZHMiIPohV/yhx1FjG839UanXzghxJzWjWIO3PXVJsJa4iZMj1AkyArAsN0fFm6i45Dz205bLWHqFvgNzBym97i3n5pN+JLSHjS0j/Nr7p2jUa7Um4uJj+k6WgyrttLfh2IDnsBuGubmAm7QZcOhidea9o4XxJlZneU3B7biRzGxnQ9F4zwbhxqPDabXSSAYI8UZuciNp9F6vwDhPcUcpEOeS6pFpcSY32EdeaN/DxmlT2l7Kvrvc9goiZ0aQ4iP1ECHOkRJ5rzvEYM+JpsB/MY5AeA3JuLc916vxzi7cPTcXOIdBDYEmSDFvTdeSV6znEuJOZxBJcNycxJ6lXehyk2Lw/A93SrVg0juqbXUnAmcxqsZ3gj80XAOx8lSNDiQSCBNzPiO/zO/VWnEO9Y2myo6MjMwaS0uyVYeMzm7bxKqmkvyjQTe48zPJSX7XQuSAMouSBm+P19kw/CZWtcST4nNdqBpMgn157qOFeGMeA7xlwiRYMAObXQzC3Sx+VpEkucQbgZTBgeGNQfsqWrJoTHupiO7YLgTJzEEAwR8Ljy6pR3EYExef5QL7bT1hJYik8vcQdeZE9dPXkle5doQI57e/7KQ9bEbiiahN9/mmamPzbFx5m0aaekhI0cEe8g2BPz5J7FYYNIExqecgjUQJWpdFH13Hn1te0woO5kgCfh+6HiHZSBI5nzUm0nViG02Oc6Lhgc6wOpA0F1NnIgX2gaC5vePuELFGYMzreDFrx1Ks63ZfEBt6TmxuWm4i1xPVIB7NAROk68uSOyLsrZiQd9/PcrKriBtrEeim5jYGWI1J18j1WqLmTDwYAuQZJM6HkJUrH+EuLBIdGa/WNhZbQcPVaSXG0zAHQ3+YWKMq8Li2B5z02Pk/qLtbzcHfqd0etVbUeXU2BmngHOBOX/h/ZVOIEOPmd1unVi4dB9VVe1dgezTKVNpfl7yqNmzly5rX35+Squ12CpU6hhuV+bUNABF3AOvcxB+7Ifh920NCvQOIAdRc4sNV7SSwv0IedIOvQuleifijwWaIqsZJkZnC50hkXgNveNfWULuex4yx5NuJuy4ykc7bi3lt5JXEcMgF1KbajU7m1uXyTdSgabzleIkaHNexloG9/j7zquIMgw3e0aHUDfQJyuKsw+Oey4cZtp+/sFcMw1PEMDnMIIOUlkSIDbxNxe9tiRoguwrHxsdQQ4Xi8TtzkeqSh2Hfm1vaxuLGZte+umqTXsergXU3wQDpB0HmOUxpdRpRnl2bKRprEn5fKVafxratObRHibuDMzp08khjGEAPzAsNv6eQeAPy/VKUUu5dTcQ0ty6yYhtwJlHr4WWtIABBnONCcoJ1tlncJajVJGR0QRqJ0iDFxz0iEPC8QLJY6SOUkCOon2hXttLHDUm1LOtAAdcRP6XAgRqfWeidwmDqOP8AhnPIJyjMXODYJ8I1iADEwlv4ZpbnDy2pzIPiGxAI8QgwTzB1mF6R+FdGWvdUotzMIy1gQQ8ERDDqIFjspbpZhtcfh5warRoEVqQpmZF5cQbnMLxfyK6irVAB5CfTnM6IOKxOWm98/lDj/lB1XnWIc+uXOqVT4jMMqQRP5muAkEGw2suVy7dfXUNdocfhq5cKYbUqOhhflJaADNnRB30MLm+03ZisGTTpEAQM2ZhBzEWJDr66m6exAbhy12SdNCC3KdnOBkf5ZK5DG4iW1HAUxTaWtMZZGZxAjc3BvyTl32GUk6KPcag8RgtDWkmBIBtHOP2UagAAggdNLA2sOpVrxDh1BmCoYiiXPe9zmVqjrNY4NBawAWYINjqY12VA2ln0vOgHOb69QUtjoU4psmRMbgjrz128lBuNYTLswJJiNgTpYfd+ahhuFvMl0N2vrqBcC4EnVHo8MZclxP8ALlIh0XMC5t1jUKbLqCV2NaQGVA6Rm8QLbnSImfYaIVbA1j4n5Q2AZztIixnwz7Qnmxm/wmupvgeN4kZOnImVlfiTGvg3qNLi0wSwh5hrfCBJAtPX3O1/4Zr9n6lCkys9oyVLMdmhzhrmDdRbnEKvfj2TIbmtYxLhFtyIHl7J7DcUcW9xUBdSDXhjHjMe8Jd49iGhz5kEbagrna1eHGG5Ko8JGgnoNieakXS3JaYzBwzXAIaOpIa2/wAVuviqgD204DXtLYGSYcQXOOgYYi9+ipH1QAC+HEQfCYI5SeXwuiihTeM2Z2XWXEBoHIAAF2/LXeCo0dbw7ilXuAO8dSYz9bu7eO7s1jPGQ4DxQDHK5hcxxuvTdj206Tsgg0y4gENdUmYAywAC0a2QDjhSGZr3vaDoczGS4xIO1oMITcMBWbXFRrmkh/ia1zsxIlrmEEHeDcReZWtdIscb2Tq0qbHPDckNZmFRuobYZHBruWmbXW6q3YeAA0P8ToswQSdL3BGqb7Q8Wo1i0tpikGsAhgLWuIN3OkkmTG9gq2ji31B/htMNIs2dJ29JUV0fBuC0YzYh7mk525GCS3KWi8+G9/KFifo4XDFrQ4XiZmHH+q19vgsQ23J5vWwsON0Slhxr9/d1jgS+BzTYw7gQCCu0m3O5adP2ewTMRhalA2cZc0n9LmgAOH+b2ldB2H7cYih/+rjDOHokB4cWFwYQ5sAOl1Sn+qGgkQIIBg0PZGgRUnk0j1kfsrjtF2d/ispD8jmyPyzMxE+UfFerLw88JfuPJh5uGdn06viPYOji299w+tTqNAPgkSMxzRm1sZgOEi40XFY/sricO8mrSc1ps4gZ2WECcth97KidQxmDOYB0C3eUiQY6ltx6wuk4F+MGIpw2q5tdv8tYeIf01B4h6yvJfHlj7eqZY5KY0CxpczxMvIgACeQPI8vey1Sqiq3LoRoRrM+R10Xf1O03DMVSNWvQdQJsXMc11+uQh/q5kFc8eAYGsc2Fx9JpJEMxGaibbEuBaTdSX9a4fjlaVQ0qkEWdIcCSJBvsSOatsI0FjQ12bYgkRvId6b720hWmL7B16jCGNFWDIfRqU6vuGuJIJ6KoHBsThye8ovHLMxwEcvEBaTqlvcC40rW4eCc9OWkfmZBtGscwhVgakn9QsesaEzvPVWb3FrQ4DW0S0nw7OAMg9YAOqM3h/etaQMlUfmcSYc0k/nJsOQcbTY7JY5No72epg0AHOLXeIGHkG5sMukGW7ETC9P7IUH0MO9pplri8lodlkMLWgOdls0nWNeapuzWA7mgxpDc0SSBEnpPSB6LoaOJICVwvsZ5IfwtUAOa+7XTMnoZXmnFcYyjUe0OnlEyRMTJiecgQZ3Xd1cQQ0wJNz/YXHzC804jiK1U1aj2OYJDW+ENzHNrpOgJmdS1DOQpbZqFO1HEO8awZQ0jdpcRA1N3GdNOpXOYJ9oJd4/0wL3tI1KtMQxxexpcSXw1okRewzR1Klx7grMLie4aTVqhrDUcbNlwzEMA0EZbmSpj101lvZejVp0mZYdNQPZVpF3+GHSCx17y0C19eVwhMq2LGsjSzdYAO07zckmw0WnUyCHHqTaRPP+oybJptCs8BlGiXX/Q0m5/pFvMdVbW1ahQqFsis9oz3OYuvB6Q0QR7oGI4mxpAaLm7jytuPymeV9NVa0uwOOqEmpSyssc1YinFhoajgQFYYfgmBoOb/ABmIwpptBlmHmpVcdsz2MNuhd7I7jpMHL0jWrf4VLO6dmi15nTcmdF0HDfw+rZCKjsrwBFNpLqg/5GkdTEjyV9wr8TOH0/AzB1KbQ2Za9suMwA64JESZJ9CpY38bmtBFDDsZyL3SfVrY+ZU/19QtYxXYj8KsU1mai5ryQDlcwsdzAIdoed9ktV/C7F1C19SgA4NAce9YAY0LodsLeQ6JDiX4wYuppVLRypNDfjGb4rluIdqK9c+Nz3/1vLv+4lWY1unYu/DzEuflAotaNw9nhIgEeGXZvT1XNdruDVsJUbTe9oJGYZc5kSWg5srQBbToFTDGVAPyW8v7LVPijh+nyuDC1lWadv8AhdgaVaq4PrAuaJ7pzZLhYOiTlIFptN+sqp7a4mmzFV6Zpd2M5yAMDQABDcoboNPNUfC+09ag7NTdkcSLgASAZynodxN10PEvxAbimxisFRqn9LmPfTI6AjMY6aI2drpV9n8KyS9xDyPynYcwWm3K8q6r8QyTpAmSIAiJMjdcrmwpILDiKDuX+HWaOcHNTOh5I9Xhrn03ObicO9guWl3d1IFz4HgSbaAlSzbaXuH44wOIbBEEzE3kD6LS5fAgk+HYbCdTO3osU02nVM7ODPMK1qcHYSDGiaouumyxfXkxnp8m3K+ymGw7WaBPU0vlR6L10256EASmL7MYet+ekJP6m+E+4/dP5UVgKGWr7dcevTh+Jfh4RejVts14EjycPoqjEdk8TTs2Kg6fKHQV6ZiGlVtUrj8WNdPmzjz1hxWFcKmQsLSHB2W4M2M3GvNXdH8X+Ihjmd+64IzZGZhPIhoIPVX9YBwhwBB1BEj4pL/ZNGQe6bI6ftohf559OmP9PXcKcO/FfEMM18mIERlr02OEzqHNbJPmU5i/xRovYcuAwjXmPFkMRN/C0NJkdd1rGcBo1YloEbsABPna6Vo9jqLXSczhyJHzABXO/wA9Of046P8ADPxJw4B77CNOmXuK1ejHPMDUM7aQmMd+JuGDR3GHrB03z4yvliD+XI8mZjW0KoxfYmk8gsJp8xBdPubLMF2CpAnvHlwOmUZSD5mVvhpTzYaXtP8AErDwJoYibaY+rckTYEGPcpDGdvcOTAwpDdSKuMruJdJv4Y6JRv4d0v8AfEf+mP8A7JzD9gcM1vidUeZ1ENEeUH5qTw2t82MKHtpQkEYTD5hoTVxbj/7i1V7ftmRh8HJ1JoVahPmalQyrIdisJ/K8+b/oAnsB2Owk/wDgg+bnn/5JfBR+eOc//JVYf+GKVP8A8vCUG+xLSUrifxDxtW3f1z0bULP+mmAvVML2OwjQIw9L1YD/AN0q2p4JjG+FjW/0tDfkp8U/V+WvBzQxlcz3T3E/qc17v+p6apdi8W8eNzWdC79myF6hxMwVVuqr04/z4fbz5f0Zy9OF4b2HqvJ79xpgREZXTryOnUq5odhcO3XO7zcB8gr41VE1l0niwn055ebO/ZCl2bwzNKTT/VLvmU7TptYIaA3+kAfJRdVUDVXSST053K32MKvVc7x/saMQ/vKbwxx/MC2Qf+K15+iui9FpV7o5YzKapYZXG7ilwvYeiGMa9mdzZlwzNzT/ADCSk+I9g2QTRLqbupJbG4O/xXoODrNIuoY1jdlwuON6seiZZ+9vHsV2YxFMTDXgCTBuIudYPtKHxPAjDsaQ8Pe+RGSq3K2Af/6NAkyRYnTyXe41sFU3FuHCu0NJggyD8wuWfgmt4umH9F3rJw+FffbTl1Wle4fsxVDiA0u1vFttCVteXhl+PX8mP67PD1hKtaLgVzFGvdXWCrWXv2+XIs+4lCdRhNUShYuolKtkBbXurLCvBXPPr3TWFx0J2Ocq+r0hCp8Th023HypBochNx0vaiq00JoVricMle4TlctB0mpkUwspUk5SoSpaUhQMWOMJqpQhK1QpttB96iselsqboU1RbCseHi4UKOGsmsMwArcjkXra8NQn44QVV43HwFWniHVGYb7O56E4liJKrnOWq9eUu967z0897qbnrWdBL1mdZBC5RL1AvUc6yjsujsYEtSKbZCGVKQwyuGqFbHWS9Zw5pGs/quVdW8VWBSLniVlSr1S9Rym1WOGxgCxV1F11iBdoUW391c4IqrY2Cn6D1RXH8TA5JHE4qUGtiLJGpWXTGBaJUrLKdVKZltr11cqtaOIVpg8RbVc7TqJylXUs2Uul+9wK03DgqrpYnqrTCPlCzTpLsVuETlDDoTqwQHY9DRejNejKrq2GTdHFSt13hbtrqq0YZN4ekokhabiQN0hmosSQB+6TqYuFXYniE7pJ2IJKsxS5Hq+JndALkAFYSuk6c0nvQy5RLkMuVFLOsL0ElRc5ZRnOWg5AL1pj7o7VZ0itVK6Xzob3Lna6ROrWS1SotvKA8onIjUchOW3IbkacgtE3WIdJt1iK6HNSCiDEWVc+rdS7xOOdO1K6X7xAzrYKcoWDhym0oDSi0wnKGjDEdgUcPSlP08ItttI0QrCjVhDbhlCq2FN7X0NVxaCKt0lVqwod+rpls3EwpVMYqX+JK0+uiu1pWxdtUm/ElKmosBSiXsQ1Fgehrao6MZlrOg5lmdZhXFCJWOchuKzSNkqDyokob3KbLikXqBeoOKGSjacxPUsRIVlgqAfv99Vz4emqONLTIMFc85uOmHVW+K4bk/Npsdpjfltqln8PMSNOd73i3OZTeD7RWDXiRpztEIr+K0phgs4wW7XmddP3gWXm3nPb0zHGqWtgiDof3SJqNkgOByiXQZgX1hO9puPNpsIpkZwQ0iJ02tpouJw2KADjs4Fu+/U7I/JXSeF1GAqtqAlswCR7LFQ8GxrmOOVoII0JMa2sOixaeVb4VpUNz5lY1y06ZNjutgdF6NvJpIKQUI6KbW9E9hYk0o1N90Eg8lgcRsU9jxW2EqK0oV7LnqVY8kyzElHbaX5xQASGJxSQdij1QXVfNWJYLUrSh94hE9CsDTyS2OhM6yVEN81k9FtroXMpAoYPRbkqbTiKFsOQ56LJ6K7biJK1nCH6LU9FttxELlFzlr0UXA8iptdNOchlbeOiGVNlIxxQiVMyhkdCja6SMU2uQoWXU26TEdj0ZteDm0i8+SUaeijjye6fAOke9pQypTHtQ8a4gaj3QSQDY+WhVfTdsdrwtGZNipMonkb+a8Ve6TXQ+DqXPl0+ixZhKcONjp15haUX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90564"/>
            <a:ext cx="1404156" cy="18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Content Placeholder 2"/>
          <p:cNvGraphicFramePr>
            <a:graphicFrameLocks/>
          </p:cNvGraphicFramePr>
          <p:nvPr>
            <p:extLst/>
          </p:nvPr>
        </p:nvGraphicFramePr>
        <p:xfrm>
          <a:off x="460375" y="2067872"/>
          <a:ext cx="6055840" cy="4025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7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09">
                <a:tc rowSpan="1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Energia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potencial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gravítica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de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pressão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para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bombeamento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)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1D450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fornecida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sistema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5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consumo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autorizado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</a:t>
                      </a:r>
                      <a:r>
                        <a:rPr lang="pt-PT" sz="1200" b="1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entregue aos consumidores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mínima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supérflua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2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Energia recuperada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a partir do</a:t>
                      </a:r>
                      <a:r>
                        <a:rPr lang="pt-PT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 CA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de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água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a partir das PA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78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kern="120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… </a:t>
                      </a: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nos pontos onde ocorrem as perdas 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35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583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76F29EAC-505D-4B4C-A2B9-E5C2F6226219}"/>
              </a:ext>
            </a:extLst>
          </p:cNvPr>
          <p:cNvSpPr/>
          <p:nvPr/>
        </p:nvSpPr>
        <p:spPr bwMode="auto">
          <a:xfrm>
            <a:off x="0" y="1187306"/>
            <a:ext cx="9144000" cy="1754326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200" b="1">
              <a:solidFill>
                <a:srgbClr val="99999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2600">
                <a:solidFill>
                  <a:schemeClr val="tx1"/>
                </a:solidFill>
                <a:cs typeface="+mj-cs"/>
              </a:rPr>
              <a:t>BALANÇO ENERGÉTICO PARCIAL/COMPLETO</a:t>
            </a:r>
            <a:endParaRPr lang="en-GB" sz="2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AutoShape 2" descr="data:image/jpeg;base64,/9j/4AAQSkZJRgABAQAAAQABAAD/2wCEAAkGBxISEhQUEhQUFRQSFhcUFBQUFRUUFBQUFxQWFhQUFRQYHCggGBolHRQUITEhJSkrLi4uFx8zODMsNygtLisBCgoKDg0OGhAQGiwcHBwsLCwsLCwsLCwsLCwsLCwsLCwsLCwsLCwsLCwsLCwsLCwsKyssLCwsKywrMiwrLCsrLP/AABEIAOMA3gMBIgACEQEDEQH/xAAcAAABBQEBAQAAAAAAAAAAAAADAQIEBQYABwj/xABCEAABBAADBAcEBwYGAgMAAAABAAIDEQQhMQUSQVEGEyJhcYGhFDJykSNCUmKxwdEkM0Oy4fAHFTRTgpKTojVUc//EABkBAAMBAQEAAAAAAAAAAAAAAAABAgMEBf/EACIRAQEAAgICAwEAAwAAAAAAAAABAhEDEiExE0FRBBRCYf/aAAwDAQACEQMRAD8AvVyeQkpdLnNK5OpIQgGgLk6klIDl1LkqASlwXJskgaLcQ0c3ED8UA8LlAdtrDg11l/C0u+WSkYfacLvdZiH/AAsa0fNxWeXLjPtcwyqQEu6pEL793CPPx4hrfRrSpfsW+QXYSHL7U8jvTdpZ3+nBfw5K5tcx8wnUriLZTP8A6mEBHJzgfnuo52dlQw0XlO8eNWxL/JxHw1QLrV4/Y4P8ORvwyMcPUAqDiNmSN+pJXwX/ACkq5zYX7TeLKIBKaQle8A047p5PBYf/AGpOpayy+kWWGUkITyEhTAaRPKSkA1cnUupANXJUiA2M3RVhJLXkXoMsuao9s7L6hzRd7wvNb5Q9obPjlHbF1oeI8FjM7vy1uMedlIrXaGxpIrcR2AdQby4Wq0tW25WVhi5LurqQRKTZXhoLnGg0WTyAT0HGi45Pgd/KUU4ymO6RyPJEfYZwOr3d9/VCrSC824kk8SbPqgx8FKg1zXDnlbfLoxkWmzoGgjLPmc1pcHXNUOAPcFosGubOtsVxhFZwKvwpVnCslJMQUgBBiUhquekntCeAkCcrI18YcKcARyIBHqqrE9HIHZtDozzjNDzYbb6K4XKsdz0Xthto4B8BAfRa402RooE8A5v1T6FRXBa7bzN6F47h6EUss9uZK7eHO5Ty5+TGS+ACE0BFKbS3Zm0kT02kA2l1JxCQoD08lJvKIMSCjxlcro0Fi4w9u4dHZHwVDiejRLxuGmd+ZHNaGR1JInWe5OZWFZKye0Oj8kY3gQ4DWtR5KnIXpEulLH4/ZDw5xAG7qCtMM9+2eWP4paQsYPo5Pgf/AClS5Ii0kHUKPix9HJ8Dv5StL6RPbziIaeClQjNRIxopeH1XBk6IucEM1ocCqDBDRXuGNa0PEgLnybYr/BhWkIVJh8UwVb2Dxe39VYQ7Tg4zR/8Adv6rNdW0bUdoVbFtWD/ei/7t/VSo8fCdJYz/AM2/qriE0JwQmStOjmnwIKKFcI5IUoTXKiQ8fW78vxUDFYZueQoqxxRGvePxQdogFpAC34ajNmsVhwPdUQtU6Zhq+Cildcc9BSUnkJpTI0hJScuTDXRSBT4sQFQNkRop7yXP1b7Wk+KQ4cZShF5Qy8c0tDa4GKtMnN8lUicDimv2hlkiY0doi7Yj7V0qjFj6OT4HfylWeIxBcSoeIiD2ljhbXCiNLHiFtN6Y3W3l0zHMDSRqLB4Uo7sW/ga8AtVtDZDofo32YnmoZDwP+27kfxWYxuGLHEEVS87k3L5dWOjfapDq93zK7rCdST5lBCesK1grUUBCYUZRVHN8E8JrU4JGex5GhI8CR+CnYfac7K3ZpW+Ejv1VfSKgL/C9MsdH/GLhyeA711V5gv8AEiQZTQtcOcZ3T8jksKU1xVTKlqPXYOkuHxLHdW6ntFmN43XiiPn5LnY82sL0Z2KSRPJlWcbcwT993dyC1BK9PgwvXy4+XKb8JEuIvJQyiBpKZS6IxMTUVzKTEwZS6k4hcgJu+U+PEEIKRTo9pQxZu0ntGd0oy5Gj2kTTg8KUcuSLkSFaQqy2bh2PaQ7XnxVajYecsOXmjLzBj4q5l2dG6J0cg3mOyIPL8ivNek2wTEercd4H91JxcPsO+8PVejRYwEU7iFU7Uw8cgLXZg/2CDwKwvH29te2njc0RaaI0KRq0vSPZZZ73/F+gcOR5OWdZh3Hu8VxZ4WXTfHPcOaUROjwh5j5I7cD96vL+qzuFV2gTUQKQzZ/3/T+qeNncpB8lPSn2iMwIgRxs54GrSmPw726jLuzR1p7gZKvejmw9+pZR2NWN+2ftH7v4pOj+xetIkkH0Y91v2yOJ+6teAuz+f+f/AGyYcvL9RyROpcQu9yl648EMvJTqSUgGEJKRKSEIAdLgEZsVogY0ao2ejFyUhIEB1JKTk+N1JANIjPIKGQjYNpdSdS6kAlpClK4oCg6ZskOGPVhuTgXkn3Wj6w5lYJsDj7zneWQXpfSEfs03wfmvPW5Lk555bcfoNmDb3nzKkNwjPs/insKMFztTGYNn2R6ozcHHyrzKIxTcHgpJco2OcfuglIIHsjeDnDwcUropR7jy46Brhr3WOK0kXRLGEX1XkXNB/FRJ9mSwyNErHNtwAJ0OY0IyKc80Vo8GHdWzeAa7dbvNGgNZhFIUo4VyEYyvTlcllCpcjxQFxyTZoi00UbLQNLqTqXUmZtJKT6SEIBA5JaWlyQ2I5hStjJRd4orHBTaqSBswbipkWybFudSG7EDgKRBjTVKLcl6gn+UtOhpRZ9mOaeY5qVHiyE92M5hLtRqK3EYNzReo7lGpWT8ZqOaiiHeKuZfqLj+I1LlM9kvQi0KfDlprXvVdoXWqXpEP2ab4fzXn7QvQ+kY/Zpfh/NeegLl575jXj9CMUqGJziGtBJdkAMye4KPHHZAAsnSuJ7l6T0W2I2AbzgDI7U1e73Bc2V01k2F0e6HtFPxHaP8Atj3R8R4+C2mHiawbrWtaBoAAAgwj+6CksCmeVUQBRtp4NssbmuH3h3ObmCPkpQCbMOyfA/gtJ7QzQnNITnWnUkpei5iRyEGwlml3tU+KEuNBWMOyx9Y34KbZDktU26lDRxVhjdnFuYzHqFBDSql2WtBkJpCMWKQzA6EuAtFoktQKXUrBmCAPaOXclxGA4szHLkiZQ+tRaTgUtLqSBN5OYc0lLt1I0y7RoqANkZqutKLUdVdk8tYSgYqMDNp8kAtKSRhGqchWmlxCV0xOqaQkATJWdJR+zS/D+a87DF6J0m/00vw/mvPYhZWHN7XxtH0UwAJ6xwusm+P2lvsK0cuHM8/FZjYsYDQBdALUYZoy1+a4cruumelhAFLYFGhAUpgV4pp4CSYZHwP4JxTZdD4fktIhnCwc1zSOVpaSLvc5zJN3RGGMIUYBEiitK6OUQ41yG2fuT3YUjiiQtbyzCW5FeQpJg4e7ogdYVZNdw3cj3KIQAdAiWCyka1zhkF0cZ4386RYsSAmPxKPJmmbhkhPffAJ8u7wQqTiaRciCMpWxJ7haCT2SdyNA0A55rsQ0Xlko3D0aH8kjpHHhoubY0TjvX496D2C516pHuB4IphKh7UBbFIbohjiD5J7LVQOk4/Zpvh/NefYUW4L0LpCP2SXn1f6Lz7C+8PFYc3tfG3GyG5anRafCjvPoszskGtRpy/qtNhb5+n9Vw326PpYwhS2BRYRp+iktC0xRRAEjxkfApUjtFpEs6kIUmaGjkkdK4agfJdu2OkZqO0hDfmupOgZr+BSufunIoACI3DkqT2K+S/rJpiLhqgEUntDkaOVIgwta0nSwNOVaIAkI4nNIZHa5pXZ+DnbPeOF+aG7DObm4EK9Kg7T90eP5Jyp9K4VdbzB8Tg38VOw2HjOsrD8JB9bWF6VNHtMYP2B/MVpdkNAA0TsT28r2PBRHMOPzCSbZoPuv+a7CHLzKltKhakmw7me9XcRoUPe8FZ7UPZ81USOoHXQ6Jg/eVNtit2Ubwvq35HnVqzgktrSLzaDn4cvNVm04QXTAl/8ApnGt6h72tIBNvf6KQ84gfm1q87wxO8F6Ftf/AOPd/wDgz+Rq8+wuopY8qsW32NdcNOf9FqMKDldevNZfY91pwHEclqMLf9lcN9uj6WMPkpTFEhtS2LTFFPXP0KVI7RaxFUYPNOc6+GSQpvkutmS+SQpSuKZEBRGyCuKBFIHAEaHRPQNlKYXd6cmlMK/Hv+lw2v7x3h+5k1U8vKqNqSkT4cUSBI0k97myMpWqWzaJxAzPBZ2XbbJH7jSKB7JvMmrOXDVZKf8AxEjOXVPNkgjerKqorLbQ2vh273s0MkUjnXvOlc4AcQ0Xks5yYlWq6UyftUef8ME5/eK1WynN3RmPmF4LtvbEjyesLuIJsnLOm+ZK0HRHppHBEGzvcd09kgONN+zkNAque/SOvl7nhHCtRqVWbS6aYGA0+dgddEdqxRp3DgsPgv8AEvAt3S58gs2QGuJFEk3kvKOkWJixGJllDpAySR7xrZbeRo6KdtI+k9pbcw5Y0tkDg6iC3MEHTPgoLcQHR2CO00n0K+fpcSx/VEua1kYDB1ZDCWiyHOA9518SrM9JMQyNrW4l2TQ0AGOhlojHL9PKfj23Z8g6qPMfu2cfuhQ8Y8GSfMZYU/zO/ReLR9J8RTWnEH6NorNtDdFeakHpNiwX/tABlj3He5mwWd05fe9VW5+p8vR9p7ZjZgoYnHtz4Zm7WeYjZqOCyOEPaCy+FxckkkT5JQ/djDALBO61oDRQ5K/w2KbY1yPIrHlu14vQtkE1odFpsKTlkVkNj45tfW0+y5ajBY9hA1z+679FxX26PpdQ+ClMVfDima3y4HnXJPx+1YcPE6WV26xgsk/gOZ7lpLEVYhI7RRcDtKKZjJI3BzJGhzXC6LTxRnyijnwPPkVpKmqH2uO/fb/2CjwbUic3e32jWxvDKjS8b6RYqiepfvdpxJALNCcs1Aw2Le4dneO4BdAccqNnmuqZxlZXvAx0Z0e0nkCCaTfbY8yHtyBOo5LxHEY2eFjn7rHbrgHPa9riM690G64ILOkOtADQHn32q7RPl6dtHpGzDYWDcc0uLWu3dbZq/wADmslienz3SRSdZuNF74a27bYO65v2llNqY76JooAAU00dRxtVGHxArUXWteii5fh6fQeyekMc0Ykc+Nu/m1u9mG8N4HQ6qZJtaAayxi+bgvCsP0gcGNsMHCg0HwTcXtoOOZaK13QB6Kss5IXl6ltvEx+1wv6xtNfDZvKiXg/ir3/OIPqysOvFeKSbUYQzde03mcqLSOHeoz9v7lUe7L8fRTOSfh2WVZw7Nc7WQ66aE965+y5jpvH/AJM5q9lJdVBrW6WBmhywyfVAAOriLd5clyd/+N/jjMYvZz73Sx7jrq016JkWDeK3Wupwur0PfktDLgJHvDt8Cssjw70zC4d25e/WuhN1Z0V9/CPjVEOFl4M38qycMj8kQ4SbQxnzLchy0VvDhmtB7ZAGdiwe++aL1bH5dYaI94GqGuqz7n8bNPwZ94RE1y3aHPgo5ijJrqxY7VUy+9aSNzI2kwns/ae45m9BSg4jbBG9TGboydJu9m+TSddVtjjlfpFkn2guw8GnUiznlWWSdLs1gAd1Nirya3yJzUn/ADMDKmktArsajkDz71dQYyF7Mw0WKAcde4gaKcplj9HjJftm8Ps9m80sj3XHNpFAeCmxvkaTTX2D93VXjH9WexGBeXP5EoEUwLi+u1vc+4cNFPfaumvtGZt7EsNAuHCuz+imwdL8cxop2QrXdvWuSJFtYuJbuNsVW8BTvRCxbY3tNsaxwIyblqRoVO5fcPV+qmw9PMfX1CL1pvA+Ch9Jel2JxTBFKG7mbnBobTuAvLUHRObhIxYa9wrvFKvxGCAde8Mxnn95uiePUr2X+wem+Lw0DIhGwiNoAc4i93gKArJTY/8AEzFABpjjcTY3swdD5KimgaB2qOXccvmgvwbLbTvrDStC05EJTR3sr3vab7PazOt5k3kFAlw7Kza7yqznea1EmAioaWB+etgqPFgIyTZNixlyocbVY5SJuGW2cfEzhG8CuAux3lBEQJyjeO+teXBa0brW015HcRX5p+HJumv+ret8E+8EwrH4iAENBY9wb9UWBn5KL7E0Xcb2+Zr8FuYXdo6ZNz1zz1Q5gAGi2e9pZ/PgqnIOjC9SCQQ14+dV8kaGJu9nG51WKINHLLgthNkw5x6GtfwSnEZe8PImz6ZKvkHRj4MEHHdDS2tciAa46KQ/Y8dA5CycuQsjLuU7GbfkY8MZVChnneXHmo+L2hI1x+kaDejWF4rUdoCvJaYy1F8NNKzjvUbsULB9ckJ0uRtwJ+a3jfY2+7hxz4/2FxxcA0w0f/jB9SuXq6OzCtxGfZzBGreyfCkuyy50dCO+IsH7RvNbsbUAPZiYB8DAqzY21XiFoFDN51++eACLj4G2dx+z5nRvcIXktbdNaS4gcuaw527KwHcbutuiSM743a9hk2hMf4pHgFmcR0XgfO6d+857jbmkN3Caqy0hXxWY+0ZzfpgpdvRlrgGv3jVElpA+1l3pNoslb1ZdkyZofGLs1lk4aA9y9Cd0dgN5VetMiHruIb+jeGa1t77jE0iPeeezlwqlt8sqPjefSRzOc7dbK4Ak21jiAK5gK52P0anndEY5I6kb1hc8lrYqIycfrE8u5bPCYeMxssvNsFgySEZjlvUiYfDwxCo2NaOQCm8n0JgnHYkebXYqM8uyf7Ch4XYeELpA+ZxDZCAGjUbrTd8Mz6J3XDgEDDT5vyObzx7mrHTS1O/yfB8TM6u+kPG4HBticWskJoUXO7x+SH1p5fmg7QeerdwyHDvCJIFh7LgwbEB83lV+04oMt3DsHZfq4ngDfonyTgauA+QVftDFMP1roO0s6tIHqjcidrwGEZDDw+pQ8XiWdioYBT26N7nBVbcYzdB7RyH1UDFY9vZABycDnQ0tT2xK5z9aD20DSKCu6MKPhscN6U9XFm4fwx9kaWqZ207OQHmgjHGzRqzeVI74leWNJJtAUfo4tD/CZ+iYzaNAfRxaD6jeXgs2/GO4k/NAM3n6o7z8TeWNE/awEmkQ7A0Y37Xghz7YBrJhpzT+7ZwOfBZ/frXLzAtNdKefqjun5Whm23bXAMZmCMo28vBMk28aoNAyr3GA/NZt0x8R4oe8TwAHzR2pfLRcfBFNudcZHFooHfaK7sgo8WEgaK7RBN5kHPusJd0Z8vVKYuSrvf1Nzree0D+7TDiR/YUU4qL7QPgCUyTaUQ5+g/FFrquUn2m+0dxUPZcp6porn6uKhy9IGNBNaAnmoGD225sbQOXLmbRb4ReTFpQ5yXddxNLMy7VkP1nUfJBlxTj9Y/io7FeaNS97Bq8fNRcRjogHdsGgeZWUfKOJJ7jonjGEaAA1rWdeaLnpF5l7BtaIMaMyQ0A1zACV2170jdyzoLPy49+XcO4IEuJd3eZU97U/LWi/zl32Wjxdf4IDNpyDeot7TrNC+X6LOPxRz/IFJ7SRoPmnup+StBJj5HGus8gNe5R55S7JziRxF96p2SuOZOfcu3jeV+PmeCPJd6tXSjx9UntB7x4ClWmV3NcZDWd/JKxO02TFO5/MrvaL/pnSrnSEZD555prZ3A96nqNrH2juz8UrpiPeJHhSgCZ51BSl5vSvVVISW7FDvPxJpnJ414KOZT3fK00SHgD5p6NID8/1Tt/maQd9y4m9a4o0BQ86C/1TrPM2oxnOlhd17tKRo0xryDwTgbzsDxCgGY8eSZ17jw8tEaoXEchLhZKbMuXKzNY0ZZJkWh8Uq5ZlDJXnNDByXLkidDn5IE5z+a5cieyqM6Qms1zT+a5crIjHE6805xpIuRQIOHmnPNf33pVyJ6AfWGznogSynPPRIuVGfCb1UomgKXLlnl7SD1hzzTozZXLk1DboolcfyXLkwHIckEHMLlyDGaNERrdVy5SHN4+CC5y5cnD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200" b="1">
              <a:solidFill>
                <a:srgbClr val="999999"/>
              </a:solidFill>
            </a:endParaRPr>
          </a:p>
        </p:txBody>
      </p:sp>
      <p:sp>
        <p:nvSpPr>
          <p:cNvPr id="6" name="AutoShape 7" descr="data:image/jpeg;base64,/9j/4AAQSkZJRgABAQAAAQABAAD/2wCEAAkGBhQSERUUExQWFRUVGBQXFxYWFRcYGBgYFBYVFBUXFBgXHSYeFxojGRQWHy8gJCcpLCwsFx8xNTAqNSYrLCkBCQoKDgwOFw8PGikcHBwpKSkpKSkpKSkpKSksKSksKSkpKSwpLCkpKSksLCkpLCkpKSkpKSkpLCwpKSwsLCkpKf/AABEIAMABBgMBIgACEQEDEQH/xAAbAAACAgMBAAAAAAAAAAAAAAADBAIFAAEGB//EAEQQAAEDAgQDBgQEBAMGBgMAAAEAAhEDIQQSMUEFUWEGEyJxgZGhsdHwBzJCwRRScuEjkvEVU2KCorIzc4OzwtIXJEP/xAAZAQEBAQEBAQAAAAAAAAAAAAACAQADBAX/xAAhEQEBAAICAgMBAQEAAAAAAAAAAQIREiEDMRNBUQQicf/aAAwDAQACEQMRAD8ApKTXh0lrnDoAd08KxaARn6gD5/Nc2eJ1QCA4xf8AefmfdD/jH/zEeVvlqvfyr5PF03+0Xb5hOkytsxBAnOYPM/VUWG4q9tsxI6k7qzo9pMrIyguIiS53ObjQhLklhhmKJP5vin6NSRuepJHyVP8A7ZzAlzQTGuVt7TyjXdEZjGibHpFpvCcyGxbPDdyfRQ7tp0c71VRXx2YeEQfPXmoUuKEGCT6yNU5R0uXUXi4kjp9FpuJc3f3Vc7GRdhdExYmfXZSBcRqXX31990+SaWtPHnc6+6kccdlTmtH00KLRxnqOS227WZxxWhjHc0sKzTpY8kVlMnaU5pN0yMa7+ZEZxF4uTPmlm0jyR6WFadSfIfVS6WbEdxRx2b8f2Kh3zjqT5bIhp0xr9StGv/K330R3F0xr3bE/FSdxB+mY/fkhOqk6kD1WzXyj8w+/IKMw4pw/U73IQzxR8/md7n6qba8jz6IXe31Mmy24vabeLVOZPRHbxSoL5fQ/3SRfH6pmemiFUxxbJBBt7ecFTk3awdjah1cG+QuguxD/APeH0AVRX7QkaD3J+KWd2ifyHxQ5HxX38RU/3h9h9VNuNcNSD6EH5rm3cfdyHoojjb9oU5txdJUxpmxsg/7QeJ8S52pxl53HsEFvFqgnTfUTryW5rxdI/jNcaR5FjfmQgHjFXUlo6ZfoqhvHv5mj0JHzlQq8YGwPNHkvGr/DcVcZk/CPgtrn2cW5N9z+wWKcl4qSZkDmpCnb21UO6g2Np3+sI1z8N/vmvNt1sYCdv7bIzHLQA5j3O0rdPDzoQOh+Scy0FggP2UVg8/S33qhfwx1Bny68yPRbFQjkL+/ofP5JzIbiM2oOev3ATdOqDA1+eqTL5F452K1SpNJs43HyMXK6TILidyNBsfSyZpVzpE6afRVrKZ1menw/dRfVIIG3x11S5bHS2OIa7+4+SC6m2fDII629JS7cQDbz+Ee390YgEW01N/j7qy6XQska+4TWHxThoYSdMHnIKN3MaH0T2GltR4jpmE3XQ8P4A6u3PT/LJHiAiRExHmuW4Vgn1KjAGkkuAgam+glemdo+MUcMxtKo14DmkjJaMukXvfZcfJnZZMXbx4S7t9RyPEuGVKJAeGgG4gzMHzEaqvrVRMATz5+6G6uasOLptAE2aG29PILZDd3ZhqNh72S5Jce0obuY8iCoto7gT6SttqtFmhvW/wBFB7yB4j0nQecFTlV4RFznzpE8/sAKTKc3zE+3+nxWmun8p8zfVZiKhY25nTeB6/BC5LMWyybTb/l/ZLVqTW2y7EW6yNklieMxpASLuIBzp0O8SBPkr2vQeLpEGI100PxSNWmdVYPqAaOJ6keup0WjVBvt5kiPbyW2irDljXHkrLEZHfpDeo19QkXYQ7Gf29FNkjnPJR7zmE5hSB+Zubz29VPF1KTh4RHUdOmiHIuKuJB3USsJE/fX6KTqeR3ibpHUQZvbZHkXFLDBbUsO1ux/b3ssU3F4lQCSd7ogHQ+t/l5/BQxOALScrg11/DIkxe5BifvVQc2o2La33tpYz5hc9lYYpm8GLG37SjUmgjrH1Spe/cAxrEbf67c0amImNveeU7pDYMKIiY6WUxV2cJ9LodOREgQbf211hSoVQ43mL3sdJ2WCxumWzZsTYSiOpAGQ32nzvshua28dNTb05aLG1gBuL87awE5UsGqATEjzI111PxW6bQDrInTz6hRqMDhoHedjtv8AeqGWwRlJHQjlNtPJPY2LCnTZMkH33OqgKdyW2mbH10StJzm3vHmOg+iZFXf/AFGvLUBWUbDFHESNIP7+S6Ds5hqFV5FeqacaQyS6TFjeLnlz0XNFmYTItG4nr5i6aoVSDDpkb8xYW5pW7nTTq9vYsBQw2GLmtY7NTAzPNNxkEatcBBs3ZeY9p8U57nuLnOuYmdCZAvprou57KVxi8OWV2h3dkNDjOaCJ1O9tVR9peCHDEOLs7Xk7EEbgSZGh+C5ePrK79u3k/wBYzXpwbKu33sU3h8SX5i64aPvzQHYYEl1z4juJ8UmIFtiok+g6R6rta4yGmY/YktEXAGp5dFurihbJv9m+kKufUJkNB53Pl9T7LbCQADA00hFTA4jUaYDyNiRrcHldHoN5j3Fr215pOlQvmNwbgEjSPv3TGHx4aCRrs20DrbdS1WsRSlsgGNxFvTXby1SAw/UmTpsT05pvFcTLgQTGl/I7cikn1gBGv3/dSZVtCvYbCBYbkefpZAqsDTqLE6LY+mt/ZCq0zImJ6HVTayN/xE9OUCOV1o1t9+snqoNAiZteOmwUXeft9+aNrpIjUrft92QxoZ+Wnkp5BOW5db4zp1WVKZAh0ttpujs5C1UgaQp4dxmWzMGAB6LTqgFgJ22+Kg559Nfu3RHZ6dDwmm3L/imDezabXGxi5P8AbyWKlwTyf7LSDcTOKwDHEnORpPqYIB8t1nizOLHAkah3wAgbg/BJPxTRMHnrprf4+ajV4kJGXLMQSIvYAzb280W0OMcWuOZsGN46jSI5o2GxzBrEEx6HWSDbQrVHHBxvHrtpEdPqtV8MHBppTEHKJmIuLnWeXmlKOv0d7aYElwzAg62n11sB8PUlPCtcXZHC5INxby9FWVWuOUO15kgnpN9AtVahYSdQ4dOh36pzaah04TQhwMGCZgb7a9VAYdwBdIcLkG0G0ix03t0VcKsRfzCewGMuRMamdIV3UuJqlVtoPvX4wiPYHDW9vjuD96IY8Rg22nncz8I90I0S2xO5uLixtH3ulKFg1NxGpkc+WmpG5Kg4R4m7na/Of2RRUIAJNtDvyPrqtB0TGvLmeg8khM0akhrxrMH0TXei2+m+l5m33dVpr5CHaAxNhI5g5fMpxkP0dHzERIPnMq70lj2zszTa3C0Q0foBsZubkzvclc3+IGNBNNgeI8UsHMHKcx948ikux3bLKRRrOhgAax0Cx1GYjaDC6Ttb2ffiWgMcPDJyPAImLZTHhP1XP1dul7x6eT1Jksa0yQDlEWub+fVZ/C0wxzjVh7ZHd5TJ2JB01vqnn13Uw4DK0u1IA2tBO8aQqGqzxGDoTdxFzvN/ium65zQzqo20+/qUM1Ba9/uQsw+HdWfkpsL6mzWnUyRAnex9lo0cph9nCZBEEdCDuFttpp1UusNP7/FabTvc3v6LO/E29Z0Q3VnRp92ULScDoPLX/Xqo1K94Go8kN4POIjXf7v8ABZ/ByJLjMfdlNrxBqYy/X4baBDbXcTMHoY5GPon8PgW5xlEnWPIX1VvRwzGnK5wgR+aARqdL+8IXI9RzNOg99mtdveDHNMs4RUbcyJAPigRPmfNXOPxrWR3TtN43GawA8xc8lV4zipeJcc3ztpflcI8qci54PQbTBqQXPytgZSWmAPFcTHQXPS6peLAVKjnue0k6ib3MeEQo0uNOb1GUxOgneB5TCq62OOblF9rm8+SPZTGjPqACRyHqIMn4KOHrMLvFEaawfglqmJBiJm33HJQaw3Os7+X3qofFd4ehS1zNGtoceWt5lYkuH17m9/TnyWKLpTNq89Sbj+rTVMUqUjwGY87wZ0VXm+d/vZM4StHODsCRfmee6zLSiS3MDLQTMxbn6pw46GwNQAPaTaFnDeH962q7vC0taC3wyHXiC0XnS/UEpakMwIB8TTBnS0zfmf2VgVZUXMqNcHGJIiDHlN7/AN0F/DvCQbu5l1gJ2t0HxuEm/DFhMy0iYB5fYClgscZAtAvr1vG58kpQ0FUwjwAS23S+03jSyE1yvhhczM7CQYcCDoYBgwNNAqJzIJ2j10Fv9UpWM0K0EXJi4A5iPbT4K3pV+8afBDpkgm7ogTp+b4KkwxI6zqBBPRNGmG+IW0iJkX1uAY03VCxYYluQCQImZHMiIPohV/yhx1FjG839UanXzghxJzWjWIO3PXVJsJa4iZMj1AkyArAsN0fFm6i45Dz205bLWHqFvgNzBym97i3n5pN+JLSHjS0j/Nr7p2jUa7Um4uJj+k6WgyrttLfh2IDnsBuGubmAm7QZcOhidea9o4XxJlZneU3B7biRzGxnQ9F4zwbhxqPDabXSSAYI8UZuciNp9F6vwDhPcUcpEOeS6pFpcSY32EdeaN/DxmlT2l7Kvrvc9goiZ0aQ4iP1ECHOkRJ5rzvEYM+JpsB/MY5AeA3JuLc916vxzi7cPTcXOIdBDYEmSDFvTdeSV6znEuJOZxBJcNycxJ6lXehyk2Lw/A93SrVg0juqbXUnAmcxqsZ3gj80XAOx8lSNDiQSCBNzPiO/zO/VWnEO9Y2myo6MjMwaS0uyVYeMzm7bxKqmkvyjQTe48zPJSX7XQuSAMouSBm+P19kw/CZWtcST4nNdqBpMgn157qOFeGMeA7xlwiRYMAObXQzC3Sx+VpEkucQbgZTBgeGNQfsqWrJoTHupiO7YLgTJzEEAwR8Ljy6pR3EYExef5QL7bT1hJYik8vcQdeZE9dPXkle5doQI57e/7KQ9bEbiiahN9/mmamPzbFx5m0aaekhI0cEe8g2BPz5J7FYYNIExqecgjUQJWpdFH13Hn1te0woO5kgCfh+6HiHZSBI5nzUm0nViG02Oc6Lhgc6wOpA0F1NnIgX2gaC5vePuELFGYMzreDFrx1Ks63ZfEBt6TmxuWm4i1xPVIB7NAROk68uSOyLsrZiQd9/PcrKriBtrEeim5jYGWI1J18j1WqLmTDwYAuQZJM6HkJUrH+EuLBIdGa/WNhZbQcPVaSXG0zAHQ3+YWKMq8Li2B5z02Pk/qLtbzcHfqd0etVbUeXU2BmngHOBOX/h/ZVOIEOPmd1unVi4dB9VVe1dgezTKVNpfl7yqNmzly5rX35+Squ12CpU6hhuV+bUNABF3AOvcxB+7Ifh920NCvQOIAdRc4sNV7SSwv0IedIOvQuleifijwWaIqsZJkZnC50hkXgNveNfWULuex4yx5NuJuy4ykc7bi3lt5JXEcMgF1KbajU7m1uXyTdSgabzleIkaHNexloG9/j7zquIMgw3e0aHUDfQJyuKsw+Oey4cZtp+/sFcMw1PEMDnMIIOUlkSIDbxNxe9tiRoguwrHxsdQQ4Xi8TtzkeqSh2Hfm1vaxuLGZte+umqTXsergXU3wQDpB0HmOUxpdRpRnl2bKRprEn5fKVafxratObRHibuDMzp08khjGEAPzAsNv6eQeAPy/VKUUu5dTcQ0ty6yYhtwJlHr4WWtIABBnONCcoJ1tlncJajVJGR0QRqJ0iDFxz0iEPC8QLJY6SOUkCOon2hXttLHDUm1LOtAAdcRP6XAgRqfWeidwmDqOP8AhnPIJyjMXODYJ8I1iADEwlv4ZpbnDy2pzIPiGxAI8QgwTzB1mF6R+FdGWvdUotzMIy1gQQ8ERDDqIFjspbpZhtcfh5warRoEVqQpmZF5cQbnMLxfyK6irVAB5CfTnM6IOKxOWm98/lDj/lB1XnWIc+uXOqVT4jMMqQRP5muAkEGw2suVy7dfXUNdocfhq5cKYbUqOhhflJaADNnRB30MLm+03ZisGTTpEAQM2ZhBzEWJDr66m6exAbhy12SdNCC3KdnOBkf5ZK5DG4iW1HAUxTaWtMZZGZxAjc3BvyTl32GUk6KPcag8RgtDWkmBIBtHOP2UagAAggdNLA2sOpVrxDh1BmCoYiiXPe9zmVqjrNY4NBawAWYINjqY12VA2ln0vOgHOb69QUtjoU4psmRMbgjrz128lBuNYTLswJJiNgTpYfd+ahhuFvMl0N2vrqBcC4EnVHo8MZclxP8ALlIh0XMC5t1jUKbLqCV2NaQGVA6Rm8QLbnSImfYaIVbA1j4n5Q2AZztIixnwz7Qnmxm/wmupvgeN4kZOnImVlfiTGvg3qNLi0wSwh5hrfCBJAtPX3O1/4Zr9n6lCkys9oyVLMdmhzhrmDdRbnEKvfj2TIbmtYxLhFtyIHl7J7DcUcW9xUBdSDXhjHjMe8Jd49iGhz5kEbagrna1eHGG5Ko8JGgnoNieakXS3JaYzBwzXAIaOpIa2/wAVuviqgD204DXtLYGSYcQXOOgYYi9+ipH1QAC+HEQfCYI5SeXwuiihTeM2Z2XWXEBoHIAAF2/LXeCo0dbw7ilXuAO8dSYz9bu7eO7s1jPGQ4DxQDHK5hcxxuvTdj206Tsgg0y4gENdUmYAywAC0a2QDjhSGZr3vaDoczGS4xIO1oMITcMBWbXFRrmkh/ia1zsxIlrmEEHeDcReZWtdIscb2Tq0qbHPDckNZmFRuobYZHBruWmbXW6q3YeAA0P8ToswQSdL3BGqb7Q8Wo1i0tpikGsAhgLWuIN3OkkmTG9gq2ji31B/htMNIs2dJ29JUV0fBuC0YzYh7mk525GCS3KWi8+G9/KFifo4XDFrQ4XiZmHH+q19vgsQ23J5vWwsON0Slhxr9/d1jgS+BzTYw7gQCCu0m3O5adP2ewTMRhalA2cZc0n9LmgAOH+b2ldB2H7cYih/+rjDOHokB4cWFwYQ5sAOl1Sn+qGgkQIIBg0PZGgRUnk0j1kfsrjtF2d/ispD8jmyPyzMxE+UfFerLw88JfuPJh5uGdn06viPYOji299w+tTqNAPgkSMxzRm1sZgOEi40XFY/sricO8mrSc1ps4gZ2WECcth97KidQxmDOYB0C3eUiQY6ltx6wuk4F+MGIpw2q5tdv8tYeIf01B4h6yvJfHlj7eqZY5KY0CxpczxMvIgACeQPI8vey1Sqiq3LoRoRrM+R10Xf1O03DMVSNWvQdQJsXMc11+uQh/q5kFc8eAYGsc2Fx9JpJEMxGaibbEuBaTdSX9a4fjlaVQ0qkEWdIcCSJBvsSOatsI0FjQ12bYgkRvId6b720hWmL7B16jCGNFWDIfRqU6vuGuJIJ6KoHBsThye8ovHLMxwEcvEBaTqlvcC40rW4eCc9OWkfmZBtGscwhVgakn9QsesaEzvPVWb3FrQ4DW0S0nw7OAMg9YAOqM3h/etaQMlUfmcSYc0k/nJsOQcbTY7JY5No72epg0AHOLXeIGHkG5sMukGW7ETC9P7IUH0MO9pplri8lodlkMLWgOdls0nWNeapuzWA7mgxpDc0SSBEnpPSB6LoaOJICVwvsZ5IfwtUAOa+7XTMnoZXmnFcYyjUe0OnlEyRMTJiecgQZ3Xd1cQQ0wJNz/YXHzC804jiK1U1aj2OYJDW+ENzHNrpOgJmdS1DOQpbZqFO1HEO8awZQ0jdpcRA1N3GdNOpXOYJ9oJd4/0wL3tI1KtMQxxexpcSXw1okRewzR1Klx7grMLie4aTVqhrDUcbNlwzEMA0EZbmSpj101lvZejVp0mZYdNQPZVpF3+GHSCx17y0C19eVwhMq2LGsjSzdYAO07zckmw0WnUyCHHqTaRPP+oybJptCs8BlGiXX/Q0m5/pFvMdVbW1ahQqFsis9oz3OYuvB6Q0QR7oGI4mxpAaLm7jytuPymeV9NVa0uwOOqEmpSyssc1YinFhoajgQFYYfgmBoOb/ABmIwpptBlmHmpVcdsz2MNuhd7I7jpMHL0jWrf4VLO6dmi15nTcmdF0HDfw+rZCKjsrwBFNpLqg/5GkdTEjyV9wr8TOH0/AzB1KbQ2Za9suMwA64JESZJ9CpY38bmtBFDDsZyL3SfVrY+ZU/19QtYxXYj8KsU1mai5ryQDlcwsdzAIdoed9ktV/C7F1C19SgA4NAce9YAY0LodsLeQ6JDiX4wYuppVLRypNDfjGb4rluIdqK9c+Nz3/1vLv+4lWY1unYu/DzEuflAotaNw9nhIgEeGXZvT1XNdruDVsJUbTe9oJGYZc5kSWg5srQBbToFTDGVAPyW8v7LVPijh+nyuDC1lWadv8AhdgaVaq4PrAuaJ7pzZLhYOiTlIFptN+sqp7a4mmzFV6Zpd2M5yAMDQABDcoboNPNUfC+09ag7NTdkcSLgASAZynodxN10PEvxAbimxisFRqn9LmPfTI6AjMY6aI2drpV9n8KyS9xDyPynYcwWm3K8q6r8QyTpAmSIAiJMjdcrmwpILDiKDuX+HWaOcHNTOh5I9Xhrn03ObicO9guWl3d1IFz4HgSbaAlSzbaXuH44wOIbBEEzE3kD6LS5fAgk+HYbCdTO3osU02nVM7ODPMK1qcHYSDGiaouumyxfXkxnp8m3K+ymGw7WaBPU0vlR6L10256EASmL7MYet+ekJP6m+E+4/dP5UVgKGWr7dcevTh+Jfh4RejVts14EjycPoqjEdk8TTs2Kg6fKHQV6ZiGlVtUrj8WNdPmzjz1hxWFcKmQsLSHB2W4M2M3GvNXdH8X+Ihjmd+64IzZGZhPIhoIPVX9YBwhwBB1BEj4pL/ZNGQe6bI6ftohf559OmP9PXcKcO/FfEMM18mIERlr02OEzqHNbJPmU5i/xRovYcuAwjXmPFkMRN/C0NJkdd1rGcBo1YloEbsABPna6Vo9jqLXSczhyJHzABXO/wA9Of046P8ADPxJw4B77CNOmXuK1ejHPMDUM7aQmMd+JuGDR3GHrB03z4yvliD+XI8mZjW0KoxfYmk8gsJp8xBdPubLMF2CpAnvHlwOmUZSD5mVvhpTzYaXtP8AErDwJoYibaY+rckTYEGPcpDGdvcOTAwpDdSKuMruJdJv4Y6JRv4d0v8AfEf+mP8A7JzD9gcM1vidUeZ1ENEeUH5qTw2t82MKHtpQkEYTD5hoTVxbj/7i1V7ftmRh8HJ1JoVahPmalQyrIdisJ/K8+b/oAnsB2Owk/wDgg+bnn/5JfBR+eOc//JVYf+GKVP8A8vCUG+xLSUrifxDxtW3f1z0bULP+mmAvVML2OwjQIw9L1YD/AN0q2p4JjG+FjW/0tDfkp8U/V+WvBzQxlcz3T3E/qc17v+p6apdi8W8eNzWdC79myF6hxMwVVuqr04/z4fbz5f0Zy9OF4b2HqvJ79xpgREZXTryOnUq5odhcO3XO7zcB8gr41VE1l0niwn055ebO/ZCl2bwzNKTT/VLvmU7TptYIaA3+kAfJRdVUDVXSST053K32MKvVc7x/saMQ/vKbwxx/MC2Qf+K15+iui9FpV7o5YzKapYZXG7ilwvYeiGMa9mdzZlwzNzT/ADCSk+I9g2QTRLqbupJbG4O/xXoODrNIuoY1jdlwuON6seiZZ+9vHsV2YxFMTDXgCTBuIudYPtKHxPAjDsaQ8Pe+RGSq3K2Af/6NAkyRYnTyXe41sFU3FuHCu0NJggyD8wuWfgmt4umH9F3rJw+FffbTl1Wle4fsxVDiA0u1vFttCVteXhl+PX8mP67PD1hKtaLgVzFGvdXWCrWXv2+XIs+4lCdRhNUShYuolKtkBbXurLCvBXPPr3TWFx0J2Ocq+r0hCp8Th023HypBochNx0vaiq00JoVricMle4TlctB0mpkUwspUk5SoSpaUhQMWOMJqpQhK1QpttB96iselsqboU1RbCseHi4UKOGsmsMwArcjkXra8NQn44QVV43HwFWniHVGYb7O56E4liJKrnOWq9eUu967z0897qbnrWdBL1mdZBC5RL1AvUc6yjsujsYEtSKbZCGVKQwyuGqFbHWS9Zw5pGs/quVdW8VWBSLniVlSr1S9Rym1WOGxgCxV1F11iBdoUW391c4IqrY2Cn6D1RXH8TA5JHE4qUGtiLJGpWXTGBaJUrLKdVKZltr11cqtaOIVpg8RbVc7TqJylXUs2Uul+9wK03DgqrpYnqrTCPlCzTpLsVuETlDDoTqwQHY9DRejNejKrq2GTdHFSt13hbtrqq0YZN4ekokhabiQN0hmosSQB+6TqYuFXYniE7pJ2IJKsxS5Hq+JndALkAFYSuk6c0nvQy5RLkMuVFLOsL0ElRc5ZRnOWg5AL1pj7o7VZ0itVK6Xzob3Lna6ROrWS1SotvKA8onIjUchOW3IbkacgtE3WIdJt1iK6HNSCiDEWVc+rdS7xOOdO1K6X7xAzrYKcoWDhym0oDSi0wnKGjDEdgUcPSlP08ItttI0QrCjVhDbhlCq2FN7X0NVxaCKt0lVqwod+rpls3EwpVMYqX+JK0+uiu1pWxdtUm/ElKmosBSiXsQ1Fgehrao6MZlrOg5lmdZhXFCJWOchuKzSNkqDyokob3KbLikXqBeoOKGSjacxPUsRIVlgqAfv99Vz4emqONLTIMFc85uOmHVW+K4bk/Npsdpjfltqln8PMSNOd73i3OZTeD7RWDXiRpztEIr+K0phgs4wW7XmddP3gWXm3nPb0zHGqWtgiDof3SJqNkgOByiXQZgX1hO9puPNpsIpkZwQ0iJ02tpouJw2KADjs4Fu+/U7I/JXSeF1GAqtqAlswCR7LFQ8GxrmOOVoII0JMa2sOixaeVb4VpUNz5lY1y06ZNjutgdF6NvJpIKQUI6KbW9E9hYk0o1N90Eg8lgcRsU9jxW2EqK0oV7LnqVY8kyzElHbaX5xQASGJxSQdij1QXVfNWJYLUrSh94hE9CsDTyS2OhM6yVEN81k9FtroXMpAoYPRbkqbTiKFsOQ56LJ6K7biJK1nCH6LU9FttxELlFzlr0UXA8iptdNOchlbeOiGVNlIxxQiVMyhkdCja6SMU2uQoWXU26TEdj0ZteDm0i8+SUaeijjye6fAOke9pQypTHtQ8a4gaj3QSQDY+WhVfTdsdrwtGZNipMonkb+a8Ve6TXQ+DqXPl0+ixZhKcONjp15haUX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200" b="1">
              <a:solidFill>
                <a:srgbClr val="999999"/>
              </a:solidFill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CB80648-085B-4C84-9F61-E70FE04C72F3}"/>
              </a:ext>
            </a:extLst>
          </p:cNvPr>
          <p:cNvCxnSpPr>
            <a:cxnSpLocks/>
          </p:cNvCxnSpPr>
          <p:nvPr/>
        </p:nvCxnSpPr>
        <p:spPr bwMode="auto">
          <a:xfrm>
            <a:off x="0" y="965191"/>
            <a:ext cx="885012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44C8C28D-8B9F-42DC-9ACA-91E3C871F9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-6051" t="-11147" r="1" b="-20403"/>
          <a:stretch/>
        </p:blipFill>
        <p:spPr>
          <a:xfrm>
            <a:off x="155575" y="1003291"/>
            <a:ext cx="7965359" cy="5854709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5997B5B5-05D2-4CDD-8D83-CEC0E614E4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68982" t="6081" b="83736"/>
          <a:stretch/>
        </p:blipFill>
        <p:spPr>
          <a:xfrm>
            <a:off x="5791200" y="1777390"/>
            <a:ext cx="2329734" cy="453203"/>
          </a:xfrm>
          <a:prstGeom prst="rect">
            <a:avLst/>
          </a:prstGeom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B665278A-D3AE-4FAC-991B-10A377223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4"/>
          <a:stretch/>
        </p:blipFill>
        <p:spPr bwMode="auto">
          <a:xfrm>
            <a:off x="6129680" y="2334945"/>
            <a:ext cx="1668525" cy="1868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3" name="Grupo 16">
            <a:extLst>
              <a:ext uri="{FF2B5EF4-FFF2-40B4-BE49-F238E27FC236}">
                <a16:creationId xmlns:a16="http://schemas.microsoft.com/office/drawing/2014/main" id="{56D0D0B6-C775-41F6-BCFF-5AA0E0ABDCD3}"/>
              </a:ext>
            </a:extLst>
          </p:cNvPr>
          <p:cNvGrpSpPr/>
          <p:nvPr/>
        </p:nvGrpSpPr>
        <p:grpSpPr>
          <a:xfrm>
            <a:off x="594264" y="1246197"/>
            <a:ext cx="4420937" cy="3220412"/>
            <a:chOff x="696686" y="1407886"/>
            <a:chExt cx="7678058" cy="4688114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F17688B7-FD8B-4C27-B951-CED46210D866}"/>
                </a:ext>
              </a:extLst>
            </p:cNvPr>
            <p:cNvSpPr/>
            <p:nvPr/>
          </p:nvSpPr>
          <p:spPr bwMode="auto">
            <a:xfrm>
              <a:off x="696686" y="1407886"/>
              <a:ext cx="7678058" cy="468811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400" b="1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400" b="1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400" b="1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400" b="1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3000" b="1" dirty="0">
                <a:solidFill>
                  <a:srgbClr val="999999"/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913C516-637E-4851-9A83-ADD383098408}"/>
                </a:ext>
              </a:extLst>
            </p:cNvPr>
            <p:cNvSpPr/>
            <p:nvPr/>
          </p:nvSpPr>
          <p:spPr bwMode="auto">
            <a:xfrm>
              <a:off x="1116420" y="1624053"/>
              <a:ext cx="6900608" cy="82209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3200" b="1" dirty="0">
                  <a:solidFill>
                    <a:srgbClr val="000000"/>
                  </a:solidFill>
                </a:rPr>
                <a:t>ENERGIA MÍNIMA</a:t>
              </a:r>
            </a:p>
          </p:txBody>
        </p:sp>
      </p:grp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7DDFAF4-7EA7-46C7-96A8-46A5FA935134}"/>
              </a:ext>
            </a:extLst>
          </p:cNvPr>
          <p:cNvCxnSpPr>
            <a:cxnSpLocks/>
          </p:cNvCxnSpPr>
          <p:nvPr/>
        </p:nvCxnSpPr>
        <p:spPr bwMode="auto">
          <a:xfrm>
            <a:off x="152400" y="1048141"/>
            <a:ext cx="900981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Retângulo 14"/>
          <p:cNvSpPr/>
          <p:nvPr/>
        </p:nvSpPr>
        <p:spPr>
          <a:xfrm>
            <a:off x="835942" y="2061930"/>
            <a:ext cx="37360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- Volume anual autorizado; </a:t>
            </a:r>
          </a:p>
          <a:p>
            <a:r>
              <a:rPr lang="pt-B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- Pressão mínima definida para o bom funcionamento do sistema; </a:t>
            </a:r>
          </a:p>
          <a:p>
            <a:r>
              <a:rPr lang="pt-B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- Cotas do sistema de abastecimento;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/>
          <a:srcRect l="4205" r="7198"/>
          <a:stretch/>
        </p:blipFill>
        <p:spPr>
          <a:xfrm>
            <a:off x="887104" y="4525500"/>
            <a:ext cx="6911101" cy="2123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55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Balanço energético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51520" y="1189545"/>
            <a:ext cx="8640960" cy="570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i="1" dirty="0"/>
              <a:t>Visão global do sistema</a:t>
            </a:r>
          </a:p>
        </p:txBody>
      </p:sp>
      <p:sp>
        <p:nvSpPr>
          <p:cNvPr id="3" name="AutoShape 2" descr="data:image/jpeg;base64,/9j/4AAQSkZJRgABAQAAAQABAAD/2wCEAAkGBxISEhQUEhQUFRQSFhcUFBQUFRUUFBQUFxQWFhQUFRQYHCggGBolHRQUITEhJSkrLi4uFx8zODMsNygtLisBCgoKDg0OGhAQGiwcHBwsLCwsLCwsLCwsLCwsLCwsLCwsLCwsLCwsLCwsLCwsLCwsKyssLCwsKywrMiwrLCsrLP/AABEIAOMA3gMBIgACEQEDEQH/xAAcAAABBQEBAQAAAAAAAAAAAAADAQIEBQYABwj/xABCEAABBAADBAcEBwYGAgMAAAABAAIDEQQhMQUSQVEGEyJhcYGhFDJykSNCUmKxwdEkM0Oy4fAHFTRTgpKTojVUc//EABkBAAMBAQEAAAAAAAAAAAAAAAABAgMEBf/EACIRAQEAAgICAwEAAwAAAAAAAAABAhEDEiExE0FRBBRCYf/aAAwDAQACEQMRAD8AvVyeQkpdLnNK5OpIQgGgLk6klIDl1LkqASlwXJskgaLcQ0c3ED8UA8LlAdtrDg11l/C0u+WSkYfacLvdZiH/AAsa0fNxWeXLjPtcwyqQEu6pEL793CPPx4hrfRrSpfsW+QXYSHL7U8jvTdpZ3+nBfw5K5tcx8wnUriLZTP8A6mEBHJzgfnuo52dlQw0XlO8eNWxL/JxHw1QLrV4/Y4P8ORvwyMcPUAqDiNmSN+pJXwX/ACkq5zYX7TeLKIBKaQle8A047p5PBYf/AGpOpayy+kWWGUkITyEhTAaRPKSkA1cnUupANXJUiA2M3RVhJLXkXoMsuao9s7L6hzRd7wvNb5Q9obPjlHbF1oeI8FjM7vy1uMedlIrXaGxpIrcR2AdQby4Wq0tW25WVhi5LurqQRKTZXhoLnGg0WTyAT0HGi45Pgd/KUU4ymO6RyPJEfYZwOr3d9/VCrSC824kk8SbPqgx8FKg1zXDnlbfLoxkWmzoGgjLPmc1pcHXNUOAPcFosGubOtsVxhFZwKvwpVnCslJMQUgBBiUhquekntCeAkCcrI18YcKcARyIBHqqrE9HIHZtDozzjNDzYbb6K4XKsdz0Xthto4B8BAfRa402RooE8A5v1T6FRXBa7bzN6F47h6EUss9uZK7eHO5Ty5+TGS+ACE0BFKbS3Zm0kT02kA2l1JxCQoD08lJvKIMSCjxlcro0Fi4w9u4dHZHwVDiejRLxuGmd+ZHNaGR1JInWe5OZWFZKye0Oj8kY3gQ4DWtR5KnIXpEulLH4/ZDw5xAG7qCtMM9+2eWP4paQsYPo5Pgf/AClS5Ii0kHUKPix9HJ8Dv5StL6RPbziIaeClQjNRIxopeH1XBk6IucEM1ocCqDBDRXuGNa0PEgLnybYr/BhWkIVJh8UwVb2Dxe39VYQ7Tg4zR/8Adv6rNdW0bUdoVbFtWD/ei/7t/VSo8fCdJYz/AM2/qriE0JwQmStOjmnwIKKFcI5IUoTXKiQ8fW78vxUDFYZueQoqxxRGvePxQdogFpAC34ajNmsVhwPdUQtU6Zhq+Cildcc9BSUnkJpTI0hJScuTDXRSBT4sQFQNkRop7yXP1b7Wk+KQ4cZShF5Qy8c0tDa4GKtMnN8lUicDimv2hlkiY0doi7Yj7V0qjFj6OT4HfylWeIxBcSoeIiD2ljhbXCiNLHiFtN6Y3W3l0zHMDSRqLB4Uo7sW/ga8AtVtDZDofo32YnmoZDwP+27kfxWYxuGLHEEVS87k3L5dWOjfapDq93zK7rCdST5lBCesK1grUUBCYUZRVHN8E8JrU4JGex5GhI8CR+CnYfac7K3ZpW+Ejv1VfSKgL/C9MsdH/GLhyeA711V5gv8AEiQZTQtcOcZ3T8jksKU1xVTKlqPXYOkuHxLHdW6ntFmN43XiiPn5LnY82sL0Z2KSRPJlWcbcwT993dyC1BK9PgwvXy4+XKb8JEuIvJQyiBpKZS6IxMTUVzKTEwZS6k4hcgJu+U+PEEIKRTo9pQxZu0ntGd0oy5Gj2kTTg8KUcuSLkSFaQqy2bh2PaQ7XnxVajYecsOXmjLzBj4q5l2dG6J0cg3mOyIPL8ivNek2wTEercd4H91JxcPsO+8PVejRYwEU7iFU7Uw8cgLXZg/2CDwKwvH29te2njc0RaaI0KRq0vSPZZZ73/F+gcOR5OWdZh3Hu8VxZ4WXTfHPcOaUROjwh5j5I7cD96vL+qzuFV2gTUQKQzZ/3/T+qeNncpB8lPSn2iMwIgRxs54GrSmPw726jLuzR1p7gZKvejmw9+pZR2NWN+2ftH7v4pOj+xetIkkH0Y91v2yOJ+6teAuz+f+f/AGyYcvL9RyROpcQu9yl648EMvJTqSUgGEJKRKSEIAdLgEZsVogY0ao2ejFyUhIEB1JKTk+N1JANIjPIKGQjYNpdSdS6kAlpClK4oCg6ZskOGPVhuTgXkn3Wj6w5lYJsDj7zneWQXpfSEfs03wfmvPW5Lk555bcfoNmDb3nzKkNwjPs/insKMFztTGYNn2R6ozcHHyrzKIxTcHgpJco2OcfuglIIHsjeDnDwcUropR7jy46Brhr3WOK0kXRLGEX1XkXNB/FRJ9mSwyNErHNtwAJ0OY0IyKc80Vo8GHdWzeAa7dbvNGgNZhFIUo4VyEYyvTlcllCpcjxQFxyTZoi00UbLQNLqTqXUmZtJKT6SEIBA5JaWlyQ2I5hStjJRd4orHBTaqSBswbipkWybFudSG7EDgKRBjTVKLcl6gn+UtOhpRZ9mOaeY5qVHiyE92M5hLtRqK3EYNzReo7lGpWT8ZqOaiiHeKuZfqLj+I1LlM9kvQi0KfDlprXvVdoXWqXpEP2ab4fzXn7QvQ+kY/Zpfh/NeegLl575jXj9CMUqGJziGtBJdkAMye4KPHHZAAsnSuJ7l6T0W2I2AbzgDI7U1e73Bc2V01k2F0e6HtFPxHaP8Atj3R8R4+C2mHiawbrWtaBoAAAgwj+6CksCmeVUQBRtp4NssbmuH3h3ObmCPkpQCbMOyfA/gtJ7QzQnNITnWnUkpei5iRyEGwlml3tU+KEuNBWMOyx9Y34KbZDktU26lDRxVhjdnFuYzHqFBDSql2WtBkJpCMWKQzA6EuAtFoktQKXUrBmCAPaOXclxGA4szHLkiZQ+tRaTgUtLqSBN5OYc0lLt1I0y7RoqANkZqutKLUdVdk8tYSgYqMDNp8kAtKSRhGqchWmlxCV0xOqaQkATJWdJR+zS/D+a87DF6J0m/00vw/mvPYhZWHN7XxtH0UwAJ6xwusm+P2lvsK0cuHM8/FZjYsYDQBdALUYZoy1+a4cruumelhAFLYFGhAUpgV4pp4CSYZHwP4JxTZdD4fktIhnCwc1zSOVpaSLvc5zJN3RGGMIUYBEiitK6OUQ41yG2fuT3YUjiiQtbyzCW5FeQpJg4e7ogdYVZNdw3cj3KIQAdAiWCyka1zhkF0cZ4386RYsSAmPxKPJmmbhkhPffAJ8u7wQqTiaRciCMpWxJ7haCT2SdyNA0A55rsQ0Xlko3D0aH8kjpHHhoubY0TjvX496D2C516pHuB4IphKh7UBbFIbohjiD5J7LVQOk4/Zpvh/NefYUW4L0LpCP2SXn1f6Lz7C+8PFYc3tfG3GyG5anRafCjvPoszskGtRpy/qtNhb5+n9Vw326PpYwhS2BRYRp+iktC0xRRAEjxkfApUjtFpEs6kIUmaGjkkdK4agfJdu2OkZqO0hDfmupOgZr+BSufunIoACI3DkqT2K+S/rJpiLhqgEUntDkaOVIgwta0nSwNOVaIAkI4nNIZHa5pXZ+DnbPeOF+aG7DObm4EK9Kg7T90eP5Jyp9K4VdbzB8Tg38VOw2HjOsrD8JB9bWF6VNHtMYP2B/MVpdkNAA0TsT28r2PBRHMOPzCSbZoPuv+a7CHLzKltKhakmw7me9XcRoUPe8FZ7UPZ81USOoHXQ6Jg/eVNtit2Ubwvq35HnVqzgktrSLzaDn4cvNVm04QXTAl/8ApnGt6h72tIBNvf6KQ84gfm1q87wxO8F6Ftf/AOPd/wDgz+Rq8+wuopY8qsW32NdcNOf9FqMKDldevNZfY91pwHEclqMLf9lcN9uj6WMPkpTFEhtS2LTFFPXP0KVI7RaxFUYPNOc6+GSQpvkutmS+SQpSuKZEBRGyCuKBFIHAEaHRPQNlKYXd6cmlMK/Hv+lw2v7x3h+5k1U8vKqNqSkT4cUSBI0k97myMpWqWzaJxAzPBZ2XbbJH7jSKB7JvMmrOXDVZKf8AxEjOXVPNkgjerKqorLbQ2vh273s0MkUjnXvOlc4AcQ0Xks5yYlWq6UyftUef8ME5/eK1WynN3RmPmF4LtvbEjyesLuIJsnLOm+ZK0HRHppHBEGzvcd09kgONN+zkNAque/SOvl7nhHCtRqVWbS6aYGA0+dgddEdqxRp3DgsPgv8AEvAt3S58gs2QGuJFEk3kvKOkWJixGJllDpAySR7xrZbeRo6KdtI+k9pbcw5Y0tkDg6iC3MEHTPgoLcQHR2CO00n0K+fpcSx/VEua1kYDB1ZDCWiyHOA9518SrM9JMQyNrW4l2TQ0AGOhlojHL9PKfj23Z8g6qPMfu2cfuhQ8Y8GSfMZYU/zO/ReLR9J8RTWnEH6NorNtDdFeakHpNiwX/tABlj3He5mwWd05fe9VW5+p8vR9p7ZjZgoYnHtz4Zm7WeYjZqOCyOEPaCy+FxckkkT5JQ/djDALBO61oDRQ5K/w2KbY1yPIrHlu14vQtkE1odFpsKTlkVkNj45tfW0+y5ajBY9hA1z+679FxX26PpdQ+ClMVfDima3y4HnXJPx+1YcPE6WV26xgsk/gOZ7lpLEVYhI7RRcDtKKZjJI3BzJGhzXC6LTxRnyijnwPPkVpKmqH2uO/fb/2CjwbUic3e32jWxvDKjS8b6RYqiepfvdpxJALNCcs1Aw2Le4dneO4BdAccqNnmuqZxlZXvAx0Z0e0nkCCaTfbY8yHtyBOo5LxHEY2eFjn7rHbrgHPa9riM690G64ILOkOtADQHn32q7RPl6dtHpGzDYWDcc0uLWu3dbZq/wADmslienz3SRSdZuNF74a27bYO65v2llNqY76JooAAU00dRxtVGHxArUXWteii5fh6fQeyekMc0Ykc+Nu/m1u9mG8N4HQ6qZJtaAayxi+bgvCsP0gcGNsMHCg0HwTcXtoOOZaK13QB6Kss5IXl6ltvEx+1wv6xtNfDZvKiXg/ir3/OIPqysOvFeKSbUYQzde03mcqLSOHeoz9v7lUe7L8fRTOSfh2WVZw7Nc7WQ66aE965+y5jpvH/AJM5q9lJdVBrW6WBmhywyfVAAOriLd5clyd/+N/jjMYvZz73Sx7jrq016JkWDeK3Wupwur0PfktDLgJHvDt8Cssjw70zC4d25e/WuhN1Z0V9/CPjVEOFl4M38qycMj8kQ4SbQxnzLchy0VvDhmtB7ZAGdiwe++aL1bH5dYaI94GqGuqz7n8bNPwZ94RE1y3aHPgo5ijJrqxY7VUy+9aSNzI2kwns/ae45m9BSg4jbBG9TGboydJu9m+TSddVtjjlfpFkn2guw8GnUiznlWWSdLs1gAd1Nirya3yJzUn/ADMDKmktArsajkDz71dQYyF7Mw0WKAcde4gaKcplj9HjJftm8Ps9m80sj3XHNpFAeCmxvkaTTX2D93VXjH9WexGBeXP5EoEUwLi+u1vc+4cNFPfaumvtGZt7EsNAuHCuz+imwdL8cxop2QrXdvWuSJFtYuJbuNsVW8BTvRCxbY3tNsaxwIyblqRoVO5fcPV+qmw9PMfX1CL1pvA+Ch9Jel2JxTBFKG7mbnBobTuAvLUHRObhIxYa9wrvFKvxGCAde8Mxnn95uiePUr2X+wem+Lw0DIhGwiNoAc4i93gKArJTY/8AEzFABpjjcTY3swdD5KimgaB2qOXccvmgvwbLbTvrDStC05EJTR3sr3vab7PazOt5k3kFAlw7Kza7yqznea1EmAioaWB+etgqPFgIyTZNixlyocbVY5SJuGW2cfEzhG8CuAux3lBEQJyjeO+teXBa0brW015HcRX5p+HJumv+ret8E+8EwrH4iAENBY9wb9UWBn5KL7E0Xcb2+Zr8FuYXdo6ZNz1zz1Q5gAGi2e9pZ/PgqnIOjC9SCQQ14+dV8kaGJu9nG51WKINHLLgthNkw5x6GtfwSnEZe8PImz6ZKvkHRj4MEHHdDS2tciAa46KQ/Y8dA5CycuQsjLuU7GbfkY8MZVChnneXHmo+L2hI1x+kaDejWF4rUdoCvJaYy1F8NNKzjvUbsULB9ckJ0uRtwJ+a3jfY2+7hxz4/2FxxcA0w0f/jB9SuXq6OzCtxGfZzBGreyfCkuyy50dCO+IsH7RvNbsbUAPZiYB8DAqzY21XiFoFDN51++eACLj4G2dx+z5nRvcIXktbdNaS4gcuaw527KwHcbutuiSM743a9hk2hMf4pHgFmcR0XgfO6d+857jbmkN3Caqy0hXxWY+0ZzfpgpdvRlrgGv3jVElpA+1l3pNoslb1ZdkyZofGLs1lk4aA9y9Cd0dgN5VetMiHruIb+jeGa1t77jE0iPeeezlwqlt8sqPjefSRzOc7dbK4Ak21jiAK5gK52P0anndEY5I6kb1hc8lrYqIycfrE8u5bPCYeMxssvNsFgySEZjlvUiYfDwxCo2NaOQCm8n0JgnHYkebXYqM8uyf7Ch4XYeELpA+ZxDZCAGjUbrTd8Mz6J3XDgEDDT5vyObzx7mrHTS1O/yfB8TM6u+kPG4HBticWskJoUXO7x+SH1p5fmg7QeerdwyHDvCJIFh7LgwbEB83lV+04oMt3DsHZfq4ngDfonyTgauA+QVftDFMP1roO0s6tIHqjcidrwGEZDDw+pQ8XiWdioYBT26N7nBVbcYzdB7RyH1UDFY9vZABycDnQ0tT2xK5z9aD20DSKCu6MKPhscN6U9XFm4fwx9kaWqZ207OQHmgjHGzRqzeVI74leWNJJtAUfo4tD/CZ+iYzaNAfRxaD6jeXgs2/GO4k/NAM3n6o7z8TeWNE/awEmkQ7A0Y37Xghz7YBrJhpzT+7ZwOfBZ/frXLzAtNdKefqjun5Whm23bXAMZmCMo28vBMk28aoNAyr3GA/NZt0x8R4oe8TwAHzR2pfLRcfBFNudcZHFooHfaK7sgo8WEgaK7RBN5kHPusJd0Z8vVKYuSrvf1Nzree0D+7TDiR/YUU4qL7QPgCUyTaUQ5+g/FFrquUn2m+0dxUPZcp6porn6uKhy9IGNBNaAnmoGD225sbQOXLmbRb4ReTFpQ5yXddxNLMy7VkP1nUfJBlxTj9Y/io7FeaNS97Bq8fNRcRjogHdsGgeZWUfKOJJ7jonjGEaAA1rWdeaLnpF5l7BtaIMaMyQ0A1zACV2170jdyzoLPy49+XcO4IEuJd3eZU97U/LWi/zl32Wjxdf4IDNpyDeot7TrNC+X6LOPxRz/IFJ7SRoPmnup+StBJj5HGus8gNe5R55S7JziRxF96p2SuOZOfcu3jeV+PmeCPJd6tXSjx9UntB7x4ClWmV3NcZDWd/JKxO02TFO5/MrvaL/pnSrnSEZD555prZ3A96nqNrH2juz8UrpiPeJHhSgCZ51BSl5vSvVVISW7FDvPxJpnJ414KOZT3fK00SHgD5p6NID8/1Tt/maQd9y4m9a4o0BQ86C/1TrPM2oxnOlhd17tKRo0xryDwTgbzsDxCgGY8eSZ17jw8tEaoXEchLhZKbMuXKzNY0ZZJkWh8Uq5ZlDJXnNDByXLkidDn5IE5z+a5cieyqM6Qms1zT+a5crIjHE6805xpIuRQIOHmnPNf33pVyJ6AfWGznogSynPPRIuVGfCb1UomgKXLlnl7SD1hzzTozZXLk1DboolcfyXLkwHIckEHMLlyDGaNERrdVy5SHN4+CC5y5cnD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7" descr="data:image/jpeg;base64,/9j/4AAQSkZJRgABAQAAAQABAAD/2wCEAAkGBhQSERUUExQWFRUVGBQXFxYWFRcYGBgYFBYVFBUXFBgXHSYeFxojGRQWHy8gJCcpLCwsFx8xNTAqNSYrLCkBCQoKDgwOFw8PGikcHBwpKSkpKSkpKSkpKSksKSksKSkpKSwpLCkpKSksLCkpLCkpKSkpKSkpLCwpKSwsLCkpKf/AABEIAMABBgMBIgACEQEDEQH/xAAbAAACAgMBAAAAAAAAAAAAAAADBAIFAAEGB//EAEQQAAEDAgQDBgQEBAMGBgMAAAEAAhEDIQQSMUEFUWEGEyJxgZGhsdHwBzJCwRRScuEjkvEVU2KCorIzc4OzwtIXJEP/xAAZAQEBAQEBAQAAAAAAAAAAAAACAQADBAX/xAAhEQEBAAICAgMBAQEAAAAAAAAAAQIREiEDMRNBUQQicf/aAAwDAQACEQMRAD8ApKTXh0lrnDoAd08KxaARn6gD5/Nc2eJ1QCA4xf8AefmfdD/jH/zEeVvlqvfyr5PF03+0Xb5hOkytsxBAnOYPM/VUWG4q9tsxI6k7qzo9pMrIyguIiS53ObjQhLklhhmKJP5vin6NSRuepJHyVP8A7ZzAlzQTGuVt7TyjXdEZjGibHpFpvCcyGxbPDdyfRQ7tp0c71VRXx2YeEQfPXmoUuKEGCT6yNU5R0uXUXi4kjp9FpuJc3f3Vc7GRdhdExYmfXZSBcRqXX31990+SaWtPHnc6+6kccdlTmtH00KLRxnqOS227WZxxWhjHc0sKzTpY8kVlMnaU5pN0yMa7+ZEZxF4uTPmlm0jyR6WFadSfIfVS6WbEdxRx2b8f2Kh3zjqT5bIhp0xr9StGv/K330R3F0xr3bE/FSdxB+mY/fkhOqk6kD1WzXyj8w+/IKMw4pw/U73IQzxR8/md7n6qba8jz6IXe31Mmy24vabeLVOZPRHbxSoL5fQ/3SRfH6pmemiFUxxbJBBt7ecFTk3awdjah1cG+QuguxD/APeH0AVRX7QkaD3J+KWd2ifyHxQ5HxX38RU/3h9h9VNuNcNSD6EH5rm3cfdyHoojjb9oU5txdJUxpmxsg/7QeJ8S52pxl53HsEFvFqgnTfUTryW5rxdI/jNcaR5FjfmQgHjFXUlo6ZfoqhvHv5mj0JHzlQq8YGwPNHkvGr/DcVcZk/CPgtrn2cW5N9z+wWKcl4qSZkDmpCnb21UO6g2Np3+sI1z8N/vmvNt1sYCdv7bIzHLQA5j3O0rdPDzoQOh+Scy0FggP2UVg8/S33qhfwx1Bny68yPRbFQjkL+/ofP5JzIbiM2oOev3ATdOqDA1+eqTL5F452K1SpNJs43HyMXK6TILidyNBsfSyZpVzpE6afRVrKZ1menw/dRfVIIG3x11S5bHS2OIa7+4+SC6m2fDII629JS7cQDbz+Ee390YgEW01N/j7qy6XQska+4TWHxThoYSdMHnIKN3MaH0T2GltR4jpmE3XQ8P4A6u3PT/LJHiAiRExHmuW4Vgn1KjAGkkuAgam+glemdo+MUcMxtKo14DmkjJaMukXvfZcfJnZZMXbx4S7t9RyPEuGVKJAeGgG4gzMHzEaqvrVRMATz5+6G6uasOLptAE2aG29PILZDd3ZhqNh72S5Jce0obuY8iCoto7gT6SttqtFmhvW/wBFB7yB4j0nQecFTlV4RFznzpE8/sAKTKc3zE+3+nxWmun8p8zfVZiKhY25nTeB6/BC5LMWyybTb/l/ZLVqTW2y7EW6yNklieMxpASLuIBzp0O8SBPkr2vQeLpEGI100PxSNWmdVYPqAaOJ6keup0WjVBvt5kiPbyW2irDljXHkrLEZHfpDeo19QkXYQ7Gf29FNkjnPJR7zmE5hSB+Zubz29VPF1KTh4RHUdOmiHIuKuJB3USsJE/fX6KTqeR3ibpHUQZvbZHkXFLDBbUsO1ux/b3ssU3F4lQCSd7ogHQ+t/l5/BQxOALScrg11/DIkxe5BifvVQc2o2La33tpYz5hc9lYYpm8GLG37SjUmgjrH1Spe/cAxrEbf67c0amImNveeU7pDYMKIiY6WUxV2cJ9LodOREgQbf211hSoVQ43mL3sdJ2WCxumWzZsTYSiOpAGQ32nzvshua28dNTb05aLG1gBuL87awE5UsGqATEjzI111PxW6bQDrInTz6hRqMDhoHedjtv8AeqGWwRlJHQjlNtPJPY2LCnTZMkH33OqgKdyW2mbH10StJzm3vHmOg+iZFXf/AFGvLUBWUbDFHESNIP7+S6Ds5hqFV5FeqacaQyS6TFjeLnlz0XNFmYTItG4nr5i6aoVSDDpkb8xYW5pW7nTTq9vYsBQw2GLmtY7NTAzPNNxkEatcBBs3ZeY9p8U57nuLnOuYmdCZAvprou57KVxi8OWV2h3dkNDjOaCJ1O9tVR9peCHDEOLs7Xk7EEbgSZGh+C5ePrK79u3k/wBYzXpwbKu33sU3h8SX5i64aPvzQHYYEl1z4juJ8UmIFtiok+g6R6rta4yGmY/YktEXAGp5dFurihbJv9m+kKufUJkNB53Pl9T7LbCQADA00hFTA4jUaYDyNiRrcHldHoN5j3Fr215pOlQvmNwbgEjSPv3TGHx4aCRrs20DrbdS1WsRSlsgGNxFvTXby1SAw/UmTpsT05pvFcTLgQTGl/I7cikn1gBGv3/dSZVtCvYbCBYbkefpZAqsDTqLE6LY+mt/ZCq0zImJ6HVTayN/xE9OUCOV1o1t9+snqoNAiZteOmwUXeft9+aNrpIjUrft92QxoZ+Wnkp5BOW5db4zp1WVKZAh0ttpujs5C1UgaQp4dxmWzMGAB6LTqgFgJ22+Kg559Nfu3RHZ6dDwmm3L/imDezabXGxi5P8AbyWKlwTyf7LSDcTOKwDHEnORpPqYIB8t1nizOLHAkah3wAgbg/BJPxTRMHnrprf4+ajV4kJGXLMQSIvYAzb280W0OMcWuOZsGN46jSI5o2GxzBrEEx6HWSDbQrVHHBxvHrtpEdPqtV8MHBppTEHKJmIuLnWeXmlKOv0d7aYElwzAg62n11sB8PUlPCtcXZHC5INxby9FWVWuOUO15kgnpN9AtVahYSdQ4dOh36pzaah04TQhwMGCZgb7a9VAYdwBdIcLkG0G0ix03t0VcKsRfzCewGMuRMamdIV3UuJqlVtoPvX4wiPYHDW9vjuD96IY8Rg22nncz8I90I0S2xO5uLixtH3ulKFg1NxGpkc+WmpG5Kg4R4m7na/Of2RRUIAJNtDvyPrqtB0TGvLmeg8khM0akhrxrMH0TXei2+m+l5m33dVpr5CHaAxNhI5g5fMpxkP0dHzERIPnMq70lj2zszTa3C0Q0foBsZubkzvclc3+IGNBNNgeI8UsHMHKcx948ikux3bLKRRrOhgAax0Cx1GYjaDC6Ttb2ffiWgMcPDJyPAImLZTHhP1XP1dul7x6eT1Jksa0yQDlEWub+fVZ/C0wxzjVh7ZHd5TJ2JB01vqnn13Uw4DK0u1IA2tBO8aQqGqzxGDoTdxFzvN/ium65zQzqo20+/qUM1Ba9/uQsw+HdWfkpsL6mzWnUyRAnex9lo0cph9nCZBEEdCDuFttpp1UusNP7/FabTvc3v6LO/E29Z0Q3VnRp92ULScDoPLX/Xqo1K94Go8kN4POIjXf7v8ABZ/ByJLjMfdlNrxBqYy/X4baBDbXcTMHoY5GPon8PgW5xlEnWPIX1VvRwzGnK5wgR+aARqdL+8IXI9RzNOg99mtdveDHNMs4RUbcyJAPigRPmfNXOPxrWR3TtN43GawA8xc8lV4zipeJcc3ztpflcI8qci54PQbTBqQXPytgZSWmAPFcTHQXPS6peLAVKjnue0k6ib3MeEQo0uNOb1GUxOgneB5TCq62OOblF9rm8+SPZTGjPqACRyHqIMn4KOHrMLvFEaawfglqmJBiJm33HJQaw3Os7+X3qofFd4ehS1zNGtoceWt5lYkuH17m9/TnyWKLpTNq89Sbj+rTVMUqUjwGY87wZ0VXm+d/vZM4StHODsCRfmee6zLSiS3MDLQTMxbn6pw46GwNQAPaTaFnDeH962q7vC0taC3wyHXiC0XnS/UEpakMwIB8TTBnS0zfmf2VgVZUXMqNcHGJIiDHlN7/AN0F/DvCQbu5l1gJ2t0HxuEm/DFhMy0iYB5fYClgscZAtAvr1vG58kpQ0FUwjwAS23S+03jSyE1yvhhczM7CQYcCDoYBgwNNAqJzIJ2j10Fv9UpWM0K0EXJi4A5iPbT4K3pV+8afBDpkgm7ogTp+b4KkwxI6zqBBPRNGmG+IW0iJkX1uAY03VCxYYluQCQImZHMiIPohV/yhx1FjG839UanXzghxJzWjWIO3PXVJsJa4iZMj1AkyArAsN0fFm6i45Dz205bLWHqFvgNzBym97i3n5pN+JLSHjS0j/Nr7p2jUa7Um4uJj+k6WgyrttLfh2IDnsBuGubmAm7QZcOhidea9o4XxJlZneU3B7biRzGxnQ9F4zwbhxqPDabXSSAYI8UZuciNp9F6vwDhPcUcpEOeS6pFpcSY32EdeaN/DxmlT2l7Kvrvc9goiZ0aQ4iP1ECHOkRJ5rzvEYM+JpsB/MY5AeA3JuLc916vxzi7cPTcXOIdBDYEmSDFvTdeSV6znEuJOZxBJcNycxJ6lXehyk2Lw/A93SrVg0juqbXUnAmcxqsZ3gj80XAOx8lSNDiQSCBNzPiO/zO/VWnEO9Y2myo6MjMwaS0uyVYeMzm7bxKqmkvyjQTe48zPJSX7XQuSAMouSBm+P19kw/CZWtcST4nNdqBpMgn157qOFeGMeA7xlwiRYMAObXQzC3Sx+VpEkucQbgZTBgeGNQfsqWrJoTHupiO7YLgTJzEEAwR8Ljy6pR3EYExef5QL7bT1hJYik8vcQdeZE9dPXkle5doQI57e/7KQ9bEbiiahN9/mmamPzbFx5m0aaekhI0cEe8g2BPz5J7FYYNIExqecgjUQJWpdFH13Hn1te0woO5kgCfh+6HiHZSBI5nzUm0nViG02Oc6Lhgc6wOpA0F1NnIgX2gaC5vePuELFGYMzreDFrx1Ks63ZfEBt6TmxuWm4i1xPVIB7NAROk68uSOyLsrZiQd9/PcrKriBtrEeim5jYGWI1J18j1WqLmTDwYAuQZJM6HkJUrH+EuLBIdGa/WNhZbQcPVaSXG0zAHQ3+YWKMq8Li2B5z02Pk/qLtbzcHfqd0etVbUeXU2BmngHOBOX/h/ZVOIEOPmd1unVi4dB9VVe1dgezTKVNpfl7yqNmzly5rX35+Squ12CpU6hhuV+bUNABF3AOvcxB+7Ifh920NCvQOIAdRc4sNV7SSwv0IedIOvQuleifijwWaIqsZJkZnC50hkXgNveNfWULuex4yx5NuJuy4ykc7bi3lt5JXEcMgF1KbajU7m1uXyTdSgabzleIkaHNexloG9/j7zquIMgw3e0aHUDfQJyuKsw+Oey4cZtp+/sFcMw1PEMDnMIIOUlkSIDbxNxe9tiRoguwrHxsdQQ4Xi8TtzkeqSh2Hfm1vaxuLGZte+umqTXsergXU3wQDpB0HmOUxpdRpRnl2bKRprEn5fKVafxratObRHibuDMzp08khjGEAPzAsNv6eQeAPy/VKUUu5dTcQ0ty6yYhtwJlHr4WWtIABBnONCcoJ1tlncJajVJGR0QRqJ0iDFxz0iEPC8QLJY6SOUkCOon2hXttLHDUm1LOtAAdcRP6XAgRqfWeidwmDqOP8AhnPIJyjMXODYJ8I1iADEwlv4ZpbnDy2pzIPiGxAI8QgwTzB1mF6R+FdGWvdUotzMIy1gQQ8ERDDqIFjspbpZhtcfh5warRoEVqQpmZF5cQbnMLxfyK6irVAB5CfTnM6IOKxOWm98/lDj/lB1XnWIc+uXOqVT4jMMqQRP5muAkEGw2suVy7dfXUNdocfhq5cKYbUqOhhflJaADNnRB30MLm+03ZisGTTpEAQM2ZhBzEWJDr66m6exAbhy12SdNCC3KdnOBkf5ZK5DG4iW1HAUxTaWtMZZGZxAjc3BvyTl32GUk6KPcag8RgtDWkmBIBtHOP2UagAAggdNLA2sOpVrxDh1BmCoYiiXPe9zmVqjrNY4NBawAWYINjqY12VA2ln0vOgHOb69QUtjoU4psmRMbgjrz128lBuNYTLswJJiNgTpYfd+ahhuFvMl0N2vrqBcC4EnVHo8MZclxP8ALlIh0XMC5t1jUKbLqCV2NaQGVA6Rm8QLbnSImfYaIVbA1j4n5Q2AZztIixnwz7Qnmxm/wmupvgeN4kZOnImVlfiTGvg3qNLi0wSwh5hrfCBJAtPX3O1/4Zr9n6lCkys9oyVLMdmhzhrmDdRbnEKvfj2TIbmtYxLhFtyIHl7J7DcUcW9xUBdSDXhjHjMe8Jd49iGhz5kEbagrna1eHGG5Ko8JGgnoNieakXS3JaYzBwzXAIaOpIa2/wAVuviqgD204DXtLYGSYcQXOOgYYi9+ipH1QAC+HEQfCYI5SeXwuiihTeM2Z2XWXEBoHIAAF2/LXeCo0dbw7ilXuAO8dSYz9bu7eO7s1jPGQ4DxQDHK5hcxxuvTdj206Tsgg0y4gENdUmYAywAC0a2QDjhSGZr3vaDoczGS4xIO1oMITcMBWbXFRrmkh/ia1zsxIlrmEEHeDcReZWtdIscb2Tq0qbHPDckNZmFRuobYZHBruWmbXW6q3YeAA0P8ToswQSdL3BGqb7Q8Wo1i0tpikGsAhgLWuIN3OkkmTG9gq2ji31B/htMNIs2dJ29JUV0fBuC0YzYh7mk525GCS3KWi8+G9/KFifo4XDFrQ4XiZmHH+q19vgsQ23J5vWwsON0Slhxr9/d1jgS+BzTYw7gQCCu0m3O5adP2ewTMRhalA2cZc0n9LmgAOH+b2ldB2H7cYih/+rjDOHokB4cWFwYQ5sAOl1Sn+qGgkQIIBg0PZGgRUnk0j1kfsrjtF2d/ispD8jmyPyzMxE+UfFerLw88JfuPJh5uGdn06viPYOji299w+tTqNAPgkSMxzRm1sZgOEi40XFY/sricO8mrSc1ps4gZ2WECcth97KidQxmDOYB0C3eUiQY6ltx6wuk4F+MGIpw2q5tdv8tYeIf01B4h6yvJfHlj7eqZY5KY0CxpczxMvIgACeQPI8vey1Sqiq3LoRoRrM+R10Xf1O03DMVSNWvQdQJsXMc11+uQh/q5kFc8eAYGsc2Fx9JpJEMxGaibbEuBaTdSX9a4fjlaVQ0qkEWdIcCSJBvsSOatsI0FjQ12bYgkRvId6b720hWmL7B16jCGNFWDIfRqU6vuGuJIJ6KoHBsThye8ovHLMxwEcvEBaTqlvcC40rW4eCc9OWkfmZBtGscwhVgakn9QsesaEzvPVWb3FrQ4DW0S0nw7OAMg9YAOqM3h/etaQMlUfmcSYc0k/nJsOQcbTY7JY5No72epg0AHOLXeIGHkG5sMukGW7ETC9P7IUH0MO9pplri8lodlkMLWgOdls0nWNeapuzWA7mgxpDc0SSBEnpPSB6LoaOJICVwvsZ5IfwtUAOa+7XTMnoZXmnFcYyjUe0OnlEyRMTJiecgQZ3Xd1cQQ0wJNz/YXHzC804jiK1U1aj2OYJDW+ENzHNrpOgJmdS1DOQpbZqFO1HEO8awZQ0jdpcRA1N3GdNOpXOYJ9oJd4/0wL3tI1KtMQxxexpcSXw1okRewzR1Klx7grMLie4aTVqhrDUcbNlwzEMA0EZbmSpj101lvZejVp0mZYdNQPZVpF3+GHSCx17y0C19eVwhMq2LGsjSzdYAO07zckmw0WnUyCHHqTaRPP+oybJptCs8BlGiXX/Q0m5/pFvMdVbW1ahQqFsis9oz3OYuvB6Q0QR7oGI4mxpAaLm7jytuPymeV9NVa0uwOOqEmpSyssc1YinFhoajgQFYYfgmBoOb/ABmIwpptBlmHmpVcdsz2MNuhd7I7jpMHL0jWrf4VLO6dmi15nTcmdF0HDfw+rZCKjsrwBFNpLqg/5GkdTEjyV9wr8TOH0/AzB1KbQ2Za9suMwA64JESZJ9CpY38bmtBFDDsZyL3SfVrY+ZU/19QtYxXYj8KsU1mai5ryQDlcwsdzAIdoed9ktV/C7F1C19SgA4NAce9YAY0LodsLeQ6JDiX4wYuppVLRypNDfjGb4rluIdqK9c+Nz3/1vLv+4lWY1unYu/DzEuflAotaNw9nhIgEeGXZvT1XNdruDVsJUbTe9oJGYZc5kSWg5srQBbToFTDGVAPyW8v7LVPijh+nyuDC1lWadv8AhdgaVaq4PrAuaJ7pzZLhYOiTlIFptN+sqp7a4mmzFV6Zpd2M5yAMDQABDcoboNPNUfC+09ag7NTdkcSLgASAZynodxN10PEvxAbimxisFRqn9LmPfTI6AjMY6aI2drpV9n8KyS9xDyPynYcwWm3K8q6r8QyTpAmSIAiJMjdcrmwpILDiKDuX+HWaOcHNTOh5I9Xhrn03ObicO9guWl3d1IFz4HgSbaAlSzbaXuH44wOIbBEEzE3kD6LS5fAgk+HYbCdTO3osU02nVM7ODPMK1qcHYSDGiaouumyxfXkxnp8m3K+ymGw7WaBPU0vlR6L10256EASmL7MYet+ekJP6m+E+4/dP5UVgKGWr7dcevTh+Jfh4RejVts14EjycPoqjEdk8TTs2Kg6fKHQV6ZiGlVtUrj8WNdPmzjz1hxWFcKmQsLSHB2W4M2M3GvNXdH8X+Ihjmd+64IzZGZhPIhoIPVX9YBwhwBB1BEj4pL/ZNGQe6bI6ftohf559OmP9PXcKcO/FfEMM18mIERlr02OEzqHNbJPmU5i/xRovYcuAwjXmPFkMRN/C0NJkdd1rGcBo1YloEbsABPna6Vo9jqLXSczhyJHzABXO/wA9Of046P8ADPxJw4B77CNOmXuK1ejHPMDUM7aQmMd+JuGDR3GHrB03z4yvliD+XI8mZjW0KoxfYmk8gsJp8xBdPubLMF2CpAnvHlwOmUZSD5mVvhpTzYaXtP8AErDwJoYibaY+rckTYEGPcpDGdvcOTAwpDdSKuMruJdJv4Y6JRv4d0v8AfEf+mP8A7JzD9gcM1vidUeZ1ENEeUH5qTw2t82MKHtpQkEYTD5hoTVxbj/7i1V7ftmRh8HJ1JoVahPmalQyrIdisJ/K8+b/oAnsB2Owk/wDgg+bnn/5JfBR+eOc//JVYf+GKVP8A8vCUG+xLSUrifxDxtW3f1z0bULP+mmAvVML2OwjQIw9L1YD/AN0q2p4JjG+FjW/0tDfkp8U/V+WvBzQxlcz3T3E/qc17v+p6apdi8W8eNzWdC79myF6hxMwVVuqr04/z4fbz5f0Zy9OF4b2HqvJ79xpgREZXTryOnUq5odhcO3XO7zcB8gr41VE1l0niwn055ebO/ZCl2bwzNKTT/VLvmU7TptYIaA3+kAfJRdVUDVXSST053K32MKvVc7x/saMQ/vKbwxx/MC2Qf+K15+iui9FpV7o5YzKapYZXG7ilwvYeiGMa9mdzZlwzNzT/ADCSk+I9g2QTRLqbupJbG4O/xXoODrNIuoY1jdlwuON6seiZZ+9vHsV2YxFMTDXgCTBuIudYPtKHxPAjDsaQ8Pe+RGSq3K2Af/6NAkyRYnTyXe41sFU3FuHCu0NJggyD8wuWfgmt4umH9F3rJw+FffbTl1Wle4fsxVDiA0u1vFttCVteXhl+PX8mP67PD1hKtaLgVzFGvdXWCrWXv2+XIs+4lCdRhNUShYuolKtkBbXurLCvBXPPr3TWFx0J2Ocq+r0hCp8Th023HypBochNx0vaiq00JoVricMle4TlctB0mpkUwspUk5SoSpaUhQMWOMJqpQhK1QpttB96iselsqboU1RbCseHi4UKOGsmsMwArcjkXra8NQn44QVV43HwFWniHVGYb7O56E4liJKrnOWq9eUu967z0897qbnrWdBL1mdZBC5RL1AvUc6yjsujsYEtSKbZCGVKQwyuGqFbHWS9Zw5pGs/quVdW8VWBSLniVlSr1S9Rym1WOGxgCxV1F11iBdoUW391c4IqrY2Cn6D1RXH8TA5JHE4qUGtiLJGpWXTGBaJUrLKdVKZltr11cqtaOIVpg8RbVc7TqJylXUs2Uul+9wK03DgqrpYnqrTCPlCzTpLsVuETlDDoTqwQHY9DRejNejKrq2GTdHFSt13hbtrqq0YZN4ekokhabiQN0hmosSQB+6TqYuFXYniE7pJ2IJKsxS5Hq+JndALkAFYSuk6c0nvQy5RLkMuVFLOsL0ElRc5ZRnOWg5AL1pj7o7VZ0itVK6Xzob3Lna6ROrWS1SotvKA8onIjUchOW3IbkacgtE3WIdJt1iK6HNSCiDEWVc+rdS7xOOdO1K6X7xAzrYKcoWDhym0oDSi0wnKGjDEdgUcPSlP08ItttI0QrCjVhDbhlCq2FN7X0NVxaCKt0lVqwod+rpls3EwpVMYqX+JK0+uiu1pWxdtUm/ElKmosBSiXsQ1Fgehrao6MZlrOg5lmdZhXFCJWOchuKzSNkqDyokob3KbLikXqBeoOKGSjacxPUsRIVlgqAfv99Vz4emqONLTIMFc85uOmHVW+K4bk/Npsdpjfltqln8PMSNOd73i3OZTeD7RWDXiRpztEIr+K0phgs4wW7XmddP3gWXm3nPb0zHGqWtgiDof3SJqNkgOByiXQZgX1hO9puPNpsIpkZwQ0iJ02tpouJw2KADjs4Fu+/U7I/JXSeF1GAqtqAlswCR7LFQ8GxrmOOVoII0JMa2sOixaeVb4VpUNz5lY1y06ZNjutgdF6NvJpIKQUI6KbW9E9hYk0o1N90Eg8lgcRsU9jxW2EqK0oV7LnqVY8kyzElHbaX5xQASGJxSQdij1QXVfNWJYLUrSh94hE9CsDTyS2OhM6yVEN81k9FtroXMpAoYPRbkqbTiKFsOQ56LJ6K7biJK1nCH6LU9FttxELlFzlr0UXA8iptdNOchlbeOiGVNlIxxQiVMyhkdCja6SMU2uQoWXU26TEdj0ZteDm0i8+SUaeijjye6fAOke9pQypTHtQ8a4gaj3QSQDY+WhVfTdsdrwtGZNipMonkb+a8Ve6TXQ+DqXPl0+ixZhKcONjp15haUX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90564"/>
            <a:ext cx="1404156" cy="18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Content Placeholder 2"/>
          <p:cNvGraphicFramePr>
            <a:graphicFrameLocks/>
          </p:cNvGraphicFramePr>
          <p:nvPr>
            <p:extLst/>
          </p:nvPr>
        </p:nvGraphicFramePr>
        <p:xfrm>
          <a:off x="460375" y="2067872"/>
          <a:ext cx="6055840" cy="4025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7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09">
                <a:tc rowSpan="1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Energia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potencial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gravítica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1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de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pressão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para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bombeamento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)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1D450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fornecida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sistema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5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consumo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autorizado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</a:t>
                      </a:r>
                      <a:r>
                        <a:rPr lang="pt-PT" sz="1200" b="1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entregue aos consumidores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mínima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supérflua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2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Energia recuperada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a partir do</a:t>
                      </a:r>
                      <a:r>
                        <a:rPr lang="pt-PT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 CA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de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água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a partir das PA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78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kern="120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… </a:t>
                      </a: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nos pontos onde ocorrem as perdas 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35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719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Balanço energético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51520" y="1179749"/>
            <a:ext cx="8640960" cy="5818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i="1" dirty="0"/>
              <a:t>Visão global do sistema</a:t>
            </a:r>
          </a:p>
        </p:txBody>
      </p:sp>
      <p:sp>
        <p:nvSpPr>
          <p:cNvPr id="3" name="AutoShape 2" descr="data:image/jpeg;base64,/9j/4AAQSkZJRgABAQAAAQABAAD/2wCEAAkGBxISEhQUEhQUFRQSFhcUFBQUFRUUFBQUFxQWFhQUFRQYHCggGBolHRQUITEhJSkrLi4uFx8zODMsNygtLisBCgoKDg0OGhAQGiwcHBwsLCwsLCwsLCwsLCwsLCwsLCwsLCwsLCwsLCwsLCwsLCwsKyssLCwsKywrMiwrLCsrLP/AABEIAOMA3gMBIgACEQEDEQH/xAAcAAABBQEBAQAAAAAAAAAAAAADAQIEBQYABwj/xABCEAABBAADBAcEBwYGAgMAAAABAAIDEQQhMQUSQVEGEyJhcYGhFDJykSNCUmKxwdEkM0Oy4fAHFTRTgpKTojVUc//EABkBAAMBAQEAAAAAAAAAAAAAAAABAgMEBf/EACIRAQEAAgICAwEAAwAAAAAAAAABAhEDEiExE0FRBBRCYf/aAAwDAQACEQMRAD8AvVyeQkpdLnNK5OpIQgGgLk6klIDl1LkqASlwXJskgaLcQ0c3ED8UA8LlAdtrDg11l/C0u+WSkYfacLvdZiH/AAsa0fNxWeXLjPtcwyqQEu6pEL793CPPx4hrfRrSpfsW+QXYSHL7U8jvTdpZ3+nBfw5K5tcx8wnUriLZTP8A6mEBHJzgfnuo52dlQw0XlO8eNWxL/JxHw1QLrV4/Y4P8ORvwyMcPUAqDiNmSN+pJXwX/ACkq5zYX7TeLKIBKaQle8A047p5PBYf/AGpOpayy+kWWGUkITyEhTAaRPKSkA1cnUupANXJUiA2M3RVhJLXkXoMsuao9s7L6hzRd7wvNb5Q9obPjlHbF1oeI8FjM7vy1uMedlIrXaGxpIrcR2AdQby4Wq0tW25WVhi5LurqQRKTZXhoLnGg0WTyAT0HGi45Pgd/KUU4ymO6RyPJEfYZwOr3d9/VCrSC824kk8SbPqgx8FKg1zXDnlbfLoxkWmzoGgjLPmc1pcHXNUOAPcFosGubOtsVxhFZwKvwpVnCslJMQUgBBiUhquekntCeAkCcrI18YcKcARyIBHqqrE9HIHZtDozzjNDzYbb6K4XKsdz0Xthto4B8BAfRa402RooE8A5v1T6FRXBa7bzN6F47h6EUss9uZK7eHO5Ty5+TGS+ACE0BFKbS3Zm0kT02kA2l1JxCQoD08lJvKIMSCjxlcro0Fi4w9u4dHZHwVDiejRLxuGmd+ZHNaGR1JInWe5OZWFZKye0Oj8kY3gQ4DWtR5KnIXpEulLH4/ZDw5xAG7qCtMM9+2eWP4paQsYPo5Pgf/AClS5Ii0kHUKPix9HJ8Dv5StL6RPbziIaeClQjNRIxopeH1XBk6IucEM1ocCqDBDRXuGNa0PEgLnybYr/BhWkIVJh8UwVb2Dxe39VYQ7Tg4zR/8Adv6rNdW0bUdoVbFtWD/ei/7t/VSo8fCdJYz/AM2/qriE0JwQmStOjmnwIKKFcI5IUoTXKiQ8fW78vxUDFYZueQoqxxRGvePxQdogFpAC34ajNmsVhwPdUQtU6Zhq+Cildcc9BSUnkJpTI0hJScuTDXRSBT4sQFQNkRop7yXP1b7Wk+KQ4cZShF5Qy8c0tDa4GKtMnN8lUicDimv2hlkiY0doi7Yj7V0qjFj6OT4HfylWeIxBcSoeIiD2ljhbXCiNLHiFtN6Y3W3l0zHMDSRqLB4Uo7sW/ga8AtVtDZDofo32YnmoZDwP+27kfxWYxuGLHEEVS87k3L5dWOjfapDq93zK7rCdST5lBCesK1grUUBCYUZRVHN8E8JrU4JGex5GhI8CR+CnYfac7K3ZpW+Ejv1VfSKgL/C9MsdH/GLhyeA711V5gv8AEiQZTQtcOcZ3T8jksKU1xVTKlqPXYOkuHxLHdW6ntFmN43XiiPn5LnY82sL0Z2KSRPJlWcbcwT993dyC1BK9PgwvXy4+XKb8JEuIvJQyiBpKZS6IxMTUVzKTEwZS6k4hcgJu+U+PEEIKRTo9pQxZu0ntGd0oy5Gj2kTTg8KUcuSLkSFaQqy2bh2PaQ7XnxVajYecsOXmjLzBj4q5l2dG6J0cg3mOyIPL8ivNek2wTEercd4H91JxcPsO+8PVejRYwEU7iFU7Uw8cgLXZg/2CDwKwvH29te2njc0RaaI0KRq0vSPZZZ73/F+gcOR5OWdZh3Hu8VxZ4WXTfHPcOaUROjwh5j5I7cD96vL+qzuFV2gTUQKQzZ/3/T+qeNncpB8lPSn2iMwIgRxs54GrSmPw726jLuzR1p7gZKvejmw9+pZR2NWN+2ftH7v4pOj+xetIkkH0Y91v2yOJ+6teAuz+f+f/AGyYcvL9RyROpcQu9yl648EMvJTqSUgGEJKRKSEIAdLgEZsVogY0ao2ejFyUhIEB1JKTk+N1JANIjPIKGQjYNpdSdS6kAlpClK4oCg6ZskOGPVhuTgXkn3Wj6w5lYJsDj7zneWQXpfSEfs03wfmvPW5Lk555bcfoNmDb3nzKkNwjPs/insKMFztTGYNn2R6ozcHHyrzKIxTcHgpJco2OcfuglIIHsjeDnDwcUropR7jy46Brhr3WOK0kXRLGEX1XkXNB/FRJ9mSwyNErHNtwAJ0OY0IyKc80Vo8GHdWzeAa7dbvNGgNZhFIUo4VyEYyvTlcllCpcjxQFxyTZoi00UbLQNLqTqXUmZtJKT6SEIBA5JaWlyQ2I5hStjJRd4orHBTaqSBswbipkWybFudSG7EDgKRBjTVKLcl6gn+UtOhpRZ9mOaeY5qVHiyE92M5hLtRqK3EYNzReo7lGpWT8ZqOaiiHeKuZfqLj+I1LlM9kvQi0KfDlprXvVdoXWqXpEP2ab4fzXn7QvQ+kY/Zpfh/NeegLl575jXj9CMUqGJziGtBJdkAMye4KPHHZAAsnSuJ7l6T0W2I2AbzgDI7U1e73Bc2V01k2F0e6HtFPxHaP8Atj3R8R4+C2mHiawbrWtaBoAAAgwj+6CksCmeVUQBRtp4NssbmuH3h3ObmCPkpQCbMOyfA/gtJ7QzQnNITnWnUkpei5iRyEGwlml3tU+KEuNBWMOyx9Y34KbZDktU26lDRxVhjdnFuYzHqFBDSql2WtBkJpCMWKQzA6EuAtFoktQKXUrBmCAPaOXclxGA4szHLkiZQ+tRaTgUtLqSBN5OYc0lLt1I0y7RoqANkZqutKLUdVdk8tYSgYqMDNp8kAtKSRhGqchWmlxCV0xOqaQkATJWdJR+zS/D+a87DF6J0m/00vw/mvPYhZWHN7XxtH0UwAJ6xwusm+P2lvsK0cuHM8/FZjYsYDQBdALUYZoy1+a4cruumelhAFLYFGhAUpgV4pp4CSYZHwP4JxTZdD4fktIhnCwc1zSOVpaSLvc5zJN3RGGMIUYBEiitK6OUQ41yG2fuT3YUjiiQtbyzCW5FeQpJg4e7ogdYVZNdw3cj3KIQAdAiWCyka1zhkF0cZ4386RYsSAmPxKPJmmbhkhPffAJ8u7wQqTiaRciCMpWxJ7haCT2SdyNA0A55rsQ0Xlko3D0aH8kjpHHhoubY0TjvX496D2C516pHuB4IphKh7UBbFIbohjiD5J7LVQOk4/Zpvh/NefYUW4L0LpCP2SXn1f6Lz7C+8PFYc3tfG3GyG5anRafCjvPoszskGtRpy/qtNhb5+n9Vw326PpYwhS2BRYRp+iktC0xRRAEjxkfApUjtFpEs6kIUmaGjkkdK4agfJdu2OkZqO0hDfmupOgZr+BSufunIoACI3DkqT2K+S/rJpiLhqgEUntDkaOVIgwta0nSwNOVaIAkI4nNIZHa5pXZ+DnbPeOF+aG7DObm4EK9Kg7T90eP5Jyp9K4VdbzB8Tg38VOw2HjOsrD8JB9bWF6VNHtMYP2B/MVpdkNAA0TsT28r2PBRHMOPzCSbZoPuv+a7CHLzKltKhakmw7me9XcRoUPe8FZ7UPZ81USOoHXQ6Jg/eVNtit2Ubwvq35HnVqzgktrSLzaDn4cvNVm04QXTAl/8ApnGt6h72tIBNvf6KQ84gfm1q87wxO8F6Ftf/AOPd/wDgz+Rq8+wuopY8qsW32NdcNOf9FqMKDldevNZfY91pwHEclqMLf9lcN9uj6WMPkpTFEhtS2LTFFPXP0KVI7RaxFUYPNOc6+GSQpvkutmS+SQpSuKZEBRGyCuKBFIHAEaHRPQNlKYXd6cmlMK/Hv+lw2v7x3h+5k1U8vKqNqSkT4cUSBI0k97myMpWqWzaJxAzPBZ2XbbJH7jSKB7JvMmrOXDVZKf8AxEjOXVPNkgjerKqorLbQ2vh273s0MkUjnXvOlc4AcQ0Xks5yYlWq6UyftUef8ME5/eK1WynN3RmPmF4LtvbEjyesLuIJsnLOm+ZK0HRHppHBEGzvcd09kgONN+zkNAque/SOvl7nhHCtRqVWbS6aYGA0+dgddEdqxRp3DgsPgv8AEvAt3S58gs2QGuJFEk3kvKOkWJixGJllDpAySR7xrZbeRo6KdtI+k9pbcw5Y0tkDg6iC3MEHTPgoLcQHR2CO00n0K+fpcSx/VEua1kYDB1ZDCWiyHOA9518SrM9JMQyNrW4l2TQ0AGOhlojHL9PKfj23Z8g6qPMfu2cfuhQ8Y8GSfMZYU/zO/ReLR9J8RTWnEH6NorNtDdFeakHpNiwX/tABlj3He5mwWd05fe9VW5+p8vR9p7ZjZgoYnHtz4Zm7WeYjZqOCyOEPaCy+FxckkkT5JQ/djDALBO61oDRQ5K/w2KbY1yPIrHlu14vQtkE1odFpsKTlkVkNj45tfW0+y5ajBY9hA1z+679FxX26PpdQ+ClMVfDima3y4HnXJPx+1YcPE6WV26xgsk/gOZ7lpLEVYhI7RRcDtKKZjJI3BzJGhzXC6LTxRnyijnwPPkVpKmqH2uO/fb/2CjwbUic3e32jWxvDKjS8b6RYqiepfvdpxJALNCcs1Aw2Le4dneO4BdAccqNnmuqZxlZXvAx0Z0e0nkCCaTfbY8yHtyBOo5LxHEY2eFjn7rHbrgHPa9riM690G64ILOkOtADQHn32q7RPl6dtHpGzDYWDcc0uLWu3dbZq/wADmslienz3SRSdZuNF74a27bYO65v2llNqY76JooAAU00dRxtVGHxArUXWteii5fh6fQeyekMc0Ykc+Nu/m1u9mG8N4HQ6qZJtaAayxi+bgvCsP0gcGNsMHCg0HwTcXtoOOZaK13QB6Kss5IXl6ltvEx+1wv6xtNfDZvKiXg/ir3/OIPqysOvFeKSbUYQzde03mcqLSOHeoz9v7lUe7L8fRTOSfh2WVZw7Nc7WQ66aE965+y5jpvH/AJM5q9lJdVBrW6WBmhywyfVAAOriLd5clyd/+N/jjMYvZz73Sx7jrq016JkWDeK3Wupwur0PfktDLgJHvDt8Cssjw70zC4d25e/WuhN1Z0V9/CPjVEOFl4M38qycMj8kQ4SbQxnzLchy0VvDhmtB7ZAGdiwe++aL1bH5dYaI94GqGuqz7n8bNPwZ94RE1y3aHPgo5ijJrqxY7VUy+9aSNzI2kwns/ae45m9BSg4jbBG9TGboydJu9m+TSddVtjjlfpFkn2guw8GnUiznlWWSdLs1gAd1Nirya3yJzUn/ADMDKmktArsajkDz71dQYyF7Mw0WKAcde4gaKcplj9HjJftm8Ps9m80sj3XHNpFAeCmxvkaTTX2D93VXjH9WexGBeXP5EoEUwLi+u1vc+4cNFPfaumvtGZt7EsNAuHCuz+imwdL8cxop2QrXdvWuSJFtYuJbuNsVW8BTvRCxbY3tNsaxwIyblqRoVO5fcPV+qmw9PMfX1CL1pvA+Ch9Jel2JxTBFKG7mbnBobTuAvLUHRObhIxYa9wrvFKvxGCAde8Mxnn95uiePUr2X+wem+Lw0DIhGwiNoAc4i93gKArJTY/8AEzFABpjjcTY3swdD5KimgaB2qOXccvmgvwbLbTvrDStC05EJTR3sr3vab7PazOt5k3kFAlw7Kza7yqznea1EmAioaWB+etgqPFgIyTZNixlyocbVY5SJuGW2cfEzhG8CuAux3lBEQJyjeO+teXBa0brW015HcRX5p+HJumv+ret8E+8EwrH4iAENBY9wb9UWBn5KL7E0Xcb2+Zr8FuYXdo6ZNz1zz1Q5gAGi2e9pZ/PgqnIOjC9SCQQ14+dV8kaGJu9nG51WKINHLLgthNkw5x6GtfwSnEZe8PImz6ZKvkHRj4MEHHdDS2tciAa46KQ/Y8dA5CycuQsjLuU7GbfkY8MZVChnneXHmo+L2hI1x+kaDejWF4rUdoCvJaYy1F8NNKzjvUbsULB9ckJ0uRtwJ+a3jfY2+7hxz4/2FxxcA0w0f/jB9SuXq6OzCtxGfZzBGreyfCkuyy50dCO+IsH7RvNbsbUAPZiYB8DAqzY21XiFoFDN51++eACLj4G2dx+z5nRvcIXktbdNaS4gcuaw527KwHcbutuiSM743a9hk2hMf4pHgFmcR0XgfO6d+857jbmkN3Caqy0hXxWY+0ZzfpgpdvRlrgGv3jVElpA+1l3pNoslb1ZdkyZofGLs1lk4aA9y9Cd0dgN5VetMiHruIb+jeGa1t77jE0iPeeezlwqlt8sqPjefSRzOc7dbK4Ak21jiAK5gK52P0anndEY5I6kb1hc8lrYqIycfrE8u5bPCYeMxssvNsFgySEZjlvUiYfDwxCo2NaOQCm8n0JgnHYkebXYqM8uyf7Ch4XYeELpA+ZxDZCAGjUbrTd8Mz6J3XDgEDDT5vyObzx7mrHTS1O/yfB8TM6u+kPG4HBticWskJoUXO7x+SH1p5fmg7QeerdwyHDvCJIFh7LgwbEB83lV+04oMt3DsHZfq4ngDfonyTgauA+QVftDFMP1roO0s6tIHqjcidrwGEZDDw+pQ8XiWdioYBT26N7nBVbcYzdB7RyH1UDFY9vZABycDnQ0tT2xK5z9aD20DSKCu6MKPhscN6U9XFm4fwx9kaWqZ207OQHmgjHGzRqzeVI74leWNJJtAUfo4tD/CZ+iYzaNAfRxaD6jeXgs2/GO4k/NAM3n6o7z8TeWNE/awEmkQ7A0Y37Xghz7YBrJhpzT+7ZwOfBZ/frXLzAtNdKefqjun5Whm23bXAMZmCMo28vBMk28aoNAyr3GA/NZt0x8R4oe8TwAHzR2pfLRcfBFNudcZHFooHfaK7sgo8WEgaK7RBN5kHPusJd0Z8vVKYuSrvf1Nzree0D+7TDiR/YUU4qL7QPgCUyTaUQ5+g/FFrquUn2m+0dxUPZcp6porn6uKhy9IGNBNaAnmoGD225sbQOXLmbRb4ReTFpQ5yXddxNLMy7VkP1nUfJBlxTj9Y/io7FeaNS97Bq8fNRcRjogHdsGgeZWUfKOJJ7jonjGEaAA1rWdeaLnpF5l7BtaIMaMyQ0A1zACV2170jdyzoLPy49+XcO4IEuJd3eZU97U/LWi/zl32Wjxdf4IDNpyDeot7TrNC+X6LOPxRz/IFJ7SRoPmnup+StBJj5HGus8gNe5R55S7JziRxF96p2SuOZOfcu3jeV+PmeCPJd6tXSjx9UntB7x4ClWmV3NcZDWd/JKxO02TFO5/MrvaL/pnSrnSEZD555prZ3A96nqNrH2juz8UrpiPeJHhSgCZ51BSl5vSvVVISW7FDvPxJpnJ414KOZT3fK00SHgD5p6NID8/1Tt/maQd9y4m9a4o0BQ86C/1TrPM2oxnOlhd17tKRo0xryDwTgbzsDxCgGY8eSZ17jw8tEaoXEchLhZKbMuXKzNY0ZZJkWh8Uq5ZlDJXnNDByXLkidDn5IE5z+a5cieyqM6Qms1zT+a5crIjHE6805xpIuRQIOHmnPNf33pVyJ6AfWGznogSynPPRIuVGfCb1UomgKXLlnl7SD1hzzTozZXLk1DboolcfyXLkwHIckEHMLlyDGaNERrdVy5SHN4+CC5y5cnD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7" descr="data:image/jpeg;base64,/9j/4AAQSkZJRgABAQAAAQABAAD/2wCEAAkGBhQSERUUExQWFRUVGBQXFxYWFRcYGBgYFBYVFBUXFBgXHSYeFxojGRQWHy8gJCcpLCwsFx8xNTAqNSYrLCkBCQoKDgwOFw8PGikcHBwpKSkpKSkpKSkpKSksKSksKSkpKSwpLCkpKSksLCkpLCkpKSkpKSkpLCwpKSwsLCkpKf/AABEIAMABBgMBIgACEQEDEQH/xAAbAAACAgMBAAAAAAAAAAAAAAADBAIFAAEGB//EAEQQAAEDAgQDBgQEBAMGBgMAAAEAAhEDIQQSMUEFUWEGEyJxgZGhsdHwBzJCwRRScuEjkvEVU2KCorIzc4OzwtIXJEP/xAAZAQEBAQEBAQAAAAAAAAAAAAACAQADBAX/xAAhEQEBAAICAgMBAQEAAAAAAAAAAQIREiEDMRNBUQQicf/aAAwDAQACEQMRAD8ApKTXh0lrnDoAd08KxaARn6gD5/Nc2eJ1QCA4xf8AefmfdD/jH/zEeVvlqvfyr5PF03+0Xb5hOkytsxBAnOYPM/VUWG4q9tsxI6k7qzo9pMrIyguIiS53ObjQhLklhhmKJP5vin6NSRuepJHyVP8A7ZzAlzQTGuVt7TyjXdEZjGibHpFpvCcyGxbPDdyfRQ7tp0c71VRXx2YeEQfPXmoUuKEGCT6yNU5R0uXUXi4kjp9FpuJc3f3Vc7GRdhdExYmfXZSBcRqXX31990+SaWtPHnc6+6kccdlTmtH00KLRxnqOS227WZxxWhjHc0sKzTpY8kVlMnaU5pN0yMa7+ZEZxF4uTPmlm0jyR6WFadSfIfVS6WbEdxRx2b8f2Kh3zjqT5bIhp0xr9StGv/K330R3F0xr3bE/FSdxB+mY/fkhOqk6kD1WzXyj8w+/IKMw4pw/U73IQzxR8/md7n6qba8jz6IXe31Mmy24vabeLVOZPRHbxSoL5fQ/3SRfH6pmemiFUxxbJBBt7ecFTk3awdjah1cG+QuguxD/APeH0AVRX7QkaD3J+KWd2ifyHxQ5HxX38RU/3h9h9VNuNcNSD6EH5rm3cfdyHoojjb9oU5txdJUxpmxsg/7QeJ8S52pxl53HsEFvFqgnTfUTryW5rxdI/jNcaR5FjfmQgHjFXUlo6ZfoqhvHv5mj0JHzlQq8YGwPNHkvGr/DcVcZk/CPgtrn2cW5N9z+wWKcl4qSZkDmpCnb21UO6g2Np3+sI1z8N/vmvNt1sYCdv7bIzHLQA5j3O0rdPDzoQOh+Scy0FggP2UVg8/S33qhfwx1Bny68yPRbFQjkL+/ofP5JzIbiM2oOev3ATdOqDA1+eqTL5F452K1SpNJs43HyMXK6TILidyNBsfSyZpVzpE6afRVrKZ1menw/dRfVIIG3x11S5bHS2OIa7+4+SC6m2fDII629JS7cQDbz+Ee390YgEW01N/j7qy6XQska+4TWHxThoYSdMHnIKN3MaH0T2GltR4jpmE3XQ8P4A6u3PT/LJHiAiRExHmuW4Vgn1KjAGkkuAgam+glemdo+MUcMxtKo14DmkjJaMukXvfZcfJnZZMXbx4S7t9RyPEuGVKJAeGgG4gzMHzEaqvrVRMATz5+6G6uasOLptAE2aG29PILZDd3ZhqNh72S5Jce0obuY8iCoto7gT6SttqtFmhvW/wBFB7yB4j0nQecFTlV4RFznzpE8/sAKTKc3zE+3+nxWmun8p8zfVZiKhY25nTeB6/BC5LMWyybTb/l/ZLVqTW2y7EW6yNklieMxpASLuIBzp0O8SBPkr2vQeLpEGI100PxSNWmdVYPqAaOJ6keup0WjVBvt5kiPbyW2irDljXHkrLEZHfpDeo19QkXYQ7Gf29FNkjnPJR7zmE5hSB+Zubz29VPF1KTh4RHUdOmiHIuKuJB3USsJE/fX6KTqeR3ibpHUQZvbZHkXFLDBbUsO1ux/b3ssU3F4lQCSd7ogHQ+t/l5/BQxOALScrg11/DIkxe5BifvVQc2o2La33tpYz5hc9lYYpm8GLG37SjUmgjrH1Spe/cAxrEbf67c0amImNveeU7pDYMKIiY6WUxV2cJ9LodOREgQbf211hSoVQ43mL3sdJ2WCxumWzZsTYSiOpAGQ32nzvshua28dNTb05aLG1gBuL87awE5UsGqATEjzI111PxW6bQDrInTz6hRqMDhoHedjtv8AeqGWwRlJHQjlNtPJPY2LCnTZMkH33OqgKdyW2mbH10StJzm3vHmOg+iZFXf/AFGvLUBWUbDFHESNIP7+S6Ds5hqFV5FeqacaQyS6TFjeLnlz0XNFmYTItG4nr5i6aoVSDDpkb8xYW5pW7nTTq9vYsBQw2GLmtY7NTAzPNNxkEatcBBs3ZeY9p8U57nuLnOuYmdCZAvprou57KVxi8OWV2h3dkNDjOaCJ1O9tVR9peCHDEOLs7Xk7EEbgSZGh+C5ePrK79u3k/wBYzXpwbKu33sU3h8SX5i64aPvzQHYYEl1z4juJ8UmIFtiok+g6R6rta4yGmY/YktEXAGp5dFurihbJv9m+kKufUJkNB53Pl9T7LbCQADA00hFTA4jUaYDyNiRrcHldHoN5j3Fr215pOlQvmNwbgEjSPv3TGHx4aCRrs20DrbdS1WsRSlsgGNxFvTXby1SAw/UmTpsT05pvFcTLgQTGl/I7cikn1gBGv3/dSZVtCvYbCBYbkefpZAqsDTqLE6LY+mt/ZCq0zImJ6HVTayN/xE9OUCOV1o1t9+snqoNAiZteOmwUXeft9+aNrpIjUrft92QxoZ+Wnkp5BOW5db4zp1WVKZAh0ttpujs5C1UgaQp4dxmWzMGAB6LTqgFgJ22+Kg559Nfu3RHZ6dDwmm3L/imDezabXGxi5P8AbyWKlwTyf7LSDcTOKwDHEnORpPqYIB8t1nizOLHAkah3wAgbg/BJPxTRMHnrprf4+ajV4kJGXLMQSIvYAzb280W0OMcWuOZsGN46jSI5o2GxzBrEEx6HWSDbQrVHHBxvHrtpEdPqtV8MHBppTEHKJmIuLnWeXmlKOv0d7aYElwzAg62n11sB8PUlPCtcXZHC5INxby9FWVWuOUO15kgnpN9AtVahYSdQ4dOh36pzaah04TQhwMGCZgb7a9VAYdwBdIcLkG0G0ix03t0VcKsRfzCewGMuRMamdIV3UuJqlVtoPvX4wiPYHDW9vjuD96IY8Rg22nncz8I90I0S2xO5uLixtH3ulKFg1NxGpkc+WmpG5Kg4R4m7na/Of2RRUIAJNtDvyPrqtB0TGvLmeg8khM0akhrxrMH0TXei2+m+l5m33dVpr5CHaAxNhI5g5fMpxkP0dHzERIPnMq70lj2zszTa3C0Q0foBsZubkzvclc3+IGNBNNgeI8UsHMHKcx948ikux3bLKRRrOhgAax0Cx1GYjaDC6Ttb2ffiWgMcPDJyPAImLZTHhP1XP1dul7x6eT1Jksa0yQDlEWub+fVZ/C0wxzjVh7ZHd5TJ2JB01vqnn13Uw4DK0u1IA2tBO8aQqGqzxGDoTdxFzvN/ium65zQzqo20+/qUM1Ba9/uQsw+HdWfkpsL6mzWnUyRAnex9lo0cph9nCZBEEdCDuFttpp1UusNP7/FabTvc3v6LO/E29Z0Q3VnRp92ULScDoPLX/Xqo1K94Go8kN4POIjXf7v8ABZ/ByJLjMfdlNrxBqYy/X4baBDbXcTMHoY5GPon8PgW5xlEnWPIX1VvRwzGnK5wgR+aARqdL+8IXI9RzNOg99mtdveDHNMs4RUbcyJAPigRPmfNXOPxrWR3TtN43GawA8xc8lV4zipeJcc3ztpflcI8qci54PQbTBqQXPytgZSWmAPFcTHQXPS6peLAVKjnue0k6ib3MeEQo0uNOb1GUxOgneB5TCq62OOblF9rm8+SPZTGjPqACRyHqIMn4KOHrMLvFEaawfglqmJBiJm33HJQaw3Os7+X3qofFd4ehS1zNGtoceWt5lYkuH17m9/TnyWKLpTNq89Sbj+rTVMUqUjwGY87wZ0VXm+d/vZM4StHODsCRfmee6zLSiS3MDLQTMxbn6pw46GwNQAPaTaFnDeH962q7vC0taC3wyHXiC0XnS/UEpakMwIB8TTBnS0zfmf2VgVZUXMqNcHGJIiDHlN7/AN0F/DvCQbu5l1gJ2t0HxuEm/DFhMy0iYB5fYClgscZAtAvr1vG58kpQ0FUwjwAS23S+03jSyE1yvhhczM7CQYcCDoYBgwNNAqJzIJ2j10Fv9UpWM0K0EXJi4A5iPbT4K3pV+8afBDpkgm7ogTp+b4KkwxI6zqBBPRNGmG+IW0iJkX1uAY03VCxYYluQCQImZHMiIPohV/yhx1FjG839UanXzghxJzWjWIO3PXVJsJa4iZMj1AkyArAsN0fFm6i45Dz205bLWHqFvgNzBym97i3n5pN+JLSHjS0j/Nr7p2jUa7Um4uJj+k6WgyrttLfh2IDnsBuGubmAm7QZcOhidea9o4XxJlZneU3B7biRzGxnQ9F4zwbhxqPDabXSSAYI8UZuciNp9F6vwDhPcUcpEOeS6pFpcSY32EdeaN/DxmlT2l7Kvrvc9goiZ0aQ4iP1ECHOkRJ5rzvEYM+JpsB/MY5AeA3JuLc916vxzi7cPTcXOIdBDYEmSDFvTdeSV6znEuJOZxBJcNycxJ6lXehyk2Lw/A93SrVg0juqbXUnAmcxqsZ3gj80XAOx8lSNDiQSCBNzPiO/zO/VWnEO9Y2myo6MjMwaS0uyVYeMzm7bxKqmkvyjQTe48zPJSX7XQuSAMouSBm+P19kw/CZWtcST4nNdqBpMgn157qOFeGMeA7xlwiRYMAObXQzC3Sx+VpEkucQbgZTBgeGNQfsqWrJoTHupiO7YLgTJzEEAwR8Ljy6pR3EYExef5QL7bT1hJYik8vcQdeZE9dPXkle5doQI57e/7KQ9bEbiiahN9/mmamPzbFx5m0aaekhI0cEe8g2BPz5J7FYYNIExqecgjUQJWpdFH13Hn1te0woO5kgCfh+6HiHZSBI5nzUm0nViG02Oc6Lhgc6wOpA0F1NnIgX2gaC5vePuELFGYMzreDFrx1Ks63ZfEBt6TmxuWm4i1xPVIB7NAROk68uSOyLsrZiQd9/PcrKriBtrEeim5jYGWI1J18j1WqLmTDwYAuQZJM6HkJUrH+EuLBIdGa/WNhZbQcPVaSXG0zAHQ3+YWKMq8Li2B5z02Pk/qLtbzcHfqd0etVbUeXU2BmngHOBOX/h/ZVOIEOPmd1unVi4dB9VVe1dgezTKVNpfl7yqNmzly5rX35+Squ12CpU6hhuV+bUNABF3AOvcxB+7Ifh920NCvQOIAdRc4sNV7SSwv0IedIOvQuleifijwWaIqsZJkZnC50hkXgNveNfWULuex4yx5NuJuy4ykc7bi3lt5JXEcMgF1KbajU7m1uXyTdSgabzleIkaHNexloG9/j7zquIMgw3e0aHUDfQJyuKsw+Oey4cZtp+/sFcMw1PEMDnMIIOUlkSIDbxNxe9tiRoguwrHxsdQQ4Xi8TtzkeqSh2Hfm1vaxuLGZte+umqTXsergXU3wQDpB0HmOUxpdRpRnl2bKRprEn5fKVafxratObRHibuDMzp08khjGEAPzAsNv6eQeAPy/VKUUu5dTcQ0ty6yYhtwJlHr4WWtIABBnONCcoJ1tlncJajVJGR0QRqJ0iDFxz0iEPC8QLJY6SOUkCOon2hXttLHDUm1LOtAAdcRP6XAgRqfWeidwmDqOP8AhnPIJyjMXODYJ8I1iADEwlv4ZpbnDy2pzIPiGxAI8QgwTzB1mF6R+FdGWvdUotzMIy1gQQ8ERDDqIFjspbpZhtcfh5warRoEVqQpmZF5cQbnMLxfyK6irVAB5CfTnM6IOKxOWm98/lDj/lB1XnWIc+uXOqVT4jMMqQRP5muAkEGw2suVy7dfXUNdocfhq5cKYbUqOhhflJaADNnRB30MLm+03ZisGTTpEAQM2ZhBzEWJDr66m6exAbhy12SdNCC3KdnOBkf5ZK5DG4iW1HAUxTaWtMZZGZxAjc3BvyTl32GUk6KPcag8RgtDWkmBIBtHOP2UagAAggdNLA2sOpVrxDh1BmCoYiiXPe9zmVqjrNY4NBawAWYINjqY12VA2ln0vOgHOb69QUtjoU4psmRMbgjrz128lBuNYTLswJJiNgTpYfd+ahhuFvMl0N2vrqBcC4EnVHo8MZclxP8ALlIh0XMC5t1jUKbLqCV2NaQGVA6Rm8QLbnSImfYaIVbA1j4n5Q2AZztIixnwz7Qnmxm/wmupvgeN4kZOnImVlfiTGvg3qNLi0wSwh5hrfCBJAtPX3O1/4Zr9n6lCkys9oyVLMdmhzhrmDdRbnEKvfj2TIbmtYxLhFtyIHl7J7DcUcW9xUBdSDXhjHjMe8Jd49iGhz5kEbagrna1eHGG5Ko8JGgnoNieakXS3JaYzBwzXAIaOpIa2/wAVuviqgD204DXtLYGSYcQXOOgYYi9+ipH1QAC+HEQfCYI5SeXwuiihTeM2Z2XWXEBoHIAAF2/LXeCo0dbw7ilXuAO8dSYz9bu7eO7s1jPGQ4DxQDHK5hcxxuvTdj206Tsgg0y4gENdUmYAywAC0a2QDjhSGZr3vaDoczGS4xIO1oMITcMBWbXFRrmkh/ia1zsxIlrmEEHeDcReZWtdIscb2Tq0qbHPDckNZmFRuobYZHBruWmbXW6q3YeAA0P8ToswQSdL3BGqb7Q8Wo1i0tpikGsAhgLWuIN3OkkmTG9gq2ji31B/htMNIs2dJ29JUV0fBuC0YzYh7mk525GCS3KWi8+G9/KFifo4XDFrQ4XiZmHH+q19vgsQ23J5vWwsON0Slhxr9/d1jgS+BzTYw7gQCCu0m3O5adP2ewTMRhalA2cZc0n9LmgAOH+b2ldB2H7cYih/+rjDOHokB4cWFwYQ5sAOl1Sn+qGgkQIIBg0PZGgRUnk0j1kfsrjtF2d/ispD8jmyPyzMxE+UfFerLw88JfuPJh5uGdn06viPYOji299w+tTqNAPgkSMxzRm1sZgOEi40XFY/sricO8mrSc1ps4gZ2WECcth97KidQxmDOYB0C3eUiQY6ltx6wuk4F+MGIpw2q5tdv8tYeIf01B4h6yvJfHlj7eqZY5KY0CxpczxMvIgACeQPI8vey1Sqiq3LoRoRrM+R10Xf1O03DMVSNWvQdQJsXMc11+uQh/q5kFc8eAYGsc2Fx9JpJEMxGaibbEuBaTdSX9a4fjlaVQ0qkEWdIcCSJBvsSOatsI0FjQ12bYgkRvId6b720hWmL7B16jCGNFWDIfRqU6vuGuJIJ6KoHBsThye8ovHLMxwEcvEBaTqlvcC40rW4eCc9OWkfmZBtGscwhVgakn9QsesaEzvPVWb3FrQ4DW0S0nw7OAMg9YAOqM3h/etaQMlUfmcSYc0k/nJsOQcbTY7JY5No72epg0AHOLXeIGHkG5sMukGW7ETC9P7IUH0MO9pplri8lodlkMLWgOdls0nWNeapuzWA7mgxpDc0SSBEnpPSB6LoaOJICVwvsZ5IfwtUAOa+7XTMnoZXmnFcYyjUe0OnlEyRMTJiecgQZ3Xd1cQQ0wJNz/YXHzC804jiK1U1aj2OYJDW+ENzHNrpOgJmdS1DOQpbZqFO1HEO8awZQ0jdpcRA1N3GdNOpXOYJ9oJd4/0wL3tI1KtMQxxexpcSXw1okRewzR1Klx7grMLie4aTVqhrDUcbNlwzEMA0EZbmSpj101lvZejVp0mZYdNQPZVpF3+GHSCx17y0C19eVwhMq2LGsjSzdYAO07zckmw0WnUyCHHqTaRPP+oybJptCs8BlGiXX/Q0m5/pFvMdVbW1ahQqFsis9oz3OYuvB6Q0QR7oGI4mxpAaLm7jytuPymeV9NVa0uwOOqEmpSyssc1YinFhoajgQFYYfgmBoOb/ABmIwpptBlmHmpVcdsz2MNuhd7I7jpMHL0jWrf4VLO6dmi15nTcmdF0HDfw+rZCKjsrwBFNpLqg/5GkdTEjyV9wr8TOH0/AzB1KbQ2Za9suMwA64JESZJ9CpY38bmtBFDDsZyL3SfVrY+ZU/19QtYxXYj8KsU1mai5ryQDlcwsdzAIdoed9ktV/C7F1C19SgA4NAce9YAY0LodsLeQ6JDiX4wYuppVLRypNDfjGb4rluIdqK9c+Nz3/1vLv+4lWY1unYu/DzEuflAotaNw9nhIgEeGXZvT1XNdruDVsJUbTe9oJGYZc5kSWg5srQBbToFTDGVAPyW8v7LVPijh+nyuDC1lWadv8AhdgaVaq4PrAuaJ7pzZLhYOiTlIFptN+sqp7a4mmzFV6Zpd2M5yAMDQABDcoboNPNUfC+09ag7NTdkcSLgASAZynodxN10PEvxAbimxisFRqn9LmPfTI6AjMY6aI2drpV9n8KyS9xDyPynYcwWm3K8q6r8QyTpAmSIAiJMjdcrmwpILDiKDuX+HWaOcHNTOh5I9Xhrn03ObicO9guWl3d1IFz4HgSbaAlSzbaXuH44wOIbBEEzE3kD6LS5fAgk+HYbCdTO3osU02nVM7ODPMK1qcHYSDGiaouumyxfXkxnp8m3K+ymGw7WaBPU0vlR6L10256EASmL7MYet+ekJP6m+E+4/dP5UVgKGWr7dcevTh+Jfh4RejVts14EjycPoqjEdk8TTs2Kg6fKHQV6ZiGlVtUrj8WNdPmzjz1hxWFcKmQsLSHB2W4M2M3GvNXdH8X+Ihjmd+64IzZGZhPIhoIPVX9YBwhwBB1BEj4pL/ZNGQe6bI6ftohf559OmP9PXcKcO/FfEMM18mIERlr02OEzqHNbJPmU5i/xRovYcuAwjXmPFkMRN/C0NJkdd1rGcBo1YloEbsABPna6Vo9jqLXSczhyJHzABXO/wA9Of046P8ADPxJw4B77CNOmXuK1ejHPMDUM7aQmMd+JuGDR3GHrB03z4yvliD+XI8mZjW0KoxfYmk8gsJp8xBdPubLMF2CpAnvHlwOmUZSD5mVvhpTzYaXtP8AErDwJoYibaY+rckTYEGPcpDGdvcOTAwpDdSKuMruJdJv4Y6JRv4d0v8AfEf+mP8A7JzD9gcM1vidUeZ1ENEeUH5qTw2t82MKHtpQkEYTD5hoTVxbj/7i1V7ftmRh8HJ1JoVahPmalQyrIdisJ/K8+b/oAnsB2Owk/wDgg+bnn/5JfBR+eOc//JVYf+GKVP8A8vCUG+xLSUrifxDxtW3f1z0bULP+mmAvVML2OwjQIw9L1YD/AN0q2p4JjG+FjW/0tDfkp8U/V+WvBzQxlcz3T3E/qc17v+p6apdi8W8eNzWdC79myF6hxMwVVuqr04/z4fbz5f0Zy9OF4b2HqvJ79xpgREZXTryOnUq5odhcO3XO7zcB8gr41VE1l0niwn055ebO/ZCl2bwzNKTT/VLvmU7TptYIaA3+kAfJRdVUDVXSST053K32MKvVc7x/saMQ/vKbwxx/MC2Qf+K15+iui9FpV7o5YzKapYZXG7ilwvYeiGMa9mdzZlwzNzT/ADCSk+I9g2QTRLqbupJbG4O/xXoODrNIuoY1jdlwuON6seiZZ+9vHsV2YxFMTDXgCTBuIudYPtKHxPAjDsaQ8Pe+RGSq3K2Af/6NAkyRYnTyXe41sFU3FuHCu0NJggyD8wuWfgmt4umH9F3rJw+FffbTl1Wle4fsxVDiA0u1vFttCVteXhl+PX8mP67PD1hKtaLgVzFGvdXWCrWXv2+XIs+4lCdRhNUShYuolKtkBbXurLCvBXPPr3TWFx0J2Ocq+r0hCp8Th023HypBochNx0vaiq00JoVricMle4TlctB0mpkUwspUk5SoSpaUhQMWOMJqpQhK1QpttB96iselsqboU1RbCseHi4UKOGsmsMwArcjkXra8NQn44QVV43HwFWniHVGYb7O56E4liJKrnOWq9eUu967z0897qbnrWdBL1mdZBC5RL1AvUc6yjsujsYEtSKbZCGVKQwyuGqFbHWS9Zw5pGs/quVdW8VWBSLniVlSr1S9Rym1WOGxgCxV1F11iBdoUW391c4IqrY2Cn6D1RXH8TA5JHE4qUGtiLJGpWXTGBaJUrLKdVKZltr11cqtaOIVpg8RbVc7TqJylXUs2Uul+9wK03DgqrpYnqrTCPlCzTpLsVuETlDDoTqwQHY9DRejNejKrq2GTdHFSt13hbtrqq0YZN4ekokhabiQN0hmosSQB+6TqYuFXYniE7pJ2IJKsxS5Hq+JndALkAFYSuk6c0nvQy5RLkMuVFLOsL0ElRc5ZRnOWg5AL1pj7o7VZ0itVK6Xzob3Lna6ROrWS1SotvKA8onIjUchOW3IbkacgtE3WIdJt1iK6HNSCiDEWVc+rdS7xOOdO1K6X7xAzrYKcoWDhym0oDSi0wnKGjDEdgUcPSlP08ItttI0QrCjVhDbhlCq2FN7X0NVxaCKt0lVqwod+rpls3EwpVMYqX+JK0+uiu1pWxdtUm/ElKmosBSiXsQ1Fgehrao6MZlrOg5lmdZhXFCJWOchuKzSNkqDyokob3KbLikXqBeoOKGSjacxPUsRIVlgqAfv99Vz4emqONLTIMFc85uOmHVW+K4bk/Npsdpjfltqln8PMSNOd73i3OZTeD7RWDXiRpztEIr+K0phgs4wW7XmddP3gWXm3nPb0zHGqWtgiDof3SJqNkgOByiXQZgX1hO9puPNpsIpkZwQ0iJ02tpouJw2KADjs4Fu+/U7I/JXSeF1GAqtqAlswCR7LFQ8GxrmOOVoII0JMa2sOixaeVb4VpUNz5lY1y06ZNjutgdF6NvJpIKQUI6KbW9E9hYk0o1N90Eg8lgcRsU9jxW2EqK0oV7LnqVY8kyzElHbaX5xQASGJxSQdij1QXVfNWJYLUrSh94hE9CsDTyS2OhM6yVEN81k9FtroXMpAoYPRbkqbTiKFsOQ56LJ6K7biJK1nCH6LU9FttxELlFzlr0UXA8iptdNOchlbeOiGVNlIxxQiVMyhkdCja6SMU2uQoWXU26TEdj0ZteDm0i8+SUaeijjye6fAOke9pQypTHtQ8a4gaj3QSQDY+WhVfTdsdrwtGZNipMonkb+a8Ve6TXQ+DqXPl0+ixZhKcONjp15haUX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24" name="Group 9"/>
          <p:cNvGrpSpPr/>
          <p:nvPr/>
        </p:nvGrpSpPr>
        <p:grpSpPr>
          <a:xfrm>
            <a:off x="6526333" y="2913242"/>
            <a:ext cx="2490578" cy="2297309"/>
            <a:chOff x="5226934" y="3008149"/>
            <a:chExt cx="3089482" cy="2585341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934" y="3008149"/>
              <a:ext cx="3089482" cy="25853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Curved Connector 11"/>
            <p:cNvCxnSpPr/>
            <p:nvPr/>
          </p:nvCxnSpPr>
          <p:spPr>
            <a:xfrm rot="5400000" flipH="1" flipV="1">
              <a:off x="5428681" y="3593365"/>
              <a:ext cx="360040" cy="175326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12"/>
            <p:cNvCxnSpPr/>
            <p:nvPr/>
          </p:nvCxnSpPr>
          <p:spPr>
            <a:xfrm rot="5400000" flipH="1" flipV="1">
              <a:off x="5581081" y="3593365"/>
              <a:ext cx="360040" cy="175326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13"/>
            <p:cNvCxnSpPr/>
            <p:nvPr/>
          </p:nvCxnSpPr>
          <p:spPr>
            <a:xfrm rot="5400000" flipH="1" flipV="1">
              <a:off x="5733481" y="3593365"/>
              <a:ext cx="360040" cy="175326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4"/>
            <p:cNvCxnSpPr/>
            <p:nvPr/>
          </p:nvCxnSpPr>
          <p:spPr>
            <a:xfrm rot="5400000" flipH="1" flipV="1">
              <a:off x="5885881" y="3593365"/>
              <a:ext cx="360040" cy="175326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15"/>
            <p:cNvCxnSpPr/>
            <p:nvPr/>
          </p:nvCxnSpPr>
          <p:spPr>
            <a:xfrm rot="5400000" flipH="1" flipV="1">
              <a:off x="6038281" y="3593365"/>
              <a:ext cx="360040" cy="175326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16"/>
            <p:cNvCxnSpPr/>
            <p:nvPr/>
          </p:nvCxnSpPr>
          <p:spPr>
            <a:xfrm rot="5400000" flipH="1" flipV="1">
              <a:off x="6190681" y="3593365"/>
              <a:ext cx="360040" cy="175326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17"/>
            <p:cNvCxnSpPr/>
            <p:nvPr/>
          </p:nvCxnSpPr>
          <p:spPr>
            <a:xfrm rot="16200000" flipH="1">
              <a:off x="5473945" y="5249549"/>
              <a:ext cx="360040" cy="175326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18"/>
            <p:cNvCxnSpPr/>
            <p:nvPr/>
          </p:nvCxnSpPr>
          <p:spPr>
            <a:xfrm rot="16200000" flipH="1">
              <a:off x="5626345" y="5249549"/>
              <a:ext cx="360040" cy="175326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19"/>
            <p:cNvCxnSpPr/>
            <p:nvPr/>
          </p:nvCxnSpPr>
          <p:spPr>
            <a:xfrm rot="16200000" flipH="1">
              <a:off x="5778745" y="5249549"/>
              <a:ext cx="360040" cy="175326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20"/>
            <p:cNvCxnSpPr/>
            <p:nvPr/>
          </p:nvCxnSpPr>
          <p:spPr>
            <a:xfrm rot="16200000" flipH="1">
              <a:off x="5931145" y="5249549"/>
              <a:ext cx="360040" cy="175326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21"/>
            <p:cNvCxnSpPr/>
            <p:nvPr/>
          </p:nvCxnSpPr>
          <p:spPr>
            <a:xfrm rot="16200000" flipH="1">
              <a:off x="6083545" y="5249549"/>
              <a:ext cx="360040" cy="175326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22"/>
            <p:cNvCxnSpPr/>
            <p:nvPr/>
          </p:nvCxnSpPr>
          <p:spPr>
            <a:xfrm rot="16200000" flipH="1">
              <a:off x="6235945" y="5249549"/>
              <a:ext cx="360040" cy="175326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741129"/>
              </p:ext>
            </p:extLst>
          </p:nvPr>
        </p:nvGraphicFramePr>
        <p:xfrm>
          <a:off x="460375" y="2067872"/>
          <a:ext cx="6055840" cy="4025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7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09">
                <a:tc rowSpan="1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Energia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potencial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gravítica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de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pressão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para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bombeamento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)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1D450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fornecida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sistema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5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consumo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autorizado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entregue aos consumidores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mínima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supérflua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 associada</a:t>
                      </a:r>
                      <a:r>
                        <a:rPr lang="pt-PT" sz="1200" b="1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a consumo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2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Energia recuperada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a partir do</a:t>
                      </a:r>
                      <a:r>
                        <a:rPr lang="pt-PT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 CA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de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água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a partir das PA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78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1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kern="120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… </a:t>
                      </a: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nos pontos onde ocorrem as perdas 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35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860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Balanço energético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51520" y="1176482"/>
            <a:ext cx="8640960" cy="570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i="1" dirty="0"/>
              <a:t>Visão global do sistema</a:t>
            </a:r>
          </a:p>
        </p:txBody>
      </p:sp>
      <p:sp>
        <p:nvSpPr>
          <p:cNvPr id="3" name="AutoShape 2" descr="data:image/jpeg;base64,/9j/4AAQSkZJRgABAQAAAQABAAD/2wCEAAkGBxISEhQUEhQUFRQSFhcUFBQUFRUUFBQUFxQWFhQUFRQYHCggGBolHRQUITEhJSkrLi4uFx8zODMsNygtLisBCgoKDg0OGhAQGiwcHBwsLCwsLCwsLCwsLCwsLCwsLCwsLCwsLCwsLCwsLCwsLCwsKyssLCwsKywrMiwrLCsrLP/AABEIAOMA3gMBIgACEQEDEQH/xAAcAAABBQEBAQAAAAAAAAAAAAADAQIEBQYABwj/xABCEAABBAADBAcEBwYGAgMAAAABAAIDEQQhMQUSQVEGEyJhcYGhFDJykSNCUmKxwdEkM0Oy4fAHFTRTgpKTojVUc//EABkBAAMBAQEAAAAAAAAAAAAAAAABAgMEBf/EACIRAQEAAgICAwEAAwAAAAAAAAABAhEDEiExE0FRBBRCYf/aAAwDAQACEQMRAD8AvVyeQkpdLnNK5OpIQgGgLk6klIDl1LkqASlwXJskgaLcQ0c3ED8UA8LlAdtrDg11l/C0u+WSkYfacLvdZiH/AAsa0fNxWeXLjPtcwyqQEu6pEL793CPPx4hrfRrSpfsW+QXYSHL7U8jvTdpZ3+nBfw5K5tcx8wnUriLZTP8A6mEBHJzgfnuo52dlQw0XlO8eNWxL/JxHw1QLrV4/Y4P8ORvwyMcPUAqDiNmSN+pJXwX/ACkq5zYX7TeLKIBKaQle8A047p5PBYf/AGpOpayy+kWWGUkITyEhTAaRPKSkA1cnUupANXJUiA2M3RVhJLXkXoMsuao9s7L6hzRd7wvNb5Q9obPjlHbF1oeI8FjM7vy1uMedlIrXaGxpIrcR2AdQby4Wq0tW25WVhi5LurqQRKTZXhoLnGg0WTyAT0HGi45Pgd/KUU4ymO6RyPJEfYZwOr3d9/VCrSC824kk8SbPqgx8FKg1zXDnlbfLoxkWmzoGgjLPmc1pcHXNUOAPcFosGubOtsVxhFZwKvwpVnCslJMQUgBBiUhquekntCeAkCcrI18YcKcARyIBHqqrE9HIHZtDozzjNDzYbb6K4XKsdz0Xthto4B8BAfRa402RooE8A5v1T6FRXBa7bzN6F47h6EUss9uZK7eHO5Ty5+TGS+ACE0BFKbS3Zm0kT02kA2l1JxCQoD08lJvKIMSCjxlcro0Fi4w9u4dHZHwVDiejRLxuGmd+ZHNaGR1JInWe5OZWFZKye0Oj8kY3gQ4DWtR5KnIXpEulLH4/ZDw5xAG7qCtMM9+2eWP4paQsYPo5Pgf/AClS5Ii0kHUKPix9HJ8Dv5StL6RPbziIaeClQjNRIxopeH1XBk6IucEM1ocCqDBDRXuGNa0PEgLnybYr/BhWkIVJh8UwVb2Dxe39VYQ7Tg4zR/8Adv6rNdW0bUdoVbFtWD/ei/7t/VSo8fCdJYz/AM2/qriE0JwQmStOjmnwIKKFcI5IUoTXKiQ8fW78vxUDFYZueQoqxxRGvePxQdogFpAC34ajNmsVhwPdUQtU6Zhq+Cildcc9BSUnkJpTI0hJScuTDXRSBT4sQFQNkRop7yXP1b7Wk+KQ4cZShF5Qy8c0tDa4GKtMnN8lUicDimv2hlkiY0doi7Yj7V0qjFj6OT4HfylWeIxBcSoeIiD2ljhbXCiNLHiFtN6Y3W3l0zHMDSRqLB4Uo7sW/ga8AtVtDZDofo32YnmoZDwP+27kfxWYxuGLHEEVS87k3L5dWOjfapDq93zK7rCdST5lBCesK1grUUBCYUZRVHN8E8JrU4JGex5GhI8CR+CnYfac7K3ZpW+Ejv1VfSKgL/C9MsdH/GLhyeA711V5gv8AEiQZTQtcOcZ3T8jksKU1xVTKlqPXYOkuHxLHdW6ntFmN43XiiPn5LnY82sL0Z2KSRPJlWcbcwT993dyC1BK9PgwvXy4+XKb8JEuIvJQyiBpKZS6IxMTUVzKTEwZS6k4hcgJu+U+PEEIKRTo9pQxZu0ntGd0oy5Gj2kTTg8KUcuSLkSFaQqy2bh2PaQ7XnxVajYecsOXmjLzBj4q5l2dG6J0cg3mOyIPL8ivNek2wTEercd4H91JxcPsO+8PVejRYwEU7iFU7Uw8cgLXZg/2CDwKwvH29te2njc0RaaI0KRq0vSPZZZ73/F+gcOR5OWdZh3Hu8VxZ4WXTfHPcOaUROjwh5j5I7cD96vL+qzuFV2gTUQKQzZ/3/T+qeNncpB8lPSn2iMwIgRxs54GrSmPw726jLuzR1p7gZKvejmw9+pZR2NWN+2ftH7v4pOj+xetIkkH0Y91v2yOJ+6teAuz+f+f/AGyYcvL9RyROpcQu9yl648EMvJTqSUgGEJKRKSEIAdLgEZsVogY0ao2ejFyUhIEB1JKTk+N1JANIjPIKGQjYNpdSdS6kAlpClK4oCg6ZskOGPVhuTgXkn3Wj6w5lYJsDj7zneWQXpfSEfs03wfmvPW5Lk555bcfoNmDb3nzKkNwjPs/insKMFztTGYNn2R6ozcHHyrzKIxTcHgpJco2OcfuglIIHsjeDnDwcUropR7jy46Brhr3WOK0kXRLGEX1XkXNB/FRJ9mSwyNErHNtwAJ0OY0IyKc80Vo8GHdWzeAa7dbvNGgNZhFIUo4VyEYyvTlcllCpcjxQFxyTZoi00UbLQNLqTqXUmZtJKT6SEIBA5JaWlyQ2I5hStjJRd4orHBTaqSBswbipkWybFudSG7EDgKRBjTVKLcl6gn+UtOhpRZ9mOaeY5qVHiyE92M5hLtRqK3EYNzReo7lGpWT8ZqOaiiHeKuZfqLj+I1LlM9kvQi0KfDlprXvVdoXWqXpEP2ab4fzXn7QvQ+kY/Zpfh/NeegLl575jXj9CMUqGJziGtBJdkAMye4KPHHZAAsnSuJ7l6T0W2I2AbzgDI7U1e73Bc2V01k2F0e6HtFPxHaP8Atj3R8R4+C2mHiawbrWtaBoAAAgwj+6CksCmeVUQBRtp4NssbmuH3h3ObmCPkpQCbMOyfA/gtJ7QzQnNITnWnUkpei5iRyEGwlml3tU+KEuNBWMOyx9Y34KbZDktU26lDRxVhjdnFuYzHqFBDSql2WtBkJpCMWKQzA6EuAtFoktQKXUrBmCAPaOXclxGA4szHLkiZQ+tRaTgUtLqSBN5OYc0lLt1I0y7RoqANkZqutKLUdVdk8tYSgYqMDNp8kAtKSRhGqchWmlxCV0xOqaQkATJWdJR+zS/D+a87DF6J0m/00vw/mvPYhZWHN7XxtH0UwAJ6xwusm+P2lvsK0cuHM8/FZjYsYDQBdALUYZoy1+a4cruumelhAFLYFGhAUpgV4pp4CSYZHwP4JxTZdD4fktIhnCwc1zSOVpaSLvc5zJN3RGGMIUYBEiitK6OUQ41yG2fuT3YUjiiQtbyzCW5FeQpJg4e7ogdYVZNdw3cj3KIQAdAiWCyka1zhkF0cZ4386RYsSAmPxKPJmmbhkhPffAJ8u7wQqTiaRciCMpWxJ7haCT2SdyNA0A55rsQ0Xlko3D0aH8kjpHHhoubY0TjvX496D2C516pHuB4IphKh7UBbFIbohjiD5J7LVQOk4/Zpvh/NefYUW4L0LpCP2SXn1f6Lz7C+8PFYc3tfG3GyG5anRafCjvPoszskGtRpy/qtNhb5+n9Vw326PpYwhS2BRYRp+iktC0xRRAEjxkfApUjtFpEs6kIUmaGjkkdK4agfJdu2OkZqO0hDfmupOgZr+BSufunIoACI3DkqT2K+S/rJpiLhqgEUntDkaOVIgwta0nSwNOVaIAkI4nNIZHa5pXZ+DnbPeOF+aG7DObm4EK9Kg7T90eP5Jyp9K4VdbzB8Tg38VOw2HjOsrD8JB9bWF6VNHtMYP2B/MVpdkNAA0TsT28r2PBRHMOPzCSbZoPuv+a7CHLzKltKhakmw7me9XcRoUPe8FZ7UPZ81USOoHXQ6Jg/eVNtit2Ubwvq35HnVqzgktrSLzaDn4cvNVm04QXTAl/8ApnGt6h72tIBNvf6KQ84gfm1q87wxO8F6Ftf/AOPd/wDgz+Rq8+wuopY8qsW32NdcNOf9FqMKDldevNZfY91pwHEclqMLf9lcN9uj6WMPkpTFEhtS2LTFFPXP0KVI7RaxFUYPNOc6+GSQpvkutmS+SQpSuKZEBRGyCuKBFIHAEaHRPQNlKYXd6cmlMK/Hv+lw2v7x3h+5k1U8vKqNqSkT4cUSBI0k97myMpWqWzaJxAzPBZ2XbbJH7jSKB7JvMmrOXDVZKf8AxEjOXVPNkgjerKqorLbQ2vh273s0MkUjnXvOlc4AcQ0Xks5yYlWq6UyftUef8ME5/eK1WynN3RmPmF4LtvbEjyesLuIJsnLOm+ZK0HRHppHBEGzvcd09kgONN+zkNAque/SOvl7nhHCtRqVWbS6aYGA0+dgddEdqxRp3DgsPgv8AEvAt3S58gs2QGuJFEk3kvKOkWJixGJllDpAySR7xrZbeRo6KdtI+k9pbcw5Y0tkDg6iC3MEHTPgoLcQHR2CO00n0K+fpcSx/VEua1kYDB1ZDCWiyHOA9518SrM9JMQyNrW4l2TQ0AGOhlojHL9PKfj23Z8g6qPMfu2cfuhQ8Y8GSfMZYU/zO/ReLR9J8RTWnEH6NorNtDdFeakHpNiwX/tABlj3He5mwWd05fe9VW5+p8vR9p7ZjZgoYnHtz4Zm7WeYjZqOCyOEPaCy+FxckkkT5JQ/djDALBO61oDRQ5K/w2KbY1yPIrHlu14vQtkE1odFpsKTlkVkNj45tfW0+y5ajBY9hA1z+679FxX26PpdQ+ClMVfDima3y4HnXJPx+1YcPE6WV26xgsk/gOZ7lpLEVYhI7RRcDtKKZjJI3BzJGhzXC6LTxRnyijnwPPkVpKmqH2uO/fb/2CjwbUic3e32jWxvDKjS8b6RYqiepfvdpxJALNCcs1Aw2Le4dneO4BdAccqNnmuqZxlZXvAx0Z0e0nkCCaTfbY8yHtyBOo5LxHEY2eFjn7rHbrgHPa9riM690G64ILOkOtADQHn32q7RPl6dtHpGzDYWDcc0uLWu3dbZq/wADmslienz3SRSdZuNF74a27bYO65v2llNqY76JooAAU00dRxtVGHxArUXWteii5fh6fQeyekMc0Ykc+Nu/m1u9mG8N4HQ6qZJtaAayxi+bgvCsP0gcGNsMHCg0HwTcXtoOOZaK13QB6Kss5IXl6ltvEx+1wv6xtNfDZvKiXg/ir3/OIPqysOvFeKSbUYQzde03mcqLSOHeoz9v7lUe7L8fRTOSfh2WVZw7Nc7WQ66aE965+y5jpvH/AJM5q9lJdVBrW6WBmhywyfVAAOriLd5clyd/+N/jjMYvZz73Sx7jrq016JkWDeK3Wupwur0PfktDLgJHvDt8Cssjw70zC4d25e/WuhN1Z0V9/CPjVEOFl4M38qycMj8kQ4SbQxnzLchy0VvDhmtB7ZAGdiwe++aL1bH5dYaI94GqGuqz7n8bNPwZ94RE1y3aHPgo5ijJrqxY7VUy+9aSNzI2kwns/ae45m9BSg4jbBG9TGboydJu9m+TSddVtjjlfpFkn2guw8GnUiznlWWSdLs1gAd1Nirya3yJzUn/ADMDKmktArsajkDz71dQYyF7Mw0WKAcde4gaKcplj9HjJftm8Ps9m80sj3XHNpFAeCmxvkaTTX2D93VXjH9WexGBeXP5EoEUwLi+u1vc+4cNFPfaumvtGZt7EsNAuHCuz+imwdL8cxop2QrXdvWuSJFtYuJbuNsVW8BTvRCxbY3tNsaxwIyblqRoVO5fcPV+qmw9PMfX1CL1pvA+Ch9Jel2JxTBFKG7mbnBobTuAvLUHRObhIxYa9wrvFKvxGCAde8Mxnn95uiePUr2X+wem+Lw0DIhGwiNoAc4i93gKArJTY/8AEzFABpjjcTY3swdD5KimgaB2qOXccvmgvwbLbTvrDStC05EJTR3sr3vab7PazOt5k3kFAlw7Kza7yqznea1EmAioaWB+etgqPFgIyTZNixlyocbVY5SJuGW2cfEzhG8CuAux3lBEQJyjeO+teXBa0brW015HcRX5p+HJumv+ret8E+8EwrH4iAENBY9wb9UWBn5KL7E0Xcb2+Zr8FuYXdo6ZNz1zz1Q5gAGi2e9pZ/PgqnIOjC9SCQQ14+dV8kaGJu9nG51WKINHLLgthNkw5x6GtfwSnEZe8PImz6ZKvkHRj4MEHHdDS2tciAa46KQ/Y8dA5CycuQsjLuU7GbfkY8MZVChnneXHmo+L2hI1x+kaDejWF4rUdoCvJaYy1F8NNKzjvUbsULB9ckJ0uRtwJ+a3jfY2+7hxz4/2FxxcA0w0f/jB9SuXq6OzCtxGfZzBGreyfCkuyy50dCO+IsH7RvNbsbUAPZiYB8DAqzY21XiFoFDN51++eACLj4G2dx+z5nRvcIXktbdNaS4gcuaw527KwHcbutuiSM743a9hk2hMf4pHgFmcR0XgfO6d+857jbmkN3Caqy0hXxWY+0ZzfpgpdvRlrgGv3jVElpA+1l3pNoslb1ZdkyZofGLs1lk4aA9y9Cd0dgN5VetMiHruIb+jeGa1t77jE0iPeeezlwqlt8sqPjefSRzOc7dbK4Ak21jiAK5gK52P0anndEY5I6kb1hc8lrYqIycfrE8u5bPCYeMxssvNsFgySEZjlvUiYfDwxCo2NaOQCm8n0JgnHYkebXYqM8uyf7Ch4XYeELpA+ZxDZCAGjUbrTd8Mz6J3XDgEDDT5vyObzx7mrHTS1O/yfB8TM6u+kPG4HBticWskJoUXO7x+SH1p5fmg7QeerdwyHDvCJIFh7LgwbEB83lV+04oMt3DsHZfq4ngDfonyTgauA+QVftDFMP1roO0s6tIHqjcidrwGEZDDw+pQ8XiWdioYBT26N7nBVbcYzdB7RyH1UDFY9vZABycDnQ0tT2xK5z9aD20DSKCu6MKPhscN6U9XFm4fwx9kaWqZ207OQHmgjHGzRqzeVI74leWNJJtAUfo4tD/CZ+iYzaNAfRxaD6jeXgs2/GO4k/NAM3n6o7z8TeWNE/awEmkQ7A0Y37Xghz7YBrJhpzT+7ZwOfBZ/frXLzAtNdKefqjun5Whm23bXAMZmCMo28vBMk28aoNAyr3GA/NZt0x8R4oe8TwAHzR2pfLRcfBFNudcZHFooHfaK7sgo8WEgaK7RBN5kHPusJd0Z8vVKYuSrvf1Nzree0D+7TDiR/YUU4qL7QPgCUyTaUQ5+g/FFrquUn2m+0dxUPZcp6porn6uKhy9IGNBNaAnmoGD225sbQOXLmbRb4ReTFpQ5yXddxNLMy7VkP1nUfJBlxTj9Y/io7FeaNS97Bq8fNRcRjogHdsGgeZWUfKOJJ7jonjGEaAA1rWdeaLnpF5l7BtaIMaMyQ0A1zACV2170jdyzoLPy49+XcO4IEuJd3eZU97U/LWi/zl32Wjxdf4IDNpyDeot7TrNC+X6LOPxRz/IFJ7SRoPmnup+StBJj5HGus8gNe5R55S7JziRxF96p2SuOZOfcu3jeV+PmeCPJd6tXSjx9UntB7x4ClWmV3NcZDWd/JKxO02TFO5/MrvaL/pnSrnSEZD555prZ3A96nqNrH2juz8UrpiPeJHhSgCZ51BSl5vSvVVISW7FDvPxJpnJ414KOZT3fK00SHgD5p6NID8/1Tt/maQd9y4m9a4o0BQ86C/1TrPM2oxnOlhd17tKRo0xryDwTgbzsDxCgGY8eSZ17jw8tEaoXEchLhZKbMuXKzNY0ZZJkWh8Uq5ZlDJXnNDByXLkidDn5IE5z+a5cieyqM6Qms1zT+a5crIjHE6805xpIuRQIOHmnPNf33pVyJ6AfWGznogSynPPRIuVGfCb1UomgKXLlnl7SD1hzzTozZXLk1DboolcfyXLkwHIckEHMLlyDGaNERrdVy5SHN4+CC5y5cnD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7" descr="data:image/jpeg;base64,/9j/4AAQSkZJRgABAQAAAQABAAD/2wCEAAkGBhQSERUUExQWFRUVGBQXFxYWFRcYGBgYFBYVFBUXFBgXHSYeFxojGRQWHy8gJCcpLCwsFx8xNTAqNSYrLCkBCQoKDgwOFw8PGikcHBwpKSkpKSkpKSkpKSksKSksKSkpKSwpLCkpKSksLCkpLCkpKSkpKSkpLCwpKSwsLCkpKf/AABEIAMABBgMBIgACEQEDEQH/xAAbAAACAgMBAAAAAAAAAAAAAAADBAIFAAEGB//EAEQQAAEDAgQDBgQEBAMGBgMAAAEAAhEDIQQSMUEFUWEGEyJxgZGhsdHwBzJCwRRScuEjkvEVU2KCorIzc4OzwtIXJEP/xAAZAQEBAQEBAQAAAAAAAAAAAAACAQADBAX/xAAhEQEBAAICAgMBAQEAAAAAAAAAAQIREiEDMRNBUQQicf/aAAwDAQACEQMRAD8ApKTXh0lrnDoAd08KxaARn6gD5/Nc2eJ1QCA4xf8AefmfdD/jH/zEeVvlqvfyr5PF03+0Xb5hOkytsxBAnOYPM/VUWG4q9tsxI6k7qzo9pMrIyguIiS53ObjQhLklhhmKJP5vin6NSRuepJHyVP8A7ZzAlzQTGuVt7TyjXdEZjGibHpFpvCcyGxbPDdyfRQ7tp0c71VRXx2YeEQfPXmoUuKEGCT6yNU5R0uXUXi4kjp9FpuJc3f3Vc7GRdhdExYmfXZSBcRqXX31990+SaWtPHnc6+6kccdlTmtH00KLRxnqOS227WZxxWhjHc0sKzTpY8kVlMnaU5pN0yMa7+ZEZxF4uTPmlm0jyR6WFadSfIfVS6WbEdxRx2b8f2Kh3zjqT5bIhp0xr9StGv/K330R3F0xr3bE/FSdxB+mY/fkhOqk6kD1WzXyj8w+/IKMw4pw/U73IQzxR8/md7n6qba8jz6IXe31Mmy24vabeLVOZPRHbxSoL5fQ/3SRfH6pmemiFUxxbJBBt7ecFTk3awdjah1cG+QuguxD/APeH0AVRX7QkaD3J+KWd2ifyHxQ5HxX38RU/3h9h9VNuNcNSD6EH5rm3cfdyHoojjb9oU5txdJUxpmxsg/7QeJ8S52pxl53HsEFvFqgnTfUTryW5rxdI/jNcaR5FjfmQgHjFXUlo6ZfoqhvHv5mj0JHzlQq8YGwPNHkvGr/DcVcZk/CPgtrn2cW5N9z+wWKcl4qSZkDmpCnb21UO6g2Np3+sI1z8N/vmvNt1sYCdv7bIzHLQA5j3O0rdPDzoQOh+Scy0FggP2UVg8/S33qhfwx1Bny68yPRbFQjkL+/ofP5JzIbiM2oOev3ATdOqDA1+eqTL5F452K1SpNJs43HyMXK6TILidyNBsfSyZpVzpE6afRVrKZ1menw/dRfVIIG3x11S5bHS2OIa7+4+SC6m2fDII629JS7cQDbz+Ee390YgEW01N/j7qy6XQska+4TWHxThoYSdMHnIKN3MaH0T2GltR4jpmE3XQ8P4A6u3PT/LJHiAiRExHmuW4Vgn1KjAGkkuAgam+glemdo+MUcMxtKo14DmkjJaMukXvfZcfJnZZMXbx4S7t9RyPEuGVKJAeGgG4gzMHzEaqvrVRMATz5+6G6uasOLptAE2aG29PILZDd3ZhqNh72S5Jce0obuY8iCoto7gT6SttqtFmhvW/wBFB7yB4j0nQecFTlV4RFznzpE8/sAKTKc3zE+3+nxWmun8p8zfVZiKhY25nTeB6/BC5LMWyybTb/l/ZLVqTW2y7EW6yNklieMxpASLuIBzp0O8SBPkr2vQeLpEGI100PxSNWmdVYPqAaOJ6keup0WjVBvt5kiPbyW2irDljXHkrLEZHfpDeo19QkXYQ7Gf29FNkjnPJR7zmE5hSB+Zubz29VPF1KTh4RHUdOmiHIuKuJB3USsJE/fX6KTqeR3ibpHUQZvbZHkXFLDBbUsO1ux/b3ssU3F4lQCSd7ogHQ+t/l5/BQxOALScrg11/DIkxe5BifvVQc2o2La33tpYz5hc9lYYpm8GLG37SjUmgjrH1Spe/cAxrEbf67c0amImNveeU7pDYMKIiY6WUxV2cJ9LodOREgQbf211hSoVQ43mL3sdJ2WCxumWzZsTYSiOpAGQ32nzvshua28dNTb05aLG1gBuL87awE5UsGqATEjzI111PxW6bQDrInTz6hRqMDhoHedjtv8AeqGWwRlJHQjlNtPJPY2LCnTZMkH33OqgKdyW2mbH10StJzm3vHmOg+iZFXf/AFGvLUBWUbDFHESNIP7+S6Ds5hqFV5FeqacaQyS6TFjeLnlz0XNFmYTItG4nr5i6aoVSDDpkb8xYW5pW7nTTq9vYsBQw2GLmtY7NTAzPNNxkEatcBBs3ZeY9p8U57nuLnOuYmdCZAvprou57KVxi8OWV2h3dkNDjOaCJ1O9tVR9peCHDEOLs7Xk7EEbgSZGh+C5ePrK79u3k/wBYzXpwbKu33sU3h8SX5i64aPvzQHYYEl1z4juJ8UmIFtiok+g6R6rta4yGmY/YktEXAGp5dFurihbJv9m+kKufUJkNB53Pl9T7LbCQADA00hFTA4jUaYDyNiRrcHldHoN5j3Fr215pOlQvmNwbgEjSPv3TGHx4aCRrs20DrbdS1WsRSlsgGNxFvTXby1SAw/UmTpsT05pvFcTLgQTGl/I7cikn1gBGv3/dSZVtCvYbCBYbkefpZAqsDTqLE6LY+mt/ZCq0zImJ6HVTayN/xE9OUCOV1o1t9+snqoNAiZteOmwUXeft9+aNrpIjUrft92QxoZ+Wnkp5BOW5db4zp1WVKZAh0ttpujs5C1UgaQp4dxmWzMGAB6LTqgFgJ22+Kg559Nfu3RHZ6dDwmm3L/imDezabXGxi5P8AbyWKlwTyf7LSDcTOKwDHEnORpPqYIB8t1nizOLHAkah3wAgbg/BJPxTRMHnrprf4+ajV4kJGXLMQSIvYAzb280W0OMcWuOZsGN46jSI5o2GxzBrEEx6HWSDbQrVHHBxvHrtpEdPqtV8MHBppTEHKJmIuLnWeXmlKOv0d7aYElwzAg62n11sB8PUlPCtcXZHC5INxby9FWVWuOUO15kgnpN9AtVahYSdQ4dOh36pzaah04TQhwMGCZgb7a9VAYdwBdIcLkG0G0ix03t0VcKsRfzCewGMuRMamdIV3UuJqlVtoPvX4wiPYHDW9vjuD96IY8Rg22nncz8I90I0S2xO5uLixtH3ulKFg1NxGpkc+WmpG5Kg4R4m7na/Of2RRUIAJNtDvyPrqtB0TGvLmeg8khM0akhrxrMH0TXei2+m+l5m33dVpr5CHaAxNhI5g5fMpxkP0dHzERIPnMq70lj2zszTa3C0Q0foBsZubkzvclc3+IGNBNNgeI8UsHMHKcx948ikux3bLKRRrOhgAax0Cx1GYjaDC6Ttb2ffiWgMcPDJyPAImLZTHhP1XP1dul7x6eT1Jksa0yQDlEWub+fVZ/C0wxzjVh7ZHd5TJ2JB01vqnn13Uw4DK0u1IA2tBO8aQqGqzxGDoTdxFzvN/ium65zQzqo20+/qUM1Ba9/uQsw+HdWfkpsL6mzWnUyRAnex9lo0cph9nCZBEEdCDuFttpp1UusNP7/FabTvc3v6LO/E29Z0Q3VnRp92ULScDoPLX/Xqo1K94Go8kN4POIjXf7v8ABZ/ByJLjMfdlNrxBqYy/X4baBDbXcTMHoY5GPon8PgW5xlEnWPIX1VvRwzGnK5wgR+aARqdL+8IXI9RzNOg99mtdveDHNMs4RUbcyJAPigRPmfNXOPxrWR3TtN43GawA8xc8lV4zipeJcc3ztpflcI8qci54PQbTBqQXPytgZSWmAPFcTHQXPS6peLAVKjnue0k6ib3MeEQo0uNOb1GUxOgneB5TCq62OOblF9rm8+SPZTGjPqACRyHqIMn4KOHrMLvFEaawfglqmJBiJm33HJQaw3Os7+X3qofFd4ehS1zNGtoceWt5lYkuH17m9/TnyWKLpTNq89Sbj+rTVMUqUjwGY87wZ0VXm+d/vZM4StHODsCRfmee6zLSiS3MDLQTMxbn6pw46GwNQAPaTaFnDeH962q7vC0taC3wyHXiC0XnS/UEpakMwIB8TTBnS0zfmf2VgVZUXMqNcHGJIiDHlN7/AN0F/DvCQbu5l1gJ2t0HxuEm/DFhMy0iYB5fYClgscZAtAvr1vG58kpQ0FUwjwAS23S+03jSyE1yvhhczM7CQYcCDoYBgwNNAqJzIJ2j10Fv9UpWM0K0EXJi4A5iPbT4K3pV+8afBDpkgm7ogTp+b4KkwxI6zqBBPRNGmG+IW0iJkX1uAY03VCxYYluQCQImZHMiIPohV/yhx1FjG839UanXzghxJzWjWIO3PXVJsJa4iZMj1AkyArAsN0fFm6i45Dz205bLWHqFvgNzBym97i3n5pN+JLSHjS0j/Nr7p2jUa7Um4uJj+k6WgyrttLfh2IDnsBuGubmAm7QZcOhidea9o4XxJlZneU3B7biRzGxnQ9F4zwbhxqPDabXSSAYI8UZuciNp9F6vwDhPcUcpEOeS6pFpcSY32EdeaN/DxmlT2l7Kvrvc9goiZ0aQ4iP1ECHOkRJ5rzvEYM+JpsB/MY5AeA3JuLc916vxzi7cPTcXOIdBDYEmSDFvTdeSV6znEuJOZxBJcNycxJ6lXehyk2Lw/A93SrVg0juqbXUnAmcxqsZ3gj80XAOx8lSNDiQSCBNzPiO/zO/VWnEO9Y2myo6MjMwaS0uyVYeMzm7bxKqmkvyjQTe48zPJSX7XQuSAMouSBm+P19kw/CZWtcST4nNdqBpMgn157qOFeGMeA7xlwiRYMAObXQzC3Sx+VpEkucQbgZTBgeGNQfsqWrJoTHupiO7YLgTJzEEAwR8Ljy6pR3EYExef5QL7bT1hJYik8vcQdeZE9dPXkle5doQI57e/7KQ9bEbiiahN9/mmamPzbFx5m0aaekhI0cEe8g2BPz5J7FYYNIExqecgjUQJWpdFH13Hn1te0woO5kgCfh+6HiHZSBI5nzUm0nViG02Oc6Lhgc6wOpA0F1NnIgX2gaC5vePuELFGYMzreDFrx1Ks63ZfEBt6TmxuWm4i1xPVIB7NAROk68uSOyLsrZiQd9/PcrKriBtrEeim5jYGWI1J18j1WqLmTDwYAuQZJM6HkJUrH+EuLBIdGa/WNhZbQcPVaSXG0zAHQ3+YWKMq8Li2B5z02Pk/qLtbzcHfqd0etVbUeXU2BmngHOBOX/h/ZVOIEOPmd1unVi4dB9VVe1dgezTKVNpfl7yqNmzly5rX35+Squ12CpU6hhuV+bUNABF3AOvcxB+7Ifh920NCvQOIAdRc4sNV7SSwv0IedIOvQuleifijwWaIqsZJkZnC50hkXgNveNfWULuex4yx5NuJuy4ykc7bi3lt5JXEcMgF1KbajU7m1uXyTdSgabzleIkaHNexloG9/j7zquIMgw3e0aHUDfQJyuKsw+Oey4cZtp+/sFcMw1PEMDnMIIOUlkSIDbxNxe9tiRoguwrHxsdQQ4Xi8TtzkeqSh2Hfm1vaxuLGZte+umqTXsergXU3wQDpB0HmOUxpdRpRnl2bKRprEn5fKVafxratObRHibuDMzp08khjGEAPzAsNv6eQeAPy/VKUUu5dTcQ0ty6yYhtwJlHr4WWtIABBnONCcoJ1tlncJajVJGR0QRqJ0iDFxz0iEPC8QLJY6SOUkCOon2hXttLHDUm1LOtAAdcRP6XAgRqfWeidwmDqOP8AhnPIJyjMXODYJ8I1iADEwlv4ZpbnDy2pzIPiGxAI8QgwTzB1mF6R+FdGWvdUotzMIy1gQQ8ERDDqIFjspbpZhtcfh5warRoEVqQpmZF5cQbnMLxfyK6irVAB5CfTnM6IOKxOWm98/lDj/lB1XnWIc+uXOqVT4jMMqQRP5muAkEGw2suVy7dfXUNdocfhq5cKYbUqOhhflJaADNnRB30MLm+03ZisGTTpEAQM2ZhBzEWJDr66m6exAbhy12SdNCC3KdnOBkf5ZK5DG4iW1HAUxTaWtMZZGZxAjc3BvyTl32GUk6KPcag8RgtDWkmBIBtHOP2UagAAggdNLA2sOpVrxDh1BmCoYiiXPe9zmVqjrNY4NBawAWYINjqY12VA2ln0vOgHOb69QUtjoU4psmRMbgjrz128lBuNYTLswJJiNgTpYfd+ahhuFvMl0N2vrqBcC4EnVHo8MZclxP8ALlIh0XMC5t1jUKbLqCV2NaQGVA6Rm8QLbnSImfYaIVbA1j4n5Q2AZztIixnwz7Qnmxm/wmupvgeN4kZOnImVlfiTGvg3qNLi0wSwh5hrfCBJAtPX3O1/4Zr9n6lCkys9oyVLMdmhzhrmDdRbnEKvfj2TIbmtYxLhFtyIHl7J7DcUcW9xUBdSDXhjHjMe8Jd49iGhz5kEbagrna1eHGG5Ko8JGgnoNieakXS3JaYzBwzXAIaOpIa2/wAVuviqgD204DXtLYGSYcQXOOgYYi9+ipH1QAC+HEQfCYI5SeXwuiihTeM2Z2XWXEBoHIAAF2/LXeCo0dbw7ilXuAO8dSYz9bu7eO7s1jPGQ4DxQDHK5hcxxuvTdj206Tsgg0y4gENdUmYAywAC0a2QDjhSGZr3vaDoczGS4xIO1oMITcMBWbXFRrmkh/ia1zsxIlrmEEHeDcReZWtdIscb2Tq0qbHPDckNZmFRuobYZHBruWmbXW6q3YeAA0P8ToswQSdL3BGqb7Q8Wo1i0tpikGsAhgLWuIN3OkkmTG9gq2ji31B/htMNIs2dJ29JUV0fBuC0YzYh7mk525GCS3KWi8+G9/KFifo4XDFrQ4XiZmHH+q19vgsQ23J5vWwsON0Slhxr9/d1jgS+BzTYw7gQCCu0m3O5adP2ewTMRhalA2cZc0n9LmgAOH+b2ldB2H7cYih/+rjDOHokB4cWFwYQ5sAOl1Sn+qGgkQIIBg0PZGgRUnk0j1kfsrjtF2d/ispD8jmyPyzMxE+UfFerLw88JfuPJh5uGdn06viPYOji299w+tTqNAPgkSMxzRm1sZgOEi40XFY/sricO8mrSc1ps4gZ2WECcth97KidQxmDOYB0C3eUiQY6ltx6wuk4F+MGIpw2q5tdv8tYeIf01B4h6yvJfHlj7eqZY5KY0CxpczxMvIgACeQPI8vey1Sqiq3LoRoRrM+R10Xf1O03DMVSNWvQdQJsXMc11+uQh/q5kFc8eAYGsc2Fx9JpJEMxGaibbEuBaTdSX9a4fjlaVQ0qkEWdIcCSJBvsSOatsI0FjQ12bYgkRvId6b720hWmL7B16jCGNFWDIfRqU6vuGuJIJ6KoHBsThye8ovHLMxwEcvEBaTqlvcC40rW4eCc9OWkfmZBtGscwhVgakn9QsesaEzvPVWb3FrQ4DW0S0nw7OAMg9YAOqM3h/etaQMlUfmcSYc0k/nJsOQcbTY7JY5No72epg0AHOLXeIGHkG5sMukGW7ETC9P7IUH0MO9pplri8lodlkMLWgOdls0nWNeapuzWA7mgxpDc0SSBEnpPSB6LoaOJICVwvsZ5IfwtUAOa+7XTMnoZXmnFcYyjUe0OnlEyRMTJiecgQZ3Xd1cQQ0wJNz/YXHzC804jiK1U1aj2OYJDW+ENzHNrpOgJmdS1DOQpbZqFO1HEO8awZQ0jdpcRA1N3GdNOpXOYJ9oJd4/0wL3tI1KtMQxxexpcSXw1okRewzR1Klx7grMLie4aTVqhrDUcbNlwzEMA0EZbmSpj101lvZejVp0mZYdNQPZVpF3+GHSCx17y0C19eVwhMq2LGsjSzdYAO07zckmw0WnUyCHHqTaRPP+oybJptCs8BlGiXX/Q0m5/pFvMdVbW1ahQqFsis9oz3OYuvB6Q0QR7oGI4mxpAaLm7jytuPymeV9NVa0uwOOqEmpSyssc1YinFhoajgQFYYfgmBoOb/ABmIwpptBlmHmpVcdsz2MNuhd7I7jpMHL0jWrf4VLO6dmi15nTcmdF0HDfw+rZCKjsrwBFNpLqg/5GkdTEjyV9wr8TOH0/AzB1KbQ2Za9suMwA64JESZJ9CpY38bmtBFDDsZyL3SfVrY+ZU/19QtYxXYj8KsU1mai5ryQDlcwsdzAIdoed9ktV/C7F1C19SgA4NAce9YAY0LodsLeQ6JDiX4wYuppVLRypNDfjGb4rluIdqK9c+Nz3/1vLv+4lWY1unYu/DzEuflAotaNw9nhIgEeGXZvT1XNdruDVsJUbTe9oJGYZc5kSWg5srQBbToFTDGVAPyW8v7LVPijh+nyuDC1lWadv8AhdgaVaq4PrAuaJ7pzZLhYOiTlIFptN+sqp7a4mmzFV6Zpd2M5yAMDQABDcoboNPNUfC+09ag7NTdkcSLgASAZynodxN10PEvxAbimxisFRqn9LmPfTI6AjMY6aI2drpV9n8KyS9xDyPynYcwWm3K8q6r8QyTpAmSIAiJMjdcrmwpILDiKDuX+HWaOcHNTOh5I9Xhrn03ObicO9guWl3d1IFz4HgSbaAlSzbaXuH44wOIbBEEzE3kD6LS5fAgk+HYbCdTO3osU02nVM7ODPMK1qcHYSDGiaouumyxfXkxnp8m3K+ymGw7WaBPU0vlR6L10256EASmL7MYet+ekJP6m+E+4/dP5UVgKGWr7dcevTh+Jfh4RejVts14EjycPoqjEdk8TTs2Kg6fKHQV6ZiGlVtUrj8WNdPmzjz1hxWFcKmQsLSHB2W4M2M3GvNXdH8X+Ihjmd+64IzZGZhPIhoIPVX9YBwhwBB1BEj4pL/ZNGQe6bI6ftohf559OmP9PXcKcO/FfEMM18mIERlr02OEzqHNbJPmU5i/xRovYcuAwjXmPFkMRN/C0NJkdd1rGcBo1YloEbsABPna6Vo9jqLXSczhyJHzABXO/wA9Of046P8ADPxJw4B77CNOmXuK1ejHPMDUM7aQmMd+JuGDR3GHrB03z4yvliD+XI8mZjW0KoxfYmk8gsJp8xBdPubLMF2CpAnvHlwOmUZSD5mVvhpTzYaXtP8AErDwJoYibaY+rckTYEGPcpDGdvcOTAwpDdSKuMruJdJv4Y6JRv4d0v8AfEf+mP8A7JzD9gcM1vidUeZ1ENEeUH5qTw2t82MKHtpQkEYTD5hoTVxbj/7i1V7ftmRh8HJ1JoVahPmalQyrIdisJ/K8+b/oAnsB2Owk/wDgg+bnn/5JfBR+eOc//JVYf+GKVP8A8vCUG+xLSUrifxDxtW3f1z0bULP+mmAvVML2OwjQIw9L1YD/AN0q2p4JjG+FjW/0tDfkp8U/V+WvBzQxlcz3T3E/qc17v+p6apdi8W8eNzWdC79myF6hxMwVVuqr04/z4fbz5f0Zy9OF4b2HqvJ79xpgREZXTryOnUq5odhcO3XO7zcB8gr41VE1l0niwn055ebO/ZCl2bwzNKTT/VLvmU7TptYIaA3+kAfJRdVUDVXSST053K32MKvVc7x/saMQ/vKbwxx/MC2Qf+K15+iui9FpV7o5YzKapYZXG7ilwvYeiGMa9mdzZlwzNzT/ADCSk+I9g2QTRLqbupJbG4O/xXoODrNIuoY1jdlwuON6seiZZ+9vHsV2YxFMTDXgCTBuIudYPtKHxPAjDsaQ8Pe+RGSq3K2Af/6NAkyRYnTyXe41sFU3FuHCu0NJggyD8wuWfgmt4umH9F3rJw+FffbTl1Wle4fsxVDiA0u1vFttCVteXhl+PX8mP67PD1hKtaLgVzFGvdXWCrWXv2+XIs+4lCdRhNUShYuolKtkBbXurLCvBXPPr3TWFx0J2Ocq+r0hCp8Th023HypBochNx0vaiq00JoVricMle4TlctB0mpkUwspUk5SoSpaUhQMWOMJqpQhK1QpttB96iselsqboU1RbCseHi4UKOGsmsMwArcjkXra8NQn44QVV43HwFWniHVGYb7O56E4liJKrnOWq9eUu967z0897qbnrWdBL1mdZBC5RL1AvUc6yjsujsYEtSKbZCGVKQwyuGqFbHWS9Zw5pGs/quVdW8VWBSLniVlSr1S9Rym1WOGxgCxV1F11iBdoUW391c4IqrY2Cn6D1RXH8TA5JHE4qUGtiLJGpWXTGBaJUrLKdVKZltr11cqtaOIVpg8RbVc7TqJylXUs2Uul+9wK03DgqrpYnqrTCPlCzTpLsVuETlDDoTqwQHY9DRejNejKrq2GTdHFSt13hbtrqq0YZN4ekokhabiQN0hmosSQB+6TqYuFXYniE7pJ2IJKsxS5Hq+JndALkAFYSuk6c0nvQy5RLkMuVFLOsL0ElRc5ZRnOWg5AL1pj7o7VZ0itVK6Xzob3Lna6ROrWS1SotvKA8onIjUchOW3IbkacgtE3WIdJt1iK6HNSCiDEWVc+rdS7xOOdO1K6X7xAzrYKcoWDhym0oDSi0wnKGjDEdgUcPSlP08ItttI0QrCjVhDbhlCq2FN7X0NVxaCKt0lVqwod+rpls3EwpVMYqX+JK0+uiu1pWxdtUm/ElKmosBSiXsQ1Fgehrao6MZlrOg5lmdZhXFCJWOchuKzSNkqDyokob3KbLikXqBeoOKGSjacxPUsRIVlgqAfv99Vz4emqONLTIMFc85uOmHVW+K4bk/Npsdpjfltqln8PMSNOd73i3OZTeD7RWDXiRpztEIr+K0phgs4wW7XmddP3gWXm3nPb0zHGqWtgiDof3SJqNkgOByiXQZgX1hO9puPNpsIpkZwQ0iJ02tpouJw2KADjs4Fu+/U7I/JXSeF1GAqtqAlswCR7LFQ8GxrmOOVoII0JMa2sOixaeVb4VpUNz5lY1y06ZNjutgdF6NvJpIKQUI6KbW9E9hYk0o1N90Eg8lgcRsU9jxW2EqK0oV7LnqVY8kyzElHbaX5xQASGJxSQdij1QXVfNWJYLUrSh94hE9CsDTyS2OhM6yVEN81k9FtroXMpAoYPRbkqbTiKFsOQ56LJ6K7biJK1nCH6LU9FttxELlFzlr0UXA8iptdNOchlbeOiGVNlIxxQiVMyhkdCja6SMU2uQoWXU26TEdj0ZteDm0i8+SUaeijjye6fAOke9pQypTHtQ8a4gaj3QSQDY+WhVfTdsdrwtGZNipMonkb+a8Ve6TXQ+DqXPl0+ixZhKcONjp15haUX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1" name="Picture 2" descr="http://www.gavalves.co.uk/images/large/pressure-control-dorot-300-series-PRV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27"/>
          <a:stretch/>
        </p:blipFill>
        <p:spPr bwMode="auto">
          <a:xfrm>
            <a:off x="5940152" y="692696"/>
            <a:ext cx="2952328" cy="24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117718"/>
              </p:ext>
            </p:extLst>
          </p:nvPr>
        </p:nvGraphicFramePr>
        <p:xfrm>
          <a:off x="460375" y="2067872"/>
          <a:ext cx="6055840" cy="4025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7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09">
                <a:tc rowSpan="1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Energia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potencial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gravítica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de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pressão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para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bombeamento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)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1D450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fornecida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sistema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5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consumo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autorizado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entregue aos consumidores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mínima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supérflua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 associada</a:t>
                      </a:r>
                      <a:r>
                        <a:rPr lang="pt-PT" sz="1200" b="1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a consumo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2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Energia recuperada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a partir do</a:t>
                      </a:r>
                      <a:r>
                        <a:rPr lang="pt-PT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 CA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de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água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a partir das PA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78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1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… </a:t>
                      </a: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nos pontos onde ocorrem as perdas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35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39071" y="3285381"/>
            <a:ext cx="1961027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dirty="0">
                <a:solidFill>
                  <a:schemeClr val="tx1"/>
                </a:solidFill>
              </a:rPr>
              <a:t>Válvulas a jusante de centrais elevatórias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9070" y="3839379"/>
            <a:ext cx="1961027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dirty="0">
                <a:solidFill>
                  <a:schemeClr val="tx1"/>
                </a:solidFill>
              </a:rPr>
              <a:t>Válvulas a jusante de reservatórios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7477" y="4384566"/>
            <a:ext cx="1961027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dirty="0">
                <a:solidFill>
                  <a:schemeClr val="tx1"/>
                </a:solidFill>
              </a:rPr>
              <a:t>Válvulas redutoras de pressão ou câmaras de perda de carga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7477" y="5123230"/>
            <a:ext cx="1961027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dirty="0">
                <a:solidFill>
                  <a:schemeClr val="tx1"/>
                </a:solidFill>
              </a:rPr>
              <a:t>Válvulas controladoras de caudal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9072" y="5680361"/>
            <a:ext cx="1961027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dirty="0">
                <a:solidFill>
                  <a:schemeClr val="tx1"/>
                </a:solidFill>
              </a:rPr>
              <a:t>Válvulas de seccionamento que regulem caudais ou pressões</a:t>
            </a:r>
          </a:p>
        </p:txBody>
      </p:sp>
    </p:spTree>
    <p:extLst>
      <p:ext uri="{BB962C8B-B14F-4D97-AF65-F5344CB8AC3E}">
        <p14:creationId xmlns:p14="http://schemas.microsoft.com/office/powerpoint/2010/main" val="2903933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Balanço energético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51520" y="1176482"/>
            <a:ext cx="8640960" cy="570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i="1" dirty="0"/>
              <a:t>Visão global do sistema</a:t>
            </a:r>
          </a:p>
        </p:txBody>
      </p:sp>
      <p:sp>
        <p:nvSpPr>
          <p:cNvPr id="3" name="AutoShape 2" descr="data:image/jpeg;base64,/9j/4AAQSkZJRgABAQAAAQABAAD/2wCEAAkGBxISEhQUEhQUFRQSFhcUFBQUFRUUFBQUFxQWFhQUFRQYHCggGBolHRQUITEhJSkrLi4uFx8zODMsNygtLisBCgoKDg0OGhAQGiwcHBwsLCwsLCwsLCwsLCwsLCwsLCwsLCwsLCwsLCwsLCwsLCwsKyssLCwsKywrMiwrLCsrLP/AABEIAOMA3gMBIgACEQEDEQH/xAAcAAABBQEBAQAAAAAAAAAAAAADAQIEBQYABwj/xABCEAABBAADBAcEBwYGAgMAAAABAAIDEQQhMQUSQVEGEyJhcYGhFDJykSNCUmKxwdEkM0Oy4fAHFTRTgpKTojVUc//EABkBAAMBAQEAAAAAAAAAAAAAAAABAgMEBf/EACIRAQEAAgICAwEAAwAAAAAAAAABAhEDEiExE0FRBBRCYf/aAAwDAQACEQMRAD8AvVyeQkpdLnNK5OpIQgGgLk6klIDl1LkqASlwXJskgaLcQ0c3ED8UA8LlAdtrDg11l/C0u+WSkYfacLvdZiH/AAsa0fNxWeXLjPtcwyqQEu6pEL793CPPx4hrfRrSpfsW+QXYSHL7U8jvTdpZ3+nBfw5K5tcx8wnUriLZTP8A6mEBHJzgfnuo52dlQw0XlO8eNWxL/JxHw1QLrV4/Y4P8ORvwyMcPUAqDiNmSN+pJXwX/ACkq5zYX7TeLKIBKaQle8A047p5PBYf/AGpOpayy+kWWGUkITyEhTAaRPKSkA1cnUupANXJUiA2M3RVhJLXkXoMsuao9s7L6hzRd7wvNb5Q9obPjlHbF1oeI8FjM7vy1uMedlIrXaGxpIrcR2AdQby4Wq0tW25WVhi5LurqQRKTZXhoLnGg0WTyAT0HGi45Pgd/KUU4ymO6RyPJEfYZwOr3d9/VCrSC824kk8SbPqgx8FKg1zXDnlbfLoxkWmzoGgjLPmc1pcHXNUOAPcFosGubOtsVxhFZwKvwpVnCslJMQUgBBiUhquekntCeAkCcrI18YcKcARyIBHqqrE9HIHZtDozzjNDzYbb6K4XKsdz0Xthto4B8BAfRa402RooE8A5v1T6FRXBa7bzN6F47h6EUss9uZK7eHO5Ty5+TGS+ACE0BFKbS3Zm0kT02kA2l1JxCQoD08lJvKIMSCjxlcro0Fi4w9u4dHZHwVDiejRLxuGmd+ZHNaGR1JInWe5OZWFZKye0Oj8kY3gQ4DWtR5KnIXpEulLH4/ZDw5xAG7qCtMM9+2eWP4paQsYPo5Pgf/AClS5Ii0kHUKPix9HJ8Dv5StL6RPbziIaeClQjNRIxopeH1XBk6IucEM1ocCqDBDRXuGNa0PEgLnybYr/BhWkIVJh8UwVb2Dxe39VYQ7Tg4zR/8Adv6rNdW0bUdoVbFtWD/ei/7t/VSo8fCdJYz/AM2/qriE0JwQmStOjmnwIKKFcI5IUoTXKiQ8fW78vxUDFYZueQoqxxRGvePxQdogFpAC34ajNmsVhwPdUQtU6Zhq+Cildcc9BSUnkJpTI0hJScuTDXRSBT4sQFQNkRop7yXP1b7Wk+KQ4cZShF5Qy8c0tDa4GKtMnN8lUicDimv2hlkiY0doi7Yj7V0qjFj6OT4HfylWeIxBcSoeIiD2ljhbXCiNLHiFtN6Y3W3l0zHMDSRqLB4Uo7sW/ga8AtVtDZDofo32YnmoZDwP+27kfxWYxuGLHEEVS87k3L5dWOjfapDq93zK7rCdST5lBCesK1grUUBCYUZRVHN8E8JrU4JGex5GhI8CR+CnYfac7K3ZpW+Ejv1VfSKgL/C9MsdH/GLhyeA711V5gv8AEiQZTQtcOcZ3T8jksKU1xVTKlqPXYOkuHxLHdW6ntFmN43XiiPn5LnY82sL0Z2KSRPJlWcbcwT993dyC1BK9PgwvXy4+XKb8JEuIvJQyiBpKZS6IxMTUVzKTEwZS6k4hcgJu+U+PEEIKRTo9pQxZu0ntGd0oy5Gj2kTTg8KUcuSLkSFaQqy2bh2PaQ7XnxVajYecsOXmjLzBj4q5l2dG6J0cg3mOyIPL8ivNek2wTEercd4H91JxcPsO+8PVejRYwEU7iFU7Uw8cgLXZg/2CDwKwvH29te2njc0RaaI0KRq0vSPZZZ73/F+gcOR5OWdZh3Hu8VxZ4WXTfHPcOaUROjwh5j5I7cD96vL+qzuFV2gTUQKQzZ/3/T+qeNncpB8lPSn2iMwIgRxs54GrSmPw726jLuzR1p7gZKvejmw9+pZR2NWN+2ftH7v4pOj+xetIkkH0Y91v2yOJ+6teAuz+f+f/AGyYcvL9RyROpcQu9yl648EMvJTqSUgGEJKRKSEIAdLgEZsVogY0ao2ejFyUhIEB1JKTk+N1JANIjPIKGQjYNpdSdS6kAlpClK4oCg6ZskOGPVhuTgXkn3Wj6w5lYJsDj7zneWQXpfSEfs03wfmvPW5Lk555bcfoNmDb3nzKkNwjPs/insKMFztTGYNn2R6ozcHHyrzKIxTcHgpJco2OcfuglIIHsjeDnDwcUropR7jy46Brhr3WOK0kXRLGEX1XkXNB/FRJ9mSwyNErHNtwAJ0OY0IyKc80Vo8GHdWzeAa7dbvNGgNZhFIUo4VyEYyvTlcllCpcjxQFxyTZoi00UbLQNLqTqXUmZtJKT6SEIBA5JaWlyQ2I5hStjJRd4orHBTaqSBswbipkWybFudSG7EDgKRBjTVKLcl6gn+UtOhpRZ9mOaeY5qVHiyE92M5hLtRqK3EYNzReo7lGpWT8ZqOaiiHeKuZfqLj+I1LlM9kvQi0KfDlprXvVdoXWqXpEP2ab4fzXn7QvQ+kY/Zpfh/NeegLl575jXj9CMUqGJziGtBJdkAMye4KPHHZAAsnSuJ7l6T0W2I2AbzgDI7U1e73Bc2V01k2F0e6HtFPxHaP8Atj3R8R4+C2mHiawbrWtaBoAAAgwj+6CksCmeVUQBRtp4NssbmuH3h3ObmCPkpQCbMOyfA/gtJ7QzQnNITnWnUkpei5iRyEGwlml3tU+KEuNBWMOyx9Y34KbZDktU26lDRxVhjdnFuYzHqFBDSql2WtBkJpCMWKQzA6EuAtFoktQKXUrBmCAPaOXclxGA4szHLkiZQ+tRaTgUtLqSBN5OYc0lLt1I0y7RoqANkZqutKLUdVdk8tYSgYqMDNp8kAtKSRhGqchWmlxCV0xOqaQkATJWdJR+zS/D+a87DF6J0m/00vw/mvPYhZWHN7XxtH0UwAJ6xwusm+P2lvsK0cuHM8/FZjYsYDQBdALUYZoy1+a4cruumelhAFLYFGhAUpgV4pp4CSYZHwP4JxTZdD4fktIhnCwc1zSOVpaSLvc5zJN3RGGMIUYBEiitK6OUQ41yG2fuT3YUjiiQtbyzCW5FeQpJg4e7ogdYVZNdw3cj3KIQAdAiWCyka1zhkF0cZ4386RYsSAmPxKPJmmbhkhPffAJ8u7wQqTiaRciCMpWxJ7haCT2SdyNA0A55rsQ0Xlko3D0aH8kjpHHhoubY0TjvX496D2C516pHuB4IphKh7UBbFIbohjiD5J7LVQOk4/Zpvh/NefYUW4L0LpCP2SXn1f6Lz7C+8PFYc3tfG3GyG5anRafCjvPoszskGtRpy/qtNhb5+n9Vw326PpYwhS2BRYRp+iktC0xRRAEjxkfApUjtFpEs6kIUmaGjkkdK4agfJdu2OkZqO0hDfmupOgZr+BSufunIoACI3DkqT2K+S/rJpiLhqgEUntDkaOVIgwta0nSwNOVaIAkI4nNIZHa5pXZ+DnbPeOF+aG7DObm4EK9Kg7T90eP5Jyp9K4VdbzB8Tg38VOw2HjOsrD8JB9bWF6VNHtMYP2B/MVpdkNAA0TsT28r2PBRHMOPzCSbZoPuv+a7CHLzKltKhakmw7me9XcRoUPe8FZ7UPZ81USOoHXQ6Jg/eVNtit2Ubwvq35HnVqzgktrSLzaDn4cvNVm04QXTAl/8ApnGt6h72tIBNvf6KQ84gfm1q87wxO8F6Ftf/AOPd/wDgz+Rq8+wuopY8qsW32NdcNOf9FqMKDldevNZfY91pwHEclqMLf9lcN9uj6WMPkpTFEhtS2LTFFPXP0KVI7RaxFUYPNOc6+GSQpvkutmS+SQpSuKZEBRGyCuKBFIHAEaHRPQNlKYXd6cmlMK/Hv+lw2v7x3h+5k1U8vKqNqSkT4cUSBI0k97myMpWqWzaJxAzPBZ2XbbJH7jSKB7JvMmrOXDVZKf8AxEjOXVPNkgjerKqorLbQ2vh273s0MkUjnXvOlc4AcQ0Xks5yYlWq6UyftUef8ME5/eK1WynN3RmPmF4LtvbEjyesLuIJsnLOm+ZK0HRHppHBEGzvcd09kgONN+zkNAque/SOvl7nhHCtRqVWbS6aYGA0+dgddEdqxRp3DgsPgv8AEvAt3S58gs2QGuJFEk3kvKOkWJixGJllDpAySR7xrZbeRo6KdtI+k9pbcw5Y0tkDg6iC3MEHTPgoLcQHR2CO00n0K+fpcSx/VEua1kYDB1ZDCWiyHOA9518SrM9JMQyNrW4l2TQ0AGOhlojHL9PKfj23Z8g6qPMfu2cfuhQ8Y8GSfMZYU/zO/ReLR9J8RTWnEH6NorNtDdFeakHpNiwX/tABlj3He5mwWd05fe9VW5+p8vR9p7ZjZgoYnHtz4Zm7WeYjZqOCyOEPaCy+FxckkkT5JQ/djDALBO61oDRQ5K/w2KbY1yPIrHlu14vQtkE1odFpsKTlkVkNj45tfW0+y5ajBY9hA1z+679FxX26PpdQ+ClMVfDima3y4HnXJPx+1YcPE6WV26xgsk/gOZ7lpLEVYhI7RRcDtKKZjJI3BzJGhzXC6LTxRnyijnwPPkVpKmqH2uO/fb/2CjwbUic3e32jWxvDKjS8b6RYqiepfvdpxJALNCcs1Aw2Le4dneO4BdAccqNnmuqZxlZXvAx0Z0e0nkCCaTfbY8yHtyBOo5LxHEY2eFjn7rHbrgHPa9riM690G64ILOkOtADQHn32q7RPl6dtHpGzDYWDcc0uLWu3dbZq/wADmslienz3SRSdZuNF74a27bYO65v2llNqY76JooAAU00dRxtVGHxArUXWteii5fh6fQeyekMc0Ykc+Nu/m1u9mG8N4HQ6qZJtaAayxi+bgvCsP0gcGNsMHCg0HwTcXtoOOZaK13QB6Kss5IXl6ltvEx+1wv6xtNfDZvKiXg/ir3/OIPqysOvFeKSbUYQzde03mcqLSOHeoz9v7lUe7L8fRTOSfh2WVZw7Nc7WQ66aE965+y5jpvH/AJM5q9lJdVBrW6WBmhywyfVAAOriLd5clyd/+N/jjMYvZz73Sx7jrq016JkWDeK3Wupwur0PfktDLgJHvDt8Cssjw70zC4d25e/WuhN1Z0V9/CPjVEOFl4M38qycMj8kQ4SbQxnzLchy0VvDhmtB7ZAGdiwe++aL1bH5dYaI94GqGuqz7n8bNPwZ94RE1y3aHPgo5ijJrqxY7VUy+9aSNzI2kwns/ae45m9BSg4jbBG9TGboydJu9m+TSddVtjjlfpFkn2guw8GnUiznlWWSdLs1gAd1Nirya3yJzUn/ADMDKmktArsajkDz71dQYyF7Mw0WKAcde4gaKcplj9HjJftm8Ps9m80sj3XHNpFAeCmxvkaTTX2D93VXjH9WexGBeXP5EoEUwLi+u1vc+4cNFPfaumvtGZt7EsNAuHCuz+imwdL8cxop2QrXdvWuSJFtYuJbuNsVW8BTvRCxbY3tNsaxwIyblqRoVO5fcPV+qmw9PMfX1CL1pvA+Ch9Jel2JxTBFKG7mbnBobTuAvLUHRObhIxYa9wrvFKvxGCAde8Mxnn95uiePUr2X+wem+Lw0DIhGwiNoAc4i93gKArJTY/8AEzFABpjjcTY3swdD5KimgaB2qOXccvmgvwbLbTvrDStC05EJTR3sr3vab7PazOt5k3kFAlw7Kza7yqznea1EmAioaWB+etgqPFgIyTZNixlyocbVY5SJuGW2cfEzhG8CuAux3lBEQJyjeO+teXBa0brW015HcRX5p+HJumv+ret8E+8EwrH4iAENBY9wb9UWBn5KL7E0Xcb2+Zr8FuYXdo6ZNz1zz1Q5gAGi2e9pZ/PgqnIOjC9SCQQ14+dV8kaGJu9nG51WKINHLLgthNkw5x6GtfwSnEZe8PImz6ZKvkHRj4MEHHdDS2tciAa46KQ/Y8dA5CycuQsjLuU7GbfkY8MZVChnneXHmo+L2hI1x+kaDejWF4rUdoCvJaYy1F8NNKzjvUbsULB9ckJ0uRtwJ+a3jfY2+7hxz4/2FxxcA0w0f/jB9SuXq6OzCtxGfZzBGreyfCkuyy50dCO+IsH7RvNbsbUAPZiYB8DAqzY21XiFoFDN51++eACLj4G2dx+z5nRvcIXktbdNaS4gcuaw527KwHcbutuiSM743a9hk2hMf4pHgFmcR0XgfO6d+857jbmkN3Caqy0hXxWY+0ZzfpgpdvRlrgGv3jVElpA+1l3pNoslb1ZdkyZofGLs1lk4aA9y9Cd0dgN5VetMiHruIb+jeGa1t77jE0iPeeezlwqlt8sqPjefSRzOc7dbK4Ak21jiAK5gK52P0anndEY5I6kb1hc8lrYqIycfrE8u5bPCYeMxssvNsFgySEZjlvUiYfDwxCo2NaOQCm8n0JgnHYkebXYqM8uyf7Ch4XYeELpA+ZxDZCAGjUbrTd8Mz6J3XDgEDDT5vyObzx7mrHTS1O/yfB8TM6u+kPG4HBticWskJoUXO7x+SH1p5fmg7QeerdwyHDvCJIFh7LgwbEB83lV+04oMt3DsHZfq4ngDfonyTgauA+QVftDFMP1roO0s6tIHqjcidrwGEZDDw+pQ8XiWdioYBT26N7nBVbcYzdB7RyH1UDFY9vZABycDnQ0tT2xK5z9aD20DSKCu6MKPhscN6U9XFm4fwx9kaWqZ207OQHmgjHGzRqzeVI74leWNJJtAUfo4tD/CZ+iYzaNAfRxaD6jeXgs2/GO4k/NAM3n6o7z8TeWNE/awEmkQ7A0Y37Xghz7YBrJhpzT+7ZwOfBZ/frXLzAtNdKefqjun5Whm23bXAMZmCMo28vBMk28aoNAyr3GA/NZt0x8R4oe8TwAHzR2pfLRcfBFNudcZHFooHfaK7sgo8WEgaK7RBN5kHPusJd0Z8vVKYuSrvf1Nzree0D+7TDiR/YUU4qL7QPgCUyTaUQ5+g/FFrquUn2m+0dxUPZcp6porn6uKhy9IGNBNaAnmoGD225sbQOXLmbRb4ReTFpQ5yXddxNLMy7VkP1nUfJBlxTj9Y/io7FeaNS97Bq8fNRcRjogHdsGgeZWUfKOJJ7jonjGEaAA1rWdeaLnpF5l7BtaIMaMyQ0A1zACV2170jdyzoLPy49+XcO4IEuJd3eZU97U/LWi/zl32Wjxdf4IDNpyDeot7TrNC+X6LOPxRz/IFJ7SRoPmnup+StBJj5HGus8gNe5R55S7JziRxF96p2SuOZOfcu3jeV+PmeCPJd6tXSjx9UntB7x4ClWmV3NcZDWd/JKxO02TFO5/MrvaL/pnSrnSEZD555prZ3A96nqNrH2juz8UrpiPeJHhSgCZ51BSl5vSvVVISW7FDvPxJpnJ414KOZT3fK00SHgD5p6NID8/1Tt/maQd9y4m9a4o0BQ86C/1TrPM2oxnOlhd17tKRo0xryDwTgbzsDxCgGY8eSZ17jw8tEaoXEchLhZKbMuXKzNY0ZZJkWh8Uq5ZlDJXnNDByXLkidDn5IE5z+a5cieyqM6Qms1zT+a5crIjHE6805xpIuRQIOHmnPNf33pVyJ6AfWGznogSynPPRIuVGfCb1UomgKXLlnl7SD1hzzTozZXLk1DboolcfyXLkwHIckEHMLlyDGaNERrdVy5SHN4+CC5y5cnD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7" descr="data:image/jpeg;base64,/9j/4AAQSkZJRgABAQAAAQABAAD/2wCEAAkGBhQSERUUExQWFRUVGBQXFxYWFRcYGBgYFBYVFBUXFBgXHSYeFxojGRQWHy8gJCcpLCwsFx8xNTAqNSYrLCkBCQoKDgwOFw8PGikcHBwpKSkpKSkpKSkpKSksKSksKSkpKSwpLCkpKSksLCkpLCkpKSkpKSkpLCwpKSwsLCkpKf/AABEIAMABBgMBIgACEQEDEQH/xAAbAAACAgMBAAAAAAAAAAAAAAADBAIFAAEGB//EAEQQAAEDAgQDBgQEBAMGBgMAAAEAAhEDIQQSMUEFUWEGEyJxgZGhsdHwBzJCwRRScuEjkvEVU2KCorIzc4OzwtIXJEP/xAAZAQEBAQEBAQAAAAAAAAAAAAACAQADBAX/xAAhEQEBAAICAgMBAQEAAAAAAAAAAQIREiEDMRNBUQQicf/aAAwDAQACEQMRAD8ApKTXh0lrnDoAd08KxaARn6gD5/Nc2eJ1QCA4xf8AefmfdD/jH/zEeVvlqvfyr5PF03+0Xb5hOkytsxBAnOYPM/VUWG4q9tsxI6k7qzo9pMrIyguIiS53ObjQhLklhhmKJP5vin6NSRuepJHyVP8A7ZzAlzQTGuVt7TyjXdEZjGibHpFpvCcyGxbPDdyfRQ7tp0c71VRXx2YeEQfPXmoUuKEGCT6yNU5R0uXUXi4kjp9FpuJc3f3Vc7GRdhdExYmfXZSBcRqXX31990+SaWtPHnc6+6kccdlTmtH00KLRxnqOS227WZxxWhjHc0sKzTpY8kVlMnaU5pN0yMa7+ZEZxF4uTPmlm0jyR6WFadSfIfVS6WbEdxRx2b8f2Kh3zjqT5bIhp0xr9StGv/K330R3F0xr3bE/FSdxB+mY/fkhOqk6kD1WzXyj8w+/IKMw4pw/U73IQzxR8/md7n6qba8jz6IXe31Mmy24vabeLVOZPRHbxSoL5fQ/3SRfH6pmemiFUxxbJBBt7ecFTk3awdjah1cG+QuguxD/APeH0AVRX7QkaD3J+KWd2ifyHxQ5HxX38RU/3h9h9VNuNcNSD6EH5rm3cfdyHoojjb9oU5txdJUxpmxsg/7QeJ8S52pxl53HsEFvFqgnTfUTryW5rxdI/jNcaR5FjfmQgHjFXUlo6ZfoqhvHv5mj0JHzlQq8YGwPNHkvGr/DcVcZk/CPgtrn2cW5N9z+wWKcl4qSZkDmpCnb21UO6g2Np3+sI1z8N/vmvNt1sYCdv7bIzHLQA5j3O0rdPDzoQOh+Scy0FggP2UVg8/S33qhfwx1Bny68yPRbFQjkL+/ofP5JzIbiM2oOev3ATdOqDA1+eqTL5F452K1SpNJs43HyMXK6TILidyNBsfSyZpVzpE6afRVrKZ1menw/dRfVIIG3x11S5bHS2OIa7+4+SC6m2fDII629JS7cQDbz+Ee390YgEW01N/j7qy6XQska+4TWHxThoYSdMHnIKN3MaH0T2GltR4jpmE3XQ8P4A6u3PT/LJHiAiRExHmuW4Vgn1KjAGkkuAgam+glemdo+MUcMxtKo14DmkjJaMukXvfZcfJnZZMXbx4S7t9RyPEuGVKJAeGgG4gzMHzEaqvrVRMATz5+6G6uasOLptAE2aG29PILZDd3ZhqNh72S5Jce0obuY8iCoto7gT6SttqtFmhvW/wBFB7yB4j0nQecFTlV4RFznzpE8/sAKTKc3zE+3+nxWmun8p8zfVZiKhY25nTeB6/BC5LMWyybTb/l/ZLVqTW2y7EW6yNklieMxpASLuIBzp0O8SBPkr2vQeLpEGI100PxSNWmdVYPqAaOJ6keup0WjVBvt5kiPbyW2irDljXHkrLEZHfpDeo19QkXYQ7Gf29FNkjnPJR7zmE5hSB+Zubz29VPF1KTh4RHUdOmiHIuKuJB3USsJE/fX6KTqeR3ibpHUQZvbZHkXFLDBbUsO1ux/b3ssU3F4lQCSd7ogHQ+t/l5/BQxOALScrg11/DIkxe5BifvVQc2o2La33tpYz5hc9lYYpm8GLG37SjUmgjrH1Spe/cAxrEbf67c0amImNveeU7pDYMKIiY6WUxV2cJ9LodOREgQbf211hSoVQ43mL3sdJ2WCxumWzZsTYSiOpAGQ32nzvshua28dNTb05aLG1gBuL87awE5UsGqATEjzI111PxW6bQDrInTz6hRqMDhoHedjtv8AeqGWwRlJHQjlNtPJPY2LCnTZMkH33OqgKdyW2mbH10StJzm3vHmOg+iZFXf/AFGvLUBWUbDFHESNIP7+S6Ds5hqFV5FeqacaQyS6TFjeLnlz0XNFmYTItG4nr5i6aoVSDDpkb8xYW5pW7nTTq9vYsBQw2GLmtY7NTAzPNNxkEatcBBs3ZeY9p8U57nuLnOuYmdCZAvprou57KVxi8OWV2h3dkNDjOaCJ1O9tVR9peCHDEOLs7Xk7EEbgSZGh+C5ePrK79u3k/wBYzXpwbKu33sU3h8SX5i64aPvzQHYYEl1z4juJ8UmIFtiok+g6R6rta4yGmY/YktEXAGp5dFurihbJv9m+kKufUJkNB53Pl9T7LbCQADA00hFTA4jUaYDyNiRrcHldHoN5j3Fr215pOlQvmNwbgEjSPv3TGHx4aCRrs20DrbdS1WsRSlsgGNxFvTXby1SAw/UmTpsT05pvFcTLgQTGl/I7cikn1gBGv3/dSZVtCvYbCBYbkefpZAqsDTqLE6LY+mt/ZCq0zImJ6HVTayN/xE9OUCOV1o1t9+snqoNAiZteOmwUXeft9+aNrpIjUrft92QxoZ+Wnkp5BOW5db4zp1WVKZAh0ttpujs5C1UgaQp4dxmWzMGAB6LTqgFgJ22+Kg559Nfu3RHZ6dDwmm3L/imDezabXGxi5P8AbyWKlwTyf7LSDcTOKwDHEnORpPqYIB8t1nizOLHAkah3wAgbg/BJPxTRMHnrprf4+ajV4kJGXLMQSIvYAzb280W0OMcWuOZsGN46jSI5o2GxzBrEEx6HWSDbQrVHHBxvHrtpEdPqtV8MHBppTEHKJmIuLnWeXmlKOv0d7aYElwzAg62n11sB8PUlPCtcXZHC5INxby9FWVWuOUO15kgnpN9AtVahYSdQ4dOh36pzaah04TQhwMGCZgb7a9VAYdwBdIcLkG0G0ix03t0VcKsRfzCewGMuRMamdIV3UuJqlVtoPvX4wiPYHDW9vjuD96IY8Rg22nncz8I90I0S2xO5uLixtH3ulKFg1NxGpkc+WmpG5Kg4R4m7na/Of2RRUIAJNtDvyPrqtB0TGvLmeg8khM0akhrxrMH0TXei2+m+l5m33dVpr5CHaAxNhI5g5fMpxkP0dHzERIPnMq70lj2zszTa3C0Q0foBsZubkzvclc3+IGNBNNgeI8UsHMHKcx948ikux3bLKRRrOhgAax0Cx1GYjaDC6Ttb2ffiWgMcPDJyPAImLZTHhP1XP1dul7x6eT1Jksa0yQDlEWub+fVZ/C0wxzjVh7ZHd5TJ2JB01vqnn13Uw4DK0u1IA2tBO8aQqGqzxGDoTdxFzvN/ium65zQzqo20+/qUM1Ba9/uQsw+HdWfkpsL6mzWnUyRAnex9lo0cph9nCZBEEdCDuFttpp1UusNP7/FabTvc3v6LO/E29Z0Q3VnRp92ULScDoPLX/Xqo1K94Go8kN4POIjXf7v8ABZ/ByJLjMfdlNrxBqYy/X4baBDbXcTMHoY5GPon8PgW5xlEnWPIX1VvRwzGnK5wgR+aARqdL+8IXI9RzNOg99mtdveDHNMs4RUbcyJAPigRPmfNXOPxrWR3TtN43GawA8xc8lV4zipeJcc3ztpflcI8qci54PQbTBqQXPytgZSWmAPFcTHQXPS6peLAVKjnue0k6ib3MeEQo0uNOb1GUxOgneB5TCq62OOblF9rm8+SPZTGjPqACRyHqIMn4KOHrMLvFEaawfglqmJBiJm33HJQaw3Os7+X3qofFd4ehS1zNGtoceWt5lYkuH17m9/TnyWKLpTNq89Sbj+rTVMUqUjwGY87wZ0VXm+d/vZM4StHODsCRfmee6zLSiS3MDLQTMxbn6pw46GwNQAPaTaFnDeH962q7vC0taC3wyHXiC0XnS/UEpakMwIB8TTBnS0zfmf2VgVZUXMqNcHGJIiDHlN7/AN0F/DvCQbu5l1gJ2t0HxuEm/DFhMy0iYB5fYClgscZAtAvr1vG58kpQ0FUwjwAS23S+03jSyE1yvhhczM7CQYcCDoYBgwNNAqJzIJ2j10Fv9UpWM0K0EXJi4A5iPbT4K3pV+8afBDpkgm7ogTp+b4KkwxI6zqBBPRNGmG+IW0iJkX1uAY03VCxYYluQCQImZHMiIPohV/yhx1FjG839UanXzghxJzWjWIO3PXVJsJa4iZMj1AkyArAsN0fFm6i45Dz205bLWHqFvgNzBym97i3n5pN+JLSHjS0j/Nr7p2jUa7Um4uJj+k6WgyrttLfh2IDnsBuGubmAm7QZcOhidea9o4XxJlZneU3B7biRzGxnQ9F4zwbhxqPDabXSSAYI8UZuciNp9F6vwDhPcUcpEOeS6pFpcSY32EdeaN/DxmlT2l7Kvrvc9goiZ0aQ4iP1ECHOkRJ5rzvEYM+JpsB/MY5AeA3JuLc916vxzi7cPTcXOIdBDYEmSDFvTdeSV6znEuJOZxBJcNycxJ6lXehyk2Lw/A93SrVg0juqbXUnAmcxqsZ3gj80XAOx8lSNDiQSCBNzPiO/zO/VWnEO9Y2myo6MjMwaS0uyVYeMzm7bxKqmkvyjQTe48zPJSX7XQuSAMouSBm+P19kw/CZWtcST4nNdqBpMgn157qOFeGMeA7xlwiRYMAObXQzC3Sx+VpEkucQbgZTBgeGNQfsqWrJoTHupiO7YLgTJzEEAwR8Ljy6pR3EYExef5QL7bT1hJYik8vcQdeZE9dPXkle5doQI57e/7KQ9bEbiiahN9/mmamPzbFx5m0aaekhI0cEe8g2BPz5J7FYYNIExqecgjUQJWpdFH13Hn1te0woO5kgCfh+6HiHZSBI5nzUm0nViG02Oc6Lhgc6wOpA0F1NnIgX2gaC5vePuELFGYMzreDFrx1Ks63ZfEBt6TmxuWm4i1xPVIB7NAROk68uSOyLsrZiQd9/PcrKriBtrEeim5jYGWI1J18j1WqLmTDwYAuQZJM6HkJUrH+EuLBIdGa/WNhZbQcPVaSXG0zAHQ3+YWKMq8Li2B5z02Pk/qLtbzcHfqd0etVbUeXU2BmngHOBOX/h/ZVOIEOPmd1unVi4dB9VVe1dgezTKVNpfl7yqNmzly5rX35+Squ12CpU6hhuV+bUNABF3AOvcxB+7Ifh920NCvQOIAdRc4sNV7SSwv0IedIOvQuleifijwWaIqsZJkZnC50hkXgNveNfWULuex4yx5NuJuy4ykc7bi3lt5JXEcMgF1KbajU7m1uXyTdSgabzleIkaHNexloG9/j7zquIMgw3e0aHUDfQJyuKsw+Oey4cZtp+/sFcMw1PEMDnMIIOUlkSIDbxNxe9tiRoguwrHxsdQQ4Xi8TtzkeqSh2Hfm1vaxuLGZte+umqTXsergXU3wQDpB0HmOUxpdRpRnl2bKRprEn5fKVafxratObRHibuDMzp08khjGEAPzAsNv6eQeAPy/VKUUu5dTcQ0ty6yYhtwJlHr4WWtIABBnONCcoJ1tlncJajVJGR0QRqJ0iDFxz0iEPC8QLJY6SOUkCOon2hXttLHDUm1LOtAAdcRP6XAgRqfWeidwmDqOP8AhnPIJyjMXODYJ8I1iADEwlv4ZpbnDy2pzIPiGxAI8QgwTzB1mF6R+FdGWvdUotzMIy1gQQ8ERDDqIFjspbpZhtcfh5warRoEVqQpmZF5cQbnMLxfyK6irVAB5CfTnM6IOKxOWm98/lDj/lB1XnWIc+uXOqVT4jMMqQRP5muAkEGw2suVy7dfXUNdocfhq5cKYbUqOhhflJaADNnRB30MLm+03ZisGTTpEAQM2ZhBzEWJDr66m6exAbhy12SdNCC3KdnOBkf5ZK5DG4iW1HAUxTaWtMZZGZxAjc3BvyTl32GUk6KPcag8RgtDWkmBIBtHOP2UagAAggdNLA2sOpVrxDh1BmCoYiiXPe9zmVqjrNY4NBawAWYINjqY12VA2ln0vOgHOb69QUtjoU4psmRMbgjrz128lBuNYTLswJJiNgTpYfd+ahhuFvMl0N2vrqBcC4EnVHo8MZclxP8ALlIh0XMC5t1jUKbLqCV2NaQGVA6Rm8QLbnSImfYaIVbA1j4n5Q2AZztIixnwz7Qnmxm/wmupvgeN4kZOnImVlfiTGvg3qNLi0wSwh5hrfCBJAtPX3O1/4Zr9n6lCkys9oyVLMdmhzhrmDdRbnEKvfj2TIbmtYxLhFtyIHl7J7DcUcW9xUBdSDXhjHjMe8Jd49iGhz5kEbagrna1eHGG5Ko8JGgnoNieakXS3JaYzBwzXAIaOpIa2/wAVuviqgD204DXtLYGSYcQXOOgYYi9+ipH1QAC+HEQfCYI5SeXwuiihTeM2Z2XWXEBoHIAAF2/LXeCo0dbw7ilXuAO8dSYz9bu7eO7s1jPGQ4DxQDHK5hcxxuvTdj206Tsgg0y4gENdUmYAywAC0a2QDjhSGZr3vaDoczGS4xIO1oMITcMBWbXFRrmkh/ia1zsxIlrmEEHeDcReZWtdIscb2Tq0qbHPDckNZmFRuobYZHBruWmbXW6q3YeAA0P8ToswQSdL3BGqb7Q8Wo1i0tpikGsAhgLWuIN3OkkmTG9gq2ji31B/htMNIs2dJ29JUV0fBuC0YzYh7mk525GCS3KWi8+G9/KFifo4XDFrQ4XiZmHH+q19vgsQ23J5vWwsON0Slhxr9/d1jgS+BzTYw7gQCCu0m3O5adP2ewTMRhalA2cZc0n9LmgAOH+b2ldB2H7cYih/+rjDOHokB4cWFwYQ5sAOl1Sn+qGgkQIIBg0PZGgRUnk0j1kfsrjtF2d/ispD8jmyPyzMxE+UfFerLw88JfuPJh5uGdn06viPYOji299w+tTqNAPgkSMxzRm1sZgOEi40XFY/sricO8mrSc1ps4gZ2WECcth97KidQxmDOYB0C3eUiQY6ltx6wuk4F+MGIpw2q5tdv8tYeIf01B4h6yvJfHlj7eqZY5KY0CxpczxMvIgACeQPI8vey1Sqiq3LoRoRrM+R10Xf1O03DMVSNWvQdQJsXMc11+uQh/q5kFc8eAYGsc2Fx9JpJEMxGaibbEuBaTdSX9a4fjlaVQ0qkEWdIcCSJBvsSOatsI0FjQ12bYgkRvId6b720hWmL7B16jCGNFWDIfRqU6vuGuJIJ6KoHBsThye8ovHLMxwEcvEBaTqlvcC40rW4eCc9OWkfmZBtGscwhVgakn9QsesaEzvPVWb3FrQ4DW0S0nw7OAMg9YAOqM3h/etaQMlUfmcSYc0k/nJsOQcbTY7JY5No72epg0AHOLXeIGHkG5sMukGW7ETC9P7IUH0MO9pplri8lodlkMLWgOdls0nWNeapuzWA7mgxpDc0SSBEnpPSB6LoaOJICVwvsZ5IfwtUAOa+7XTMnoZXmnFcYyjUe0OnlEyRMTJiecgQZ3Xd1cQQ0wJNz/YXHzC804jiK1U1aj2OYJDW+ENzHNrpOgJmdS1DOQpbZqFO1HEO8awZQ0jdpcRA1N3GdNOpXOYJ9oJd4/0wL3tI1KtMQxxexpcSXw1okRewzR1Klx7grMLie4aTVqhrDUcbNlwzEMA0EZbmSpj101lvZejVp0mZYdNQPZVpF3+GHSCx17y0C19eVwhMq2LGsjSzdYAO07zckmw0WnUyCHHqTaRPP+oybJptCs8BlGiXX/Q0m5/pFvMdVbW1ahQqFsis9oz3OYuvB6Q0QR7oGI4mxpAaLm7jytuPymeV9NVa0uwOOqEmpSyssc1YinFhoajgQFYYfgmBoOb/ABmIwpptBlmHmpVcdsz2MNuhd7I7jpMHL0jWrf4VLO6dmi15nTcmdF0HDfw+rZCKjsrwBFNpLqg/5GkdTEjyV9wr8TOH0/AzB1KbQ2Za9suMwA64JESZJ9CpY38bmtBFDDsZyL3SfVrY+ZU/19QtYxXYj8KsU1mai5ryQDlcwsdzAIdoed9ktV/C7F1C19SgA4NAce9YAY0LodsLeQ6JDiX4wYuppVLRypNDfjGb4rluIdqK9c+Nz3/1vLv+4lWY1unYu/DzEuflAotaNw9nhIgEeGXZvT1XNdruDVsJUbTe9oJGYZc5kSWg5srQBbToFTDGVAPyW8v7LVPijh+nyuDC1lWadv8AhdgaVaq4PrAuaJ7pzZLhYOiTlIFptN+sqp7a4mmzFV6Zpd2M5yAMDQABDcoboNPNUfC+09ag7NTdkcSLgASAZynodxN10PEvxAbimxisFRqn9LmPfTI6AjMY6aI2drpV9n8KyS9xDyPynYcwWm3K8q6r8QyTpAmSIAiJMjdcrmwpILDiKDuX+HWaOcHNTOh5I9Xhrn03ObicO9guWl3d1IFz4HgSbaAlSzbaXuH44wOIbBEEzE3kD6LS5fAgk+HYbCdTO3osU02nVM7ODPMK1qcHYSDGiaouumyxfXkxnp8m3K+ymGw7WaBPU0vlR6L10256EASmL7MYet+ekJP6m+E+4/dP5UVgKGWr7dcevTh+Jfh4RejVts14EjycPoqjEdk8TTs2Kg6fKHQV6ZiGlVtUrj8WNdPmzjz1hxWFcKmQsLSHB2W4M2M3GvNXdH8X+Ihjmd+64IzZGZhPIhoIPVX9YBwhwBB1BEj4pL/ZNGQe6bI6ftohf559OmP9PXcKcO/FfEMM18mIERlr02OEzqHNbJPmU5i/xRovYcuAwjXmPFkMRN/C0NJkdd1rGcBo1YloEbsABPna6Vo9jqLXSczhyJHzABXO/wA9Of046P8ADPxJw4B77CNOmXuK1ejHPMDUM7aQmMd+JuGDR3GHrB03z4yvliD+XI8mZjW0KoxfYmk8gsJp8xBdPubLMF2CpAnvHlwOmUZSD5mVvhpTzYaXtP8AErDwJoYibaY+rckTYEGPcpDGdvcOTAwpDdSKuMruJdJv4Y6JRv4d0v8AfEf+mP8A7JzD9gcM1vidUeZ1ENEeUH5qTw2t82MKHtpQkEYTD5hoTVxbj/7i1V7ftmRh8HJ1JoVahPmalQyrIdisJ/K8+b/oAnsB2Owk/wDgg+bnn/5JfBR+eOc//JVYf+GKVP8A8vCUG+xLSUrifxDxtW3f1z0bULP+mmAvVML2OwjQIw9L1YD/AN0q2p4JjG+FjW/0tDfkp8U/V+WvBzQxlcz3T3E/qc17v+p6apdi8W8eNzWdC79myF6hxMwVVuqr04/z4fbz5f0Zy9OF4b2HqvJ79xpgREZXTryOnUq5odhcO3XO7zcB8gr41VE1l0niwn055ebO/ZCl2bwzNKTT/VLvmU7TptYIaA3+kAfJRdVUDVXSST053K32MKvVc7x/saMQ/vKbwxx/MC2Qf+K15+iui9FpV7o5YzKapYZXG7ilwvYeiGMa9mdzZlwzNzT/ADCSk+I9g2QTRLqbupJbG4O/xXoODrNIuoY1jdlwuON6seiZZ+9vHsV2YxFMTDXgCTBuIudYPtKHxPAjDsaQ8Pe+RGSq3K2Af/6NAkyRYnTyXe41sFU3FuHCu0NJggyD8wuWfgmt4umH9F3rJw+FffbTl1Wle4fsxVDiA0u1vFttCVteXhl+PX8mP67PD1hKtaLgVzFGvdXWCrWXv2+XIs+4lCdRhNUShYuolKtkBbXurLCvBXPPr3TWFx0J2Ocq+r0hCp8Th023HypBochNx0vaiq00JoVricMle4TlctB0mpkUwspUk5SoSpaUhQMWOMJqpQhK1QpttB96iselsqboU1RbCseHi4UKOGsmsMwArcjkXra8NQn44QVV43HwFWniHVGYb7O56E4liJKrnOWq9eUu967z0897qbnrWdBL1mdZBC5RL1AvUc6yjsujsYEtSKbZCGVKQwyuGqFbHWS9Zw5pGs/quVdW8VWBSLniVlSr1S9Rym1WOGxgCxV1F11iBdoUW391c4IqrY2Cn6D1RXH8TA5JHE4qUGtiLJGpWXTGBaJUrLKdVKZltr11cqtaOIVpg8RbVc7TqJylXUs2Uul+9wK03DgqrpYnqrTCPlCzTpLsVuETlDDoTqwQHY9DRejNejKrq2GTdHFSt13hbtrqq0YZN4ekokhabiQN0hmosSQB+6TqYuFXYniE7pJ2IJKsxS5Hq+JndALkAFYSuk6c0nvQy5RLkMuVFLOsL0ElRc5ZRnOWg5AL1pj7o7VZ0itVK6Xzob3Lna6ROrWS1SotvKA8onIjUchOW3IbkacgtE3WIdJt1iK6HNSCiDEWVc+rdS7xOOdO1K6X7xAzrYKcoWDhym0oDSi0wnKGjDEdgUcPSlP08ItttI0QrCjVhDbhlCq2FN7X0NVxaCKt0lVqwod+rpls3EwpVMYqX+JK0+uiu1pWxdtUm/ElKmosBSiXsQ1Fgehrao6MZlrOg5lmdZhXFCJWOchuKzSNkqDyokob3KbLikXqBeoOKGSjacxPUsRIVlgqAfv99Vz4emqONLTIMFc85uOmHVW+K4bk/Npsdpjfltqln8PMSNOd73i3OZTeD7RWDXiRpztEIr+K0phgs4wW7XmddP3gWXm3nPb0zHGqWtgiDof3SJqNkgOByiXQZgX1hO9puPNpsIpkZwQ0iJ02tpouJw2KADjs4Fu+/U7I/JXSeF1GAqtqAlswCR7LFQ8GxrmOOVoII0JMa2sOixaeVb4VpUNz5lY1y06ZNjutgdF6NvJpIKQUI6KbW9E9hYk0o1N90Eg8lgcRsU9jxW2EqK0oV7LnqVY8kyzElHbaX5xQASGJxSQdij1QXVfNWJYLUrSh94hE9CsDTyS2OhM6yVEN81k9FtroXMpAoYPRbkqbTiKFsOQ56LJ6K7biJK1nCH6LU9FttxELlFzlr0UXA8iptdNOchlbeOiGVNlIxxQiVMyhkdCja6SMU2uQoWXU26TEdj0ZteDm0i8+SUaeijjye6fAOke9pQypTHtQ8a4gaj3QSQDY+WhVfTdsdrwtGZNipMonkb+a8Ve6TXQ+DqXPl0+ixZhKcONjp15haUX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05" y="3212976"/>
            <a:ext cx="2143686" cy="1753215"/>
          </a:xfrm>
          <a:prstGeom prst="rect">
            <a:avLst/>
          </a:prstGeom>
        </p:spPr>
      </p:pic>
      <p:graphicFrame>
        <p:nvGraphicFramePr>
          <p:cNvPr id="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065907"/>
              </p:ext>
            </p:extLst>
          </p:nvPr>
        </p:nvGraphicFramePr>
        <p:xfrm>
          <a:off x="460375" y="2067872"/>
          <a:ext cx="6055840" cy="4025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7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09">
                <a:tc rowSpan="1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Energia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potencial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gravítica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de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pressão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para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bombeamento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)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1D450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fornecida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sistema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5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consumo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autorizado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entregue aos consumidores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mínima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supérflua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 associada</a:t>
                      </a:r>
                      <a:r>
                        <a:rPr lang="pt-PT" sz="1200" b="1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a consumo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2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Energia recuperada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a partir do</a:t>
                      </a:r>
                      <a:r>
                        <a:rPr lang="pt-PT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 CA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de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água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a partir das PA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78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1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kern="120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… </a:t>
                      </a: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nos pontos onde ocorrem as perdas 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35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965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Balanço energético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51520" y="1176482"/>
            <a:ext cx="8640960" cy="570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i="1" dirty="0"/>
              <a:t>Visão global do sistema</a:t>
            </a:r>
          </a:p>
        </p:txBody>
      </p:sp>
      <p:sp>
        <p:nvSpPr>
          <p:cNvPr id="3" name="AutoShape 2" descr="data:image/jpeg;base64,/9j/4AAQSkZJRgABAQAAAQABAAD/2wCEAAkGBxISEhQUEhQUFRQSFhcUFBQUFRUUFBQUFxQWFhQUFRQYHCggGBolHRQUITEhJSkrLi4uFx8zODMsNygtLisBCgoKDg0OGhAQGiwcHBwsLCwsLCwsLCwsLCwsLCwsLCwsLCwsLCwsLCwsLCwsLCwsKyssLCwsKywrMiwrLCsrLP/AABEIAOMA3gMBIgACEQEDEQH/xAAcAAABBQEBAQAAAAAAAAAAAAADAQIEBQYABwj/xABCEAABBAADBAcEBwYGAgMAAAABAAIDEQQhMQUSQVEGEyJhcYGhFDJykSNCUmKxwdEkM0Oy4fAHFTRTgpKTojVUc//EABkBAAMBAQEAAAAAAAAAAAAAAAABAgMEBf/EACIRAQEAAgICAwEAAwAAAAAAAAABAhEDEiExE0FRBBRCYf/aAAwDAQACEQMRAD8AvVyeQkpdLnNK5OpIQgGgLk6klIDl1LkqASlwXJskgaLcQ0c3ED8UA8LlAdtrDg11l/C0u+WSkYfacLvdZiH/AAsa0fNxWeXLjPtcwyqQEu6pEL793CPPx4hrfRrSpfsW+QXYSHL7U8jvTdpZ3+nBfw5K5tcx8wnUriLZTP8A6mEBHJzgfnuo52dlQw0XlO8eNWxL/JxHw1QLrV4/Y4P8ORvwyMcPUAqDiNmSN+pJXwX/ACkq5zYX7TeLKIBKaQle8A047p5PBYf/AGpOpayy+kWWGUkITyEhTAaRPKSkA1cnUupANXJUiA2M3RVhJLXkXoMsuao9s7L6hzRd7wvNb5Q9obPjlHbF1oeI8FjM7vy1uMedlIrXaGxpIrcR2AdQby4Wq0tW25WVhi5LurqQRKTZXhoLnGg0WTyAT0HGi45Pgd/KUU4ymO6RyPJEfYZwOr3d9/VCrSC824kk8SbPqgx8FKg1zXDnlbfLoxkWmzoGgjLPmc1pcHXNUOAPcFosGubOtsVxhFZwKvwpVnCslJMQUgBBiUhquekntCeAkCcrI18YcKcARyIBHqqrE9HIHZtDozzjNDzYbb6K4XKsdz0Xthto4B8BAfRa402RooE8A5v1T6FRXBa7bzN6F47h6EUss9uZK7eHO5Ty5+TGS+ACE0BFKbS3Zm0kT02kA2l1JxCQoD08lJvKIMSCjxlcro0Fi4w9u4dHZHwVDiejRLxuGmd+ZHNaGR1JInWe5OZWFZKye0Oj8kY3gQ4DWtR5KnIXpEulLH4/ZDw5xAG7qCtMM9+2eWP4paQsYPo5Pgf/AClS5Ii0kHUKPix9HJ8Dv5StL6RPbziIaeClQjNRIxopeH1XBk6IucEM1ocCqDBDRXuGNa0PEgLnybYr/BhWkIVJh8UwVb2Dxe39VYQ7Tg4zR/8Adv6rNdW0bUdoVbFtWD/ei/7t/VSo8fCdJYz/AM2/qriE0JwQmStOjmnwIKKFcI5IUoTXKiQ8fW78vxUDFYZueQoqxxRGvePxQdogFpAC34ajNmsVhwPdUQtU6Zhq+Cildcc9BSUnkJpTI0hJScuTDXRSBT4sQFQNkRop7yXP1b7Wk+KQ4cZShF5Qy8c0tDa4GKtMnN8lUicDimv2hlkiY0doi7Yj7V0qjFj6OT4HfylWeIxBcSoeIiD2ljhbXCiNLHiFtN6Y3W3l0zHMDSRqLB4Uo7sW/ga8AtVtDZDofo32YnmoZDwP+27kfxWYxuGLHEEVS87k3L5dWOjfapDq93zK7rCdST5lBCesK1grUUBCYUZRVHN8E8JrU4JGex5GhI8CR+CnYfac7K3ZpW+Ejv1VfSKgL/C9MsdH/GLhyeA711V5gv8AEiQZTQtcOcZ3T8jksKU1xVTKlqPXYOkuHxLHdW6ntFmN43XiiPn5LnY82sL0Z2KSRPJlWcbcwT993dyC1BK9PgwvXy4+XKb8JEuIvJQyiBpKZS6IxMTUVzKTEwZS6k4hcgJu+U+PEEIKRTo9pQxZu0ntGd0oy5Gj2kTTg8KUcuSLkSFaQqy2bh2PaQ7XnxVajYecsOXmjLzBj4q5l2dG6J0cg3mOyIPL8ivNek2wTEercd4H91JxcPsO+8PVejRYwEU7iFU7Uw8cgLXZg/2CDwKwvH29te2njc0RaaI0KRq0vSPZZZ73/F+gcOR5OWdZh3Hu8VxZ4WXTfHPcOaUROjwh5j5I7cD96vL+qzuFV2gTUQKQzZ/3/T+qeNncpB8lPSn2iMwIgRxs54GrSmPw726jLuzR1p7gZKvejmw9+pZR2NWN+2ftH7v4pOj+xetIkkH0Y91v2yOJ+6teAuz+f+f/AGyYcvL9RyROpcQu9yl648EMvJTqSUgGEJKRKSEIAdLgEZsVogY0ao2ejFyUhIEB1JKTk+N1JANIjPIKGQjYNpdSdS6kAlpClK4oCg6ZskOGPVhuTgXkn3Wj6w5lYJsDj7zneWQXpfSEfs03wfmvPW5Lk555bcfoNmDb3nzKkNwjPs/insKMFztTGYNn2R6ozcHHyrzKIxTcHgpJco2OcfuglIIHsjeDnDwcUropR7jy46Brhr3WOK0kXRLGEX1XkXNB/FRJ9mSwyNErHNtwAJ0OY0IyKc80Vo8GHdWzeAa7dbvNGgNZhFIUo4VyEYyvTlcllCpcjxQFxyTZoi00UbLQNLqTqXUmZtJKT6SEIBA5JaWlyQ2I5hStjJRd4orHBTaqSBswbipkWybFudSG7EDgKRBjTVKLcl6gn+UtOhpRZ9mOaeY5qVHiyE92M5hLtRqK3EYNzReo7lGpWT8ZqOaiiHeKuZfqLj+I1LlM9kvQi0KfDlprXvVdoXWqXpEP2ab4fzXn7QvQ+kY/Zpfh/NeegLl575jXj9CMUqGJziGtBJdkAMye4KPHHZAAsnSuJ7l6T0W2I2AbzgDI7U1e73Bc2V01k2F0e6HtFPxHaP8Atj3R8R4+C2mHiawbrWtaBoAAAgwj+6CksCmeVUQBRtp4NssbmuH3h3ObmCPkpQCbMOyfA/gtJ7QzQnNITnWnUkpei5iRyEGwlml3tU+KEuNBWMOyx9Y34KbZDktU26lDRxVhjdnFuYzHqFBDSql2WtBkJpCMWKQzA6EuAtFoktQKXUrBmCAPaOXclxGA4szHLkiZQ+tRaTgUtLqSBN5OYc0lLt1I0y7RoqANkZqutKLUdVdk8tYSgYqMDNp8kAtKSRhGqchWmlxCV0xOqaQkATJWdJR+zS/D+a87DF6J0m/00vw/mvPYhZWHN7XxtH0UwAJ6xwusm+P2lvsK0cuHM8/FZjYsYDQBdALUYZoy1+a4cruumelhAFLYFGhAUpgV4pp4CSYZHwP4JxTZdD4fktIhnCwc1zSOVpaSLvc5zJN3RGGMIUYBEiitK6OUQ41yG2fuT3YUjiiQtbyzCW5FeQpJg4e7ogdYVZNdw3cj3KIQAdAiWCyka1zhkF0cZ4386RYsSAmPxKPJmmbhkhPffAJ8u7wQqTiaRciCMpWxJ7haCT2SdyNA0A55rsQ0Xlko3D0aH8kjpHHhoubY0TjvX496D2C516pHuB4IphKh7UBbFIbohjiD5J7LVQOk4/Zpvh/NefYUW4L0LpCP2SXn1f6Lz7C+8PFYc3tfG3GyG5anRafCjvPoszskGtRpy/qtNhb5+n9Vw326PpYwhS2BRYRp+iktC0xRRAEjxkfApUjtFpEs6kIUmaGjkkdK4agfJdu2OkZqO0hDfmupOgZr+BSufunIoACI3DkqT2K+S/rJpiLhqgEUntDkaOVIgwta0nSwNOVaIAkI4nNIZHa5pXZ+DnbPeOF+aG7DObm4EK9Kg7T90eP5Jyp9K4VdbzB8Tg38VOw2HjOsrD8JB9bWF6VNHtMYP2B/MVpdkNAA0TsT28r2PBRHMOPzCSbZoPuv+a7CHLzKltKhakmw7me9XcRoUPe8FZ7UPZ81USOoHXQ6Jg/eVNtit2Ubwvq35HnVqzgktrSLzaDn4cvNVm04QXTAl/8ApnGt6h72tIBNvf6KQ84gfm1q87wxO8F6Ftf/AOPd/wDgz+Rq8+wuopY8qsW32NdcNOf9FqMKDldevNZfY91pwHEclqMLf9lcN9uj6WMPkpTFEhtS2LTFFPXP0KVI7RaxFUYPNOc6+GSQpvkutmS+SQpSuKZEBRGyCuKBFIHAEaHRPQNlKYXd6cmlMK/Hv+lw2v7x3h+5k1U8vKqNqSkT4cUSBI0k97myMpWqWzaJxAzPBZ2XbbJH7jSKB7JvMmrOXDVZKf8AxEjOXVPNkgjerKqorLbQ2vh273s0MkUjnXvOlc4AcQ0Xks5yYlWq6UyftUef8ME5/eK1WynN3RmPmF4LtvbEjyesLuIJsnLOm+ZK0HRHppHBEGzvcd09kgONN+zkNAque/SOvl7nhHCtRqVWbS6aYGA0+dgddEdqxRp3DgsPgv8AEvAt3S58gs2QGuJFEk3kvKOkWJixGJllDpAySR7xrZbeRo6KdtI+k9pbcw5Y0tkDg6iC3MEHTPgoLcQHR2CO00n0K+fpcSx/VEua1kYDB1ZDCWiyHOA9518SrM9JMQyNrW4l2TQ0AGOhlojHL9PKfj23Z8g6qPMfu2cfuhQ8Y8GSfMZYU/zO/ReLR9J8RTWnEH6NorNtDdFeakHpNiwX/tABlj3He5mwWd05fe9VW5+p8vR9p7ZjZgoYnHtz4Zm7WeYjZqOCyOEPaCy+FxckkkT5JQ/djDALBO61oDRQ5K/w2KbY1yPIrHlu14vQtkE1odFpsKTlkVkNj45tfW0+y5ajBY9hA1z+679FxX26PpdQ+ClMVfDima3y4HnXJPx+1YcPE6WV26xgsk/gOZ7lpLEVYhI7RRcDtKKZjJI3BzJGhzXC6LTxRnyijnwPPkVpKmqH2uO/fb/2CjwbUic3e32jWxvDKjS8b6RYqiepfvdpxJALNCcs1Aw2Le4dneO4BdAccqNnmuqZxlZXvAx0Z0e0nkCCaTfbY8yHtyBOo5LxHEY2eFjn7rHbrgHPa9riM690G64ILOkOtADQHn32q7RPl6dtHpGzDYWDcc0uLWu3dbZq/wADmslienz3SRSdZuNF74a27bYO65v2llNqY76JooAAU00dRxtVGHxArUXWteii5fh6fQeyekMc0Ykc+Nu/m1u9mG8N4HQ6qZJtaAayxi+bgvCsP0gcGNsMHCg0HwTcXtoOOZaK13QB6Kss5IXl6ltvEx+1wv6xtNfDZvKiXg/ir3/OIPqysOvFeKSbUYQzde03mcqLSOHeoz9v7lUe7L8fRTOSfh2WVZw7Nc7WQ66aE965+y5jpvH/AJM5q9lJdVBrW6WBmhywyfVAAOriLd5clyd/+N/jjMYvZz73Sx7jrq016JkWDeK3Wupwur0PfktDLgJHvDt8Cssjw70zC4d25e/WuhN1Z0V9/CPjVEOFl4M38qycMj8kQ4SbQxnzLchy0VvDhmtB7ZAGdiwe++aL1bH5dYaI94GqGuqz7n8bNPwZ94RE1y3aHPgo5ijJrqxY7VUy+9aSNzI2kwns/ae45m9BSg4jbBG9TGboydJu9m+TSddVtjjlfpFkn2guw8GnUiznlWWSdLs1gAd1Nirya3yJzUn/ADMDKmktArsajkDz71dQYyF7Mw0WKAcde4gaKcplj9HjJftm8Ps9m80sj3XHNpFAeCmxvkaTTX2D93VXjH9WexGBeXP5EoEUwLi+u1vc+4cNFPfaumvtGZt7EsNAuHCuz+imwdL8cxop2QrXdvWuSJFtYuJbuNsVW8BTvRCxbY3tNsaxwIyblqRoVO5fcPV+qmw9PMfX1CL1pvA+Ch9Jel2JxTBFKG7mbnBobTuAvLUHRObhIxYa9wrvFKvxGCAde8Mxnn95uiePUr2X+wem+Lw0DIhGwiNoAc4i93gKArJTY/8AEzFABpjjcTY3swdD5KimgaB2qOXccvmgvwbLbTvrDStC05EJTR3sr3vab7PazOt5k3kFAlw7Kza7yqznea1EmAioaWB+etgqPFgIyTZNixlyocbVY5SJuGW2cfEzhG8CuAux3lBEQJyjeO+teXBa0brW015HcRX5p+HJumv+ret8E+8EwrH4iAENBY9wb9UWBn5KL7E0Xcb2+Zr8FuYXdo6ZNz1zz1Q5gAGi2e9pZ/PgqnIOjC9SCQQ14+dV8kaGJu9nG51WKINHLLgthNkw5x6GtfwSnEZe8PImz6ZKvkHRj4MEHHdDS2tciAa46KQ/Y8dA5CycuQsjLuU7GbfkY8MZVChnneXHmo+L2hI1x+kaDejWF4rUdoCvJaYy1F8NNKzjvUbsULB9ckJ0uRtwJ+a3jfY2+7hxz4/2FxxcA0w0f/jB9SuXq6OzCtxGfZzBGreyfCkuyy50dCO+IsH7RvNbsbUAPZiYB8DAqzY21XiFoFDN51++eACLj4G2dx+z5nRvcIXktbdNaS4gcuaw527KwHcbutuiSM743a9hk2hMf4pHgFmcR0XgfO6d+857jbmkN3Caqy0hXxWY+0ZzfpgpdvRlrgGv3jVElpA+1l3pNoslb1ZdkyZofGLs1lk4aA9y9Cd0dgN5VetMiHruIb+jeGa1t77jE0iPeeezlwqlt8sqPjefSRzOc7dbK4Ak21jiAK5gK52P0anndEY5I6kb1hc8lrYqIycfrE8u5bPCYeMxssvNsFgySEZjlvUiYfDwxCo2NaOQCm8n0JgnHYkebXYqM8uyf7Ch4XYeELpA+ZxDZCAGjUbrTd8Mz6J3XDgEDDT5vyObzx7mrHTS1O/yfB8TM6u+kPG4HBticWskJoUXO7x+SH1p5fmg7QeerdwyHDvCJIFh7LgwbEB83lV+04oMt3DsHZfq4ngDfonyTgauA+QVftDFMP1roO0s6tIHqjcidrwGEZDDw+pQ8XiWdioYBT26N7nBVbcYzdB7RyH1UDFY9vZABycDnQ0tT2xK5z9aD20DSKCu6MKPhscN6U9XFm4fwx9kaWqZ207OQHmgjHGzRqzeVI74leWNJJtAUfo4tD/CZ+iYzaNAfRxaD6jeXgs2/GO4k/NAM3n6o7z8TeWNE/awEmkQ7A0Y37Xghz7YBrJhpzT+7ZwOfBZ/frXLzAtNdKefqjun5Whm23bXAMZmCMo28vBMk28aoNAyr3GA/NZt0x8R4oe8TwAHzR2pfLRcfBFNudcZHFooHfaK7sgo8WEgaK7RBN5kHPusJd0Z8vVKYuSrvf1Nzree0D+7TDiR/YUU4qL7QPgCUyTaUQ5+g/FFrquUn2m+0dxUPZcp6porn6uKhy9IGNBNaAnmoGD225sbQOXLmbRb4ReTFpQ5yXddxNLMy7VkP1nUfJBlxTj9Y/io7FeaNS97Bq8fNRcRjogHdsGgeZWUfKOJJ7jonjGEaAA1rWdeaLnpF5l7BtaIMaMyQ0A1zACV2170jdyzoLPy49+XcO4IEuJd3eZU97U/LWi/zl32Wjxdf4IDNpyDeot7TrNC+X6LOPxRz/IFJ7SRoPmnup+StBJj5HGus8gNe5R55S7JziRxF96p2SuOZOfcu3jeV+PmeCPJd6tXSjx9UntB7x4ClWmV3NcZDWd/JKxO02TFO5/MrvaL/pnSrnSEZD555prZ3A96nqNrH2juz8UrpiPeJHhSgCZ51BSl5vSvVVISW7FDvPxJpnJ414KOZT3fK00SHgD5p6NID8/1Tt/maQd9y4m9a4o0BQ86C/1TrPM2oxnOlhd17tKRo0xryDwTgbzsDxCgGY8eSZ17jw8tEaoXEchLhZKbMuXKzNY0ZZJkWh8Uq5ZlDJXnNDByXLkidDn5IE5z+a5cieyqM6Qms1zT+a5crIjHE6805xpIuRQIOHmnPNf33pVyJ6AfWGznogSynPPRIuVGfCb1UomgKXLlnl7SD1hzzTozZXLk1DboolcfyXLkwHIckEHMLlyDGaNERrdVy5SHN4+CC5y5cnD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7" descr="data:image/jpeg;base64,/9j/4AAQSkZJRgABAQAAAQABAAD/2wCEAAkGBhQSERUUExQWFRUVGBQXFxYWFRcYGBgYFBYVFBUXFBgXHSYeFxojGRQWHy8gJCcpLCwsFx8xNTAqNSYrLCkBCQoKDgwOFw8PGikcHBwpKSkpKSkpKSkpKSksKSksKSkpKSwpLCkpKSksLCkpLCkpKSkpKSkpLCwpKSwsLCkpKf/AABEIAMABBgMBIgACEQEDEQH/xAAbAAACAgMBAAAAAAAAAAAAAAADBAIFAAEGB//EAEQQAAEDAgQDBgQEBAMGBgMAAAEAAhEDIQQSMUEFUWEGEyJxgZGhsdHwBzJCwRRScuEjkvEVU2KCorIzc4OzwtIXJEP/xAAZAQEBAQEBAQAAAAAAAAAAAAACAQADBAX/xAAhEQEBAAICAgMBAQEAAAAAAAAAAQIREiEDMRNBUQQicf/aAAwDAQACEQMRAD8ApKTXh0lrnDoAd08KxaARn6gD5/Nc2eJ1QCA4xf8AefmfdD/jH/zEeVvlqvfyr5PF03+0Xb5hOkytsxBAnOYPM/VUWG4q9tsxI6k7qzo9pMrIyguIiS53ObjQhLklhhmKJP5vin6NSRuepJHyVP8A7ZzAlzQTGuVt7TyjXdEZjGibHpFpvCcyGxbPDdyfRQ7tp0c71VRXx2YeEQfPXmoUuKEGCT6yNU5R0uXUXi4kjp9FpuJc3f3Vc7GRdhdExYmfXZSBcRqXX31990+SaWtPHnc6+6kccdlTmtH00KLRxnqOS227WZxxWhjHc0sKzTpY8kVlMnaU5pN0yMa7+ZEZxF4uTPmlm0jyR6WFadSfIfVS6WbEdxRx2b8f2Kh3zjqT5bIhp0xr9StGv/K330R3F0xr3bE/FSdxB+mY/fkhOqk6kD1WzXyj8w+/IKMw4pw/U73IQzxR8/md7n6qba8jz6IXe31Mmy24vabeLVOZPRHbxSoL5fQ/3SRfH6pmemiFUxxbJBBt7ecFTk3awdjah1cG+QuguxD/APeH0AVRX7QkaD3J+KWd2ifyHxQ5HxX38RU/3h9h9VNuNcNSD6EH5rm3cfdyHoojjb9oU5txdJUxpmxsg/7QeJ8S52pxl53HsEFvFqgnTfUTryW5rxdI/jNcaR5FjfmQgHjFXUlo6ZfoqhvHv5mj0JHzlQq8YGwPNHkvGr/DcVcZk/CPgtrn2cW5N9z+wWKcl4qSZkDmpCnb21UO6g2Np3+sI1z8N/vmvNt1sYCdv7bIzHLQA5j3O0rdPDzoQOh+Scy0FggP2UVg8/S33qhfwx1Bny68yPRbFQjkL+/ofP5JzIbiM2oOev3ATdOqDA1+eqTL5F452K1SpNJs43HyMXK6TILidyNBsfSyZpVzpE6afRVrKZ1menw/dRfVIIG3x11S5bHS2OIa7+4+SC6m2fDII629JS7cQDbz+Ee390YgEW01N/j7qy6XQska+4TWHxThoYSdMHnIKN3MaH0T2GltR4jpmE3XQ8P4A6u3PT/LJHiAiRExHmuW4Vgn1KjAGkkuAgam+glemdo+MUcMxtKo14DmkjJaMukXvfZcfJnZZMXbx4S7t9RyPEuGVKJAeGgG4gzMHzEaqvrVRMATz5+6G6uasOLptAE2aG29PILZDd3ZhqNh72S5Jce0obuY8iCoto7gT6SttqtFmhvW/wBFB7yB4j0nQecFTlV4RFznzpE8/sAKTKc3zE+3+nxWmun8p8zfVZiKhY25nTeB6/BC5LMWyybTb/l/ZLVqTW2y7EW6yNklieMxpASLuIBzp0O8SBPkr2vQeLpEGI100PxSNWmdVYPqAaOJ6keup0WjVBvt5kiPbyW2irDljXHkrLEZHfpDeo19QkXYQ7Gf29FNkjnPJR7zmE5hSB+Zubz29VPF1KTh4RHUdOmiHIuKuJB3USsJE/fX6KTqeR3ibpHUQZvbZHkXFLDBbUsO1ux/b3ssU3F4lQCSd7ogHQ+t/l5/BQxOALScrg11/DIkxe5BifvVQc2o2La33tpYz5hc9lYYpm8GLG37SjUmgjrH1Spe/cAxrEbf67c0amImNveeU7pDYMKIiY6WUxV2cJ9LodOREgQbf211hSoVQ43mL3sdJ2WCxumWzZsTYSiOpAGQ32nzvshua28dNTb05aLG1gBuL87awE5UsGqATEjzI111PxW6bQDrInTz6hRqMDhoHedjtv8AeqGWwRlJHQjlNtPJPY2LCnTZMkH33OqgKdyW2mbH10StJzm3vHmOg+iZFXf/AFGvLUBWUbDFHESNIP7+S6Ds5hqFV5FeqacaQyS6TFjeLnlz0XNFmYTItG4nr5i6aoVSDDpkb8xYW5pW7nTTq9vYsBQw2GLmtY7NTAzPNNxkEatcBBs3ZeY9p8U57nuLnOuYmdCZAvprou57KVxi8OWV2h3dkNDjOaCJ1O9tVR9peCHDEOLs7Xk7EEbgSZGh+C5ePrK79u3k/wBYzXpwbKu33sU3h8SX5i64aPvzQHYYEl1z4juJ8UmIFtiok+g6R6rta4yGmY/YktEXAGp5dFurihbJv9m+kKufUJkNB53Pl9T7LbCQADA00hFTA4jUaYDyNiRrcHldHoN5j3Fr215pOlQvmNwbgEjSPv3TGHx4aCRrs20DrbdS1WsRSlsgGNxFvTXby1SAw/UmTpsT05pvFcTLgQTGl/I7cikn1gBGv3/dSZVtCvYbCBYbkefpZAqsDTqLE6LY+mt/ZCq0zImJ6HVTayN/xE9OUCOV1o1t9+snqoNAiZteOmwUXeft9+aNrpIjUrft92QxoZ+Wnkp5BOW5db4zp1WVKZAh0ttpujs5C1UgaQp4dxmWzMGAB6LTqgFgJ22+Kg559Nfu3RHZ6dDwmm3L/imDezabXGxi5P8AbyWKlwTyf7LSDcTOKwDHEnORpPqYIB8t1nizOLHAkah3wAgbg/BJPxTRMHnrprf4+ajV4kJGXLMQSIvYAzb280W0OMcWuOZsGN46jSI5o2GxzBrEEx6HWSDbQrVHHBxvHrtpEdPqtV8MHBppTEHKJmIuLnWeXmlKOv0d7aYElwzAg62n11sB8PUlPCtcXZHC5INxby9FWVWuOUO15kgnpN9AtVahYSdQ4dOh36pzaah04TQhwMGCZgb7a9VAYdwBdIcLkG0G0ix03t0VcKsRfzCewGMuRMamdIV3UuJqlVtoPvX4wiPYHDW9vjuD96IY8Rg22nncz8I90I0S2xO5uLixtH3ulKFg1NxGpkc+WmpG5Kg4R4m7na/Of2RRUIAJNtDvyPrqtB0TGvLmeg8khM0akhrxrMH0TXei2+m+l5m33dVpr5CHaAxNhI5g5fMpxkP0dHzERIPnMq70lj2zszTa3C0Q0foBsZubkzvclc3+IGNBNNgeI8UsHMHKcx948ikux3bLKRRrOhgAax0Cx1GYjaDC6Ttb2ffiWgMcPDJyPAImLZTHhP1XP1dul7x6eT1Jksa0yQDlEWub+fVZ/C0wxzjVh7ZHd5TJ2JB01vqnn13Uw4DK0u1IA2tBO8aQqGqzxGDoTdxFzvN/ium65zQzqo20+/qUM1Ba9/uQsw+HdWfkpsL6mzWnUyRAnex9lo0cph9nCZBEEdCDuFttpp1UusNP7/FabTvc3v6LO/E29Z0Q3VnRp92ULScDoPLX/Xqo1K94Go8kN4POIjXf7v8ABZ/ByJLjMfdlNrxBqYy/X4baBDbXcTMHoY5GPon8PgW5xlEnWPIX1VvRwzGnK5wgR+aARqdL+8IXI9RzNOg99mtdveDHNMs4RUbcyJAPigRPmfNXOPxrWR3TtN43GawA8xc8lV4zipeJcc3ztpflcI8qci54PQbTBqQXPytgZSWmAPFcTHQXPS6peLAVKjnue0k6ib3MeEQo0uNOb1GUxOgneB5TCq62OOblF9rm8+SPZTGjPqACRyHqIMn4KOHrMLvFEaawfglqmJBiJm33HJQaw3Os7+X3qofFd4ehS1zNGtoceWt5lYkuH17m9/TnyWKLpTNq89Sbj+rTVMUqUjwGY87wZ0VXm+d/vZM4StHODsCRfmee6zLSiS3MDLQTMxbn6pw46GwNQAPaTaFnDeH962q7vC0taC3wyHXiC0XnS/UEpakMwIB8TTBnS0zfmf2VgVZUXMqNcHGJIiDHlN7/AN0F/DvCQbu5l1gJ2t0HxuEm/DFhMy0iYB5fYClgscZAtAvr1vG58kpQ0FUwjwAS23S+03jSyE1yvhhczM7CQYcCDoYBgwNNAqJzIJ2j10Fv9UpWM0K0EXJi4A5iPbT4K3pV+8afBDpkgm7ogTp+b4KkwxI6zqBBPRNGmG+IW0iJkX1uAY03VCxYYluQCQImZHMiIPohV/yhx1FjG839UanXzghxJzWjWIO3PXVJsJa4iZMj1AkyArAsN0fFm6i45Dz205bLWHqFvgNzBym97i3n5pN+JLSHjS0j/Nr7p2jUa7Um4uJj+k6WgyrttLfh2IDnsBuGubmAm7QZcOhidea9o4XxJlZneU3B7biRzGxnQ9F4zwbhxqPDabXSSAYI8UZuciNp9F6vwDhPcUcpEOeS6pFpcSY32EdeaN/DxmlT2l7Kvrvc9goiZ0aQ4iP1ECHOkRJ5rzvEYM+JpsB/MY5AeA3JuLc916vxzi7cPTcXOIdBDYEmSDFvTdeSV6znEuJOZxBJcNycxJ6lXehyk2Lw/A93SrVg0juqbXUnAmcxqsZ3gj80XAOx8lSNDiQSCBNzPiO/zO/VWnEO9Y2myo6MjMwaS0uyVYeMzm7bxKqmkvyjQTe48zPJSX7XQuSAMouSBm+P19kw/CZWtcST4nNdqBpMgn157qOFeGMeA7xlwiRYMAObXQzC3Sx+VpEkucQbgZTBgeGNQfsqWrJoTHupiO7YLgTJzEEAwR8Ljy6pR3EYExef5QL7bT1hJYik8vcQdeZE9dPXkle5doQI57e/7KQ9bEbiiahN9/mmamPzbFx5m0aaekhI0cEe8g2BPz5J7FYYNIExqecgjUQJWpdFH13Hn1te0woO5kgCfh+6HiHZSBI5nzUm0nViG02Oc6Lhgc6wOpA0F1NnIgX2gaC5vePuELFGYMzreDFrx1Ks63ZfEBt6TmxuWm4i1xPVIB7NAROk68uSOyLsrZiQd9/PcrKriBtrEeim5jYGWI1J18j1WqLmTDwYAuQZJM6HkJUrH+EuLBIdGa/WNhZbQcPVaSXG0zAHQ3+YWKMq8Li2B5z02Pk/qLtbzcHfqd0etVbUeXU2BmngHOBOX/h/ZVOIEOPmd1unVi4dB9VVe1dgezTKVNpfl7yqNmzly5rX35+Squ12CpU6hhuV+bUNABF3AOvcxB+7Ifh920NCvQOIAdRc4sNV7SSwv0IedIOvQuleifijwWaIqsZJkZnC50hkXgNveNfWULuex4yx5NuJuy4ykc7bi3lt5JXEcMgF1KbajU7m1uXyTdSgabzleIkaHNexloG9/j7zquIMgw3e0aHUDfQJyuKsw+Oey4cZtp+/sFcMw1PEMDnMIIOUlkSIDbxNxe9tiRoguwrHxsdQQ4Xi8TtzkeqSh2Hfm1vaxuLGZte+umqTXsergXU3wQDpB0HmOUxpdRpRnl2bKRprEn5fKVafxratObRHibuDMzp08khjGEAPzAsNv6eQeAPy/VKUUu5dTcQ0ty6yYhtwJlHr4WWtIABBnONCcoJ1tlncJajVJGR0QRqJ0iDFxz0iEPC8QLJY6SOUkCOon2hXttLHDUm1LOtAAdcRP6XAgRqfWeidwmDqOP8AhnPIJyjMXODYJ8I1iADEwlv4ZpbnDy2pzIPiGxAI8QgwTzB1mF6R+FdGWvdUotzMIy1gQQ8ERDDqIFjspbpZhtcfh5warRoEVqQpmZF5cQbnMLxfyK6irVAB5CfTnM6IOKxOWm98/lDj/lB1XnWIc+uXOqVT4jMMqQRP5muAkEGw2suVy7dfXUNdocfhq5cKYbUqOhhflJaADNnRB30MLm+03ZisGTTpEAQM2ZhBzEWJDr66m6exAbhy12SdNCC3KdnOBkf5ZK5DG4iW1HAUxTaWtMZZGZxAjc3BvyTl32GUk6KPcag8RgtDWkmBIBtHOP2UagAAggdNLA2sOpVrxDh1BmCoYiiXPe9zmVqjrNY4NBawAWYINjqY12VA2ln0vOgHOb69QUtjoU4psmRMbgjrz128lBuNYTLswJJiNgTpYfd+ahhuFvMl0N2vrqBcC4EnVHo8MZclxP8ALlIh0XMC5t1jUKbLqCV2NaQGVA6Rm8QLbnSImfYaIVbA1j4n5Q2AZztIixnwz7Qnmxm/wmupvgeN4kZOnImVlfiTGvg3qNLi0wSwh5hrfCBJAtPX3O1/4Zr9n6lCkys9oyVLMdmhzhrmDdRbnEKvfj2TIbmtYxLhFtyIHl7J7DcUcW9xUBdSDXhjHjMe8Jd49iGhz5kEbagrna1eHGG5Ko8JGgnoNieakXS3JaYzBwzXAIaOpIa2/wAVuviqgD204DXtLYGSYcQXOOgYYi9+ipH1QAC+HEQfCYI5SeXwuiihTeM2Z2XWXEBoHIAAF2/LXeCo0dbw7ilXuAO8dSYz9bu7eO7s1jPGQ4DxQDHK5hcxxuvTdj206Tsgg0y4gENdUmYAywAC0a2QDjhSGZr3vaDoczGS4xIO1oMITcMBWbXFRrmkh/ia1zsxIlrmEEHeDcReZWtdIscb2Tq0qbHPDckNZmFRuobYZHBruWmbXW6q3YeAA0P8ToswQSdL3BGqb7Q8Wo1i0tpikGsAhgLWuIN3OkkmTG9gq2ji31B/htMNIs2dJ29JUV0fBuC0YzYh7mk525GCS3KWi8+G9/KFifo4XDFrQ4XiZmHH+q19vgsQ23J5vWwsON0Slhxr9/d1jgS+BzTYw7gQCCu0m3O5adP2ewTMRhalA2cZc0n9LmgAOH+b2ldB2H7cYih/+rjDOHokB4cWFwYQ5sAOl1Sn+qGgkQIIBg0PZGgRUnk0j1kfsrjtF2d/ispD8jmyPyzMxE+UfFerLw88JfuPJh5uGdn06viPYOji299w+tTqNAPgkSMxzRm1sZgOEi40XFY/sricO8mrSc1ps4gZ2WECcth97KidQxmDOYB0C3eUiQY6ltx6wuk4F+MGIpw2q5tdv8tYeIf01B4h6yvJfHlj7eqZY5KY0CxpczxMvIgACeQPI8vey1Sqiq3LoRoRrM+R10Xf1O03DMVSNWvQdQJsXMc11+uQh/q5kFc8eAYGsc2Fx9JpJEMxGaibbEuBaTdSX9a4fjlaVQ0qkEWdIcCSJBvsSOatsI0FjQ12bYgkRvId6b720hWmL7B16jCGNFWDIfRqU6vuGuJIJ6KoHBsThye8ovHLMxwEcvEBaTqlvcC40rW4eCc9OWkfmZBtGscwhVgakn9QsesaEzvPVWb3FrQ4DW0S0nw7OAMg9YAOqM3h/etaQMlUfmcSYc0k/nJsOQcbTY7JY5No72epg0AHOLXeIGHkG5sMukGW7ETC9P7IUH0MO9pplri8lodlkMLWgOdls0nWNeapuzWA7mgxpDc0SSBEnpPSB6LoaOJICVwvsZ5IfwtUAOa+7XTMnoZXmnFcYyjUe0OnlEyRMTJiecgQZ3Xd1cQQ0wJNz/YXHzC804jiK1U1aj2OYJDW+ENzHNrpOgJmdS1DOQpbZqFO1HEO8awZQ0jdpcRA1N3GdNOpXOYJ9oJd4/0wL3tI1KtMQxxexpcSXw1okRewzR1Klx7grMLie4aTVqhrDUcbNlwzEMA0EZbmSpj101lvZejVp0mZYdNQPZVpF3+GHSCx17y0C19eVwhMq2LGsjSzdYAO07zckmw0WnUyCHHqTaRPP+oybJptCs8BlGiXX/Q0m5/pFvMdVbW1ahQqFsis9oz3OYuvB6Q0QR7oGI4mxpAaLm7jytuPymeV9NVa0uwOOqEmpSyssc1YinFhoajgQFYYfgmBoOb/ABmIwpptBlmHmpVcdsz2MNuhd7I7jpMHL0jWrf4VLO6dmi15nTcmdF0HDfw+rZCKjsrwBFNpLqg/5GkdTEjyV9wr8TOH0/AzB1KbQ2Za9suMwA64JESZJ9CpY38bmtBFDDsZyL3SfVrY+ZU/19QtYxXYj8KsU1mai5ryQDlcwsdzAIdoed9ktV/C7F1C19SgA4NAce9YAY0LodsLeQ6JDiX4wYuppVLRypNDfjGb4rluIdqK9c+Nz3/1vLv+4lWY1unYu/DzEuflAotaNw9nhIgEeGXZvT1XNdruDVsJUbTe9oJGYZc5kSWg5srQBbToFTDGVAPyW8v7LVPijh+nyuDC1lWadv8AhdgaVaq4PrAuaJ7pzZLhYOiTlIFptN+sqp7a4mmzFV6Zpd2M5yAMDQABDcoboNPNUfC+09ag7NTdkcSLgASAZynodxN10PEvxAbimxisFRqn9LmPfTI6AjMY6aI2drpV9n8KyS9xDyPynYcwWm3K8q6r8QyTpAmSIAiJMjdcrmwpILDiKDuX+HWaOcHNTOh5I9Xhrn03ObicO9guWl3d1IFz4HgSbaAlSzbaXuH44wOIbBEEzE3kD6LS5fAgk+HYbCdTO3osU02nVM7ODPMK1qcHYSDGiaouumyxfXkxnp8m3K+ymGw7WaBPU0vlR6L10256EASmL7MYet+ekJP6m+E+4/dP5UVgKGWr7dcevTh+Jfh4RejVts14EjycPoqjEdk8TTs2Kg6fKHQV6ZiGlVtUrj8WNdPmzjz1hxWFcKmQsLSHB2W4M2M3GvNXdH8X+Ihjmd+64IzZGZhPIhoIPVX9YBwhwBB1BEj4pL/ZNGQe6bI6ftohf559OmP9PXcKcO/FfEMM18mIERlr02OEzqHNbJPmU5i/xRovYcuAwjXmPFkMRN/C0NJkdd1rGcBo1YloEbsABPna6Vo9jqLXSczhyJHzABXO/wA9Of046P8ADPxJw4B77CNOmXuK1ejHPMDUM7aQmMd+JuGDR3GHrB03z4yvliD+XI8mZjW0KoxfYmk8gsJp8xBdPubLMF2CpAnvHlwOmUZSD5mVvhpTzYaXtP8AErDwJoYibaY+rckTYEGPcpDGdvcOTAwpDdSKuMruJdJv4Y6JRv4d0v8AfEf+mP8A7JzD9gcM1vidUeZ1ENEeUH5qTw2t82MKHtpQkEYTD5hoTVxbj/7i1V7ftmRh8HJ1JoVahPmalQyrIdisJ/K8+b/oAnsB2Owk/wDgg+bnn/5JfBR+eOc//JVYf+GKVP8A8vCUG+xLSUrifxDxtW3f1z0bULP+mmAvVML2OwjQIw9L1YD/AN0q2p4JjG+FjW/0tDfkp8U/V+WvBzQxlcz3T3E/qc17v+p6apdi8W8eNzWdC79myF6hxMwVVuqr04/z4fbz5f0Zy9OF4b2HqvJ79xpgREZXTryOnUq5odhcO3XO7zcB8gr41VE1l0niwn055ebO/ZCl2bwzNKTT/VLvmU7TptYIaA3+kAfJRdVUDVXSST053K32MKvVc7x/saMQ/vKbwxx/MC2Qf+K15+iui9FpV7o5YzKapYZXG7ilwvYeiGMa9mdzZlwzNzT/ADCSk+I9g2QTRLqbupJbG4O/xXoODrNIuoY1jdlwuON6seiZZ+9vHsV2YxFMTDXgCTBuIudYPtKHxPAjDsaQ8Pe+RGSq3K2Af/6NAkyRYnTyXe41sFU3FuHCu0NJggyD8wuWfgmt4umH9F3rJw+FffbTl1Wle4fsxVDiA0u1vFttCVteXhl+PX8mP67PD1hKtaLgVzFGvdXWCrWXv2+XIs+4lCdRhNUShYuolKtkBbXurLCvBXPPr3TWFx0J2Ocq+r0hCp8Th023HypBochNx0vaiq00JoVricMle4TlctB0mpkUwspUk5SoSpaUhQMWOMJqpQhK1QpttB96iselsqboU1RbCseHi4UKOGsmsMwArcjkXra8NQn44QVV43HwFWniHVGYb7O56E4liJKrnOWq9eUu967z0897qbnrWdBL1mdZBC5RL1AvUc6yjsujsYEtSKbZCGVKQwyuGqFbHWS9Zw5pGs/quVdW8VWBSLniVlSr1S9Rym1WOGxgCxV1F11iBdoUW391c4IqrY2Cn6D1RXH8TA5JHE4qUGtiLJGpWXTGBaJUrLKdVKZltr11cqtaOIVpg8RbVc7TqJylXUs2Uul+9wK03DgqrpYnqrTCPlCzTpLsVuETlDDoTqwQHY9DRejNejKrq2GTdHFSt13hbtrqq0YZN4ekokhabiQN0hmosSQB+6TqYuFXYniE7pJ2IJKsxS5Hq+JndALkAFYSuk6c0nvQy5RLkMuVFLOsL0ElRc5ZRnOWg5AL1pj7o7VZ0itVK6Xzob3Lna6ROrWS1SotvKA8onIjUchOW3IbkacgtE3WIdJt1iK6HNSCiDEWVc+rdS7xOOdO1K6X7xAzrYKcoWDhym0oDSi0wnKGjDEdgUcPSlP08ItttI0QrCjVhDbhlCq2FN7X0NVxaCKt0lVqwod+rpls3EwpVMYqX+JK0+uiu1pWxdtUm/ElKmosBSiXsQ1Fgehrao6MZlrOg5lmdZhXFCJWOchuKzSNkqDyokob3KbLikXqBeoOKGSjacxPUsRIVlgqAfv99Vz4emqONLTIMFc85uOmHVW+K4bk/Npsdpjfltqln8PMSNOd73i3OZTeD7RWDXiRpztEIr+K0phgs4wW7XmddP3gWXm3nPb0zHGqWtgiDof3SJqNkgOByiXQZgX1hO9puPNpsIpkZwQ0iJ02tpouJw2KADjs4Fu+/U7I/JXSeF1GAqtqAlswCR7LFQ8GxrmOOVoII0JMa2sOixaeVb4VpUNz5lY1y06ZNjutgdF6NvJpIKQUI6KbW9E9hYk0o1N90Eg8lgcRsU9jxW2EqK0oV7LnqVY8kyzElHbaX5xQASGJxSQdij1QXVfNWJYLUrSh94hE9CsDTyS2OhM6yVEN81k9FtroXMpAoYPRbkqbTiKFsOQ56LJ6K7biJK1nCH6LU9FttxELlFzlr0UXA8iptdNOchlbeOiGVNlIxxQiVMyhkdCja6SMU2uQoWXU26TEdj0ZteDm0i8+SUaeijjye6fAOke9pQypTHtQ8a4gaj3QSQDY+WhVfTdsdrwtGZNipMonkb+a8Ve6TXQ+DqXPl0+ixZhKcONjp15haUX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2" name="Picture 11" descr="pelton_turb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09" y="4005064"/>
            <a:ext cx="1992371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9" name="Content Placeholder 2"/>
          <p:cNvGraphicFramePr>
            <a:graphicFrameLocks/>
          </p:cNvGraphicFramePr>
          <p:nvPr>
            <p:extLst/>
          </p:nvPr>
        </p:nvGraphicFramePr>
        <p:xfrm>
          <a:off x="460375" y="2067872"/>
          <a:ext cx="6055840" cy="4180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7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09">
                <a:tc rowSpan="1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Energia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potencial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gravítica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de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pressão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para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bombeamento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)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1D450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fornecida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sistema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5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consumo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autorizado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entregue aos consumidores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mínima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supérflua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 associada</a:t>
                      </a:r>
                      <a:r>
                        <a:rPr lang="pt-PT" sz="1200" b="1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a consumo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2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 recuperada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associada a</a:t>
                      </a:r>
                      <a:r>
                        <a:rPr lang="pt-PT" sz="1200" b="1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consumo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de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água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associada a</a:t>
                      </a:r>
                      <a:r>
                        <a:rPr lang="pt-PT" sz="1200" b="1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</a:t>
                      </a: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perdas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78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kern="120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… </a:t>
                      </a: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nos pontos onde ocorrem as perdas 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35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724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Balanço energético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51520" y="1176482"/>
            <a:ext cx="8640960" cy="570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i="1" dirty="0"/>
              <a:t>Visão global do sistema</a:t>
            </a:r>
          </a:p>
        </p:txBody>
      </p:sp>
      <p:sp>
        <p:nvSpPr>
          <p:cNvPr id="3" name="AutoShape 2" descr="data:image/jpeg;base64,/9j/4AAQSkZJRgABAQAAAQABAAD/2wCEAAkGBxISEhQUEhQUFRQSFhcUFBQUFRUUFBQUFxQWFhQUFRQYHCggGBolHRQUITEhJSkrLi4uFx8zODMsNygtLisBCgoKDg0OGhAQGiwcHBwsLCwsLCwsLCwsLCwsLCwsLCwsLCwsLCwsLCwsLCwsLCwsKyssLCwsKywrMiwrLCsrLP/AABEIAOMA3gMBIgACEQEDEQH/xAAcAAABBQEBAQAAAAAAAAAAAAADAQIEBQYABwj/xABCEAABBAADBAcEBwYGAgMAAAABAAIDEQQhMQUSQVEGEyJhcYGhFDJykSNCUmKxwdEkM0Oy4fAHFTRTgpKTojVUc//EABkBAAMBAQEAAAAAAAAAAAAAAAABAgMEBf/EACIRAQEAAgICAwEAAwAAAAAAAAABAhEDEiExE0FRBBRCYf/aAAwDAQACEQMRAD8AvVyeQkpdLnNK5OpIQgGgLk6klIDl1LkqASlwXJskgaLcQ0c3ED8UA8LlAdtrDg11l/C0u+WSkYfacLvdZiH/AAsa0fNxWeXLjPtcwyqQEu6pEL793CPPx4hrfRrSpfsW+QXYSHL7U8jvTdpZ3+nBfw5K5tcx8wnUriLZTP8A6mEBHJzgfnuo52dlQw0XlO8eNWxL/JxHw1QLrV4/Y4P8ORvwyMcPUAqDiNmSN+pJXwX/ACkq5zYX7TeLKIBKaQle8A047p5PBYf/AGpOpayy+kWWGUkITyEhTAaRPKSkA1cnUupANXJUiA2M3RVhJLXkXoMsuao9s7L6hzRd7wvNb5Q9obPjlHbF1oeI8FjM7vy1uMedlIrXaGxpIrcR2AdQby4Wq0tW25WVhi5LurqQRKTZXhoLnGg0WTyAT0HGi45Pgd/KUU4ymO6RyPJEfYZwOr3d9/VCrSC824kk8SbPqgx8FKg1zXDnlbfLoxkWmzoGgjLPmc1pcHXNUOAPcFosGubOtsVxhFZwKvwpVnCslJMQUgBBiUhquekntCeAkCcrI18YcKcARyIBHqqrE9HIHZtDozzjNDzYbb6K4XKsdz0Xthto4B8BAfRa402RooE8A5v1T6FRXBa7bzN6F47h6EUss9uZK7eHO5Ty5+TGS+ACE0BFKbS3Zm0kT02kA2l1JxCQoD08lJvKIMSCjxlcro0Fi4w9u4dHZHwVDiejRLxuGmd+ZHNaGR1JInWe5OZWFZKye0Oj8kY3gQ4DWtR5KnIXpEulLH4/ZDw5xAG7qCtMM9+2eWP4paQsYPo5Pgf/AClS5Ii0kHUKPix9HJ8Dv5StL6RPbziIaeClQjNRIxopeH1XBk6IucEM1ocCqDBDRXuGNa0PEgLnybYr/BhWkIVJh8UwVb2Dxe39VYQ7Tg4zR/8Adv6rNdW0bUdoVbFtWD/ei/7t/VSo8fCdJYz/AM2/qriE0JwQmStOjmnwIKKFcI5IUoTXKiQ8fW78vxUDFYZueQoqxxRGvePxQdogFpAC34ajNmsVhwPdUQtU6Zhq+Cildcc9BSUnkJpTI0hJScuTDXRSBT4sQFQNkRop7yXP1b7Wk+KQ4cZShF5Qy8c0tDa4GKtMnN8lUicDimv2hlkiY0doi7Yj7V0qjFj6OT4HfylWeIxBcSoeIiD2ljhbXCiNLHiFtN6Y3W3l0zHMDSRqLB4Uo7sW/ga8AtVtDZDofo32YnmoZDwP+27kfxWYxuGLHEEVS87k3L5dWOjfapDq93zK7rCdST5lBCesK1grUUBCYUZRVHN8E8JrU4JGex5GhI8CR+CnYfac7K3ZpW+Ejv1VfSKgL/C9MsdH/GLhyeA711V5gv8AEiQZTQtcOcZ3T8jksKU1xVTKlqPXYOkuHxLHdW6ntFmN43XiiPn5LnY82sL0Z2KSRPJlWcbcwT993dyC1BK9PgwvXy4+XKb8JEuIvJQyiBpKZS6IxMTUVzKTEwZS6k4hcgJu+U+PEEIKRTo9pQxZu0ntGd0oy5Gj2kTTg8KUcuSLkSFaQqy2bh2PaQ7XnxVajYecsOXmjLzBj4q5l2dG6J0cg3mOyIPL8ivNek2wTEercd4H91JxcPsO+8PVejRYwEU7iFU7Uw8cgLXZg/2CDwKwvH29te2njc0RaaI0KRq0vSPZZZ73/F+gcOR5OWdZh3Hu8VxZ4WXTfHPcOaUROjwh5j5I7cD96vL+qzuFV2gTUQKQzZ/3/T+qeNncpB8lPSn2iMwIgRxs54GrSmPw726jLuzR1p7gZKvejmw9+pZR2NWN+2ftH7v4pOj+xetIkkH0Y91v2yOJ+6teAuz+f+f/AGyYcvL9RyROpcQu9yl648EMvJTqSUgGEJKRKSEIAdLgEZsVogY0ao2ejFyUhIEB1JKTk+N1JANIjPIKGQjYNpdSdS6kAlpClK4oCg6ZskOGPVhuTgXkn3Wj6w5lYJsDj7zneWQXpfSEfs03wfmvPW5Lk555bcfoNmDb3nzKkNwjPs/insKMFztTGYNn2R6ozcHHyrzKIxTcHgpJco2OcfuglIIHsjeDnDwcUropR7jy46Brhr3WOK0kXRLGEX1XkXNB/FRJ9mSwyNErHNtwAJ0OY0IyKc80Vo8GHdWzeAa7dbvNGgNZhFIUo4VyEYyvTlcllCpcjxQFxyTZoi00UbLQNLqTqXUmZtJKT6SEIBA5JaWlyQ2I5hStjJRd4orHBTaqSBswbipkWybFudSG7EDgKRBjTVKLcl6gn+UtOhpRZ9mOaeY5qVHiyE92M5hLtRqK3EYNzReo7lGpWT8ZqOaiiHeKuZfqLj+I1LlM9kvQi0KfDlprXvVdoXWqXpEP2ab4fzXn7QvQ+kY/Zpfh/NeegLl575jXj9CMUqGJziGtBJdkAMye4KPHHZAAsnSuJ7l6T0W2I2AbzgDI7U1e73Bc2V01k2F0e6HtFPxHaP8Atj3R8R4+C2mHiawbrWtaBoAAAgwj+6CksCmeVUQBRtp4NssbmuH3h3ObmCPkpQCbMOyfA/gtJ7QzQnNITnWnUkpei5iRyEGwlml3tU+KEuNBWMOyx9Y34KbZDktU26lDRxVhjdnFuYzHqFBDSql2WtBkJpCMWKQzA6EuAtFoktQKXUrBmCAPaOXclxGA4szHLkiZQ+tRaTgUtLqSBN5OYc0lLt1I0y7RoqANkZqutKLUdVdk8tYSgYqMDNp8kAtKSRhGqchWmlxCV0xOqaQkATJWdJR+zS/D+a87DF6J0m/00vw/mvPYhZWHN7XxtH0UwAJ6xwusm+P2lvsK0cuHM8/FZjYsYDQBdALUYZoy1+a4cruumelhAFLYFGhAUpgV4pp4CSYZHwP4JxTZdD4fktIhnCwc1zSOVpaSLvc5zJN3RGGMIUYBEiitK6OUQ41yG2fuT3YUjiiQtbyzCW5FeQpJg4e7ogdYVZNdw3cj3KIQAdAiWCyka1zhkF0cZ4386RYsSAmPxKPJmmbhkhPffAJ8u7wQqTiaRciCMpWxJ7haCT2SdyNA0A55rsQ0Xlko3D0aH8kjpHHhoubY0TjvX496D2C516pHuB4IphKh7UBbFIbohjiD5J7LVQOk4/Zpvh/NefYUW4L0LpCP2SXn1f6Lz7C+8PFYc3tfG3GyG5anRafCjvPoszskGtRpy/qtNhb5+n9Vw326PpYwhS2BRYRp+iktC0xRRAEjxkfApUjtFpEs6kIUmaGjkkdK4agfJdu2OkZqO0hDfmupOgZr+BSufunIoACI3DkqT2K+S/rJpiLhqgEUntDkaOVIgwta0nSwNOVaIAkI4nNIZHa5pXZ+DnbPeOF+aG7DObm4EK9Kg7T90eP5Jyp9K4VdbzB8Tg38VOw2HjOsrD8JB9bWF6VNHtMYP2B/MVpdkNAA0TsT28r2PBRHMOPzCSbZoPuv+a7CHLzKltKhakmw7me9XcRoUPe8FZ7UPZ81USOoHXQ6Jg/eVNtit2Ubwvq35HnVqzgktrSLzaDn4cvNVm04QXTAl/8ApnGt6h72tIBNvf6KQ84gfm1q87wxO8F6Ftf/AOPd/wDgz+Rq8+wuopY8qsW32NdcNOf9FqMKDldevNZfY91pwHEclqMLf9lcN9uj6WMPkpTFEhtS2LTFFPXP0KVI7RaxFUYPNOc6+GSQpvkutmS+SQpSuKZEBRGyCuKBFIHAEaHRPQNlKYXd6cmlMK/Hv+lw2v7x3h+5k1U8vKqNqSkT4cUSBI0k97myMpWqWzaJxAzPBZ2XbbJH7jSKB7JvMmrOXDVZKf8AxEjOXVPNkgjerKqorLbQ2vh273s0MkUjnXvOlc4AcQ0Xks5yYlWq6UyftUef8ME5/eK1WynN3RmPmF4LtvbEjyesLuIJsnLOm+ZK0HRHppHBEGzvcd09kgONN+zkNAque/SOvl7nhHCtRqVWbS6aYGA0+dgddEdqxRp3DgsPgv8AEvAt3S58gs2QGuJFEk3kvKOkWJixGJllDpAySR7xrZbeRo6KdtI+k9pbcw5Y0tkDg6iC3MEHTPgoLcQHR2CO00n0K+fpcSx/VEua1kYDB1ZDCWiyHOA9518SrM9JMQyNrW4l2TQ0AGOhlojHL9PKfj23Z8g6qPMfu2cfuhQ8Y8GSfMZYU/zO/ReLR9J8RTWnEH6NorNtDdFeakHpNiwX/tABlj3He5mwWd05fe9VW5+p8vR9p7ZjZgoYnHtz4Zm7WeYjZqOCyOEPaCy+FxckkkT5JQ/djDALBO61oDRQ5K/w2KbY1yPIrHlu14vQtkE1odFpsKTlkVkNj45tfW0+y5ajBY9hA1z+679FxX26PpdQ+ClMVfDima3y4HnXJPx+1YcPE6WV26xgsk/gOZ7lpLEVYhI7RRcDtKKZjJI3BzJGhzXC6LTxRnyijnwPPkVpKmqH2uO/fb/2CjwbUic3e32jWxvDKjS8b6RYqiepfvdpxJALNCcs1Aw2Le4dneO4BdAccqNnmuqZxlZXvAx0Z0e0nkCCaTfbY8yHtyBOo5LxHEY2eFjn7rHbrgHPa9riM690G64ILOkOtADQHn32q7RPl6dtHpGzDYWDcc0uLWu3dbZq/wADmslienz3SRSdZuNF74a27bYO65v2llNqY76JooAAU00dRxtVGHxArUXWteii5fh6fQeyekMc0Ykc+Nu/m1u9mG8N4HQ6qZJtaAayxi+bgvCsP0gcGNsMHCg0HwTcXtoOOZaK13QB6Kss5IXl6ltvEx+1wv6xtNfDZvKiXg/ir3/OIPqysOvFeKSbUYQzde03mcqLSOHeoz9v7lUe7L8fRTOSfh2WVZw7Nc7WQ66aE965+y5jpvH/AJM5q9lJdVBrW6WBmhywyfVAAOriLd5clyd/+N/jjMYvZz73Sx7jrq016JkWDeK3Wupwur0PfktDLgJHvDt8Cssjw70zC4d25e/WuhN1Z0V9/CPjVEOFl4M38qycMj8kQ4SbQxnzLchy0VvDhmtB7ZAGdiwe++aL1bH5dYaI94GqGuqz7n8bNPwZ94RE1y3aHPgo5ijJrqxY7VUy+9aSNzI2kwns/ae45m9BSg4jbBG9TGboydJu9m+TSddVtjjlfpFkn2guw8GnUiznlWWSdLs1gAd1Nirya3yJzUn/ADMDKmktArsajkDz71dQYyF7Mw0WKAcde4gaKcplj9HjJftm8Ps9m80sj3XHNpFAeCmxvkaTTX2D93VXjH9WexGBeXP5EoEUwLi+u1vc+4cNFPfaumvtGZt7EsNAuHCuz+imwdL8cxop2QrXdvWuSJFtYuJbuNsVW8BTvRCxbY3tNsaxwIyblqRoVO5fcPV+qmw9PMfX1CL1pvA+Ch9Jel2JxTBFKG7mbnBobTuAvLUHRObhIxYa9wrvFKvxGCAde8Mxnn95uiePUr2X+wem+Lw0DIhGwiNoAc4i93gKArJTY/8AEzFABpjjcTY3swdD5KimgaB2qOXccvmgvwbLbTvrDStC05EJTR3sr3vab7PazOt5k3kFAlw7Kza7yqznea1EmAioaWB+etgqPFgIyTZNixlyocbVY5SJuGW2cfEzhG8CuAux3lBEQJyjeO+teXBa0brW015HcRX5p+HJumv+ret8E+8EwrH4iAENBY9wb9UWBn5KL7E0Xcb2+Zr8FuYXdo6ZNz1zz1Q5gAGi2e9pZ/PgqnIOjC9SCQQ14+dV8kaGJu9nG51WKINHLLgthNkw5x6GtfwSnEZe8PImz6ZKvkHRj4MEHHdDS2tciAa46KQ/Y8dA5CycuQsjLuU7GbfkY8MZVChnneXHmo+L2hI1x+kaDejWF4rUdoCvJaYy1F8NNKzjvUbsULB9ckJ0uRtwJ+a3jfY2+7hxz4/2FxxcA0w0f/jB9SuXq6OzCtxGfZzBGreyfCkuyy50dCO+IsH7RvNbsbUAPZiYB8DAqzY21XiFoFDN51++eACLj4G2dx+z5nRvcIXktbdNaS4gcuaw527KwHcbutuiSM743a9hk2hMf4pHgFmcR0XgfO6d+857jbmkN3Caqy0hXxWY+0ZzfpgpdvRlrgGv3jVElpA+1l3pNoslb1ZdkyZofGLs1lk4aA9y9Cd0dgN5VetMiHruIb+jeGa1t77jE0iPeeezlwqlt8sqPjefSRzOc7dbK4Ak21jiAK5gK52P0anndEY5I6kb1hc8lrYqIycfrE8u5bPCYeMxssvNsFgySEZjlvUiYfDwxCo2NaOQCm8n0JgnHYkebXYqM8uyf7Ch4XYeELpA+ZxDZCAGjUbrTd8Mz6J3XDgEDDT5vyObzx7mrHTS1O/yfB8TM6u+kPG4HBticWskJoUXO7x+SH1p5fmg7QeerdwyHDvCJIFh7LgwbEB83lV+04oMt3DsHZfq4ngDfonyTgauA+QVftDFMP1roO0s6tIHqjcidrwGEZDDw+pQ8XiWdioYBT26N7nBVbcYzdB7RyH1UDFY9vZABycDnQ0tT2xK5z9aD20DSKCu6MKPhscN6U9XFm4fwx9kaWqZ207OQHmgjHGzRqzeVI74leWNJJtAUfo4tD/CZ+iYzaNAfRxaD6jeXgs2/GO4k/NAM3n6o7z8TeWNE/awEmkQ7A0Y37Xghz7YBrJhpzT+7ZwOfBZ/frXLzAtNdKefqjun5Whm23bXAMZmCMo28vBMk28aoNAyr3GA/NZt0x8R4oe8TwAHzR2pfLRcfBFNudcZHFooHfaK7sgo8WEgaK7RBN5kHPusJd0Z8vVKYuSrvf1Nzree0D+7TDiR/YUU4qL7QPgCUyTaUQ5+g/FFrquUn2m+0dxUPZcp6porn6uKhy9IGNBNaAnmoGD225sbQOXLmbRb4ReTFpQ5yXddxNLMy7VkP1nUfJBlxTj9Y/io7FeaNS97Bq8fNRcRjogHdsGgeZWUfKOJJ7jonjGEaAA1rWdeaLnpF5l7BtaIMaMyQ0A1zACV2170jdyzoLPy49+XcO4IEuJd3eZU97U/LWi/zl32Wjxdf4IDNpyDeot7TrNC+X6LOPxRz/IFJ7SRoPmnup+StBJj5HGus8gNe5R55S7JziRxF96p2SuOZOfcu3jeV+PmeCPJd6tXSjx9UntB7x4ClWmV3NcZDWd/JKxO02TFO5/MrvaL/pnSrnSEZD555prZ3A96nqNrH2juz8UrpiPeJHhSgCZ51BSl5vSvVVISW7FDvPxJpnJ414KOZT3fK00SHgD5p6NID8/1Tt/maQd9y4m9a4o0BQ86C/1TrPM2oxnOlhd17tKRo0xryDwTgbzsDxCgGY8eSZ17jw8tEaoXEchLhZKbMuXKzNY0ZZJkWh8Uq5ZlDJXnNDByXLkidDn5IE5z+a5cieyqM6Qms1zT+a5crIjHE6805xpIuRQIOHmnPNf33pVyJ6AfWGznogSynPPRIuVGfCb1UomgKXLlnl7SD1hzzTozZXLk1DboolcfyXLkwHIckEHMLlyDGaNERrdVy5SHN4+CC5y5cnD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7" descr="data:image/jpeg;base64,/9j/4AAQSkZJRgABAQAAAQABAAD/2wCEAAkGBhQSERUUExQWFRUVGBQXFxYWFRcYGBgYFBYVFBUXFBgXHSYeFxojGRQWHy8gJCcpLCwsFx8xNTAqNSYrLCkBCQoKDgwOFw8PGikcHBwpKSkpKSkpKSkpKSksKSksKSkpKSwpLCkpKSksLCkpLCkpKSkpKSkpLCwpKSwsLCkpKf/AABEIAMABBgMBIgACEQEDEQH/xAAbAAACAgMBAAAAAAAAAAAAAAADBAIFAAEGB//EAEQQAAEDAgQDBgQEBAMGBgMAAAEAAhEDIQQSMUEFUWEGEyJxgZGhsdHwBzJCwRRScuEjkvEVU2KCorIzc4OzwtIXJEP/xAAZAQEBAQEBAQAAAAAAAAAAAAACAQADBAX/xAAhEQEBAAICAgMBAQEAAAAAAAAAAQIREiEDMRNBUQQicf/aAAwDAQACEQMRAD8ApKTXh0lrnDoAd08KxaARn6gD5/Nc2eJ1QCA4xf8AefmfdD/jH/zEeVvlqvfyr5PF03+0Xb5hOkytsxBAnOYPM/VUWG4q9tsxI6k7qzo9pMrIyguIiS53ObjQhLklhhmKJP5vin6NSRuepJHyVP8A7ZzAlzQTGuVt7TyjXdEZjGibHpFpvCcyGxbPDdyfRQ7tp0c71VRXx2YeEQfPXmoUuKEGCT6yNU5R0uXUXi4kjp9FpuJc3f3Vc7GRdhdExYmfXZSBcRqXX31990+SaWtPHnc6+6kccdlTmtH00KLRxnqOS227WZxxWhjHc0sKzTpY8kVlMnaU5pN0yMa7+ZEZxF4uTPmlm0jyR6WFadSfIfVS6WbEdxRx2b8f2Kh3zjqT5bIhp0xr9StGv/K330R3F0xr3bE/FSdxB+mY/fkhOqk6kD1WzXyj8w+/IKMw4pw/U73IQzxR8/md7n6qba8jz6IXe31Mmy24vabeLVOZPRHbxSoL5fQ/3SRfH6pmemiFUxxbJBBt7ecFTk3awdjah1cG+QuguxD/APeH0AVRX7QkaD3J+KWd2ifyHxQ5HxX38RU/3h9h9VNuNcNSD6EH5rm3cfdyHoojjb9oU5txdJUxpmxsg/7QeJ8S52pxl53HsEFvFqgnTfUTryW5rxdI/jNcaR5FjfmQgHjFXUlo6ZfoqhvHv5mj0JHzlQq8YGwPNHkvGr/DcVcZk/CPgtrn2cW5N9z+wWKcl4qSZkDmpCnb21UO6g2Np3+sI1z8N/vmvNt1sYCdv7bIzHLQA5j3O0rdPDzoQOh+Scy0FggP2UVg8/S33qhfwx1Bny68yPRbFQjkL+/ofP5JzIbiM2oOev3ATdOqDA1+eqTL5F452K1SpNJs43HyMXK6TILidyNBsfSyZpVzpE6afRVrKZ1menw/dRfVIIG3x11S5bHS2OIa7+4+SC6m2fDII629JS7cQDbz+Ee390YgEW01N/j7qy6XQska+4TWHxThoYSdMHnIKN3MaH0T2GltR4jpmE3XQ8P4A6u3PT/LJHiAiRExHmuW4Vgn1KjAGkkuAgam+glemdo+MUcMxtKo14DmkjJaMukXvfZcfJnZZMXbx4S7t9RyPEuGVKJAeGgG4gzMHzEaqvrVRMATz5+6G6uasOLptAE2aG29PILZDd3ZhqNh72S5Jce0obuY8iCoto7gT6SttqtFmhvW/wBFB7yB4j0nQecFTlV4RFznzpE8/sAKTKc3zE+3+nxWmun8p8zfVZiKhY25nTeB6/BC5LMWyybTb/l/ZLVqTW2y7EW6yNklieMxpASLuIBzp0O8SBPkr2vQeLpEGI100PxSNWmdVYPqAaOJ6keup0WjVBvt5kiPbyW2irDljXHkrLEZHfpDeo19QkXYQ7Gf29FNkjnPJR7zmE5hSB+Zubz29VPF1KTh4RHUdOmiHIuKuJB3USsJE/fX6KTqeR3ibpHUQZvbZHkXFLDBbUsO1ux/b3ssU3F4lQCSd7ogHQ+t/l5/BQxOALScrg11/DIkxe5BifvVQc2o2La33tpYz5hc9lYYpm8GLG37SjUmgjrH1Spe/cAxrEbf67c0amImNveeU7pDYMKIiY6WUxV2cJ9LodOREgQbf211hSoVQ43mL3sdJ2WCxumWzZsTYSiOpAGQ32nzvshua28dNTb05aLG1gBuL87awE5UsGqATEjzI111PxW6bQDrInTz6hRqMDhoHedjtv8AeqGWwRlJHQjlNtPJPY2LCnTZMkH33OqgKdyW2mbH10StJzm3vHmOg+iZFXf/AFGvLUBWUbDFHESNIP7+S6Ds5hqFV5FeqacaQyS6TFjeLnlz0XNFmYTItG4nr5i6aoVSDDpkb8xYW5pW7nTTq9vYsBQw2GLmtY7NTAzPNNxkEatcBBs3ZeY9p8U57nuLnOuYmdCZAvprou57KVxi8OWV2h3dkNDjOaCJ1O9tVR9peCHDEOLs7Xk7EEbgSZGh+C5ePrK79u3k/wBYzXpwbKu33sU3h8SX5i64aPvzQHYYEl1z4juJ8UmIFtiok+g6R6rta4yGmY/YktEXAGp5dFurihbJv9m+kKufUJkNB53Pl9T7LbCQADA00hFTA4jUaYDyNiRrcHldHoN5j3Fr215pOlQvmNwbgEjSPv3TGHx4aCRrs20DrbdS1WsRSlsgGNxFvTXby1SAw/UmTpsT05pvFcTLgQTGl/I7cikn1gBGv3/dSZVtCvYbCBYbkefpZAqsDTqLE6LY+mt/ZCq0zImJ6HVTayN/xE9OUCOV1o1t9+snqoNAiZteOmwUXeft9+aNrpIjUrft92QxoZ+Wnkp5BOW5db4zp1WVKZAh0ttpujs5C1UgaQp4dxmWzMGAB6LTqgFgJ22+Kg559Nfu3RHZ6dDwmm3L/imDezabXGxi5P8AbyWKlwTyf7LSDcTOKwDHEnORpPqYIB8t1nizOLHAkah3wAgbg/BJPxTRMHnrprf4+ajV4kJGXLMQSIvYAzb280W0OMcWuOZsGN46jSI5o2GxzBrEEx6HWSDbQrVHHBxvHrtpEdPqtV8MHBppTEHKJmIuLnWeXmlKOv0d7aYElwzAg62n11sB8PUlPCtcXZHC5INxby9FWVWuOUO15kgnpN9AtVahYSdQ4dOh36pzaah04TQhwMGCZgb7a9VAYdwBdIcLkG0G0ix03t0VcKsRfzCewGMuRMamdIV3UuJqlVtoPvX4wiPYHDW9vjuD96IY8Rg22nncz8I90I0S2xO5uLixtH3ulKFg1NxGpkc+WmpG5Kg4R4m7na/Of2RRUIAJNtDvyPrqtB0TGvLmeg8khM0akhrxrMH0TXei2+m+l5m33dVpr5CHaAxNhI5g5fMpxkP0dHzERIPnMq70lj2zszTa3C0Q0foBsZubkzvclc3+IGNBNNgeI8UsHMHKcx948ikux3bLKRRrOhgAax0Cx1GYjaDC6Ttb2ffiWgMcPDJyPAImLZTHhP1XP1dul7x6eT1Jksa0yQDlEWub+fVZ/C0wxzjVh7ZHd5TJ2JB01vqnn13Uw4DK0u1IA2tBO8aQqGqzxGDoTdxFzvN/ium65zQzqo20+/qUM1Ba9/uQsw+HdWfkpsL6mzWnUyRAnex9lo0cph9nCZBEEdCDuFttpp1UusNP7/FabTvc3v6LO/E29Z0Q3VnRp92ULScDoPLX/Xqo1K94Go8kN4POIjXf7v8ABZ/ByJLjMfdlNrxBqYy/X4baBDbXcTMHoY5GPon8PgW5xlEnWPIX1VvRwzGnK5wgR+aARqdL+8IXI9RzNOg99mtdveDHNMs4RUbcyJAPigRPmfNXOPxrWR3TtN43GawA8xc8lV4zipeJcc3ztpflcI8qci54PQbTBqQXPytgZSWmAPFcTHQXPS6peLAVKjnue0k6ib3MeEQo0uNOb1GUxOgneB5TCq62OOblF9rm8+SPZTGjPqACRyHqIMn4KOHrMLvFEaawfglqmJBiJm33HJQaw3Os7+X3qofFd4ehS1zNGtoceWt5lYkuH17m9/TnyWKLpTNq89Sbj+rTVMUqUjwGY87wZ0VXm+d/vZM4StHODsCRfmee6zLSiS3MDLQTMxbn6pw46GwNQAPaTaFnDeH962q7vC0taC3wyHXiC0XnS/UEpakMwIB8TTBnS0zfmf2VgVZUXMqNcHGJIiDHlN7/AN0F/DvCQbu5l1gJ2t0HxuEm/DFhMy0iYB5fYClgscZAtAvr1vG58kpQ0FUwjwAS23S+03jSyE1yvhhczM7CQYcCDoYBgwNNAqJzIJ2j10Fv9UpWM0K0EXJi4A5iPbT4K3pV+8afBDpkgm7ogTp+b4KkwxI6zqBBPRNGmG+IW0iJkX1uAY03VCxYYluQCQImZHMiIPohV/yhx1FjG839UanXzghxJzWjWIO3PXVJsJa4iZMj1AkyArAsN0fFm6i45Dz205bLWHqFvgNzBym97i3n5pN+JLSHjS0j/Nr7p2jUa7Um4uJj+k6WgyrttLfh2IDnsBuGubmAm7QZcOhidea9o4XxJlZneU3B7biRzGxnQ9F4zwbhxqPDabXSSAYI8UZuciNp9F6vwDhPcUcpEOeS6pFpcSY32EdeaN/DxmlT2l7Kvrvc9goiZ0aQ4iP1ECHOkRJ5rzvEYM+JpsB/MY5AeA3JuLc916vxzi7cPTcXOIdBDYEmSDFvTdeSV6znEuJOZxBJcNycxJ6lXehyk2Lw/A93SrVg0juqbXUnAmcxqsZ3gj80XAOx8lSNDiQSCBNzPiO/zO/VWnEO9Y2myo6MjMwaS0uyVYeMzm7bxKqmkvyjQTe48zPJSX7XQuSAMouSBm+P19kw/CZWtcST4nNdqBpMgn157qOFeGMeA7xlwiRYMAObXQzC3Sx+VpEkucQbgZTBgeGNQfsqWrJoTHupiO7YLgTJzEEAwR8Ljy6pR3EYExef5QL7bT1hJYik8vcQdeZE9dPXkle5doQI57e/7KQ9bEbiiahN9/mmamPzbFx5m0aaekhI0cEe8g2BPz5J7FYYNIExqecgjUQJWpdFH13Hn1te0woO5kgCfh+6HiHZSBI5nzUm0nViG02Oc6Lhgc6wOpA0F1NnIgX2gaC5vePuELFGYMzreDFrx1Ks63ZfEBt6TmxuWm4i1xPVIB7NAROk68uSOyLsrZiQd9/PcrKriBtrEeim5jYGWI1J18j1WqLmTDwYAuQZJM6HkJUrH+EuLBIdGa/WNhZbQcPVaSXG0zAHQ3+YWKMq8Li2B5z02Pk/qLtbzcHfqd0etVbUeXU2BmngHOBOX/h/ZVOIEOPmd1unVi4dB9VVe1dgezTKVNpfl7yqNmzly5rX35+Squ12CpU6hhuV+bUNABF3AOvcxB+7Ifh920NCvQOIAdRc4sNV7SSwv0IedIOvQuleifijwWaIqsZJkZnC50hkXgNveNfWULuex4yx5NuJuy4ykc7bi3lt5JXEcMgF1KbajU7m1uXyTdSgabzleIkaHNexloG9/j7zquIMgw3e0aHUDfQJyuKsw+Oey4cZtp+/sFcMw1PEMDnMIIOUlkSIDbxNxe9tiRoguwrHxsdQQ4Xi8TtzkeqSh2Hfm1vaxuLGZte+umqTXsergXU3wQDpB0HmOUxpdRpRnl2bKRprEn5fKVafxratObRHibuDMzp08khjGEAPzAsNv6eQeAPy/VKUUu5dTcQ0ty6yYhtwJlHr4WWtIABBnONCcoJ1tlncJajVJGR0QRqJ0iDFxz0iEPC8QLJY6SOUkCOon2hXttLHDUm1LOtAAdcRP6XAgRqfWeidwmDqOP8AhnPIJyjMXODYJ8I1iADEwlv4ZpbnDy2pzIPiGxAI8QgwTzB1mF6R+FdGWvdUotzMIy1gQQ8ERDDqIFjspbpZhtcfh5warRoEVqQpmZF5cQbnMLxfyK6irVAB5CfTnM6IOKxOWm98/lDj/lB1XnWIc+uXOqVT4jMMqQRP5muAkEGw2suVy7dfXUNdocfhq5cKYbUqOhhflJaADNnRB30MLm+03ZisGTTpEAQM2ZhBzEWJDr66m6exAbhy12SdNCC3KdnOBkf5ZK5DG4iW1HAUxTaWtMZZGZxAjc3BvyTl32GUk6KPcag8RgtDWkmBIBtHOP2UagAAggdNLA2sOpVrxDh1BmCoYiiXPe9zmVqjrNY4NBawAWYINjqY12VA2ln0vOgHOb69QUtjoU4psmRMbgjrz128lBuNYTLswJJiNgTpYfd+ahhuFvMl0N2vrqBcC4EnVHo8MZclxP8ALlIh0XMC5t1jUKbLqCV2NaQGVA6Rm8QLbnSImfYaIVbA1j4n5Q2AZztIixnwz7Qnmxm/wmupvgeN4kZOnImVlfiTGvg3qNLi0wSwh5hrfCBJAtPX3O1/4Zr9n6lCkys9oyVLMdmhzhrmDdRbnEKvfj2TIbmtYxLhFtyIHl7J7DcUcW9xUBdSDXhjHjMe8Jd49iGhz5kEbagrna1eHGG5Ko8JGgnoNieakXS3JaYzBwzXAIaOpIa2/wAVuviqgD204DXtLYGSYcQXOOgYYi9+ipH1QAC+HEQfCYI5SeXwuiihTeM2Z2XWXEBoHIAAF2/LXeCo0dbw7ilXuAO8dSYz9bu7eO7s1jPGQ4DxQDHK5hcxxuvTdj206Tsgg0y4gENdUmYAywAC0a2QDjhSGZr3vaDoczGS4xIO1oMITcMBWbXFRrmkh/ia1zsxIlrmEEHeDcReZWtdIscb2Tq0qbHPDckNZmFRuobYZHBruWmbXW6q3YeAA0P8ToswQSdL3BGqb7Q8Wo1i0tpikGsAhgLWuIN3OkkmTG9gq2ji31B/htMNIs2dJ29JUV0fBuC0YzYh7mk525GCS3KWi8+G9/KFifo4XDFrQ4XiZmHH+q19vgsQ23J5vWwsON0Slhxr9/d1jgS+BzTYw7gQCCu0m3O5adP2ewTMRhalA2cZc0n9LmgAOH+b2ldB2H7cYih/+rjDOHokB4cWFwYQ5sAOl1Sn+qGgkQIIBg0PZGgRUnk0j1kfsrjtF2d/ispD8jmyPyzMxE+UfFerLw88JfuPJh5uGdn06viPYOji299w+tTqNAPgkSMxzRm1sZgOEi40XFY/sricO8mrSc1ps4gZ2WECcth97KidQxmDOYB0C3eUiQY6ltx6wuk4F+MGIpw2q5tdv8tYeIf01B4h6yvJfHlj7eqZY5KY0CxpczxMvIgACeQPI8vey1Sqiq3LoRoRrM+R10Xf1O03DMVSNWvQdQJsXMc11+uQh/q5kFc8eAYGsc2Fx9JpJEMxGaibbEuBaTdSX9a4fjlaVQ0qkEWdIcCSJBvsSOatsI0FjQ12bYgkRvId6b720hWmL7B16jCGNFWDIfRqU6vuGuJIJ6KoHBsThye8ovHLMxwEcvEBaTqlvcC40rW4eCc9OWkfmZBtGscwhVgakn9QsesaEzvPVWb3FrQ4DW0S0nw7OAMg9YAOqM3h/etaQMlUfmcSYc0k/nJsOQcbTY7JY5No72epg0AHOLXeIGHkG5sMukGW7ETC9P7IUH0MO9pplri8lodlkMLWgOdls0nWNeapuzWA7mgxpDc0SSBEnpPSB6LoaOJICVwvsZ5IfwtUAOa+7XTMnoZXmnFcYyjUe0OnlEyRMTJiecgQZ3Xd1cQQ0wJNz/YXHzC804jiK1U1aj2OYJDW+ENzHNrpOgJmdS1DOQpbZqFO1HEO8awZQ0jdpcRA1N3GdNOpXOYJ9oJd4/0wL3tI1KtMQxxexpcSXw1okRewzR1Klx7grMLie4aTVqhrDUcbNlwzEMA0EZbmSpj101lvZejVp0mZYdNQPZVpF3+GHSCx17y0C19eVwhMq2LGsjSzdYAO07zckmw0WnUyCHHqTaRPP+oybJptCs8BlGiXX/Q0m5/pFvMdVbW1ahQqFsis9oz3OYuvB6Q0QR7oGI4mxpAaLm7jytuPymeV9NVa0uwOOqEmpSyssc1YinFhoajgQFYYfgmBoOb/ABmIwpptBlmHmpVcdsz2MNuhd7I7jpMHL0jWrf4VLO6dmi15nTcmdF0HDfw+rZCKjsrwBFNpLqg/5GkdTEjyV9wr8TOH0/AzB1KbQ2Za9suMwA64JESZJ9CpY38bmtBFDDsZyL3SfVrY+ZU/19QtYxXYj8KsU1mai5ryQDlcwsdzAIdoed9ktV/C7F1C19SgA4NAce9YAY0LodsLeQ6JDiX4wYuppVLRypNDfjGb4rluIdqK9c+Nz3/1vLv+4lWY1unYu/DzEuflAotaNw9nhIgEeGXZvT1XNdruDVsJUbTe9oJGYZc5kSWg5srQBbToFTDGVAPyW8v7LVPijh+nyuDC1lWadv8AhdgaVaq4PrAuaJ7pzZLhYOiTlIFptN+sqp7a4mmzFV6Zpd2M5yAMDQABDcoboNPNUfC+09ag7NTdkcSLgASAZynodxN10PEvxAbimxisFRqn9LmPfTI6AjMY6aI2drpV9n8KyS9xDyPynYcwWm3K8q6r8QyTpAmSIAiJMjdcrmwpILDiKDuX+HWaOcHNTOh5I9Xhrn03ObicO9guWl3d1IFz4HgSbaAlSzbaXuH44wOIbBEEzE3kD6LS5fAgk+HYbCdTO3osU02nVM7ODPMK1qcHYSDGiaouumyxfXkxnp8m3K+ymGw7WaBPU0vlR6L10256EASmL7MYet+ekJP6m+E+4/dP5UVgKGWr7dcevTh+Jfh4RejVts14EjycPoqjEdk8TTs2Kg6fKHQV6ZiGlVtUrj8WNdPmzjz1hxWFcKmQsLSHB2W4M2M3GvNXdH8X+Ihjmd+64IzZGZhPIhoIPVX9YBwhwBB1BEj4pL/ZNGQe6bI6ftohf559OmP9PXcKcO/FfEMM18mIERlr02OEzqHNbJPmU5i/xRovYcuAwjXmPFkMRN/C0NJkdd1rGcBo1YloEbsABPna6Vo9jqLXSczhyJHzABXO/wA9Of046P8ADPxJw4B77CNOmXuK1ejHPMDUM7aQmMd+JuGDR3GHrB03z4yvliD+XI8mZjW0KoxfYmk8gsJp8xBdPubLMF2CpAnvHlwOmUZSD5mVvhpTzYaXtP8AErDwJoYibaY+rckTYEGPcpDGdvcOTAwpDdSKuMruJdJv4Y6JRv4d0v8AfEf+mP8A7JzD9gcM1vidUeZ1ENEeUH5qTw2t82MKHtpQkEYTD5hoTVxbj/7i1V7ftmRh8HJ1JoVahPmalQyrIdisJ/K8+b/oAnsB2Owk/wDgg+bnn/5JfBR+eOc//JVYf+GKVP8A8vCUG+xLSUrifxDxtW3f1z0bULP+mmAvVML2OwjQIw9L1YD/AN0q2p4JjG+FjW/0tDfkp8U/V+WvBzQxlcz3T3E/qc17v+p6apdi8W8eNzWdC79myF6hxMwVVuqr04/z4fbz5f0Zy9OF4b2HqvJ79xpgREZXTryOnUq5odhcO3XO7zcB8gr41VE1l0niwn055ebO/ZCl2bwzNKTT/VLvmU7TptYIaA3+kAfJRdVUDVXSST053K32MKvVc7x/saMQ/vKbwxx/MC2Qf+K15+iui9FpV7o5YzKapYZXG7ilwvYeiGMa9mdzZlwzNzT/ADCSk+I9g2QTRLqbupJbG4O/xXoODrNIuoY1jdlwuON6seiZZ+9vHsV2YxFMTDXgCTBuIudYPtKHxPAjDsaQ8Pe+RGSq3K2Af/6NAkyRYnTyXe41sFU3FuHCu0NJggyD8wuWfgmt4umH9F3rJw+FffbTl1Wle4fsxVDiA0u1vFttCVteXhl+PX8mP67PD1hKtaLgVzFGvdXWCrWXv2+XIs+4lCdRhNUShYuolKtkBbXurLCvBXPPr3TWFx0J2Ocq+r0hCp8Th023HypBochNx0vaiq00JoVricMle4TlctB0mpkUwspUk5SoSpaUhQMWOMJqpQhK1QpttB96iselsqboU1RbCseHi4UKOGsmsMwArcjkXra8NQn44QVV43HwFWniHVGYb7O56E4liJKrnOWq9eUu967z0897qbnrWdBL1mdZBC5RL1AvUc6yjsujsYEtSKbZCGVKQwyuGqFbHWS9Zw5pGs/quVdW8VWBSLniVlSr1S9Rym1WOGxgCxV1F11iBdoUW391c4IqrY2Cn6D1RXH8TA5JHE4qUGtiLJGpWXTGBaJUrLKdVKZltr11cqtaOIVpg8RbVc7TqJylXUs2Uul+9wK03DgqrpYnqrTCPlCzTpLsVuETlDDoTqwQHY9DRejNejKrq2GTdHFSt13hbtrqq0YZN4ekokhabiQN0hmosSQB+6TqYuFXYniE7pJ2IJKsxS5Hq+JndALkAFYSuk6c0nvQy5RLkMuVFLOsL0ElRc5ZRnOWg5AL1pj7o7VZ0itVK6Xzob3Lna6ROrWS1SotvKA8onIjUchOW3IbkacgtE3WIdJt1iK6HNSCiDEWVc+rdS7xOOdO1K6X7xAzrYKcoWDhym0oDSi0wnKGjDEdgUcPSlP08ItttI0QrCjVhDbhlCq2FN7X0NVxaCKt0lVqwod+rpls3EwpVMYqX+JK0+uiu1pWxdtUm/ElKmosBSiXsQ1Fgehrao6MZlrOg5lmdZhXFCJWOchuKzSNkqDyokob3KbLikXqBeoOKGSjacxPUsRIVlgqAfv99Vz4emqONLTIMFc85uOmHVW+K4bk/Npsdpjfltqln8PMSNOd73i3OZTeD7RWDXiRpztEIr+K0phgs4wW7XmddP3gWXm3nPb0zHGqWtgiDof3SJqNkgOByiXQZgX1hO9puPNpsIpkZwQ0iJ02tpouJw2KADjs4Fu+/U7I/JXSeF1GAqtqAlswCR7LFQ8GxrmOOVoII0JMa2sOixaeVb4VpUNz5lY1y06ZNjutgdF6NvJpIKQUI6KbW9E9hYk0o1N90Eg8lgcRsU9jxW2EqK0oV7LnqVY8kyzElHbaX5xQASGJxSQdij1QXVfNWJYLUrSh94hE9CsDTyS2OhM6yVEN81k9FtroXMpAoYPRbkqbTiKFsOQ56LJ6K7biJK1nCH6LU9FttxELlFzlr0UXA8iptdNOchlbeOiGVNlIxxQiVMyhkdCja6SMU2uQoWXU26TEdj0ZteDm0i8+SUaeijjye6fAOke9pQypTHtQ8a4gaj3QSQDY+WhVfTdsdrwtGZNipMonkb+a8Ve6TXQ+DqXPl0+ixZhKcONjp15haUX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2" name="Picture 2" descr="C:\Fotos_Técnicas\2004-11-19 Fotos de St Apolónia\HPIM00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36" y="5130400"/>
            <a:ext cx="1667904" cy="125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437" y="3570357"/>
            <a:ext cx="1638102" cy="126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wat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437" y="2060848"/>
            <a:ext cx="1638102" cy="122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ontent Placeholder 2"/>
          <p:cNvGraphicFramePr>
            <a:graphicFrameLocks/>
          </p:cNvGraphicFramePr>
          <p:nvPr>
            <p:extLst/>
          </p:nvPr>
        </p:nvGraphicFramePr>
        <p:xfrm>
          <a:off x="460375" y="2067872"/>
          <a:ext cx="6055840" cy="4113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7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09">
                <a:tc rowSpan="1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Energia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potencial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gravítica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de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pressão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para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bombeamento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)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1D450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fornecida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sistema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5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consumo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autorizado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entregue aos consumidores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mínima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supérflua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 associada</a:t>
                      </a:r>
                      <a:r>
                        <a:rPr lang="pt-PT" sz="1200" b="1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a consumo</a:t>
                      </a: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2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 recuperada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associada 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consumo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de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água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associada 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</a:t>
                      </a: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perdas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78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… </a:t>
                      </a: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nos pontos onde ocorrem as perdas 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35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818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Balanço energético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51520" y="1176482"/>
            <a:ext cx="8640960" cy="570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i="1" dirty="0"/>
              <a:t>Visão global do sistema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524625"/>
            <a:ext cx="2133600" cy="288925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AutoShape 2" descr="data:image/jpeg;base64,/9j/4AAQSkZJRgABAQAAAQABAAD/2wCEAAkGBxISEhQUEhQUFRQSFhcUFBQUFRUUFBQUFxQWFhQUFRQYHCggGBolHRQUITEhJSkrLi4uFx8zODMsNygtLisBCgoKDg0OGhAQGiwcHBwsLCwsLCwsLCwsLCwsLCwsLCwsLCwsLCwsLCwsLCwsLCwsKyssLCwsKywrMiwrLCsrLP/AABEIAOMA3gMBIgACEQEDEQH/xAAcAAABBQEBAQAAAAAAAAAAAAADAQIEBQYABwj/xABCEAABBAADBAcEBwYGAgMAAAABAAIDEQQhMQUSQVEGEyJhcYGhFDJykSNCUmKxwdEkM0Oy4fAHFTRTgpKTojVUc//EABkBAAMBAQEAAAAAAAAAAAAAAAABAgMEBf/EACIRAQEAAgICAwEAAwAAAAAAAAABAhEDEiExE0FRBBRCYf/aAAwDAQACEQMRAD8AvVyeQkpdLnNK5OpIQgGgLk6klIDl1LkqASlwXJskgaLcQ0c3ED8UA8LlAdtrDg11l/C0u+WSkYfacLvdZiH/AAsa0fNxWeXLjPtcwyqQEu6pEL793CPPx4hrfRrSpfsW+QXYSHL7U8jvTdpZ3+nBfw5K5tcx8wnUriLZTP8A6mEBHJzgfnuo52dlQw0XlO8eNWxL/JxHw1QLrV4/Y4P8ORvwyMcPUAqDiNmSN+pJXwX/ACkq5zYX7TeLKIBKaQle8A047p5PBYf/AGpOpayy+kWWGUkITyEhTAaRPKSkA1cnUupANXJUiA2M3RVhJLXkXoMsuao9s7L6hzRd7wvNb5Q9obPjlHbF1oeI8FjM7vy1uMedlIrXaGxpIrcR2AdQby4Wq0tW25WVhi5LurqQRKTZXhoLnGg0WTyAT0HGi45Pgd/KUU4ymO6RyPJEfYZwOr3d9/VCrSC824kk8SbPqgx8FKg1zXDnlbfLoxkWmzoGgjLPmc1pcHXNUOAPcFosGubOtsVxhFZwKvwpVnCslJMQUgBBiUhquekntCeAkCcrI18YcKcARyIBHqqrE9HIHZtDozzjNDzYbb6K4XKsdz0Xthto4B8BAfRa402RooE8A5v1T6FRXBa7bzN6F47h6EUss9uZK7eHO5Ty5+TGS+ACE0BFKbS3Zm0kT02kA2l1JxCQoD08lJvKIMSCjxlcro0Fi4w9u4dHZHwVDiejRLxuGmd+ZHNaGR1JInWe5OZWFZKye0Oj8kY3gQ4DWtR5KnIXpEulLH4/ZDw5xAG7qCtMM9+2eWP4paQsYPo5Pgf/AClS5Ii0kHUKPix9HJ8Dv5StL6RPbziIaeClQjNRIxopeH1XBk6IucEM1ocCqDBDRXuGNa0PEgLnybYr/BhWkIVJh8UwVb2Dxe39VYQ7Tg4zR/8Adv6rNdW0bUdoVbFtWD/ei/7t/VSo8fCdJYz/AM2/qriE0JwQmStOjmnwIKKFcI5IUoTXKiQ8fW78vxUDFYZueQoqxxRGvePxQdogFpAC34ajNmsVhwPdUQtU6Zhq+Cildcc9BSUnkJpTI0hJScuTDXRSBT4sQFQNkRop7yXP1b7Wk+KQ4cZShF5Qy8c0tDa4GKtMnN8lUicDimv2hlkiY0doi7Yj7V0qjFj6OT4HfylWeIxBcSoeIiD2ljhbXCiNLHiFtN6Y3W3l0zHMDSRqLB4Uo7sW/ga8AtVtDZDofo32YnmoZDwP+27kfxWYxuGLHEEVS87k3L5dWOjfapDq93zK7rCdST5lBCesK1grUUBCYUZRVHN8E8JrU4JGex5GhI8CR+CnYfac7K3ZpW+Ejv1VfSKgL/C9MsdH/GLhyeA711V5gv8AEiQZTQtcOcZ3T8jksKU1xVTKlqPXYOkuHxLHdW6ntFmN43XiiPn5LnY82sL0Z2KSRPJlWcbcwT993dyC1BK9PgwvXy4+XKb8JEuIvJQyiBpKZS6IxMTUVzKTEwZS6k4hcgJu+U+PEEIKRTo9pQxZu0ntGd0oy5Gj2kTTg8KUcuSLkSFaQqy2bh2PaQ7XnxVajYecsOXmjLzBj4q5l2dG6J0cg3mOyIPL8ivNek2wTEercd4H91JxcPsO+8PVejRYwEU7iFU7Uw8cgLXZg/2CDwKwvH29te2njc0RaaI0KRq0vSPZZZ73/F+gcOR5OWdZh3Hu8VxZ4WXTfHPcOaUROjwh5j5I7cD96vL+qzuFV2gTUQKQzZ/3/T+qeNncpB8lPSn2iMwIgRxs54GrSmPw726jLuzR1p7gZKvejmw9+pZR2NWN+2ftH7v4pOj+xetIkkH0Y91v2yOJ+6teAuz+f+f/AGyYcvL9RyROpcQu9yl648EMvJTqSUgGEJKRKSEIAdLgEZsVogY0ao2ejFyUhIEB1JKTk+N1JANIjPIKGQjYNpdSdS6kAlpClK4oCg6ZskOGPVhuTgXkn3Wj6w5lYJsDj7zneWQXpfSEfs03wfmvPW5Lk555bcfoNmDb3nzKkNwjPs/insKMFztTGYNn2R6ozcHHyrzKIxTcHgpJco2OcfuglIIHsjeDnDwcUropR7jy46Brhr3WOK0kXRLGEX1XkXNB/FRJ9mSwyNErHNtwAJ0OY0IyKc80Vo8GHdWzeAa7dbvNGgNZhFIUo4VyEYyvTlcllCpcjxQFxyTZoi00UbLQNLqTqXUmZtJKT6SEIBA5JaWlyQ2I5hStjJRd4orHBTaqSBswbipkWybFudSG7EDgKRBjTVKLcl6gn+UtOhpRZ9mOaeY5qVHiyE92M5hLtRqK3EYNzReo7lGpWT8ZqOaiiHeKuZfqLj+I1LlM9kvQi0KfDlprXvVdoXWqXpEP2ab4fzXn7QvQ+kY/Zpfh/NeegLl575jXj9CMUqGJziGtBJdkAMye4KPHHZAAsnSuJ7l6T0W2I2AbzgDI7U1e73Bc2V01k2F0e6HtFPxHaP8Atj3R8R4+C2mHiawbrWtaBoAAAgwj+6CksCmeVUQBRtp4NssbmuH3h3ObmCPkpQCbMOyfA/gtJ7QzQnNITnWnUkpei5iRyEGwlml3tU+KEuNBWMOyx9Y34KbZDktU26lDRxVhjdnFuYzHqFBDSql2WtBkJpCMWKQzA6EuAtFoktQKXUrBmCAPaOXclxGA4szHLkiZQ+tRaTgUtLqSBN5OYc0lLt1I0y7RoqANkZqutKLUdVdk8tYSgYqMDNp8kAtKSRhGqchWmlxCV0xOqaQkATJWdJR+zS/D+a87DF6J0m/00vw/mvPYhZWHN7XxtH0UwAJ6xwusm+P2lvsK0cuHM8/FZjYsYDQBdALUYZoy1+a4cruumelhAFLYFGhAUpgV4pp4CSYZHwP4JxTZdD4fktIhnCwc1zSOVpaSLvc5zJN3RGGMIUYBEiitK6OUQ41yG2fuT3YUjiiQtbyzCW5FeQpJg4e7ogdYVZNdw3cj3KIQAdAiWCyka1zhkF0cZ4386RYsSAmPxKPJmmbhkhPffAJ8u7wQqTiaRciCMpWxJ7haCT2SdyNA0A55rsQ0Xlko3D0aH8kjpHHhoubY0TjvX496D2C516pHuB4IphKh7UBbFIbohjiD5J7LVQOk4/Zpvh/NefYUW4L0LpCP2SXn1f6Lz7C+8PFYc3tfG3GyG5anRafCjvPoszskGtRpy/qtNhb5+n9Vw326PpYwhS2BRYRp+iktC0xRRAEjxkfApUjtFpEs6kIUmaGjkkdK4agfJdu2OkZqO0hDfmupOgZr+BSufunIoACI3DkqT2K+S/rJpiLhqgEUntDkaOVIgwta0nSwNOVaIAkI4nNIZHa5pXZ+DnbPeOF+aG7DObm4EK9Kg7T90eP5Jyp9K4VdbzB8Tg38VOw2HjOsrD8JB9bWF6VNHtMYP2B/MVpdkNAA0TsT28r2PBRHMOPzCSbZoPuv+a7CHLzKltKhakmw7me9XcRoUPe8FZ7UPZ81USOoHXQ6Jg/eVNtit2Ubwvq35HnVqzgktrSLzaDn4cvNVm04QXTAl/8ApnGt6h72tIBNvf6KQ84gfm1q87wxO8F6Ftf/AOPd/wDgz+Rq8+wuopY8qsW32NdcNOf9FqMKDldevNZfY91pwHEclqMLf9lcN9uj6WMPkpTFEhtS2LTFFPXP0KVI7RaxFUYPNOc6+GSQpvkutmS+SQpSuKZEBRGyCuKBFIHAEaHRPQNlKYXd6cmlMK/Hv+lw2v7x3h+5k1U8vKqNqSkT4cUSBI0k97myMpWqWzaJxAzPBZ2XbbJH7jSKB7JvMmrOXDVZKf8AxEjOXVPNkgjerKqorLbQ2vh273s0MkUjnXvOlc4AcQ0Xks5yYlWq6UyftUef8ME5/eK1WynN3RmPmF4LtvbEjyesLuIJsnLOm+ZK0HRHppHBEGzvcd09kgONN+zkNAque/SOvl7nhHCtRqVWbS6aYGA0+dgddEdqxRp3DgsPgv8AEvAt3S58gs2QGuJFEk3kvKOkWJixGJllDpAySR7xrZbeRo6KdtI+k9pbcw5Y0tkDg6iC3MEHTPgoLcQHR2CO00n0K+fpcSx/VEua1kYDB1ZDCWiyHOA9518SrM9JMQyNrW4l2TQ0AGOhlojHL9PKfj23Z8g6qPMfu2cfuhQ8Y8GSfMZYU/zO/ReLR9J8RTWnEH6NorNtDdFeakHpNiwX/tABlj3He5mwWd05fe9VW5+p8vR9p7ZjZgoYnHtz4Zm7WeYjZqOCyOEPaCy+FxckkkT5JQ/djDALBO61oDRQ5K/w2KbY1yPIrHlu14vQtkE1odFpsKTlkVkNj45tfW0+y5ajBY9hA1z+679FxX26PpdQ+ClMVfDima3y4HnXJPx+1YcPE6WV26xgsk/gOZ7lpLEVYhI7RRcDtKKZjJI3BzJGhzXC6LTxRnyijnwPPkVpKmqH2uO/fb/2CjwbUic3e32jWxvDKjS8b6RYqiepfvdpxJALNCcs1Aw2Le4dneO4BdAccqNnmuqZxlZXvAx0Z0e0nkCCaTfbY8yHtyBOo5LxHEY2eFjn7rHbrgHPa9riM690G64ILOkOtADQHn32q7RPl6dtHpGzDYWDcc0uLWu3dbZq/wADmslienz3SRSdZuNF74a27bYO65v2llNqY76JooAAU00dRxtVGHxArUXWteii5fh6fQeyekMc0Ykc+Nu/m1u9mG8N4HQ6qZJtaAayxi+bgvCsP0gcGNsMHCg0HwTcXtoOOZaK13QB6Kss5IXl6ltvEx+1wv6xtNfDZvKiXg/ir3/OIPqysOvFeKSbUYQzde03mcqLSOHeoz9v7lUe7L8fRTOSfh2WVZw7Nc7WQ66aE965+y5jpvH/AJM5q9lJdVBrW6WBmhywyfVAAOriLd5clyd/+N/jjMYvZz73Sx7jrq016JkWDeK3Wupwur0PfktDLgJHvDt8Cssjw70zC4d25e/WuhN1Z0V9/CPjVEOFl4M38qycMj8kQ4SbQxnzLchy0VvDhmtB7ZAGdiwe++aL1bH5dYaI94GqGuqz7n8bNPwZ94RE1y3aHPgo5ijJrqxY7VUy+9aSNzI2kwns/ae45m9BSg4jbBG9TGboydJu9m+TSddVtjjlfpFkn2guw8GnUiznlWWSdLs1gAd1Nirya3yJzUn/ADMDKmktArsajkDz71dQYyF7Mw0WKAcde4gaKcplj9HjJftm8Ps9m80sj3XHNpFAeCmxvkaTTX2D93VXjH9WexGBeXP5EoEUwLi+u1vc+4cNFPfaumvtGZt7EsNAuHCuz+imwdL8cxop2QrXdvWuSJFtYuJbuNsVW8BTvRCxbY3tNsaxwIyblqRoVO5fcPV+qmw9PMfX1CL1pvA+Ch9Jel2JxTBFKG7mbnBobTuAvLUHRObhIxYa9wrvFKvxGCAde8Mxnn95uiePUr2X+wem+Lw0DIhGwiNoAc4i93gKArJTY/8AEzFABpjjcTY3swdD5KimgaB2qOXccvmgvwbLbTvrDStC05EJTR3sr3vab7PazOt5k3kFAlw7Kza7yqznea1EmAioaWB+etgqPFgIyTZNixlyocbVY5SJuGW2cfEzhG8CuAux3lBEQJyjeO+teXBa0brW015HcRX5p+HJumv+ret8E+8EwrH4iAENBY9wb9UWBn5KL7E0Xcb2+Zr8FuYXdo6ZNz1zz1Q5gAGi2e9pZ/PgqnIOjC9SCQQ14+dV8kaGJu9nG51WKINHLLgthNkw5x6GtfwSnEZe8PImz6ZKvkHRj4MEHHdDS2tciAa46KQ/Y8dA5CycuQsjLuU7GbfkY8MZVChnneXHmo+L2hI1x+kaDejWF4rUdoCvJaYy1F8NNKzjvUbsULB9ckJ0uRtwJ+a3jfY2+7hxz4/2FxxcA0w0f/jB9SuXq6OzCtxGfZzBGreyfCkuyy50dCO+IsH7RvNbsbUAPZiYB8DAqzY21XiFoFDN51++eACLj4G2dx+z5nRvcIXktbdNaS4gcuaw527KwHcbutuiSM743a9hk2hMf4pHgFmcR0XgfO6d+857jbmkN3Caqy0hXxWY+0ZzfpgpdvRlrgGv3jVElpA+1l3pNoslb1ZdkyZofGLs1lk4aA9y9Cd0dgN5VetMiHruIb+jeGa1t77jE0iPeeezlwqlt8sqPjefSRzOc7dbK4Ak21jiAK5gK52P0anndEY5I6kb1hc8lrYqIycfrE8u5bPCYeMxssvNsFgySEZjlvUiYfDwxCo2NaOQCm8n0JgnHYkebXYqM8uyf7Ch4XYeELpA+ZxDZCAGjUbrTd8Mz6J3XDgEDDT5vyObzx7mrHTS1O/yfB8TM6u+kPG4HBticWskJoUXO7x+SH1p5fmg7QeerdwyHDvCJIFh7LgwbEB83lV+04oMt3DsHZfq4ngDfonyTgauA+QVftDFMP1roO0s6tIHqjcidrwGEZDDw+pQ8XiWdioYBT26N7nBVbcYzdB7RyH1UDFY9vZABycDnQ0tT2xK5z9aD20DSKCu6MKPhscN6U9XFm4fwx9kaWqZ207OQHmgjHGzRqzeVI74leWNJJtAUfo4tD/CZ+iYzaNAfRxaD6jeXgs2/GO4k/NAM3n6o7z8TeWNE/awEmkQ7A0Y37Xghz7YBrJhpzT+7ZwOfBZ/frXLzAtNdKefqjun5Whm23bXAMZmCMo28vBMk28aoNAyr3GA/NZt0x8R4oe8TwAHzR2pfLRcfBFNudcZHFooHfaK7sgo8WEgaK7RBN5kHPusJd0Z8vVKYuSrvf1Nzree0D+7TDiR/YUU4qL7QPgCUyTaUQ5+g/FFrquUn2m+0dxUPZcp6porn6uKhy9IGNBNaAnmoGD225sbQOXLmbRb4ReTFpQ5yXddxNLMy7VkP1nUfJBlxTj9Y/io7FeaNS97Bq8fNRcRjogHdsGgeZWUfKOJJ7jonjGEaAA1rWdeaLnpF5l7BtaIMaMyQ0A1zACV2170jdyzoLPy49+XcO4IEuJd3eZU97U/LWi/zl32Wjxdf4IDNpyDeot7TrNC+X6LOPxRz/IFJ7SRoPmnup+StBJj5HGus8gNe5R55S7JziRxF96p2SuOZOfcu3jeV+PmeCPJd6tXSjx9UntB7x4ClWmV3NcZDWd/JKxO02TFO5/MrvaL/pnSrnSEZD555prZ3A96nqNrH2juz8UrpiPeJHhSgCZ51BSl5vSvVVISW7FDvPxJpnJ414KOZT3fK00SHgD5p6NID8/1Tt/maQd9y4m9a4o0BQ86C/1TrPM2oxnOlhd17tKRo0xryDwTgbzsDxCgGY8eSZ17jw8tEaoXEchLhZKbMuXKzNY0ZZJkWh8Uq5ZlDJXnNDByXLkidDn5IE5z+a5cieyqM6Qms1zT+a5crIjHE6805xpIuRQIOHmnPNf33pVyJ6AfWGznogSynPPRIuVGfCb1UomgKXLlnl7SD1hzzTozZXLk1DboolcfyXLkwHIckEHMLlyDGaNERrdVy5SHN4+CC5y5cnD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7" descr="data:image/jpeg;base64,/9j/4AAQSkZJRgABAQAAAQABAAD/2wCEAAkGBhQSERUUExQWFRUVGBQXFxYWFRcYGBgYFBYVFBUXFBgXHSYeFxojGRQWHy8gJCcpLCwsFx8xNTAqNSYrLCkBCQoKDgwOFw8PGikcHBwpKSkpKSkpKSkpKSksKSksKSkpKSwpLCkpKSksLCkpLCkpKSkpKSkpLCwpKSwsLCkpKf/AABEIAMABBgMBIgACEQEDEQH/xAAbAAACAgMBAAAAAAAAAAAAAAADBAIFAAEGB//EAEQQAAEDAgQDBgQEBAMGBgMAAAEAAhEDIQQSMUEFUWEGEyJxgZGhsdHwBzJCwRRScuEjkvEVU2KCorIzc4OzwtIXJEP/xAAZAQEBAQEBAQAAAAAAAAAAAAACAQADBAX/xAAhEQEBAAICAgMBAQEAAAAAAAAAAQIREiEDMRNBUQQicf/aAAwDAQACEQMRAD8ApKTXh0lrnDoAd08KxaARn6gD5/Nc2eJ1QCA4xf8AefmfdD/jH/zEeVvlqvfyr5PF03+0Xb5hOkytsxBAnOYPM/VUWG4q9tsxI6k7qzo9pMrIyguIiS53ObjQhLklhhmKJP5vin6NSRuepJHyVP8A7ZzAlzQTGuVt7TyjXdEZjGibHpFpvCcyGxbPDdyfRQ7tp0c71VRXx2YeEQfPXmoUuKEGCT6yNU5R0uXUXi4kjp9FpuJc3f3Vc7GRdhdExYmfXZSBcRqXX31990+SaWtPHnc6+6kccdlTmtH00KLRxnqOS227WZxxWhjHc0sKzTpY8kVlMnaU5pN0yMa7+ZEZxF4uTPmlm0jyR6WFadSfIfVS6WbEdxRx2b8f2Kh3zjqT5bIhp0xr9StGv/K330R3F0xr3bE/FSdxB+mY/fkhOqk6kD1WzXyj8w+/IKMw4pw/U73IQzxR8/md7n6qba8jz6IXe31Mmy24vabeLVOZPRHbxSoL5fQ/3SRfH6pmemiFUxxbJBBt7ecFTk3awdjah1cG+QuguxD/APeH0AVRX7QkaD3J+KWd2ifyHxQ5HxX38RU/3h9h9VNuNcNSD6EH5rm3cfdyHoojjb9oU5txdJUxpmxsg/7QeJ8S52pxl53HsEFvFqgnTfUTryW5rxdI/jNcaR5FjfmQgHjFXUlo6ZfoqhvHv5mj0JHzlQq8YGwPNHkvGr/DcVcZk/CPgtrn2cW5N9z+wWKcl4qSZkDmpCnb21UO6g2Np3+sI1z8N/vmvNt1sYCdv7bIzHLQA5j3O0rdPDzoQOh+Scy0FggP2UVg8/S33qhfwx1Bny68yPRbFQjkL+/ofP5JzIbiM2oOev3ATdOqDA1+eqTL5F452K1SpNJs43HyMXK6TILidyNBsfSyZpVzpE6afRVrKZ1menw/dRfVIIG3x11S5bHS2OIa7+4+SC6m2fDII629JS7cQDbz+Ee390YgEW01N/j7qy6XQska+4TWHxThoYSdMHnIKN3MaH0T2GltR4jpmE3XQ8P4A6u3PT/LJHiAiRExHmuW4Vgn1KjAGkkuAgam+glemdo+MUcMxtKo14DmkjJaMukXvfZcfJnZZMXbx4S7t9RyPEuGVKJAeGgG4gzMHzEaqvrVRMATz5+6G6uasOLptAE2aG29PILZDd3ZhqNh72S5Jce0obuY8iCoto7gT6SttqtFmhvW/wBFB7yB4j0nQecFTlV4RFznzpE8/sAKTKc3zE+3+nxWmun8p8zfVZiKhY25nTeB6/BC5LMWyybTb/l/ZLVqTW2y7EW6yNklieMxpASLuIBzp0O8SBPkr2vQeLpEGI100PxSNWmdVYPqAaOJ6keup0WjVBvt5kiPbyW2irDljXHkrLEZHfpDeo19QkXYQ7Gf29FNkjnPJR7zmE5hSB+Zubz29VPF1KTh4RHUdOmiHIuKuJB3USsJE/fX6KTqeR3ibpHUQZvbZHkXFLDBbUsO1ux/b3ssU3F4lQCSd7ogHQ+t/l5/BQxOALScrg11/DIkxe5BifvVQc2o2La33tpYz5hc9lYYpm8GLG37SjUmgjrH1Spe/cAxrEbf67c0amImNveeU7pDYMKIiY6WUxV2cJ9LodOREgQbf211hSoVQ43mL3sdJ2WCxumWzZsTYSiOpAGQ32nzvshua28dNTb05aLG1gBuL87awE5UsGqATEjzI111PxW6bQDrInTz6hRqMDhoHedjtv8AeqGWwRlJHQjlNtPJPY2LCnTZMkH33OqgKdyW2mbH10StJzm3vHmOg+iZFXf/AFGvLUBWUbDFHESNIP7+S6Ds5hqFV5FeqacaQyS6TFjeLnlz0XNFmYTItG4nr5i6aoVSDDpkb8xYW5pW7nTTq9vYsBQw2GLmtY7NTAzPNNxkEatcBBs3ZeY9p8U57nuLnOuYmdCZAvprou57KVxi8OWV2h3dkNDjOaCJ1O9tVR9peCHDEOLs7Xk7EEbgSZGh+C5ePrK79u3k/wBYzXpwbKu33sU3h8SX5i64aPvzQHYYEl1z4juJ8UmIFtiok+g6R6rta4yGmY/YktEXAGp5dFurihbJv9m+kKufUJkNB53Pl9T7LbCQADA00hFTA4jUaYDyNiRrcHldHoN5j3Fr215pOlQvmNwbgEjSPv3TGHx4aCRrs20DrbdS1WsRSlsgGNxFvTXby1SAw/UmTpsT05pvFcTLgQTGl/I7cikn1gBGv3/dSZVtCvYbCBYbkefpZAqsDTqLE6LY+mt/ZCq0zImJ6HVTayN/xE9OUCOV1o1t9+snqoNAiZteOmwUXeft9+aNrpIjUrft92QxoZ+Wnkp5BOW5db4zp1WVKZAh0ttpujs5C1UgaQp4dxmWzMGAB6LTqgFgJ22+Kg559Nfu3RHZ6dDwmm3L/imDezabXGxi5P8AbyWKlwTyf7LSDcTOKwDHEnORpPqYIB8t1nizOLHAkah3wAgbg/BJPxTRMHnrprf4+ajV4kJGXLMQSIvYAzb280W0OMcWuOZsGN46jSI5o2GxzBrEEx6HWSDbQrVHHBxvHrtpEdPqtV8MHBppTEHKJmIuLnWeXmlKOv0d7aYElwzAg62n11sB8PUlPCtcXZHC5INxby9FWVWuOUO15kgnpN9AtVahYSdQ4dOh36pzaah04TQhwMGCZgb7a9VAYdwBdIcLkG0G0ix03t0VcKsRfzCewGMuRMamdIV3UuJqlVtoPvX4wiPYHDW9vjuD96IY8Rg22nncz8I90I0S2xO5uLixtH3ulKFg1NxGpkc+WmpG5Kg4R4m7na/Of2RRUIAJNtDvyPrqtB0TGvLmeg8khM0akhrxrMH0TXei2+m+l5m33dVpr5CHaAxNhI5g5fMpxkP0dHzERIPnMq70lj2zszTa3C0Q0foBsZubkzvclc3+IGNBNNgeI8UsHMHKcx948ikux3bLKRRrOhgAax0Cx1GYjaDC6Ttb2ffiWgMcPDJyPAImLZTHhP1XP1dul7x6eT1Jksa0yQDlEWub+fVZ/C0wxzjVh7ZHd5TJ2JB01vqnn13Uw4DK0u1IA2tBO8aQqGqzxGDoTdxFzvN/ium65zQzqo20+/qUM1Ba9/uQsw+HdWfkpsL6mzWnUyRAnex9lo0cph9nCZBEEdCDuFttpp1UusNP7/FabTvc3v6LO/E29Z0Q3VnRp92ULScDoPLX/Xqo1K94Go8kN4POIjXf7v8ABZ/ByJLjMfdlNrxBqYy/X4baBDbXcTMHoY5GPon8PgW5xlEnWPIX1VvRwzGnK5wgR+aARqdL+8IXI9RzNOg99mtdveDHNMs4RUbcyJAPigRPmfNXOPxrWR3TtN43GawA8xc8lV4zipeJcc3ztpflcI8qci54PQbTBqQXPytgZSWmAPFcTHQXPS6peLAVKjnue0k6ib3MeEQo0uNOb1GUxOgneB5TCq62OOblF9rm8+SPZTGjPqACRyHqIMn4KOHrMLvFEaawfglqmJBiJm33HJQaw3Os7+X3qofFd4ehS1zNGtoceWt5lYkuH17m9/TnyWKLpTNq89Sbj+rTVMUqUjwGY87wZ0VXm+d/vZM4StHODsCRfmee6zLSiS3MDLQTMxbn6pw46GwNQAPaTaFnDeH962q7vC0taC3wyHXiC0XnS/UEpakMwIB8TTBnS0zfmf2VgVZUXMqNcHGJIiDHlN7/AN0F/DvCQbu5l1gJ2t0HxuEm/DFhMy0iYB5fYClgscZAtAvr1vG58kpQ0FUwjwAS23S+03jSyE1yvhhczM7CQYcCDoYBgwNNAqJzIJ2j10Fv9UpWM0K0EXJi4A5iPbT4K3pV+8afBDpkgm7ogTp+b4KkwxI6zqBBPRNGmG+IW0iJkX1uAY03VCxYYluQCQImZHMiIPohV/yhx1FjG839UanXzghxJzWjWIO3PXVJsJa4iZMj1AkyArAsN0fFm6i45Dz205bLWHqFvgNzBym97i3n5pN+JLSHjS0j/Nr7p2jUa7Um4uJj+k6WgyrttLfh2IDnsBuGubmAm7QZcOhidea9o4XxJlZneU3B7biRzGxnQ9F4zwbhxqPDabXSSAYI8UZuciNp9F6vwDhPcUcpEOeS6pFpcSY32EdeaN/DxmlT2l7Kvrvc9goiZ0aQ4iP1ECHOkRJ5rzvEYM+JpsB/MY5AeA3JuLc916vxzi7cPTcXOIdBDYEmSDFvTdeSV6znEuJOZxBJcNycxJ6lXehyk2Lw/A93SrVg0juqbXUnAmcxqsZ3gj80XAOx8lSNDiQSCBNzPiO/zO/VWnEO9Y2myo6MjMwaS0uyVYeMzm7bxKqmkvyjQTe48zPJSX7XQuSAMouSBm+P19kw/CZWtcST4nNdqBpMgn157qOFeGMeA7xlwiRYMAObXQzC3Sx+VpEkucQbgZTBgeGNQfsqWrJoTHupiO7YLgTJzEEAwR8Ljy6pR3EYExef5QL7bT1hJYik8vcQdeZE9dPXkle5doQI57e/7KQ9bEbiiahN9/mmamPzbFx5m0aaekhI0cEe8g2BPz5J7FYYNIExqecgjUQJWpdFH13Hn1te0woO5kgCfh+6HiHZSBI5nzUm0nViG02Oc6Lhgc6wOpA0F1NnIgX2gaC5vePuELFGYMzreDFrx1Ks63ZfEBt6TmxuWm4i1xPVIB7NAROk68uSOyLsrZiQd9/PcrKriBtrEeim5jYGWI1J18j1WqLmTDwYAuQZJM6HkJUrH+EuLBIdGa/WNhZbQcPVaSXG0zAHQ3+YWKMq8Li2B5z02Pk/qLtbzcHfqd0etVbUeXU2BmngHOBOX/h/ZVOIEOPmd1unVi4dB9VVe1dgezTKVNpfl7yqNmzly5rX35+Squ12CpU6hhuV+bUNABF3AOvcxB+7Ifh920NCvQOIAdRc4sNV7SSwv0IedIOvQuleifijwWaIqsZJkZnC50hkXgNveNfWULuex4yx5NuJuy4ykc7bi3lt5JXEcMgF1KbajU7m1uXyTdSgabzleIkaHNexloG9/j7zquIMgw3e0aHUDfQJyuKsw+Oey4cZtp+/sFcMw1PEMDnMIIOUlkSIDbxNxe9tiRoguwrHxsdQQ4Xi8TtzkeqSh2Hfm1vaxuLGZte+umqTXsergXU3wQDpB0HmOUxpdRpRnl2bKRprEn5fKVafxratObRHibuDMzp08khjGEAPzAsNv6eQeAPy/VKUUu5dTcQ0ty6yYhtwJlHr4WWtIABBnONCcoJ1tlncJajVJGR0QRqJ0iDFxz0iEPC8QLJY6SOUkCOon2hXttLHDUm1LOtAAdcRP6XAgRqfWeidwmDqOP8AhnPIJyjMXODYJ8I1iADEwlv4ZpbnDy2pzIPiGxAI8QgwTzB1mF6R+FdGWvdUotzMIy1gQQ8ERDDqIFjspbpZhtcfh5warRoEVqQpmZF5cQbnMLxfyK6irVAB5CfTnM6IOKxOWm98/lDj/lB1XnWIc+uXOqVT4jMMqQRP5muAkEGw2suVy7dfXUNdocfhq5cKYbUqOhhflJaADNnRB30MLm+03ZisGTTpEAQM2ZhBzEWJDr66m6exAbhy12SdNCC3KdnOBkf5ZK5DG4iW1HAUxTaWtMZZGZxAjc3BvyTl32GUk6KPcag8RgtDWkmBIBtHOP2UagAAggdNLA2sOpVrxDh1BmCoYiiXPe9zmVqjrNY4NBawAWYINjqY12VA2ln0vOgHOb69QUtjoU4psmRMbgjrz128lBuNYTLswJJiNgTpYfd+ahhuFvMl0N2vrqBcC4EnVHo8MZclxP8ALlIh0XMC5t1jUKbLqCV2NaQGVA6Rm8QLbnSImfYaIVbA1j4n5Q2AZztIixnwz7Qnmxm/wmupvgeN4kZOnImVlfiTGvg3qNLi0wSwh5hrfCBJAtPX3O1/4Zr9n6lCkys9oyVLMdmhzhrmDdRbnEKvfj2TIbmtYxLhFtyIHl7J7DcUcW9xUBdSDXhjHjMe8Jd49iGhz5kEbagrna1eHGG5Ko8JGgnoNieakXS3JaYzBwzXAIaOpIa2/wAVuviqgD204DXtLYGSYcQXOOgYYi9+ipH1QAC+HEQfCYI5SeXwuiihTeM2Z2XWXEBoHIAAF2/LXeCo0dbw7ilXuAO8dSYz9bu7eO7s1jPGQ4DxQDHK5hcxxuvTdj206Tsgg0y4gENdUmYAywAC0a2QDjhSGZr3vaDoczGS4xIO1oMITcMBWbXFRrmkh/ia1zsxIlrmEEHeDcReZWtdIscb2Tq0qbHPDckNZmFRuobYZHBruWmbXW6q3YeAA0P8ToswQSdL3BGqb7Q8Wo1i0tpikGsAhgLWuIN3OkkmTG9gq2ji31B/htMNIs2dJ29JUV0fBuC0YzYh7mk525GCS3KWi8+G9/KFifo4XDFrQ4XiZmHH+q19vgsQ23J5vWwsON0Slhxr9/d1jgS+BzTYw7gQCCu0m3O5adP2ewTMRhalA2cZc0n9LmgAOH+b2ldB2H7cYih/+rjDOHokB4cWFwYQ5sAOl1Sn+qGgkQIIBg0PZGgRUnk0j1kfsrjtF2d/ispD8jmyPyzMxE+UfFerLw88JfuPJh5uGdn06viPYOji299w+tTqNAPgkSMxzRm1sZgOEi40XFY/sricO8mrSc1ps4gZ2WECcth97KidQxmDOYB0C3eUiQY6ltx6wuk4F+MGIpw2q5tdv8tYeIf01B4h6yvJfHlj7eqZY5KY0CxpczxMvIgACeQPI8vey1Sqiq3LoRoRrM+R10Xf1O03DMVSNWvQdQJsXMc11+uQh/q5kFc8eAYGsc2Fx9JpJEMxGaibbEuBaTdSX9a4fjlaVQ0qkEWdIcCSJBvsSOatsI0FjQ12bYgkRvId6b720hWmL7B16jCGNFWDIfRqU6vuGuJIJ6KoHBsThye8ovHLMxwEcvEBaTqlvcC40rW4eCc9OWkfmZBtGscwhVgakn9QsesaEzvPVWb3FrQ4DW0S0nw7OAMg9YAOqM3h/etaQMlUfmcSYc0k/nJsOQcbTY7JY5No72epg0AHOLXeIGHkG5sMukGW7ETC9P7IUH0MO9pplri8lodlkMLWgOdls0nWNeapuzWA7mgxpDc0SSBEnpPSB6LoaOJICVwvsZ5IfwtUAOa+7XTMnoZXmnFcYyjUe0OnlEyRMTJiecgQZ3Xd1cQQ0wJNz/YXHzC804jiK1U1aj2OYJDW+ENzHNrpOgJmdS1DOQpbZqFO1HEO8awZQ0jdpcRA1N3GdNOpXOYJ9oJd4/0wL3tI1KtMQxxexpcSXw1okRewzR1Klx7grMLie4aTVqhrDUcbNlwzEMA0EZbmSpj101lvZejVp0mZYdNQPZVpF3+GHSCx17y0C19eVwhMq2LGsjSzdYAO07zckmw0WnUyCHHqTaRPP+oybJptCs8BlGiXX/Q0m5/pFvMdVbW1ahQqFsis9oz3OYuvB6Q0QR7oGI4mxpAaLm7jytuPymeV9NVa0uwOOqEmpSyssc1YinFhoajgQFYYfgmBoOb/ABmIwpptBlmHmpVcdsz2MNuhd7I7jpMHL0jWrf4VLO6dmi15nTcmdF0HDfw+rZCKjsrwBFNpLqg/5GkdTEjyV9wr8TOH0/AzB1KbQ2Za9suMwA64JESZJ9CpY38bmtBFDDsZyL3SfVrY+ZU/19QtYxXYj8KsU1mai5ryQDlcwsdzAIdoed9ktV/C7F1C19SgA4NAce9YAY0LodsLeQ6JDiX4wYuppVLRypNDfjGb4rluIdqK9c+Nz3/1vLv+4lWY1unYu/DzEuflAotaNw9nhIgEeGXZvT1XNdruDVsJUbTe9oJGYZc5kSWg5srQBbToFTDGVAPyW8v7LVPijh+nyuDC1lWadv8AhdgaVaq4PrAuaJ7pzZLhYOiTlIFptN+sqp7a4mmzFV6Zpd2M5yAMDQABDcoboNPNUfC+09ag7NTdkcSLgASAZynodxN10PEvxAbimxisFRqn9LmPfTI6AjMY6aI2drpV9n8KyS9xDyPynYcwWm3K8q6r8QyTpAmSIAiJMjdcrmwpILDiKDuX+HWaOcHNTOh5I9Xhrn03ObicO9guWl3d1IFz4HgSbaAlSzbaXuH44wOIbBEEzE3kD6LS5fAgk+HYbCdTO3osU02nVM7ODPMK1qcHYSDGiaouumyxfXkxnp8m3K+ymGw7WaBPU0vlR6L10256EASmL7MYet+ekJP6m+E+4/dP5UVgKGWr7dcevTh+Jfh4RejVts14EjycPoqjEdk8TTs2Kg6fKHQV6ZiGlVtUrj8WNdPmzjz1hxWFcKmQsLSHB2W4M2M3GvNXdH8X+Ihjmd+64IzZGZhPIhoIPVX9YBwhwBB1BEj4pL/ZNGQe6bI6ftohf559OmP9PXcKcO/FfEMM18mIERlr02OEzqHNbJPmU5i/xRovYcuAwjXmPFkMRN/C0NJkdd1rGcBo1YloEbsABPna6Vo9jqLXSczhyJHzABXO/wA9Of046P8ADPxJw4B77CNOmXuK1ejHPMDUM7aQmMd+JuGDR3GHrB03z4yvliD+XI8mZjW0KoxfYmk8gsJp8xBdPubLMF2CpAnvHlwOmUZSD5mVvhpTzYaXtP8AErDwJoYibaY+rckTYEGPcpDGdvcOTAwpDdSKuMruJdJv4Y6JRv4d0v8AfEf+mP8A7JzD9gcM1vidUeZ1ENEeUH5qTw2t82MKHtpQkEYTD5hoTVxbj/7i1V7ftmRh8HJ1JoVahPmalQyrIdisJ/K8+b/oAnsB2Owk/wDgg+bnn/5JfBR+eOc//JVYf+GKVP8A8vCUG+xLSUrifxDxtW3f1z0bULP+mmAvVML2OwjQIw9L1YD/AN0q2p4JjG+FjW/0tDfkp8U/V+WvBzQxlcz3T3E/qc17v+p6apdi8W8eNzWdC79myF6hxMwVVuqr04/z4fbz5f0Zy9OF4b2HqvJ79xpgREZXTryOnUq5odhcO3XO7zcB8gr41VE1l0niwn055ebO/ZCl2bwzNKTT/VLvmU7TptYIaA3+kAfJRdVUDVXSST053K32MKvVc7x/saMQ/vKbwxx/MC2Qf+K15+iui9FpV7o5YzKapYZXG7ilwvYeiGMa9mdzZlwzNzT/ADCSk+I9g2QTRLqbupJbG4O/xXoODrNIuoY1jdlwuON6seiZZ+9vHsV2YxFMTDXgCTBuIudYPtKHxPAjDsaQ8Pe+RGSq3K2Af/6NAkyRYnTyXe41sFU3FuHCu0NJggyD8wuWfgmt4umH9F3rJw+FffbTl1Wle4fsxVDiA0u1vFttCVteXhl+PX8mP67PD1hKtaLgVzFGvdXWCrWXv2+XIs+4lCdRhNUShYuolKtkBbXurLCvBXPPr3TWFx0J2Ocq+r0hCp8Th023HypBochNx0vaiq00JoVricMle4TlctB0mpkUwspUk5SoSpaUhQMWOMJqpQhK1QpttB96iselsqboU1RbCseHi4UKOGsmsMwArcjkXra8NQn44QVV43HwFWniHVGYb7O56E4liJKrnOWq9eUu967z0897qbnrWdBL1mdZBC5RL1AvUc6yjsujsYEtSKbZCGVKQwyuGqFbHWS9Zw5pGs/quVdW8VWBSLniVlSr1S9Rym1WOGxgCxV1F11iBdoUW391c4IqrY2Cn6D1RXH8TA5JHE4qUGtiLJGpWXTGBaJUrLKdVKZltr11cqtaOIVpg8RbVc7TqJylXUs2Uul+9wK03DgqrpYnqrTCPlCzTpLsVuETlDDoTqwQHY9DRejNejKrq2GTdHFSt13hbtrqq0YZN4ekokhabiQN0hmosSQB+6TqYuFXYniE7pJ2IJKsxS5Hq+JndALkAFYSuk6c0nvQy5RLkMuVFLOsL0ElRc5ZRnOWg5AL1pj7o7VZ0itVK6Xzob3Lna6ROrWS1SotvKA8onIjUchOW3IbkacgtE3WIdJt1iK6HNSCiDEWVc+rdS7xOOdO1K6X7xAzrYKcoWDhym0oDSi0wnKGjDEdgUcPSlP08ItttI0QrCjVhDbhlCq2FN7X0NVxaCKt0lVqwod+rpls3EwpVMYqX+JK0+uiu1pWxdtUm/ElKmosBSiXsQ1Fgehrao6MZlrOg5lmdZhXFCJWOchuKzSNkqDyokob3KbLikXqBeoOKGSjacxPUsRIVlgqAfv99Vz4emqONLTIMFc85uOmHVW+K4bk/Npsdpjfltqln8PMSNOd73i3OZTeD7RWDXiRpztEIr+K0phgs4wW7XmddP3gWXm3nPb0zHGqWtgiDof3SJqNkgOByiXQZgX1hO9puPNpsIpkZwQ0iJ02tpouJw2KADjs4Fu+/U7I/JXSeF1GAqtqAlswCR7LFQ8GxrmOOVoII0JMa2sOixaeVb4VpUNz5lY1y06ZNjutgdF6NvJpIKQUI6KbW9E9hYk0o1N90Eg8lgcRsU9jxW2EqK0oV7LnqVY8kyzElHbaX5xQASGJxSQdij1QXVfNWJYLUrSh94hE9CsDTyS2OhM6yVEN81k9FtroXMpAoYPRbkqbTiKFsOQ56LJ6K7biJK1nCH6LU9FttxELlFzlr0UXA8iptdNOchlbeOiGVNlIxxQiVMyhkdCja6SMU2uQoWXU26TEdj0ZteDm0i8+SUaeijjye6fAOke9pQypTHtQ8a4gaj3QSQDY+WhVfTdsdrwtGZNipMonkb+a8Ve6TXQ+DqXPl0+ixZhKcONjp15haUX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/>
          </p:nvPr>
        </p:nvGraphicFramePr>
        <p:xfrm>
          <a:off x="460375" y="2067872"/>
          <a:ext cx="6055840" cy="4113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7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09">
                <a:tc rowSpan="1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Energia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potencial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gravítica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de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pressão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para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bombeamento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)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1D450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fornecida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sistema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5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consumo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autorizado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entregue aos consumidores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mínima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supérflua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2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 recuperada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associada 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consumo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de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água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associada 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</a:t>
                      </a: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perdas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78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… </a:t>
                      </a: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nos pontos onde ocorrem as perdas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35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09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779DC9C-5320-49F2-86E2-3B5C73639E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583897"/>
              </p:ext>
            </p:extLst>
          </p:nvPr>
        </p:nvGraphicFramePr>
        <p:xfrm>
          <a:off x="2658812" y="3589668"/>
          <a:ext cx="3206458" cy="264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Imagem de Bitmap" r:id="rId3" imgW="5323810" imgH="4420217" progId="Paint.Picture">
                  <p:embed/>
                </p:oleObj>
              </mc:Choice>
              <mc:Fallback>
                <p:oleObj name="Imagem de Bitmap" r:id="rId3" imgW="5323810" imgH="4420217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779DC9C-5320-49F2-86E2-3B5C73639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812" y="3589668"/>
                        <a:ext cx="3206458" cy="2649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04B0B0-3EFA-45C9-9BC0-F2A51954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92423" y="107146"/>
            <a:ext cx="4513488" cy="26495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1309E01-EECA-470C-889D-CF94DC28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0" y="213615"/>
            <a:ext cx="2008400" cy="617928"/>
          </a:xfrm>
        </p:spPr>
        <p:txBody>
          <a:bodyPr/>
          <a:lstStyle/>
          <a:p>
            <a:r>
              <a:rPr lang="pt-BR" dirty="0"/>
              <a:t>Balanço energético</a:t>
            </a:r>
          </a:p>
        </p:txBody>
      </p:sp>
    </p:spTree>
    <p:extLst>
      <p:ext uri="{BB962C8B-B14F-4D97-AF65-F5344CB8AC3E}">
        <p14:creationId xmlns:p14="http://schemas.microsoft.com/office/powerpoint/2010/main" val="186102547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Balanço energético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51520" y="1176482"/>
            <a:ext cx="8640960" cy="570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i="1" dirty="0"/>
              <a:t>Visão global do sistema</a:t>
            </a:r>
          </a:p>
        </p:txBody>
      </p:sp>
      <p:sp>
        <p:nvSpPr>
          <p:cNvPr id="3" name="AutoShape 2" descr="data:image/jpeg;base64,/9j/4AAQSkZJRgABAQAAAQABAAD/2wCEAAkGBxISEhQUEhQUFRQSFhcUFBQUFRUUFBQUFxQWFhQUFRQYHCggGBolHRQUITEhJSkrLi4uFx8zODMsNygtLisBCgoKDg0OGhAQGiwcHBwsLCwsLCwsLCwsLCwsLCwsLCwsLCwsLCwsLCwsLCwsLCwsKyssLCwsKywrMiwrLCsrLP/AABEIAOMA3gMBIgACEQEDEQH/xAAcAAABBQEBAQAAAAAAAAAAAAADAQIEBQYABwj/xABCEAABBAADBAcEBwYGAgMAAAABAAIDEQQhMQUSQVEGEyJhcYGhFDJykSNCUmKxwdEkM0Oy4fAHFTRTgpKTojVUc//EABkBAAMBAQEAAAAAAAAAAAAAAAABAgMEBf/EACIRAQEAAgICAwEAAwAAAAAAAAABAhEDEiExE0FRBBRCYf/aAAwDAQACEQMRAD8AvVyeQkpdLnNK5OpIQgGgLk6klIDl1LkqASlwXJskgaLcQ0c3ED8UA8LlAdtrDg11l/C0u+WSkYfacLvdZiH/AAsa0fNxWeXLjPtcwyqQEu6pEL793CPPx4hrfRrSpfsW+QXYSHL7U8jvTdpZ3+nBfw5K5tcx8wnUriLZTP8A6mEBHJzgfnuo52dlQw0XlO8eNWxL/JxHw1QLrV4/Y4P8ORvwyMcPUAqDiNmSN+pJXwX/ACkq5zYX7TeLKIBKaQle8A047p5PBYf/AGpOpayy+kWWGUkITyEhTAaRPKSkA1cnUupANXJUiA2M3RVhJLXkXoMsuao9s7L6hzRd7wvNb5Q9obPjlHbF1oeI8FjM7vy1uMedlIrXaGxpIrcR2AdQby4Wq0tW25WVhi5LurqQRKTZXhoLnGg0WTyAT0HGi45Pgd/KUU4ymO6RyPJEfYZwOr3d9/VCrSC824kk8SbPqgx8FKg1zXDnlbfLoxkWmzoGgjLPmc1pcHXNUOAPcFosGubOtsVxhFZwKvwpVnCslJMQUgBBiUhquekntCeAkCcrI18YcKcARyIBHqqrE9HIHZtDozzjNDzYbb6K4XKsdz0Xthto4B8BAfRa402RooE8A5v1T6FRXBa7bzN6F47h6EUss9uZK7eHO5Ty5+TGS+ACE0BFKbS3Zm0kT02kA2l1JxCQoD08lJvKIMSCjxlcro0Fi4w9u4dHZHwVDiejRLxuGmd+ZHNaGR1JInWe5OZWFZKye0Oj8kY3gQ4DWtR5KnIXpEulLH4/ZDw5xAG7qCtMM9+2eWP4paQsYPo5Pgf/AClS5Ii0kHUKPix9HJ8Dv5StL6RPbziIaeClQjNRIxopeH1XBk6IucEM1ocCqDBDRXuGNa0PEgLnybYr/BhWkIVJh8UwVb2Dxe39VYQ7Tg4zR/8Adv6rNdW0bUdoVbFtWD/ei/7t/VSo8fCdJYz/AM2/qriE0JwQmStOjmnwIKKFcI5IUoTXKiQ8fW78vxUDFYZueQoqxxRGvePxQdogFpAC34ajNmsVhwPdUQtU6Zhq+Cildcc9BSUnkJpTI0hJScuTDXRSBT4sQFQNkRop7yXP1b7Wk+KQ4cZShF5Qy8c0tDa4GKtMnN8lUicDimv2hlkiY0doi7Yj7V0qjFj6OT4HfylWeIxBcSoeIiD2ljhbXCiNLHiFtN6Y3W3l0zHMDSRqLB4Uo7sW/ga8AtVtDZDofo32YnmoZDwP+27kfxWYxuGLHEEVS87k3L5dWOjfapDq93zK7rCdST5lBCesK1grUUBCYUZRVHN8E8JrU4JGex5GhI8CR+CnYfac7K3ZpW+Ejv1VfSKgL/C9MsdH/GLhyeA711V5gv8AEiQZTQtcOcZ3T8jksKU1xVTKlqPXYOkuHxLHdW6ntFmN43XiiPn5LnY82sL0Z2KSRPJlWcbcwT993dyC1BK9PgwvXy4+XKb8JEuIvJQyiBpKZS6IxMTUVzKTEwZS6k4hcgJu+U+PEEIKRTo9pQxZu0ntGd0oy5Gj2kTTg8KUcuSLkSFaQqy2bh2PaQ7XnxVajYecsOXmjLzBj4q5l2dG6J0cg3mOyIPL8ivNek2wTEercd4H91JxcPsO+8PVejRYwEU7iFU7Uw8cgLXZg/2CDwKwvH29te2njc0RaaI0KRq0vSPZZZ73/F+gcOR5OWdZh3Hu8VxZ4WXTfHPcOaUROjwh5j5I7cD96vL+qzuFV2gTUQKQzZ/3/T+qeNncpB8lPSn2iMwIgRxs54GrSmPw726jLuzR1p7gZKvejmw9+pZR2NWN+2ftH7v4pOj+xetIkkH0Y91v2yOJ+6teAuz+f+f/AGyYcvL9RyROpcQu9yl648EMvJTqSUgGEJKRKSEIAdLgEZsVogY0ao2ejFyUhIEB1JKTk+N1JANIjPIKGQjYNpdSdS6kAlpClK4oCg6ZskOGPVhuTgXkn3Wj6w5lYJsDj7zneWQXpfSEfs03wfmvPW5Lk555bcfoNmDb3nzKkNwjPs/insKMFztTGYNn2R6ozcHHyrzKIxTcHgpJco2OcfuglIIHsjeDnDwcUropR7jy46Brhr3WOK0kXRLGEX1XkXNB/FRJ9mSwyNErHNtwAJ0OY0IyKc80Vo8GHdWzeAa7dbvNGgNZhFIUo4VyEYyvTlcllCpcjxQFxyTZoi00UbLQNLqTqXUmZtJKT6SEIBA5JaWlyQ2I5hStjJRd4orHBTaqSBswbipkWybFudSG7EDgKRBjTVKLcl6gn+UtOhpRZ9mOaeY5qVHiyE92M5hLtRqK3EYNzReo7lGpWT8ZqOaiiHeKuZfqLj+I1LlM9kvQi0KfDlprXvVdoXWqXpEP2ab4fzXn7QvQ+kY/Zpfh/NeegLl575jXj9CMUqGJziGtBJdkAMye4KPHHZAAsnSuJ7l6T0W2I2AbzgDI7U1e73Bc2V01k2F0e6HtFPxHaP8Atj3R8R4+C2mHiawbrWtaBoAAAgwj+6CksCmeVUQBRtp4NssbmuH3h3ObmCPkpQCbMOyfA/gtJ7QzQnNITnWnUkpei5iRyEGwlml3tU+KEuNBWMOyx9Y34KbZDktU26lDRxVhjdnFuYzHqFBDSql2WtBkJpCMWKQzA6EuAtFoktQKXUrBmCAPaOXclxGA4szHLkiZQ+tRaTgUtLqSBN5OYc0lLt1I0y7RoqANkZqutKLUdVdk8tYSgYqMDNp8kAtKSRhGqchWmlxCV0xOqaQkATJWdJR+zS/D+a87DF6J0m/00vw/mvPYhZWHN7XxtH0UwAJ6xwusm+P2lvsK0cuHM8/FZjYsYDQBdALUYZoy1+a4cruumelhAFLYFGhAUpgV4pp4CSYZHwP4JxTZdD4fktIhnCwc1zSOVpaSLvc5zJN3RGGMIUYBEiitK6OUQ41yG2fuT3YUjiiQtbyzCW5FeQpJg4e7ogdYVZNdw3cj3KIQAdAiWCyka1zhkF0cZ4386RYsSAmPxKPJmmbhkhPffAJ8u7wQqTiaRciCMpWxJ7haCT2SdyNA0A55rsQ0Xlko3D0aH8kjpHHhoubY0TjvX496D2C516pHuB4IphKh7UBbFIbohjiD5J7LVQOk4/Zpvh/NefYUW4L0LpCP2SXn1f6Lz7C+8PFYc3tfG3GyG5anRafCjvPoszskGtRpy/qtNhb5+n9Vw326PpYwhS2BRYRp+iktC0xRRAEjxkfApUjtFpEs6kIUmaGjkkdK4agfJdu2OkZqO0hDfmupOgZr+BSufunIoACI3DkqT2K+S/rJpiLhqgEUntDkaOVIgwta0nSwNOVaIAkI4nNIZHa5pXZ+DnbPeOF+aG7DObm4EK9Kg7T90eP5Jyp9K4VdbzB8Tg38VOw2HjOsrD8JB9bWF6VNHtMYP2B/MVpdkNAA0TsT28r2PBRHMOPzCSbZoPuv+a7CHLzKltKhakmw7me9XcRoUPe8FZ7UPZ81USOoHXQ6Jg/eVNtit2Ubwvq35HnVqzgktrSLzaDn4cvNVm04QXTAl/8ApnGt6h72tIBNvf6KQ84gfm1q87wxO8F6Ftf/AOPd/wDgz+Rq8+wuopY8qsW32NdcNOf9FqMKDldevNZfY91pwHEclqMLf9lcN9uj6WMPkpTFEhtS2LTFFPXP0KVI7RaxFUYPNOc6+GSQpvkutmS+SQpSuKZEBRGyCuKBFIHAEaHRPQNlKYXd6cmlMK/Hv+lw2v7x3h+5k1U8vKqNqSkT4cUSBI0k97myMpWqWzaJxAzPBZ2XbbJH7jSKB7JvMmrOXDVZKf8AxEjOXVPNkgjerKqorLbQ2vh273s0MkUjnXvOlc4AcQ0Xks5yYlWq6UyftUef8ME5/eK1WynN3RmPmF4LtvbEjyesLuIJsnLOm+ZK0HRHppHBEGzvcd09kgONN+zkNAque/SOvl7nhHCtRqVWbS6aYGA0+dgddEdqxRp3DgsPgv8AEvAt3S58gs2QGuJFEk3kvKOkWJixGJllDpAySR7xrZbeRo6KdtI+k9pbcw5Y0tkDg6iC3MEHTPgoLcQHR2CO00n0K+fpcSx/VEua1kYDB1ZDCWiyHOA9518SrM9JMQyNrW4l2TQ0AGOhlojHL9PKfj23Z8g6qPMfu2cfuhQ8Y8GSfMZYU/zO/ReLR9J8RTWnEH6NorNtDdFeakHpNiwX/tABlj3He5mwWd05fe9VW5+p8vR9p7ZjZgoYnHtz4Zm7WeYjZqOCyOEPaCy+FxckkkT5JQ/djDALBO61oDRQ5K/w2KbY1yPIrHlu14vQtkE1odFpsKTlkVkNj45tfW0+y5ajBY9hA1z+679FxX26PpdQ+ClMVfDima3y4HnXJPx+1YcPE6WV26xgsk/gOZ7lpLEVYhI7RRcDtKKZjJI3BzJGhzXC6LTxRnyijnwPPkVpKmqH2uO/fb/2CjwbUic3e32jWxvDKjS8b6RYqiepfvdpxJALNCcs1Aw2Le4dneO4BdAccqNnmuqZxlZXvAx0Z0e0nkCCaTfbY8yHtyBOo5LxHEY2eFjn7rHbrgHPa9riM690G64ILOkOtADQHn32q7RPl6dtHpGzDYWDcc0uLWu3dbZq/wADmslienz3SRSdZuNF74a27bYO65v2llNqY76JooAAU00dRxtVGHxArUXWteii5fh6fQeyekMc0Ykc+Nu/m1u9mG8N4HQ6qZJtaAayxi+bgvCsP0gcGNsMHCg0HwTcXtoOOZaK13QB6Kss5IXl6ltvEx+1wv6xtNfDZvKiXg/ir3/OIPqysOvFeKSbUYQzde03mcqLSOHeoz9v7lUe7L8fRTOSfh2WVZw7Nc7WQ66aE965+y5jpvH/AJM5q9lJdVBrW6WBmhywyfVAAOriLd5clyd/+N/jjMYvZz73Sx7jrq016JkWDeK3Wupwur0PfktDLgJHvDt8Cssjw70zC4d25e/WuhN1Z0V9/CPjVEOFl4M38qycMj8kQ4SbQxnzLchy0VvDhmtB7ZAGdiwe++aL1bH5dYaI94GqGuqz7n8bNPwZ94RE1y3aHPgo5ijJrqxY7VUy+9aSNzI2kwns/ae45m9BSg4jbBG9TGboydJu9m+TSddVtjjlfpFkn2guw8GnUiznlWWSdLs1gAd1Nirya3yJzUn/ADMDKmktArsajkDz71dQYyF7Mw0WKAcde4gaKcplj9HjJftm8Ps9m80sj3XHNpFAeCmxvkaTTX2D93VXjH9WexGBeXP5EoEUwLi+u1vc+4cNFPfaumvtGZt7EsNAuHCuz+imwdL8cxop2QrXdvWuSJFtYuJbuNsVW8BTvRCxbY3tNsaxwIyblqRoVO5fcPV+qmw9PMfX1CL1pvA+Ch9Jel2JxTBFKG7mbnBobTuAvLUHRObhIxYa9wrvFKvxGCAde8Mxnn95uiePUr2X+wem+Lw0DIhGwiNoAc4i93gKArJTY/8AEzFABpjjcTY3swdD5KimgaB2qOXccvmgvwbLbTvrDStC05EJTR3sr3vab7PazOt5k3kFAlw7Kza7yqznea1EmAioaWB+etgqPFgIyTZNixlyocbVY5SJuGW2cfEzhG8CuAux3lBEQJyjeO+teXBa0brW015HcRX5p+HJumv+ret8E+8EwrH4iAENBY9wb9UWBn5KL7E0Xcb2+Zr8FuYXdo6ZNz1zz1Q5gAGi2e9pZ/PgqnIOjC9SCQQ14+dV8kaGJu9nG51WKINHLLgthNkw5x6GtfwSnEZe8PImz6ZKvkHRj4MEHHdDS2tciAa46KQ/Y8dA5CycuQsjLuU7GbfkY8MZVChnneXHmo+L2hI1x+kaDejWF4rUdoCvJaYy1F8NNKzjvUbsULB9ckJ0uRtwJ+a3jfY2+7hxz4/2FxxcA0w0f/jB9SuXq6OzCtxGfZzBGreyfCkuyy50dCO+IsH7RvNbsbUAPZiYB8DAqzY21XiFoFDN51++eACLj4G2dx+z5nRvcIXktbdNaS4gcuaw527KwHcbutuiSM743a9hk2hMf4pHgFmcR0XgfO6d+857jbmkN3Caqy0hXxWY+0ZzfpgpdvRlrgGv3jVElpA+1l3pNoslb1ZdkyZofGLs1lk4aA9y9Cd0dgN5VetMiHruIb+jeGa1t77jE0iPeeezlwqlt8sqPjefSRzOc7dbK4Ak21jiAK5gK52P0anndEY5I6kb1hc8lrYqIycfrE8u5bPCYeMxssvNsFgySEZjlvUiYfDwxCo2NaOQCm8n0JgnHYkebXYqM8uyf7Ch4XYeELpA+ZxDZCAGjUbrTd8Mz6J3XDgEDDT5vyObzx7mrHTS1O/yfB8TM6u+kPG4HBticWskJoUXO7x+SH1p5fmg7QeerdwyHDvCJIFh7LgwbEB83lV+04oMt3DsHZfq4ngDfonyTgauA+QVftDFMP1roO0s6tIHqjcidrwGEZDDw+pQ8XiWdioYBT26N7nBVbcYzdB7RyH1UDFY9vZABycDnQ0tT2xK5z9aD20DSKCu6MKPhscN6U9XFm4fwx9kaWqZ207OQHmgjHGzRqzeVI74leWNJJtAUfo4tD/CZ+iYzaNAfRxaD6jeXgs2/GO4k/NAM3n6o7z8TeWNE/awEmkQ7A0Y37Xghz7YBrJhpzT+7ZwOfBZ/frXLzAtNdKefqjun5Whm23bXAMZmCMo28vBMk28aoNAyr3GA/NZt0x8R4oe8TwAHzR2pfLRcfBFNudcZHFooHfaK7sgo8WEgaK7RBN5kHPusJd0Z8vVKYuSrvf1Nzree0D+7TDiR/YUU4qL7QPgCUyTaUQ5+g/FFrquUn2m+0dxUPZcp6porn6uKhy9IGNBNaAnmoGD225sbQOXLmbRb4ReTFpQ5yXddxNLMy7VkP1nUfJBlxTj9Y/io7FeaNS97Bq8fNRcRjogHdsGgeZWUfKOJJ7jonjGEaAA1rWdeaLnpF5l7BtaIMaMyQ0A1zACV2170jdyzoLPy49+XcO4IEuJd3eZU97U/LWi/zl32Wjxdf4IDNpyDeot7TrNC+X6LOPxRz/IFJ7SRoPmnup+StBJj5HGus8gNe5R55S7JziRxF96p2SuOZOfcu3jeV+PmeCPJd6tXSjx9UntB7x4ClWmV3NcZDWd/JKxO02TFO5/MrvaL/pnSrnSEZD555prZ3A96nqNrH2juz8UrpiPeJHhSgCZ51BSl5vSvVVISW7FDvPxJpnJ414KOZT3fK00SHgD5p6NID8/1Tt/maQd9y4m9a4o0BQ86C/1TrPM2oxnOlhd17tKRo0xryDwTgbzsDxCgGY8eSZ17jw8tEaoXEchLhZKbMuXKzNY0ZZJkWh8Uq5ZlDJXnNDByXLkidDn5IE5z+a5cieyqM6Qms1zT+a5crIjHE6805xpIuRQIOHmnPNf33pVyJ6AfWGznogSynPPRIuVGfCb1UomgKXLlnl7SD1hzzTozZXLk1DboolcfyXLkwHIckEHMLlyDGaNERrdVy5SHN4+CC5y5cnD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7" descr="data:image/jpeg;base64,/9j/4AAQSkZJRgABAQAAAQABAAD/2wCEAAkGBhQSERUUExQWFRUVGBQXFxYWFRcYGBgYFBYVFBUXFBgXHSYeFxojGRQWHy8gJCcpLCwsFx8xNTAqNSYrLCkBCQoKDgwOFw8PGikcHBwpKSkpKSkpKSkpKSksKSksKSkpKSwpLCkpKSksLCkpLCkpKSkpKSkpLCwpKSwsLCkpKf/AABEIAMABBgMBIgACEQEDEQH/xAAbAAACAgMBAAAAAAAAAAAAAAADBAIFAAEGB//EAEQQAAEDAgQDBgQEBAMGBgMAAAEAAhEDIQQSMUEFUWEGEyJxgZGhsdHwBzJCwRRScuEjkvEVU2KCorIzc4OzwtIXJEP/xAAZAQEBAQEBAQAAAAAAAAAAAAACAQADBAX/xAAhEQEBAAICAgMBAQEAAAAAAAAAAQIREiEDMRNBUQQicf/aAAwDAQACEQMRAD8ApKTXh0lrnDoAd08KxaARn6gD5/Nc2eJ1QCA4xf8AefmfdD/jH/zEeVvlqvfyr5PF03+0Xb5hOkytsxBAnOYPM/VUWG4q9tsxI6k7qzo9pMrIyguIiS53ObjQhLklhhmKJP5vin6NSRuepJHyVP8A7ZzAlzQTGuVt7TyjXdEZjGibHpFpvCcyGxbPDdyfRQ7tp0c71VRXx2YeEQfPXmoUuKEGCT6yNU5R0uXUXi4kjp9FpuJc3f3Vc7GRdhdExYmfXZSBcRqXX31990+SaWtPHnc6+6kccdlTmtH00KLRxnqOS227WZxxWhjHc0sKzTpY8kVlMnaU5pN0yMa7+ZEZxF4uTPmlm0jyR6WFadSfIfVS6WbEdxRx2b8f2Kh3zjqT5bIhp0xr9StGv/K330R3F0xr3bE/FSdxB+mY/fkhOqk6kD1WzXyj8w+/IKMw4pw/U73IQzxR8/md7n6qba8jz6IXe31Mmy24vabeLVOZPRHbxSoL5fQ/3SRfH6pmemiFUxxbJBBt7ecFTk3awdjah1cG+QuguxD/APeH0AVRX7QkaD3J+KWd2ifyHxQ5HxX38RU/3h9h9VNuNcNSD6EH5rm3cfdyHoojjb9oU5txdJUxpmxsg/7QeJ8S52pxl53HsEFvFqgnTfUTryW5rxdI/jNcaR5FjfmQgHjFXUlo6ZfoqhvHv5mj0JHzlQq8YGwPNHkvGr/DcVcZk/CPgtrn2cW5N9z+wWKcl4qSZkDmpCnb21UO6g2Np3+sI1z8N/vmvNt1sYCdv7bIzHLQA5j3O0rdPDzoQOh+Scy0FggP2UVg8/S33qhfwx1Bny68yPRbFQjkL+/ofP5JzIbiM2oOev3ATdOqDA1+eqTL5F452K1SpNJs43HyMXK6TILidyNBsfSyZpVzpE6afRVrKZ1menw/dRfVIIG3x11S5bHS2OIa7+4+SC6m2fDII629JS7cQDbz+Ee390YgEW01N/j7qy6XQska+4TWHxThoYSdMHnIKN3MaH0T2GltR4jpmE3XQ8P4A6u3PT/LJHiAiRExHmuW4Vgn1KjAGkkuAgam+glemdo+MUcMxtKo14DmkjJaMukXvfZcfJnZZMXbx4S7t9RyPEuGVKJAeGgG4gzMHzEaqvrVRMATz5+6G6uasOLptAE2aG29PILZDd3ZhqNh72S5Jce0obuY8iCoto7gT6SttqtFmhvW/wBFB7yB4j0nQecFTlV4RFznzpE8/sAKTKc3zE+3+nxWmun8p8zfVZiKhY25nTeB6/BC5LMWyybTb/l/ZLVqTW2y7EW6yNklieMxpASLuIBzp0O8SBPkr2vQeLpEGI100PxSNWmdVYPqAaOJ6keup0WjVBvt5kiPbyW2irDljXHkrLEZHfpDeo19QkXYQ7Gf29FNkjnPJR7zmE5hSB+Zubz29VPF1KTh4RHUdOmiHIuKuJB3USsJE/fX6KTqeR3ibpHUQZvbZHkXFLDBbUsO1ux/b3ssU3F4lQCSd7ogHQ+t/l5/BQxOALScrg11/DIkxe5BifvVQc2o2La33tpYz5hc9lYYpm8GLG37SjUmgjrH1Spe/cAxrEbf67c0amImNveeU7pDYMKIiY6WUxV2cJ9LodOREgQbf211hSoVQ43mL3sdJ2WCxumWzZsTYSiOpAGQ32nzvshua28dNTb05aLG1gBuL87awE5UsGqATEjzI111PxW6bQDrInTz6hRqMDhoHedjtv8AeqGWwRlJHQjlNtPJPY2LCnTZMkH33OqgKdyW2mbH10StJzm3vHmOg+iZFXf/AFGvLUBWUbDFHESNIP7+S6Ds5hqFV5FeqacaQyS6TFjeLnlz0XNFmYTItG4nr5i6aoVSDDpkb8xYW5pW7nTTq9vYsBQw2GLmtY7NTAzPNNxkEatcBBs3ZeY9p8U57nuLnOuYmdCZAvprou57KVxi8OWV2h3dkNDjOaCJ1O9tVR9peCHDEOLs7Xk7EEbgSZGh+C5ePrK79u3k/wBYzXpwbKu33sU3h8SX5i64aPvzQHYYEl1z4juJ8UmIFtiok+g6R6rta4yGmY/YktEXAGp5dFurihbJv9m+kKufUJkNB53Pl9T7LbCQADA00hFTA4jUaYDyNiRrcHldHoN5j3Fr215pOlQvmNwbgEjSPv3TGHx4aCRrs20DrbdS1WsRSlsgGNxFvTXby1SAw/UmTpsT05pvFcTLgQTGl/I7cikn1gBGv3/dSZVtCvYbCBYbkefpZAqsDTqLE6LY+mt/ZCq0zImJ6HVTayN/xE9OUCOV1o1t9+snqoNAiZteOmwUXeft9+aNrpIjUrft92QxoZ+Wnkp5BOW5db4zp1WVKZAh0ttpujs5C1UgaQp4dxmWzMGAB6LTqgFgJ22+Kg559Nfu3RHZ6dDwmm3L/imDezabXGxi5P8AbyWKlwTyf7LSDcTOKwDHEnORpPqYIB8t1nizOLHAkah3wAgbg/BJPxTRMHnrprf4+ajV4kJGXLMQSIvYAzb280W0OMcWuOZsGN46jSI5o2GxzBrEEx6HWSDbQrVHHBxvHrtpEdPqtV8MHBppTEHKJmIuLnWeXmlKOv0d7aYElwzAg62n11sB8PUlPCtcXZHC5INxby9FWVWuOUO15kgnpN9AtVahYSdQ4dOh36pzaah04TQhwMGCZgb7a9VAYdwBdIcLkG0G0ix03t0VcKsRfzCewGMuRMamdIV3UuJqlVtoPvX4wiPYHDW9vjuD96IY8Rg22nncz8I90I0S2xO5uLixtH3ulKFg1NxGpkc+WmpG5Kg4R4m7na/Of2RRUIAJNtDvyPrqtB0TGvLmeg8khM0akhrxrMH0TXei2+m+l5m33dVpr5CHaAxNhI5g5fMpxkP0dHzERIPnMq70lj2zszTa3C0Q0foBsZubkzvclc3+IGNBNNgeI8UsHMHKcx948ikux3bLKRRrOhgAax0Cx1GYjaDC6Ttb2ffiWgMcPDJyPAImLZTHhP1XP1dul7x6eT1Jksa0yQDlEWub+fVZ/C0wxzjVh7ZHd5TJ2JB01vqnn13Uw4DK0u1IA2tBO8aQqGqzxGDoTdxFzvN/ium65zQzqo20+/qUM1Ba9/uQsw+HdWfkpsL6mzWnUyRAnex9lo0cph9nCZBEEdCDuFttpp1UusNP7/FabTvc3v6LO/E29Z0Q3VnRp92ULScDoPLX/Xqo1K94Go8kN4POIjXf7v8ABZ/ByJLjMfdlNrxBqYy/X4baBDbXcTMHoY5GPon8PgW5xlEnWPIX1VvRwzGnK5wgR+aARqdL+8IXI9RzNOg99mtdveDHNMs4RUbcyJAPigRPmfNXOPxrWR3TtN43GawA8xc8lV4zipeJcc3ztpflcI8qci54PQbTBqQXPytgZSWmAPFcTHQXPS6peLAVKjnue0k6ib3MeEQo0uNOb1GUxOgneB5TCq62OOblF9rm8+SPZTGjPqACRyHqIMn4KOHrMLvFEaawfglqmJBiJm33HJQaw3Os7+X3qofFd4ehS1zNGtoceWt5lYkuH17m9/TnyWKLpTNq89Sbj+rTVMUqUjwGY87wZ0VXm+d/vZM4StHODsCRfmee6zLSiS3MDLQTMxbn6pw46GwNQAPaTaFnDeH962q7vC0taC3wyHXiC0XnS/UEpakMwIB8TTBnS0zfmf2VgVZUXMqNcHGJIiDHlN7/AN0F/DvCQbu5l1gJ2t0HxuEm/DFhMy0iYB5fYClgscZAtAvr1vG58kpQ0FUwjwAS23S+03jSyE1yvhhczM7CQYcCDoYBgwNNAqJzIJ2j10Fv9UpWM0K0EXJi4A5iPbT4K3pV+8afBDpkgm7ogTp+b4KkwxI6zqBBPRNGmG+IW0iJkX1uAY03VCxYYluQCQImZHMiIPohV/yhx1FjG839UanXzghxJzWjWIO3PXVJsJa4iZMj1AkyArAsN0fFm6i45Dz205bLWHqFvgNzBym97i3n5pN+JLSHjS0j/Nr7p2jUa7Um4uJj+k6WgyrttLfh2IDnsBuGubmAm7QZcOhidea9o4XxJlZneU3B7biRzGxnQ9F4zwbhxqPDabXSSAYI8UZuciNp9F6vwDhPcUcpEOeS6pFpcSY32EdeaN/DxmlT2l7Kvrvc9goiZ0aQ4iP1ECHOkRJ5rzvEYM+JpsB/MY5AeA3JuLc916vxzi7cPTcXOIdBDYEmSDFvTdeSV6znEuJOZxBJcNycxJ6lXehyk2Lw/A93SrVg0juqbXUnAmcxqsZ3gj80XAOx8lSNDiQSCBNzPiO/zO/VWnEO9Y2myo6MjMwaS0uyVYeMzm7bxKqmkvyjQTe48zPJSX7XQuSAMouSBm+P19kw/CZWtcST4nNdqBpMgn157qOFeGMeA7xlwiRYMAObXQzC3Sx+VpEkucQbgZTBgeGNQfsqWrJoTHupiO7YLgTJzEEAwR8Ljy6pR3EYExef5QL7bT1hJYik8vcQdeZE9dPXkle5doQI57e/7KQ9bEbiiahN9/mmamPzbFx5m0aaekhI0cEe8g2BPz5J7FYYNIExqecgjUQJWpdFH13Hn1te0woO5kgCfh+6HiHZSBI5nzUm0nViG02Oc6Lhgc6wOpA0F1NnIgX2gaC5vePuELFGYMzreDFrx1Ks63ZfEBt6TmxuWm4i1xPVIB7NAROk68uSOyLsrZiQd9/PcrKriBtrEeim5jYGWI1J18j1WqLmTDwYAuQZJM6HkJUrH+EuLBIdGa/WNhZbQcPVaSXG0zAHQ3+YWKMq8Li2B5z02Pk/qLtbzcHfqd0etVbUeXU2BmngHOBOX/h/ZVOIEOPmd1unVi4dB9VVe1dgezTKVNpfl7yqNmzly5rX35+Squ12CpU6hhuV+bUNABF3AOvcxB+7Ifh920NCvQOIAdRc4sNV7SSwv0IedIOvQuleifijwWaIqsZJkZnC50hkXgNveNfWULuex4yx5NuJuy4ykc7bi3lt5JXEcMgF1KbajU7m1uXyTdSgabzleIkaHNexloG9/j7zquIMgw3e0aHUDfQJyuKsw+Oey4cZtp+/sFcMw1PEMDnMIIOUlkSIDbxNxe9tiRoguwrHxsdQQ4Xi8TtzkeqSh2Hfm1vaxuLGZte+umqTXsergXU3wQDpB0HmOUxpdRpRnl2bKRprEn5fKVafxratObRHibuDMzp08khjGEAPzAsNv6eQeAPy/VKUUu5dTcQ0ty6yYhtwJlHr4WWtIABBnONCcoJ1tlncJajVJGR0QRqJ0iDFxz0iEPC8QLJY6SOUkCOon2hXttLHDUm1LOtAAdcRP6XAgRqfWeidwmDqOP8AhnPIJyjMXODYJ8I1iADEwlv4ZpbnDy2pzIPiGxAI8QgwTzB1mF6R+FdGWvdUotzMIy1gQQ8ERDDqIFjspbpZhtcfh5warRoEVqQpmZF5cQbnMLxfyK6irVAB5CfTnM6IOKxOWm98/lDj/lB1XnWIc+uXOqVT4jMMqQRP5muAkEGw2suVy7dfXUNdocfhq5cKYbUqOhhflJaADNnRB30MLm+03ZisGTTpEAQM2ZhBzEWJDr66m6exAbhy12SdNCC3KdnOBkf5ZK5DG4iW1HAUxTaWtMZZGZxAjc3BvyTl32GUk6KPcag8RgtDWkmBIBtHOP2UagAAggdNLA2sOpVrxDh1BmCoYiiXPe9zmVqjrNY4NBawAWYINjqY12VA2ln0vOgHOb69QUtjoU4psmRMbgjrz128lBuNYTLswJJiNgTpYfd+ahhuFvMl0N2vrqBcC4EnVHo8MZclxP8ALlIh0XMC5t1jUKbLqCV2NaQGVA6Rm8QLbnSImfYaIVbA1j4n5Q2AZztIixnwz7Qnmxm/wmupvgeN4kZOnImVlfiTGvg3qNLi0wSwh5hrfCBJAtPX3O1/4Zr9n6lCkys9oyVLMdmhzhrmDdRbnEKvfj2TIbmtYxLhFtyIHl7J7DcUcW9xUBdSDXhjHjMe8Jd49iGhz5kEbagrna1eHGG5Ko8JGgnoNieakXS3JaYzBwzXAIaOpIa2/wAVuviqgD204DXtLYGSYcQXOOgYYi9+ipH1QAC+HEQfCYI5SeXwuiihTeM2Z2XWXEBoHIAAF2/LXeCo0dbw7ilXuAO8dSYz9bu7eO7s1jPGQ4DxQDHK5hcxxuvTdj206Tsgg0y4gENdUmYAywAC0a2QDjhSGZr3vaDoczGS4xIO1oMITcMBWbXFRrmkh/ia1zsxIlrmEEHeDcReZWtdIscb2Tq0qbHPDckNZmFRuobYZHBruWmbXW6q3YeAA0P8ToswQSdL3BGqb7Q8Wo1i0tpikGsAhgLWuIN3OkkmTG9gq2ji31B/htMNIs2dJ29JUV0fBuC0YzYh7mk525GCS3KWi8+G9/KFifo4XDFrQ4XiZmHH+q19vgsQ23J5vWwsON0Slhxr9/d1jgS+BzTYw7gQCCu0m3O5adP2ewTMRhalA2cZc0n9LmgAOH+b2ldB2H7cYih/+rjDOHokB4cWFwYQ5sAOl1Sn+qGgkQIIBg0PZGgRUnk0j1kfsrjtF2d/ispD8jmyPyzMxE+UfFerLw88JfuPJh5uGdn06viPYOji299w+tTqNAPgkSMxzRm1sZgOEi40XFY/sricO8mrSc1ps4gZ2WECcth97KidQxmDOYB0C3eUiQY6ltx6wuk4F+MGIpw2q5tdv8tYeIf01B4h6yvJfHlj7eqZY5KY0CxpczxMvIgACeQPI8vey1Sqiq3LoRoRrM+R10Xf1O03DMVSNWvQdQJsXMc11+uQh/q5kFc8eAYGsc2Fx9JpJEMxGaibbEuBaTdSX9a4fjlaVQ0qkEWdIcCSJBvsSOatsI0FjQ12bYgkRvId6b720hWmL7B16jCGNFWDIfRqU6vuGuJIJ6KoHBsThye8ovHLMxwEcvEBaTqlvcC40rW4eCc9OWkfmZBtGscwhVgakn9QsesaEzvPVWb3FrQ4DW0S0nw7OAMg9YAOqM3h/etaQMlUfmcSYc0k/nJsOQcbTY7JY5No72epg0AHOLXeIGHkG5sMukGW7ETC9P7IUH0MO9pplri8lodlkMLWgOdls0nWNeapuzWA7mgxpDc0SSBEnpPSB6LoaOJICVwvsZ5IfwtUAOa+7XTMnoZXmnFcYyjUe0OnlEyRMTJiecgQZ3Xd1cQQ0wJNz/YXHzC804jiK1U1aj2OYJDW+ENzHNrpOgJmdS1DOQpbZqFO1HEO8awZQ0jdpcRA1N3GdNOpXOYJ9oJd4/0wL3tI1KtMQxxexpcSXw1okRewzR1Klx7grMLie4aTVqhrDUcbNlwzEMA0EZbmSpj101lvZejVp0mZYdNQPZVpF3+GHSCx17y0C19eVwhMq2LGsjSzdYAO07zckmw0WnUyCHHqTaRPP+oybJptCs8BlGiXX/Q0m5/pFvMdVbW1ahQqFsis9oz3OYuvB6Q0QR7oGI4mxpAaLm7jytuPymeV9NVa0uwOOqEmpSyssc1YinFhoajgQFYYfgmBoOb/ABmIwpptBlmHmpVcdsz2MNuhd7I7jpMHL0jWrf4VLO6dmi15nTcmdF0HDfw+rZCKjsrwBFNpLqg/5GkdTEjyV9wr8TOH0/AzB1KbQ2Za9suMwA64JESZJ9CpY38bmtBFDDsZyL3SfVrY+ZU/19QtYxXYj8KsU1mai5ryQDlcwsdzAIdoed9ktV/C7F1C19SgA4NAce9YAY0LodsLeQ6JDiX4wYuppVLRypNDfjGb4rluIdqK9c+Nz3/1vLv+4lWY1unYu/DzEuflAotaNw9nhIgEeGXZvT1XNdruDVsJUbTe9oJGYZc5kSWg5srQBbToFTDGVAPyW8v7LVPijh+nyuDC1lWadv8AhdgaVaq4PrAuaJ7pzZLhYOiTlIFptN+sqp7a4mmzFV6Zpd2M5yAMDQABDcoboNPNUfC+09ag7NTdkcSLgASAZynodxN10PEvxAbimxisFRqn9LmPfTI6AjMY6aI2drpV9n8KyS9xDyPynYcwWm3K8q6r8QyTpAmSIAiJMjdcrmwpILDiKDuX+HWaOcHNTOh5I9Xhrn03ObicO9guWl3d1IFz4HgSbaAlSzbaXuH44wOIbBEEzE3kD6LS5fAgk+HYbCdTO3osU02nVM7ODPMK1qcHYSDGiaouumyxfXkxnp8m3K+ymGw7WaBPU0vlR6L10256EASmL7MYet+ekJP6m+E+4/dP5UVgKGWr7dcevTh+Jfh4RejVts14EjycPoqjEdk8TTs2Kg6fKHQV6ZiGlVtUrj8WNdPmzjz1hxWFcKmQsLSHB2W4M2M3GvNXdH8X+Ihjmd+64IzZGZhPIhoIPVX9YBwhwBB1BEj4pL/ZNGQe6bI6ftohf559OmP9PXcKcO/FfEMM18mIERlr02OEzqHNbJPmU5i/xRovYcuAwjXmPFkMRN/C0NJkdd1rGcBo1YloEbsABPna6Vo9jqLXSczhyJHzABXO/wA9Of046P8ADPxJw4B77CNOmXuK1ejHPMDUM7aQmMd+JuGDR3GHrB03z4yvliD+XI8mZjW0KoxfYmk8gsJp8xBdPubLMF2CpAnvHlwOmUZSD5mVvhpTzYaXtP8AErDwJoYibaY+rckTYEGPcpDGdvcOTAwpDdSKuMruJdJv4Y6JRv4d0v8AfEf+mP8A7JzD9gcM1vidUeZ1ENEeUH5qTw2t82MKHtpQkEYTD5hoTVxbj/7i1V7ftmRh8HJ1JoVahPmalQyrIdisJ/K8+b/oAnsB2Owk/wDgg+bnn/5JfBR+eOc//JVYf+GKVP8A8vCUG+xLSUrifxDxtW3f1z0bULP+mmAvVML2OwjQIw9L1YD/AN0q2p4JjG+FjW/0tDfkp8U/V+WvBzQxlcz3T3E/qc17v+p6apdi8W8eNzWdC79myF6hxMwVVuqr04/z4fbz5f0Zy9OF4b2HqvJ79xpgREZXTryOnUq5odhcO3XO7zcB8gr41VE1l0niwn055ebO/ZCl2bwzNKTT/VLvmU7TptYIaA3+kAfJRdVUDVXSST053K32MKvVc7x/saMQ/vKbwxx/MC2Qf+K15+iui9FpV7o5YzKapYZXG7ilwvYeiGMa9mdzZlwzNzT/ADCSk+I9g2QTRLqbupJbG4O/xXoODrNIuoY1jdlwuON6seiZZ+9vHsV2YxFMTDXgCTBuIudYPtKHxPAjDsaQ8Pe+RGSq3K2Af/6NAkyRYnTyXe41sFU3FuHCu0NJggyD8wuWfgmt4umH9F3rJw+FffbTl1Wle4fsxVDiA0u1vFttCVteXhl+PX8mP67PD1hKtaLgVzFGvdXWCrWXv2+XIs+4lCdRhNUShYuolKtkBbXurLCvBXPPr3TWFx0J2Ocq+r0hCp8Th023HypBochNx0vaiq00JoVricMle4TlctB0mpkUwspUk5SoSpaUhQMWOMJqpQhK1QpttB96iselsqboU1RbCseHi4UKOGsmsMwArcjkXra8NQn44QVV43HwFWniHVGYb7O56E4liJKrnOWq9eUu967z0897qbnrWdBL1mdZBC5RL1AvUc6yjsujsYEtSKbZCGVKQwyuGqFbHWS9Zw5pGs/quVdW8VWBSLniVlSr1S9Rym1WOGxgCxV1F11iBdoUW391c4IqrY2Cn6D1RXH8TA5JHE4qUGtiLJGpWXTGBaJUrLKdVKZltr11cqtaOIVpg8RbVc7TqJylXUs2Uul+9wK03DgqrpYnqrTCPlCzTpLsVuETlDDoTqwQHY9DRejNejKrq2GTdHFSt13hbtrqq0YZN4ekokhabiQN0hmosSQB+6TqYuFXYniE7pJ2IJKsxS5Hq+JndALkAFYSuk6c0nvQy5RLkMuVFLOsL0ElRc5ZRnOWg5AL1pj7o7VZ0itVK6Xzob3Lna6ROrWS1SotvKA8onIjUchOW3IbkacgtE3WIdJt1iK6HNSCiDEWVc+rdS7xOOdO1K6X7xAzrYKcoWDhym0oDSi0wnKGjDEdgUcPSlP08ItttI0QrCjVhDbhlCq2FN7X0NVxaCKt0lVqwod+rpls3EwpVMYqX+JK0+uiu1pWxdtUm/ElKmosBSiXsQ1Fgehrao6MZlrOg5lmdZhXFCJWOchuKzSNkqDyokob3KbLikXqBeoOKGSjacxPUsRIVlgqAfv99Vz4emqONLTIMFc85uOmHVW+K4bk/Npsdpjfltqln8PMSNOd73i3OZTeD7RWDXiRpztEIr+K0phgs4wW7XmddP3gWXm3nPb0zHGqWtgiDof3SJqNkgOByiXQZgX1hO9puPNpsIpkZwQ0iJ02tpouJw2KADjs4Fu+/U7I/JXSeF1GAqtqAlswCR7LFQ8GxrmOOVoII0JMa2sOixaeVb4VpUNz5lY1y06ZNjutgdF6NvJpIKQUI6KbW9E9hYk0o1N90Eg8lgcRsU9jxW2EqK0oV7LnqVY8kyzElHbaX5xQASGJxSQdij1QXVfNWJYLUrSh94hE9CsDTyS2OhM6yVEN81k9FtroXMpAoYPRbkqbTiKFsOQ56LJ6K7biJK1nCH6LU9FttxELlFzlr0UXA8iptdNOchlbeOiGVNlIxxQiVMyhkdCja6SMU2uQoWXU26TEdj0ZteDm0i8+SUaeijjye6fAOke9pQypTHtQ8a4gaj3QSQDY+WhVfTdsdrwtGZNipMonkb+a8Ve6TXQ+DqXPl0+ixZhKcONjp15haUX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/>
          </p:nvPr>
        </p:nvGraphicFramePr>
        <p:xfrm>
          <a:off x="460375" y="2067872"/>
          <a:ext cx="6055840" cy="4113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7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09">
                <a:tc rowSpan="1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Energia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potencial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gravítica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de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pressão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para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bombeamento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)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1D450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fornecida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sistema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5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consumo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autorizado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entregue aos consumidores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mínima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supérflua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consumo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2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 recuperada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associada 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consumo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de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água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associada 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</a:t>
                      </a: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perdas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78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endParaRPr lang="en-US" sz="1200" b="0" baseline="0" dirty="0">
                        <a:solidFill>
                          <a:schemeClr val="bg1"/>
                        </a:solidFill>
                        <a:effectLst/>
                        <a:latin typeface="Lucida Grande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… </a:t>
                      </a: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nos pontos onde ocorrem as perdas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35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640215" y="6415444"/>
            <a:ext cx="214809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857209" y="6415444"/>
            <a:ext cx="3237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/>
              <a:t>Requer modelação hidráulica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835808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Balanço energético simplificado (BE simplificado)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51520" y="1176482"/>
            <a:ext cx="8640960" cy="570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i="1" dirty="0"/>
              <a:t>Visão global do sistema</a:t>
            </a:r>
          </a:p>
        </p:txBody>
      </p:sp>
      <p:sp>
        <p:nvSpPr>
          <p:cNvPr id="3" name="AutoShape 2" descr="data:image/jpeg;base64,/9j/4AAQSkZJRgABAQAAAQABAAD/2wCEAAkGBxISEhQUEhQUFRQSFhcUFBQUFRUUFBQUFxQWFhQUFRQYHCggGBolHRQUITEhJSkrLi4uFx8zODMsNygtLisBCgoKDg0OGhAQGiwcHBwsLCwsLCwsLCwsLCwsLCwsLCwsLCwsLCwsLCwsLCwsLCwsKyssLCwsKywrMiwrLCsrLP/AABEIAOMA3gMBIgACEQEDEQH/xAAcAAABBQEBAQAAAAAAAAAAAAADAQIEBQYABwj/xABCEAABBAADBAcEBwYGAgMAAAABAAIDEQQhMQUSQVEGEyJhcYGhFDJykSNCUmKxwdEkM0Oy4fAHFTRTgpKTojVUc//EABkBAAMBAQEAAAAAAAAAAAAAAAABAgMEBf/EACIRAQEAAgICAwEAAwAAAAAAAAABAhEDEiExE0FRBBRCYf/aAAwDAQACEQMRAD8AvVyeQkpdLnNK5OpIQgGgLk6klIDl1LkqASlwXJskgaLcQ0c3ED8UA8LlAdtrDg11l/C0u+WSkYfacLvdZiH/AAsa0fNxWeXLjPtcwyqQEu6pEL793CPPx4hrfRrSpfsW+QXYSHL7U8jvTdpZ3+nBfw5K5tcx8wnUriLZTP8A6mEBHJzgfnuo52dlQw0XlO8eNWxL/JxHw1QLrV4/Y4P8ORvwyMcPUAqDiNmSN+pJXwX/ACkq5zYX7TeLKIBKaQle8A047p5PBYf/AGpOpayy+kWWGUkITyEhTAaRPKSkA1cnUupANXJUiA2M3RVhJLXkXoMsuao9s7L6hzRd7wvNb5Q9obPjlHbF1oeI8FjM7vy1uMedlIrXaGxpIrcR2AdQby4Wq0tW25WVhi5LurqQRKTZXhoLnGg0WTyAT0HGi45Pgd/KUU4ymO6RyPJEfYZwOr3d9/VCrSC824kk8SbPqgx8FKg1zXDnlbfLoxkWmzoGgjLPmc1pcHXNUOAPcFosGubOtsVxhFZwKvwpVnCslJMQUgBBiUhquekntCeAkCcrI18YcKcARyIBHqqrE9HIHZtDozzjNDzYbb6K4XKsdz0Xthto4B8BAfRa402RooE8A5v1T6FRXBa7bzN6F47h6EUss9uZK7eHO5Ty5+TGS+ACE0BFKbS3Zm0kT02kA2l1JxCQoD08lJvKIMSCjxlcro0Fi4w9u4dHZHwVDiejRLxuGmd+ZHNaGR1JInWe5OZWFZKye0Oj8kY3gQ4DWtR5KnIXpEulLH4/ZDw5xAG7qCtMM9+2eWP4paQsYPo5Pgf/AClS5Ii0kHUKPix9HJ8Dv5StL6RPbziIaeClQjNRIxopeH1XBk6IucEM1ocCqDBDRXuGNa0PEgLnybYr/BhWkIVJh8UwVb2Dxe39VYQ7Tg4zR/8Adv6rNdW0bUdoVbFtWD/ei/7t/VSo8fCdJYz/AM2/qriE0JwQmStOjmnwIKKFcI5IUoTXKiQ8fW78vxUDFYZueQoqxxRGvePxQdogFpAC34ajNmsVhwPdUQtU6Zhq+Cildcc9BSUnkJpTI0hJScuTDXRSBT4sQFQNkRop7yXP1b7Wk+KQ4cZShF5Qy8c0tDa4GKtMnN8lUicDimv2hlkiY0doi7Yj7V0qjFj6OT4HfylWeIxBcSoeIiD2ljhbXCiNLHiFtN6Y3W3l0zHMDSRqLB4Uo7sW/ga8AtVtDZDofo32YnmoZDwP+27kfxWYxuGLHEEVS87k3L5dWOjfapDq93zK7rCdST5lBCesK1grUUBCYUZRVHN8E8JrU4JGex5GhI8CR+CnYfac7K3ZpW+Ejv1VfSKgL/C9MsdH/GLhyeA711V5gv8AEiQZTQtcOcZ3T8jksKU1xVTKlqPXYOkuHxLHdW6ntFmN43XiiPn5LnY82sL0Z2KSRPJlWcbcwT993dyC1BK9PgwvXy4+XKb8JEuIvJQyiBpKZS6IxMTUVzKTEwZS6k4hcgJu+U+PEEIKRTo9pQxZu0ntGd0oy5Gj2kTTg8KUcuSLkSFaQqy2bh2PaQ7XnxVajYecsOXmjLzBj4q5l2dG6J0cg3mOyIPL8ivNek2wTEercd4H91JxcPsO+8PVejRYwEU7iFU7Uw8cgLXZg/2CDwKwvH29te2njc0RaaI0KRq0vSPZZZ73/F+gcOR5OWdZh3Hu8VxZ4WXTfHPcOaUROjwh5j5I7cD96vL+qzuFV2gTUQKQzZ/3/T+qeNncpB8lPSn2iMwIgRxs54GrSmPw726jLuzR1p7gZKvejmw9+pZR2NWN+2ftH7v4pOj+xetIkkH0Y91v2yOJ+6teAuz+f+f/AGyYcvL9RyROpcQu9yl648EMvJTqSUgGEJKRKSEIAdLgEZsVogY0ao2ejFyUhIEB1JKTk+N1JANIjPIKGQjYNpdSdS6kAlpClK4oCg6ZskOGPVhuTgXkn3Wj6w5lYJsDj7zneWQXpfSEfs03wfmvPW5Lk555bcfoNmDb3nzKkNwjPs/insKMFztTGYNn2R6ozcHHyrzKIxTcHgpJco2OcfuglIIHsjeDnDwcUropR7jy46Brhr3WOK0kXRLGEX1XkXNB/FRJ9mSwyNErHNtwAJ0OY0IyKc80Vo8GHdWzeAa7dbvNGgNZhFIUo4VyEYyvTlcllCpcjxQFxyTZoi00UbLQNLqTqXUmZtJKT6SEIBA5JaWlyQ2I5hStjJRd4orHBTaqSBswbipkWybFudSG7EDgKRBjTVKLcl6gn+UtOhpRZ9mOaeY5qVHiyE92M5hLtRqK3EYNzReo7lGpWT8ZqOaiiHeKuZfqLj+I1LlM9kvQi0KfDlprXvVdoXWqXpEP2ab4fzXn7QvQ+kY/Zpfh/NeegLl575jXj9CMUqGJziGtBJdkAMye4KPHHZAAsnSuJ7l6T0W2I2AbzgDI7U1e73Bc2V01k2F0e6HtFPxHaP8Atj3R8R4+C2mHiawbrWtaBoAAAgwj+6CksCmeVUQBRtp4NssbmuH3h3ObmCPkpQCbMOyfA/gtJ7QzQnNITnWnUkpei5iRyEGwlml3tU+KEuNBWMOyx9Y34KbZDktU26lDRxVhjdnFuYzHqFBDSql2WtBkJpCMWKQzA6EuAtFoktQKXUrBmCAPaOXclxGA4szHLkiZQ+tRaTgUtLqSBN5OYc0lLt1I0y7RoqANkZqutKLUdVdk8tYSgYqMDNp8kAtKSRhGqchWmlxCV0xOqaQkATJWdJR+zS/D+a87DF6J0m/00vw/mvPYhZWHN7XxtH0UwAJ6xwusm+P2lvsK0cuHM8/FZjYsYDQBdALUYZoy1+a4cruumelhAFLYFGhAUpgV4pp4CSYZHwP4JxTZdD4fktIhnCwc1zSOVpaSLvc5zJN3RGGMIUYBEiitK6OUQ41yG2fuT3YUjiiQtbyzCW5FeQpJg4e7ogdYVZNdw3cj3KIQAdAiWCyka1zhkF0cZ4386RYsSAmPxKPJmmbhkhPffAJ8u7wQqTiaRciCMpWxJ7haCT2SdyNA0A55rsQ0Xlko3D0aH8kjpHHhoubY0TjvX496D2C516pHuB4IphKh7UBbFIbohjiD5J7LVQOk4/Zpvh/NefYUW4L0LpCP2SXn1f6Lz7C+8PFYc3tfG3GyG5anRafCjvPoszskGtRpy/qtNhb5+n9Vw326PpYwhS2BRYRp+iktC0xRRAEjxkfApUjtFpEs6kIUmaGjkkdK4agfJdu2OkZqO0hDfmupOgZr+BSufunIoACI3DkqT2K+S/rJpiLhqgEUntDkaOVIgwta0nSwNOVaIAkI4nNIZHa5pXZ+DnbPeOF+aG7DObm4EK9Kg7T90eP5Jyp9K4VdbzB8Tg38VOw2HjOsrD8JB9bWF6VNHtMYP2B/MVpdkNAA0TsT28r2PBRHMOPzCSbZoPuv+a7CHLzKltKhakmw7me9XcRoUPe8FZ7UPZ81USOoHXQ6Jg/eVNtit2Ubwvq35HnVqzgktrSLzaDn4cvNVm04QXTAl/8ApnGt6h72tIBNvf6KQ84gfm1q87wxO8F6Ftf/AOPd/wDgz+Rq8+wuopY8qsW32NdcNOf9FqMKDldevNZfY91pwHEclqMLf9lcN9uj6WMPkpTFEhtS2LTFFPXP0KVI7RaxFUYPNOc6+GSQpvkutmS+SQpSuKZEBRGyCuKBFIHAEaHRPQNlKYXd6cmlMK/Hv+lw2v7x3h+5k1U8vKqNqSkT4cUSBI0k97myMpWqWzaJxAzPBZ2XbbJH7jSKB7JvMmrOXDVZKf8AxEjOXVPNkgjerKqorLbQ2vh273s0MkUjnXvOlc4AcQ0Xks5yYlWq6UyftUef8ME5/eK1WynN3RmPmF4LtvbEjyesLuIJsnLOm+ZK0HRHppHBEGzvcd09kgONN+zkNAque/SOvl7nhHCtRqVWbS6aYGA0+dgddEdqxRp3DgsPgv8AEvAt3S58gs2QGuJFEk3kvKOkWJixGJllDpAySR7xrZbeRo6KdtI+k9pbcw5Y0tkDg6iC3MEHTPgoLcQHR2CO00n0K+fpcSx/VEua1kYDB1ZDCWiyHOA9518SrM9JMQyNrW4l2TQ0AGOhlojHL9PKfj23Z8g6qPMfu2cfuhQ8Y8GSfMZYU/zO/ReLR9J8RTWnEH6NorNtDdFeakHpNiwX/tABlj3He5mwWd05fe9VW5+p8vR9p7ZjZgoYnHtz4Zm7WeYjZqOCyOEPaCy+FxckkkT5JQ/djDALBO61oDRQ5K/w2KbY1yPIrHlu14vQtkE1odFpsKTlkVkNj45tfW0+y5ajBY9hA1z+679FxX26PpdQ+ClMVfDima3y4HnXJPx+1YcPE6WV26xgsk/gOZ7lpLEVYhI7RRcDtKKZjJI3BzJGhzXC6LTxRnyijnwPPkVpKmqH2uO/fb/2CjwbUic3e32jWxvDKjS8b6RYqiepfvdpxJALNCcs1Aw2Le4dneO4BdAccqNnmuqZxlZXvAx0Z0e0nkCCaTfbY8yHtyBOo5LxHEY2eFjn7rHbrgHPa9riM690G64ILOkOtADQHn32q7RPl6dtHpGzDYWDcc0uLWu3dbZq/wADmslienz3SRSdZuNF74a27bYO65v2llNqY76JooAAU00dRxtVGHxArUXWteii5fh6fQeyekMc0Ykc+Nu/m1u9mG8N4HQ6qZJtaAayxi+bgvCsP0gcGNsMHCg0HwTcXtoOOZaK13QB6Kss5IXl6ltvEx+1wv6xtNfDZvKiXg/ir3/OIPqysOvFeKSbUYQzde03mcqLSOHeoz9v7lUe7L8fRTOSfh2WVZw7Nc7WQ66aE965+y5jpvH/AJM5q9lJdVBrW6WBmhywyfVAAOriLd5clyd/+N/jjMYvZz73Sx7jrq016JkWDeK3Wupwur0PfktDLgJHvDt8Cssjw70zC4d25e/WuhN1Z0V9/CPjVEOFl4M38qycMj8kQ4SbQxnzLchy0VvDhmtB7ZAGdiwe++aL1bH5dYaI94GqGuqz7n8bNPwZ94RE1y3aHPgo5ijJrqxY7VUy+9aSNzI2kwns/ae45m9BSg4jbBG9TGboydJu9m+TSddVtjjlfpFkn2guw8GnUiznlWWSdLs1gAd1Nirya3yJzUn/ADMDKmktArsajkDz71dQYyF7Mw0WKAcde4gaKcplj9HjJftm8Ps9m80sj3XHNpFAeCmxvkaTTX2D93VXjH9WexGBeXP5EoEUwLi+u1vc+4cNFPfaumvtGZt7EsNAuHCuz+imwdL8cxop2QrXdvWuSJFtYuJbuNsVW8BTvRCxbY3tNsaxwIyblqRoVO5fcPV+qmw9PMfX1CL1pvA+Ch9Jel2JxTBFKG7mbnBobTuAvLUHRObhIxYa9wrvFKvxGCAde8Mxnn95uiePUr2X+wem+Lw0DIhGwiNoAc4i93gKArJTY/8AEzFABpjjcTY3swdD5KimgaB2qOXccvmgvwbLbTvrDStC05EJTR3sr3vab7PazOt5k3kFAlw7Kza7yqznea1EmAioaWB+etgqPFgIyTZNixlyocbVY5SJuGW2cfEzhG8CuAux3lBEQJyjeO+teXBa0brW015HcRX5p+HJumv+ret8E+8EwrH4iAENBY9wb9UWBn5KL7E0Xcb2+Zr8FuYXdo6ZNz1zz1Q5gAGi2e9pZ/PgqnIOjC9SCQQ14+dV8kaGJu9nG51WKINHLLgthNkw5x6GtfwSnEZe8PImz6ZKvkHRj4MEHHdDS2tciAa46KQ/Y8dA5CycuQsjLuU7GbfkY8MZVChnneXHmo+L2hI1x+kaDejWF4rUdoCvJaYy1F8NNKzjvUbsULB9ckJ0uRtwJ+a3jfY2+7hxz4/2FxxcA0w0f/jB9SuXq6OzCtxGfZzBGreyfCkuyy50dCO+IsH7RvNbsbUAPZiYB8DAqzY21XiFoFDN51++eACLj4G2dx+z5nRvcIXktbdNaS4gcuaw527KwHcbutuiSM743a9hk2hMf4pHgFmcR0XgfO6d+857jbmkN3Caqy0hXxWY+0ZzfpgpdvRlrgGv3jVElpA+1l3pNoslb1ZdkyZofGLs1lk4aA9y9Cd0dgN5VetMiHruIb+jeGa1t77jE0iPeeezlwqlt8sqPjefSRzOc7dbK4Ak21jiAK5gK52P0anndEY5I6kb1hc8lrYqIycfrE8u5bPCYeMxssvNsFgySEZjlvUiYfDwxCo2NaOQCm8n0JgnHYkebXYqM8uyf7Ch4XYeELpA+ZxDZCAGjUbrTd8Mz6J3XDgEDDT5vyObzx7mrHTS1O/yfB8TM6u+kPG4HBticWskJoUXO7x+SH1p5fmg7QeerdwyHDvCJIFh7LgwbEB83lV+04oMt3DsHZfq4ngDfonyTgauA+QVftDFMP1roO0s6tIHqjcidrwGEZDDw+pQ8XiWdioYBT26N7nBVbcYzdB7RyH1UDFY9vZABycDnQ0tT2xK5z9aD20DSKCu6MKPhscN6U9XFm4fwx9kaWqZ207OQHmgjHGzRqzeVI74leWNJJtAUfo4tD/CZ+iYzaNAfRxaD6jeXgs2/GO4k/NAM3n6o7z8TeWNE/awEmkQ7A0Y37Xghz7YBrJhpzT+7ZwOfBZ/frXLzAtNdKefqjun5Whm23bXAMZmCMo28vBMk28aoNAyr3GA/NZt0x8R4oe8TwAHzR2pfLRcfBFNudcZHFooHfaK7sgo8WEgaK7RBN5kHPusJd0Z8vVKYuSrvf1Nzree0D+7TDiR/YUU4qL7QPgCUyTaUQ5+g/FFrquUn2m+0dxUPZcp6porn6uKhy9IGNBNaAnmoGD225sbQOXLmbRb4ReTFpQ5yXddxNLMy7VkP1nUfJBlxTj9Y/io7FeaNS97Bq8fNRcRjogHdsGgeZWUfKOJJ7jonjGEaAA1rWdeaLnpF5l7BtaIMaMyQ0A1zACV2170jdyzoLPy49+XcO4IEuJd3eZU97U/LWi/zl32Wjxdf4IDNpyDeot7TrNC+X6LOPxRz/IFJ7SRoPmnup+StBJj5HGus8gNe5R55S7JziRxF96p2SuOZOfcu3jeV+PmeCPJd6tXSjx9UntB7x4ClWmV3NcZDWd/JKxO02TFO5/MrvaL/pnSrnSEZD555prZ3A96nqNrH2juz8UrpiPeJHhSgCZ51BSl5vSvVVISW7FDvPxJpnJ414KOZT3fK00SHgD5p6NID8/1Tt/maQd9y4m9a4o0BQ86C/1TrPM2oxnOlhd17tKRo0xryDwTgbzsDxCgGY8eSZ17jw8tEaoXEchLhZKbMuXKzNY0ZZJkWh8Uq5ZlDJXnNDByXLkidDn5IE5z+a5cieyqM6Qms1zT+a5crIjHE6805xpIuRQIOHmnPNf33pVyJ6AfWGznogSynPPRIuVGfCb1UomgKXLlnl7SD1hzzTozZXLk1DboolcfyXLkwHIckEHMLlyDGaNERrdVy5SHN4+CC5y5cnD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7" descr="data:image/jpeg;base64,/9j/4AAQSkZJRgABAQAAAQABAAD/2wCEAAkGBhQSERUUExQWFRUVGBQXFxYWFRcYGBgYFBYVFBUXFBgXHSYeFxojGRQWHy8gJCcpLCwsFx8xNTAqNSYrLCkBCQoKDgwOFw8PGikcHBwpKSkpKSkpKSkpKSksKSksKSkpKSwpLCkpKSksLCkpLCkpKSkpKSkpLCwpKSwsLCkpKf/AABEIAMABBgMBIgACEQEDEQH/xAAbAAACAgMBAAAAAAAAAAAAAAADBAIFAAEGB//EAEQQAAEDAgQDBgQEBAMGBgMAAAEAAhEDIQQSMUEFUWEGEyJxgZGhsdHwBzJCwRRScuEjkvEVU2KCorIzc4OzwtIXJEP/xAAZAQEBAQEBAQAAAAAAAAAAAAACAQADBAX/xAAhEQEBAAICAgMBAQEAAAAAAAAAAQIREiEDMRNBUQQicf/aAAwDAQACEQMRAD8ApKTXh0lrnDoAd08KxaARn6gD5/Nc2eJ1QCA4xf8AefmfdD/jH/zEeVvlqvfyr5PF03+0Xb5hOkytsxBAnOYPM/VUWG4q9tsxI6k7qzo9pMrIyguIiS53ObjQhLklhhmKJP5vin6NSRuepJHyVP8A7ZzAlzQTGuVt7TyjXdEZjGibHpFpvCcyGxbPDdyfRQ7tp0c71VRXx2YeEQfPXmoUuKEGCT6yNU5R0uXUXi4kjp9FpuJc3f3Vc7GRdhdExYmfXZSBcRqXX31990+SaWtPHnc6+6kccdlTmtH00KLRxnqOS227WZxxWhjHc0sKzTpY8kVlMnaU5pN0yMa7+ZEZxF4uTPmlm0jyR6WFadSfIfVS6WbEdxRx2b8f2Kh3zjqT5bIhp0xr9StGv/K330R3F0xr3bE/FSdxB+mY/fkhOqk6kD1WzXyj8w+/IKMw4pw/U73IQzxR8/md7n6qba8jz6IXe31Mmy24vabeLVOZPRHbxSoL5fQ/3SRfH6pmemiFUxxbJBBt7ecFTk3awdjah1cG+QuguxD/APeH0AVRX7QkaD3J+KWd2ifyHxQ5HxX38RU/3h9h9VNuNcNSD6EH5rm3cfdyHoojjb9oU5txdJUxpmxsg/7QeJ8S52pxl53HsEFvFqgnTfUTryW5rxdI/jNcaR5FjfmQgHjFXUlo6ZfoqhvHv5mj0JHzlQq8YGwPNHkvGr/DcVcZk/CPgtrn2cW5N9z+wWKcl4qSZkDmpCnb21UO6g2Np3+sI1z8N/vmvNt1sYCdv7bIzHLQA5j3O0rdPDzoQOh+Scy0FggP2UVg8/S33qhfwx1Bny68yPRbFQjkL+/ofP5JzIbiM2oOev3ATdOqDA1+eqTL5F452K1SpNJs43HyMXK6TILidyNBsfSyZpVzpE6afRVrKZ1menw/dRfVIIG3x11S5bHS2OIa7+4+SC6m2fDII629JS7cQDbz+Ee390YgEW01N/j7qy6XQska+4TWHxThoYSdMHnIKN3MaH0T2GltR4jpmE3XQ8P4A6u3PT/LJHiAiRExHmuW4Vgn1KjAGkkuAgam+glemdo+MUcMxtKo14DmkjJaMukXvfZcfJnZZMXbx4S7t9RyPEuGVKJAeGgG4gzMHzEaqvrVRMATz5+6G6uasOLptAE2aG29PILZDd3ZhqNh72S5Jce0obuY8iCoto7gT6SttqtFmhvW/wBFB7yB4j0nQecFTlV4RFznzpE8/sAKTKc3zE+3+nxWmun8p8zfVZiKhY25nTeB6/BC5LMWyybTb/l/ZLVqTW2y7EW6yNklieMxpASLuIBzp0O8SBPkr2vQeLpEGI100PxSNWmdVYPqAaOJ6keup0WjVBvt5kiPbyW2irDljXHkrLEZHfpDeo19QkXYQ7Gf29FNkjnPJR7zmE5hSB+Zubz29VPF1KTh4RHUdOmiHIuKuJB3USsJE/fX6KTqeR3ibpHUQZvbZHkXFLDBbUsO1ux/b3ssU3F4lQCSd7ogHQ+t/l5/BQxOALScrg11/DIkxe5BifvVQc2o2La33tpYz5hc9lYYpm8GLG37SjUmgjrH1Spe/cAxrEbf67c0amImNveeU7pDYMKIiY6WUxV2cJ9LodOREgQbf211hSoVQ43mL3sdJ2WCxumWzZsTYSiOpAGQ32nzvshua28dNTb05aLG1gBuL87awE5UsGqATEjzI111PxW6bQDrInTz6hRqMDhoHedjtv8AeqGWwRlJHQjlNtPJPY2LCnTZMkH33OqgKdyW2mbH10StJzm3vHmOg+iZFXf/AFGvLUBWUbDFHESNIP7+S6Ds5hqFV5FeqacaQyS6TFjeLnlz0XNFmYTItG4nr5i6aoVSDDpkb8xYW5pW7nTTq9vYsBQw2GLmtY7NTAzPNNxkEatcBBs3ZeY9p8U57nuLnOuYmdCZAvprou57KVxi8OWV2h3dkNDjOaCJ1O9tVR9peCHDEOLs7Xk7EEbgSZGh+C5ePrK79u3k/wBYzXpwbKu33sU3h8SX5i64aPvzQHYYEl1z4juJ8UmIFtiok+g6R6rta4yGmY/YktEXAGp5dFurihbJv9m+kKufUJkNB53Pl9T7LbCQADA00hFTA4jUaYDyNiRrcHldHoN5j3Fr215pOlQvmNwbgEjSPv3TGHx4aCRrs20DrbdS1WsRSlsgGNxFvTXby1SAw/UmTpsT05pvFcTLgQTGl/I7cikn1gBGv3/dSZVtCvYbCBYbkefpZAqsDTqLE6LY+mt/ZCq0zImJ6HVTayN/xE9OUCOV1o1t9+snqoNAiZteOmwUXeft9+aNrpIjUrft92QxoZ+Wnkp5BOW5db4zp1WVKZAh0ttpujs5C1UgaQp4dxmWzMGAB6LTqgFgJ22+Kg559Nfu3RHZ6dDwmm3L/imDezabXGxi5P8AbyWKlwTyf7LSDcTOKwDHEnORpPqYIB8t1nizOLHAkah3wAgbg/BJPxTRMHnrprf4+ajV4kJGXLMQSIvYAzb280W0OMcWuOZsGN46jSI5o2GxzBrEEx6HWSDbQrVHHBxvHrtpEdPqtV8MHBppTEHKJmIuLnWeXmlKOv0d7aYElwzAg62n11sB8PUlPCtcXZHC5INxby9FWVWuOUO15kgnpN9AtVahYSdQ4dOh36pzaah04TQhwMGCZgb7a9VAYdwBdIcLkG0G0ix03t0VcKsRfzCewGMuRMamdIV3UuJqlVtoPvX4wiPYHDW9vjuD96IY8Rg22nncz8I90I0S2xO5uLixtH3ulKFg1NxGpkc+WmpG5Kg4R4m7na/Of2RRUIAJNtDvyPrqtB0TGvLmeg8khM0akhrxrMH0TXei2+m+l5m33dVpr5CHaAxNhI5g5fMpxkP0dHzERIPnMq70lj2zszTa3C0Q0foBsZubkzvclc3+IGNBNNgeI8UsHMHKcx948ikux3bLKRRrOhgAax0Cx1GYjaDC6Ttb2ffiWgMcPDJyPAImLZTHhP1XP1dul7x6eT1Jksa0yQDlEWub+fVZ/C0wxzjVh7ZHd5TJ2JB01vqnn13Uw4DK0u1IA2tBO8aQqGqzxGDoTdxFzvN/ium65zQzqo20+/qUM1Ba9/uQsw+HdWfkpsL6mzWnUyRAnex9lo0cph9nCZBEEdCDuFttpp1UusNP7/FabTvc3v6LO/E29Z0Q3VnRp92ULScDoPLX/Xqo1K94Go8kN4POIjXf7v8ABZ/ByJLjMfdlNrxBqYy/X4baBDbXcTMHoY5GPon8PgW5xlEnWPIX1VvRwzGnK5wgR+aARqdL+8IXI9RzNOg99mtdveDHNMs4RUbcyJAPigRPmfNXOPxrWR3TtN43GawA8xc8lV4zipeJcc3ztpflcI8qci54PQbTBqQXPytgZSWmAPFcTHQXPS6peLAVKjnue0k6ib3MeEQo0uNOb1GUxOgneB5TCq62OOblF9rm8+SPZTGjPqACRyHqIMn4KOHrMLvFEaawfglqmJBiJm33HJQaw3Os7+X3qofFd4ehS1zNGtoceWt5lYkuH17m9/TnyWKLpTNq89Sbj+rTVMUqUjwGY87wZ0VXm+d/vZM4StHODsCRfmee6zLSiS3MDLQTMxbn6pw46GwNQAPaTaFnDeH962q7vC0taC3wyHXiC0XnS/UEpakMwIB8TTBnS0zfmf2VgVZUXMqNcHGJIiDHlN7/AN0F/DvCQbu5l1gJ2t0HxuEm/DFhMy0iYB5fYClgscZAtAvr1vG58kpQ0FUwjwAS23S+03jSyE1yvhhczM7CQYcCDoYBgwNNAqJzIJ2j10Fv9UpWM0K0EXJi4A5iPbT4K3pV+8afBDpkgm7ogTp+b4KkwxI6zqBBPRNGmG+IW0iJkX1uAY03VCxYYluQCQImZHMiIPohV/yhx1FjG839UanXzghxJzWjWIO3PXVJsJa4iZMj1AkyArAsN0fFm6i45Dz205bLWHqFvgNzBym97i3n5pN+JLSHjS0j/Nr7p2jUa7Um4uJj+k6WgyrttLfh2IDnsBuGubmAm7QZcOhidea9o4XxJlZneU3B7biRzGxnQ9F4zwbhxqPDabXSSAYI8UZuciNp9F6vwDhPcUcpEOeS6pFpcSY32EdeaN/DxmlT2l7Kvrvc9goiZ0aQ4iP1ECHOkRJ5rzvEYM+JpsB/MY5AeA3JuLc916vxzi7cPTcXOIdBDYEmSDFvTdeSV6znEuJOZxBJcNycxJ6lXehyk2Lw/A93SrVg0juqbXUnAmcxqsZ3gj80XAOx8lSNDiQSCBNzPiO/zO/VWnEO9Y2myo6MjMwaS0uyVYeMzm7bxKqmkvyjQTe48zPJSX7XQuSAMouSBm+P19kw/CZWtcST4nNdqBpMgn157qOFeGMeA7xlwiRYMAObXQzC3Sx+VpEkucQbgZTBgeGNQfsqWrJoTHupiO7YLgTJzEEAwR8Ljy6pR3EYExef5QL7bT1hJYik8vcQdeZE9dPXkle5doQI57e/7KQ9bEbiiahN9/mmamPzbFx5m0aaekhI0cEe8g2BPz5J7FYYNIExqecgjUQJWpdFH13Hn1te0woO5kgCfh+6HiHZSBI5nzUm0nViG02Oc6Lhgc6wOpA0F1NnIgX2gaC5vePuELFGYMzreDFrx1Ks63ZfEBt6TmxuWm4i1xPVIB7NAROk68uSOyLsrZiQd9/PcrKriBtrEeim5jYGWI1J18j1WqLmTDwYAuQZJM6HkJUrH+EuLBIdGa/WNhZbQcPVaSXG0zAHQ3+YWKMq8Li2B5z02Pk/qLtbzcHfqd0etVbUeXU2BmngHOBOX/h/ZVOIEOPmd1unVi4dB9VVe1dgezTKVNpfl7yqNmzly5rX35+Squ12CpU6hhuV+bUNABF3AOvcxB+7Ifh920NCvQOIAdRc4sNV7SSwv0IedIOvQuleifijwWaIqsZJkZnC50hkXgNveNfWULuex4yx5NuJuy4ykc7bi3lt5JXEcMgF1KbajU7m1uXyTdSgabzleIkaHNexloG9/j7zquIMgw3e0aHUDfQJyuKsw+Oey4cZtp+/sFcMw1PEMDnMIIOUlkSIDbxNxe9tiRoguwrHxsdQQ4Xi8TtzkeqSh2Hfm1vaxuLGZte+umqTXsergXU3wQDpB0HmOUxpdRpRnl2bKRprEn5fKVafxratObRHibuDMzp08khjGEAPzAsNv6eQeAPy/VKUUu5dTcQ0ty6yYhtwJlHr4WWtIABBnONCcoJ1tlncJajVJGR0QRqJ0iDFxz0iEPC8QLJY6SOUkCOon2hXttLHDUm1LOtAAdcRP6XAgRqfWeidwmDqOP8AhnPIJyjMXODYJ8I1iADEwlv4ZpbnDy2pzIPiGxAI8QgwTzB1mF6R+FdGWvdUotzMIy1gQQ8ERDDqIFjspbpZhtcfh5warRoEVqQpmZF5cQbnMLxfyK6irVAB5CfTnM6IOKxOWm98/lDj/lB1XnWIc+uXOqVT4jMMqQRP5muAkEGw2suVy7dfXUNdocfhq5cKYbUqOhhflJaADNnRB30MLm+03ZisGTTpEAQM2ZhBzEWJDr66m6exAbhy12SdNCC3KdnOBkf5ZK5DG4iW1HAUxTaWtMZZGZxAjc3BvyTl32GUk6KPcag8RgtDWkmBIBtHOP2UagAAggdNLA2sOpVrxDh1BmCoYiiXPe9zmVqjrNY4NBawAWYINjqY12VA2ln0vOgHOb69QUtjoU4psmRMbgjrz128lBuNYTLswJJiNgTpYfd+ahhuFvMl0N2vrqBcC4EnVHo8MZclxP8ALlIh0XMC5t1jUKbLqCV2NaQGVA6Rm8QLbnSImfYaIVbA1j4n5Q2AZztIixnwz7Qnmxm/wmupvgeN4kZOnImVlfiTGvg3qNLi0wSwh5hrfCBJAtPX3O1/4Zr9n6lCkys9oyVLMdmhzhrmDdRbnEKvfj2TIbmtYxLhFtyIHl7J7DcUcW9xUBdSDXhjHjMe8Jd49iGhz5kEbagrna1eHGG5Ko8JGgnoNieakXS3JaYzBwzXAIaOpIa2/wAVuviqgD204DXtLYGSYcQXOOgYYi9+ipH1QAC+HEQfCYI5SeXwuiihTeM2Z2XWXEBoHIAAF2/LXeCo0dbw7ilXuAO8dSYz9bu7eO7s1jPGQ4DxQDHK5hcxxuvTdj206Tsgg0y4gENdUmYAywAC0a2QDjhSGZr3vaDoczGS4xIO1oMITcMBWbXFRrmkh/ia1zsxIlrmEEHeDcReZWtdIscb2Tq0qbHPDckNZmFRuobYZHBruWmbXW6q3YeAA0P8ToswQSdL3BGqb7Q8Wo1i0tpikGsAhgLWuIN3OkkmTG9gq2ji31B/htMNIs2dJ29JUV0fBuC0YzYh7mk525GCS3KWi8+G9/KFifo4XDFrQ4XiZmHH+q19vgsQ23J5vWwsON0Slhxr9/d1jgS+BzTYw7gQCCu0m3O5adP2ewTMRhalA2cZc0n9LmgAOH+b2ldB2H7cYih/+rjDOHokB4cWFwYQ5sAOl1Sn+qGgkQIIBg0PZGgRUnk0j1kfsrjtF2d/ispD8jmyPyzMxE+UfFerLw88JfuPJh5uGdn06viPYOji299w+tTqNAPgkSMxzRm1sZgOEi40XFY/sricO8mrSc1ps4gZ2WECcth97KidQxmDOYB0C3eUiQY6ltx6wuk4F+MGIpw2q5tdv8tYeIf01B4h6yvJfHlj7eqZY5KY0CxpczxMvIgACeQPI8vey1Sqiq3LoRoRrM+R10Xf1O03DMVSNWvQdQJsXMc11+uQh/q5kFc8eAYGsc2Fx9JpJEMxGaibbEuBaTdSX9a4fjlaVQ0qkEWdIcCSJBvsSOatsI0FjQ12bYgkRvId6b720hWmL7B16jCGNFWDIfRqU6vuGuJIJ6KoHBsThye8ovHLMxwEcvEBaTqlvcC40rW4eCc9OWkfmZBtGscwhVgakn9QsesaEzvPVWb3FrQ4DW0S0nw7OAMg9YAOqM3h/etaQMlUfmcSYc0k/nJsOQcbTY7JY5No72epg0AHOLXeIGHkG5sMukGW7ETC9P7IUH0MO9pplri8lodlkMLWgOdls0nWNeapuzWA7mgxpDc0SSBEnpPSB6LoaOJICVwvsZ5IfwtUAOa+7XTMnoZXmnFcYyjUe0OnlEyRMTJiecgQZ3Xd1cQQ0wJNz/YXHzC804jiK1U1aj2OYJDW+ENzHNrpOgJmdS1DOQpbZqFO1HEO8awZQ0jdpcRA1N3GdNOpXOYJ9oJd4/0wL3tI1KtMQxxexpcSXw1okRewzR1Klx7grMLie4aTVqhrDUcbNlwzEMA0EZbmSpj101lvZejVp0mZYdNQPZVpF3+GHSCx17y0C19eVwhMq2LGsjSzdYAO07zckmw0WnUyCHHqTaRPP+oybJptCs8BlGiXX/Q0m5/pFvMdVbW1ahQqFsis9oz3OYuvB6Q0QR7oGI4mxpAaLm7jytuPymeV9NVa0uwOOqEmpSyssc1YinFhoajgQFYYfgmBoOb/ABmIwpptBlmHmpVcdsz2MNuhd7I7jpMHL0jWrf4VLO6dmi15nTcmdF0HDfw+rZCKjsrwBFNpLqg/5GkdTEjyV9wr8TOH0/AzB1KbQ2Za9suMwA64JESZJ9CpY38bmtBFDDsZyL3SfVrY+ZU/19QtYxXYj8KsU1mai5ryQDlcwsdzAIdoed9ktV/C7F1C19SgA4NAce9YAY0LodsLeQ6JDiX4wYuppVLRypNDfjGb4rluIdqK9c+Nz3/1vLv+4lWY1unYu/DzEuflAotaNw9nhIgEeGXZvT1XNdruDVsJUbTe9oJGYZc5kSWg5srQBbToFTDGVAPyW8v7LVPijh+nyuDC1lWadv8AhdgaVaq4PrAuaJ7pzZLhYOiTlIFptN+sqp7a4mmzFV6Zpd2M5yAMDQABDcoboNPNUfC+09ag7NTdkcSLgASAZynodxN10PEvxAbimxisFRqn9LmPfTI6AjMY6aI2drpV9n8KyS9xDyPynYcwWm3K8q6r8QyTpAmSIAiJMjdcrmwpILDiKDuX+HWaOcHNTOh5I9Xhrn03ObicO9guWl3d1IFz4HgSbaAlSzbaXuH44wOIbBEEzE3kD6LS5fAgk+HYbCdTO3osU02nVM7ODPMK1qcHYSDGiaouumyxfXkxnp8m3K+ymGw7WaBPU0vlR6L10256EASmL7MYet+ekJP6m+E+4/dP5UVgKGWr7dcevTh+Jfh4RejVts14EjycPoqjEdk8TTs2Kg6fKHQV6ZiGlVtUrj8WNdPmzjz1hxWFcKmQsLSHB2W4M2M3GvNXdH8X+Ihjmd+64IzZGZhPIhoIPVX9YBwhwBB1BEj4pL/ZNGQe6bI6ftohf559OmP9PXcKcO/FfEMM18mIERlr02OEzqHNbJPmU5i/xRovYcuAwjXmPFkMRN/C0NJkdd1rGcBo1YloEbsABPna6Vo9jqLXSczhyJHzABXO/wA9Of046P8ADPxJw4B77CNOmXuK1ejHPMDUM7aQmMd+JuGDR3GHrB03z4yvliD+XI8mZjW0KoxfYmk8gsJp8xBdPubLMF2CpAnvHlwOmUZSD5mVvhpTzYaXtP8AErDwJoYibaY+rckTYEGPcpDGdvcOTAwpDdSKuMruJdJv4Y6JRv4d0v8AfEf+mP8A7JzD9gcM1vidUeZ1ENEeUH5qTw2t82MKHtpQkEYTD5hoTVxbj/7i1V7ftmRh8HJ1JoVahPmalQyrIdisJ/K8+b/oAnsB2Owk/wDgg+bnn/5JfBR+eOc//JVYf+GKVP8A8vCUG+xLSUrifxDxtW3f1z0bULP+mmAvVML2OwjQIw9L1YD/AN0q2p4JjG+FjW/0tDfkp8U/V+WvBzQxlcz3T3E/qc17v+p6apdi8W8eNzWdC79myF6hxMwVVuqr04/z4fbz5f0Zy9OF4b2HqvJ79xpgREZXTryOnUq5odhcO3XO7zcB8gr41VE1l0niwn055ebO/ZCl2bwzNKTT/VLvmU7TptYIaA3+kAfJRdVUDVXSST053K32MKvVc7x/saMQ/vKbwxx/MC2Qf+K15+iui9FpV7o5YzKapYZXG7ilwvYeiGMa9mdzZlwzNzT/ADCSk+I9g2QTRLqbupJbG4O/xXoODrNIuoY1jdlwuON6seiZZ+9vHsV2YxFMTDXgCTBuIudYPtKHxPAjDsaQ8Pe+RGSq3K2Af/6NAkyRYnTyXe41sFU3FuHCu0NJggyD8wuWfgmt4umH9F3rJw+FffbTl1Wle4fsxVDiA0u1vFttCVteXhl+PX8mP67PD1hKtaLgVzFGvdXWCrWXv2+XIs+4lCdRhNUShYuolKtkBbXurLCvBXPPr3TWFx0J2Ocq+r0hCp8Th023HypBochNx0vaiq00JoVricMle4TlctB0mpkUwspUk5SoSpaUhQMWOMJqpQhK1QpttB96iselsqboU1RbCseHi4UKOGsmsMwArcjkXra8NQn44QVV43HwFWniHVGYb7O56E4liJKrnOWq9eUu967z0897qbnrWdBL1mdZBC5RL1AvUc6yjsujsYEtSKbZCGVKQwyuGqFbHWS9Zw5pGs/quVdW8VWBSLniVlSr1S9Rym1WOGxgCxV1F11iBdoUW391c4IqrY2Cn6D1RXH8TA5JHE4qUGtiLJGpWXTGBaJUrLKdVKZltr11cqtaOIVpg8RbVc7TqJylXUs2Uul+9wK03DgqrpYnqrTCPlCzTpLsVuETlDDoTqwQHY9DRejNejKrq2GTdHFSt13hbtrqq0YZN4ekokhabiQN0hmosSQB+6TqYuFXYniE7pJ2IJKsxS5Hq+JndALkAFYSuk6c0nvQy5RLkMuVFLOsL0ElRc5ZRnOWg5AL1pj7o7VZ0itVK6Xzob3Lna6ROrWS1SotvKA8onIjUchOW3IbkacgtE3WIdJt1iK6HNSCiDEWVc+rdS7xOOdO1K6X7xAzrYKcoWDhym0oDSi0wnKGjDEdgUcPSlP08ItttI0QrCjVhDbhlCq2FN7X0NVxaCKt0lVqwod+rpls3EwpVMYqX+JK0+uiu1pWxdtUm/ElKmosBSiXsQ1Fgehrao6MZlrOg5lmdZhXFCJWOchuKzSNkqDyokob3KbLikXqBeoOKGSjacxPUsRIVlgqAfv99Vz4emqONLTIMFc85uOmHVW+K4bk/Npsdpjfltqln8PMSNOd73i3OZTeD7RWDXiRpztEIr+K0phgs4wW7XmddP3gWXm3nPb0zHGqWtgiDof3SJqNkgOByiXQZgX1hO9puPNpsIpkZwQ0iJ02tpouJw2KADjs4Fu+/U7I/JXSeF1GAqtqAlswCR7LFQ8GxrmOOVoII0JMa2sOixaeVb4VpUNz5lY1y06ZNjutgdF6NvJpIKQUI6KbW9E9hYk0o1N90Eg8lgcRsU9jxW2EqK0oV7LnqVY8kyzElHbaX5xQASGJxSQdij1QXVfNWJYLUrSh94hE9CsDTyS2OhM6yVEN81k9FtroXMpAoYPRbkqbTiKFsOQ56LJ6K7biJK1nCH6LU9FttxELlFzlr0UXA8iptdNOchlbeOiGVNlIxxQiVMyhkdCja6SMU2uQoWXU26TEdj0ZteDm0i8+SUaeijjye6fAOke9pQypTHtQ8a4gaj3QSQDY+WhVfTdsdrwtGZNipMonkb+a8Ve6TXQ+DqXPl0+ixZhKcONjp15haUX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/>
          </p:nvPr>
        </p:nvGraphicFramePr>
        <p:xfrm>
          <a:off x="460375" y="2067872"/>
          <a:ext cx="6055840" cy="4113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7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09">
                <a:tc rowSpan="1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Energia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potencial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gravítica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Lucida Grande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de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pressão</a:t>
                      </a: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para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bombeamento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)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1D450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fornecida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ao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sistema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5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consumo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autorizado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Energia</a:t>
                      </a:r>
                      <a:r>
                        <a:rPr lang="pt-PT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 entregue aos consumidores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Energia mínima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baseline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Energia supérflua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2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 recuperada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associada 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consumo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Energia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associada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a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perdas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de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água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</a:rPr>
                        <a:t> </a:t>
                      </a:r>
                      <a:endParaRPr lang="pt-PT" sz="1200" b="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associada a</a:t>
                      </a:r>
                      <a:r>
                        <a:rPr lang="pt-PT" sz="1200" b="0" baseline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 </a:t>
                      </a: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perdas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78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600" b="0" dirty="0">
                        <a:solidFill>
                          <a:srgbClr val="1D4500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Energia dissipada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kern="120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+mn-ea"/>
                          <a:cs typeface="+mn-cs"/>
                        </a:rPr>
                        <a:t>… </a:t>
                      </a: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</a:rPr>
                        <a:t>nos pontos onde ocorrem as perdas </a:t>
                      </a:r>
                      <a:endParaRPr lang="pt-PT" sz="1200" b="0" dirty="0">
                        <a:solidFill>
                          <a:srgbClr val="51A303"/>
                        </a:solidFill>
                        <a:effectLst/>
                        <a:latin typeface="Lucida Grande"/>
                        <a:ea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kern="1200" dirty="0">
                        <a:solidFill>
                          <a:schemeClr val="bg1"/>
                        </a:solidFill>
                        <a:effectLst/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condutas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51A303"/>
                          </a:solidFill>
                          <a:effectLst/>
                          <a:latin typeface="Lucida Grande"/>
                          <a:ea typeface="Times New Roman"/>
                        </a:rPr>
                        <a:t>… nas válvulas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bombas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35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Times New Roman"/>
                        </a:rPr>
                        <a:t>… nas turbinas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A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842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149A930-B341-4E72-B50B-D076F6E95031}"/>
              </a:ext>
            </a:extLst>
          </p:cNvPr>
          <p:cNvSpPr/>
          <p:nvPr/>
        </p:nvSpPr>
        <p:spPr bwMode="auto">
          <a:xfrm>
            <a:off x="0" y="20320"/>
            <a:ext cx="9144000" cy="6858000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36866" name="Picture 2" descr="Resultado de imagem para water distribution"/>
          <p:cNvPicPr>
            <a:picLocks noChangeAspect="1" noChangeArrowheads="1"/>
          </p:cNvPicPr>
          <p:nvPr/>
        </p:nvPicPr>
        <p:blipFill>
          <a:blip r:embed="rId3" cstate="print"/>
          <a:srcRect t="20755" b="15615"/>
          <a:stretch>
            <a:fillRect/>
          </a:stretch>
        </p:blipFill>
        <p:spPr bwMode="auto">
          <a:xfrm>
            <a:off x="304800" y="2622430"/>
            <a:ext cx="8839200" cy="4218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106A745-B129-4539-BBB5-31F98AE0CA25}"/>
              </a:ext>
            </a:extLst>
          </p:cNvPr>
          <p:cNvSpPr/>
          <p:nvPr/>
        </p:nvSpPr>
        <p:spPr bwMode="auto">
          <a:xfrm>
            <a:off x="0" y="706108"/>
            <a:ext cx="9144000" cy="903236"/>
          </a:xfrm>
          <a:prstGeom prst="rect">
            <a:avLst/>
          </a:prstGeom>
          <a:solidFill>
            <a:schemeClr val="accent6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CB136DF-C37E-47B4-AA27-A95C56BB2460}"/>
              </a:ext>
            </a:extLst>
          </p:cNvPr>
          <p:cNvSpPr txBox="1">
            <a:spLocks/>
          </p:cNvSpPr>
          <p:nvPr/>
        </p:nvSpPr>
        <p:spPr bwMode="auto">
          <a:xfrm>
            <a:off x="0" y="667942"/>
            <a:ext cx="111150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4800" b="1" noProof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5600" b="0" kern="0" dirty="0">
                <a:solidFill>
                  <a:srgbClr val="FFFF00"/>
                </a:solidFill>
              </a:rPr>
              <a:t>Sistemas a analisar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3174522" y="2536167"/>
            <a:ext cx="5762444" cy="420969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1FE6DB0-A4D8-4D2A-99DA-4B47513F2814}"/>
              </a:ext>
            </a:extLst>
          </p:cNvPr>
          <p:cNvSpPr/>
          <p:nvPr/>
        </p:nvSpPr>
        <p:spPr>
          <a:xfrm>
            <a:off x="590550" y="1810927"/>
            <a:ext cx="79629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C00000"/>
                </a:solidFill>
              </a:rPr>
              <a:t>balanço energético para o sistema de </a:t>
            </a:r>
            <a:r>
              <a:rPr lang="pt-BR" sz="3200" b="1" u="sng" dirty="0">
                <a:solidFill>
                  <a:srgbClr val="C00000"/>
                </a:solidFill>
              </a:rPr>
              <a:t>CAPTAÇÃO</a:t>
            </a:r>
            <a:r>
              <a:rPr lang="pt-BR" sz="3200" dirty="0">
                <a:solidFill>
                  <a:srgbClr val="C00000"/>
                </a:solidFill>
              </a:rPr>
              <a:t>.</a:t>
            </a:r>
            <a:endParaRPr lang="pt-BR" sz="3200" b="0" dirty="0">
              <a:solidFill>
                <a:srgbClr val="C00000"/>
              </a:solidFill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342182" y="2950235"/>
            <a:ext cx="3850256" cy="390776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149A930-B341-4E72-B50B-D076F6E95031}"/>
              </a:ext>
            </a:extLst>
          </p:cNvPr>
          <p:cNvSpPr/>
          <p:nvPr/>
        </p:nvSpPr>
        <p:spPr bwMode="auto">
          <a:xfrm>
            <a:off x="0" y="20320"/>
            <a:ext cx="9144000" cy="6858000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36866" name="Picture 2" descr="Resultado de imagem para water distribution"/>
          <p:cNvPicPr>
            <a:picLocks noChangeAspect="1" noChangeArrowheads="1"/>
          </p:cNvPicPr>
          <p:nvPr/>
        </p:nvPicPr>
        <p:blipFill>
          <a:blip r:embed="rId3" cstate="print"/>
          <a:srcRect t="20755" b="15615"/>
          <a:stretch>
            <a:fillRect/>
          </a:stretch>
        </p:blipFill>
        <p:spPr bwMode="auto">
          <a:xfrm>
            <a:off x="63262" y="2527541"/>
            <a:ext cx="8839200" cy="4218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106A745-B129-4539-BBB5-31F98AE0CA25}"/>
              </a:ext>
            </a:extLst>
          </p:cNvPr>
          <p:cNvSpPr/>
          <p:nvPr/>
        </p:nvSpPr>
        <p:spPr bwMode="auto">
          <a:xfrm>
            <a:off x="0" y="706108"/>
            <a:ext cx="9144000" cy="903236"/>
          </a:xfrm>
          <a:prstGeom prst="rect">
            <a:avLst/>
          </a:prstGeom>
          <a:solidFill>
            <a:schemeClr val="accent6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CB136DF-C37E-47B4-AA27-A95C56BB2460}"/>
              </a:ext>
            </a:extLst>
          </p:cNvPr>
          <p:cNvSpPr txBox="1">
            <a:spLocks/>
          </p:cNvSpPr>
          <p:nvPr/>
        </p:nvSpPr>
        <p:spPr bwMode="auto">
          <a:xfrm>
            <a:off x="0" y="667942"/>
            <a:ext cx="111150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4800" b="1" noProof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5600" b="0" kern="0" dirty="0">
                <a:solidFill>
                  <a:srgbClr val="FFFF00"/>
                </a:solidFill>
              </a:rPr>
              <a:t>Sistemas a analisar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2875280" y="2953912"/>
            <a:ext cx="5801360" cy="362976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1FE6DB0-A4D8-4D2A-99DA-4B47513F2814}"/>
              </a:ext>
            </a:extLst>
          </p:cNvPr>
          <p:cNvSpPr/>
          <p:nvPr/>
        </p:nvSpPr>
        <p:spPr>
          <a:xfrm>
            <a:off x="590550" y="1810927"/>
            <a:ext cx="79629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3200" b="0" dirty="0">
                <a:solidFill>
                  <a:srgbClr val="C00000"/>
                </a:solidFill>
              </a:rPr>
              <a:t>balanço energético para o sistema de </a:t>
            </a:r>
            <a:r>
              <a:rPr lang="pt-BR" sz="3200" b="1" dirty="0">
                <a:solidFill>
                  <a:srgbClr val="C00000"/>
                </a:solidFill>
              </a:rPr>
              <a:t>DISTRIBUIÇÃO...</a:t>
            </a:r>
            <a:endParaRPr lang="pt-BR" sz="32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149A930-B341-4E72-B50B-D076F6E95031}"/>
              </a:ext>
            </a:extLst>
          </p:cNvPr>
          <p:cNvSpPr/>
          <p:nvPr/>
        </p:nvSpPr>
        <p:spPr bwMode="auto">
          <a:xfrm>
            <a:off x="0" y="20320"/>
            <a:ext cx="9144000" cy="6858000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36866" name="Picture 2" descr="Resultado de imagem para water distribution"/>
          <p:cNvPicPr>
            <a:picLocks noChangeAspect="1" noChangeArrowheads="1"/>
          </p:cNvPicPr>
          <p:nvPr/>
        </p:nvPicPr>
        <p:blipFill>
          <a:blip r:embed="rId3" cstate="print"/>
          <a:srcRect t="20755" b="15615"/>
          <a:stretch>
            <a:fillRect/>
          </a:stretch>
        </p:blipFill>
        <p:spPr bwMode="auto">
          <a:xfrm>
            <a:off x="152400" y="2527541"/>
            <a:ext cx="8839200" cy="4218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106A745-B129-4539-BBB5-31F98AE0CA25}"/>
              </a:ext>
            </a:extLst>
          </p:cNvPr>
          <p:cNvSpPr/>
          <p:nvPr/>
        </p:nvSpPr>
        <p:spPr bwMode="auto">
          <a:xfrm>
            <a:off x="0" y="706108"/>
            <a:ext cx="9144000" cy="903236"/>
          </a:xfrm>
          <a:prstGeom prst="rect">
            <a:avLst/>
          </a:prstGeom>
          <a:solidFill>
            <a:schemeClr val="accent6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CB136DF-C37E-47B4-AA27-A95C56BB2460}"/>
              </a:ext>
            </a:extLst>
          </p:cNvPr>
          <p:cNvSpPr txBox="1">
            <a:spLocks/>
          </p:cNvSpPr>
          <p:nvPr/>
        </p:nvSpPr>
        <p:spPr bwMode="auto">
          <a:xfrm>
            <a:off x="0" y="667942"/>
            <a:ext cx="111150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4800" b="1" noProof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5600" b="0" kern="0" dirty="0">
                <a:solidFill>
                  <a:srgbClr val="FFFF00"/>
                </a:solidFill>
              </a:rPr>
              <a:t>Sistemas a analisar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304800" y="3048000"/>
            <a:ext cx="8597662" cy="369785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1FE6DB0-A4D8-4D2A-99DA-4B47513F2814}"/>
              </a:ext>
            </a:extLst>
          </p:cNvPr>
          <p:cNvSpPr/>
          <p:nvPr/>
        </p:nvSpPr>
        <p:spPr>
          <a:xfrm>
            <a:off x="590550" y="1810927"/>
            <a:ext cx="79629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3200" b="0" dirty="0">
                <a:solidFill>
                  <a:srgbClr val="C00000"/>
                </a:solidFill>
              </a:rPr>
              <a:t>balanço energético para a totalidade do sistema</a:t>
            </a:r>
          </a:p>
        </p:txBody>
      </p:sp>
    </p:spTree>
    <p:extLst>
      <p:ext uri="{BB962C8B-B14F-4D97-AF65-F5344CB8AC3E}">
        <p14:creationId xmlns:p14="http://schemas.microsoft.com/office/powerpoint/2010/main" val="19082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1D4ED1B-A822-4F8A-B09C-A59C3ECA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72D4739-C16C-460E-8FFB-14281D5619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39785A6-E3CF-49C0-92EC-55B105E2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0">
                <a:solidFill>
                  <a:schemeClr val="tx1"/>
                </a:solidFill>
              </a:rPr>
              <a:t>Avaliar se é válida a </a:t>
            </a:r>
            <a:r>
              <a:rPr lang="pt-BR" sz="4000">
                <a:solidFill>
                  <a:schemeClr val="tx1"/>
                </a:solidFill>
              </a:rPr>
              <a:t>instalação de duas Válvulas Redutoras de Pressão </a:t>
            </a:r>
            <a:r>
              <a:rPr lang="pt-BR" sz="4000" b="0">
                <a:solidFill>
                  <a:schemeClr val="tx1"/>
                </a:solidFill>
              </a:rPr>
              <a:t>para reduzir perdas de energia por perdas de água e por dissipação.</a:t>
            </a:r>
            <a:endParaRPr lang="de-DE" sz="4000" b="0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EB0F78-BB08-4E0D-B4B2-84829C5A2F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ADEE9AD-9B4A-4D60-931E-D9585604060F}"/>
              </a:ext>
            </a:extLst>
          </p:cNvPr>
          <p:cNvSpPr/>
          <p:nvPr/>
        </p:nvSpPr>
        <p:spPr>
          <a:xfrm rot="1267354">
            <a:off x="5737148" y="5571264"/>
            <a:ext cx="2805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modelagem </a:t>
            </a:r>
            <a:r>
              <a:rPr lang="pt-BR" sz="2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hidraulica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0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1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AE87BDE-1478-490D-9FC4-DF0BE83A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B184E0-C7D6-4652-8A7A-088FE00F1A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1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D804B04-3DF9-4A53-AD85-C7156DB3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0">
                <a:solidFill>
                  <a:schemeClr val="tx1"/>
                </a:solidFill>
              </a:rPr>
              <a:t>Podemos simular a implantação de VRP´s para a redução da pressão....</a:t>
            </a:r>
            <a:endParaRPr lang="de-DE" sz="4000" b="0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9CE7DD-B1E0-43C1-94C1-0F0449E556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BB86D02-7BD6-402D-BB50-CD13226D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D6DD59-1800-4E08-84D9-4E1CC06F74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779DC9C-5320-49F2-86E2-3B5C73639E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04652" y="-230492"/>
          <a:ext cx="3206458" cy="264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Imagem de Bitmap" r:id="rId3" imgW="5323810" imgH="4420217" progId="Paint.Picture">
                  <p:embed/>
                </p:oleObj>
              </mc:Choice>
              <mc:Fallback>
                <p:oleObj name="Imagem de Bitmap" r:id="rId3" imgW="5323810" imgH="4420217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779DC9C-5320-49F2-86E2-3B5C73639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652" y="-230492"/>
                        <a:ext cx="3206458" cy="2649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04B0B0-3EFA-45C9-9BC0-F2A51954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92423" y="107146"/>
            <a:ext cx="4513488" cy="2649556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CC91C80-5FEC-485E-9458-FC1A65D63F9A}"/>
              </a:ext>
            </a:extLst>
          </p:cNvPr>
          <p:cNvSpPr/>
          <p:nvPr/>
        </p:nvSpPr>
        <p:spPr bwMode="auto">
          <a:xfrm rot="16200000">
            <a:off x="2541403" y="2814184"/>
            <a:ext cx="1554480" cy="12468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C2054F-D497-4A88-99BD-9DD770C66F7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3" y="3750844"/>
            <a:ext cx="914401" cy="1031063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7BB7705-5187-4029-AC30-A5A4AA0CB677}"/>
              </a:ext>
            </a:extLst>
          </p:cNvPr>
          <p:cNvSpPr txBox="1">
            <a:spLocks/>
          </p:cNvSpPr>
          <p:nvPr/>
        </p:nvSpPr>
        <p:spPr bwMode="auto">
          <a:xfrm>
            <a:off x="558800" y="5189871"/>
            <a:ext cx="3563888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/>
              <a:t> </a:t>
            </a:r>
          </a:p>
          <a:p>
            <a:r>
              <a:rPr lang="pt-PT" dirty="0"/>
              <a:t>a eletricidade / (combustivel)</a:t>
            </a:r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309E01-EECA-470C-889D-CF94DC28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0" y="213615"/>
            <a:ext cx="2008400" cy="617928"/>
          </a:xfrm>
        </p:spPr>
        <p:txBody>
          <a:bodyPr/>
          <a:lstStyle/>
          <a:p>
            <a:r>
              <a:rPr lang="pt-BR" dirty="0"/>
              <a:t>Balanço energético</a:t>
            </a:r>
          </a:p>
        </p:txBody>
      </p:sp>
    </p:spTree>
    <p:extLst>
      <p:ext uri="{BB962C8B-B14F-4D97-AF65-F5344CB8AC3E}">
        <p14:creationId xmlns:p14="http://schemas.microsoft.com/office/powerpoint/2010/main" val="187331125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F4C842B-5166-4E33-9646-664CECF1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4F2A28-C032-4497-9CA5-6B0B6D9A14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B9A00D9-A975-4C10-BB97-247B9D80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45611C-A8BA-4014-8F5F-5A25C315E3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1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9B07CAB-EFD0-451D-A51A-843BC449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D02AFF-8F9B-4F1F-B29E-7585892CD5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10768D9-74EA-4374-87C7-8AC9977F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b="0">
                <a:solidFill>
                  <a:schemeClr val="tx1"/>
                </a:solidFill>
              </a:rPr>
              <a:t>Verificar qual caso é mais eficiente:</a:t>
            </a:r>
            <a:br>
              <a:rPr lang="de-DE" sz="4000" b="0">
                <a:solidFill>
                  <a:schemeClr val="tx1"/>
                </a:solidFill>
              </a:rPr>
            </a:br>
            <a:br>
              <a:rPr lang="de-DE" sz="4000" b="0">
                <a:solidFill>
                  <a:schemeClr val="tx1"/>
                </a:solidFill>
              </a:rPr>
            </a:br>
            <a:r>
              <a:rPr lang="de-DE" sz="3200" b="0">
                <a:solidFill>
                  <a:schemeClr val="tx1"/>
                </a:solidFill>
              </a:rPr>
              <a:t>1) Bombear a água do ponto de captação ao ponto mais alto (155m) e, assim, distribuir por gravidade.</a:t>
            </a:r>
            <a:br>
              <a:rPr lang="de-DE" sz="3200" b="0">
                <a:solidFill>
                  <a:schemeClr val="tx1"/>
                </a:solidFill>
              </a:rPr>
            </a:br>
            <a:r>
              <a:rPr lang="de-DE" sz="3200" b="0">
                <a:solidFill>
                  <a:schemeClr val="tx1"/>
                </a:solidFill>
              </a:rPr>
              <a:t> </a:t>
            </a:r>
            <a:br>
              <a:rPr lang="de-DE" sz="3200" b="0">
                <a:solidFill>
                  <a:schemeClr val="tx1"/>
                </a:solidFill>
              </a:rPr>
            </a:br>
            <a:r>
              <a:rPr lang="de-DE" sz="3200" b="0">
                <a:solidFill>
                  <a:schemeClr val="tx1"/>
                </a:solidFill>
              </a:rPr>
              <a:t>2) Ou se é melhor bombear até um certo ponto (125m) e, para o restante, bombear novamente (125m -&gt; 155m).</a:t>
            </a:r>
            <a:endParaRPr lang="de-DE" sz="3200" b="0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CEC8C4A-2A54-4B80-8810-2775A9AD92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467DFFA-7799-4A98-A3D8-3471031222D0}"/>
              </a:ext>
            </a:extLst>
          </p:cNvPr>
          <p:cNvSpPr/>
          <p:nvPr/>
        </p:nvSpPr>
        <p:spPr>
          <a:xfrm rot="1267354">
            <a:off x="5321204" y="1464717"/>
            <a:ext cx="3881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fase de planejamento</a:t>
            </a:r>
            <a:endParaRPr lang="pt-BR" sz="2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E29107B-58E2-4626-B631-D3E83162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2565CB-859C-4E2C-AC48-5D91FAEB84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45D70DE-EA17-4414-8F0D-EEAC3D6B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4ECA7B-122A-43D7-8C8F-762B37CF39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>
            <a:extLst>
              <a:ext uri="{FF2B5EF4-FFF2-40B4-BE49-F238E27FC236}">
                <a16:creationId xmlns:a16="http://schemas.microsoft.com/office/drawing/2014/main" id="{7325B6AB-253C-48B9-8865-AAD1D6D07420}"/>
              </a:ext>
            </a:extLst>
          </p:cNvPr>
          <p:cNvSpPr/>
          <p:nvPr/>
        </p:nvSpPr>
        <p:spPr bwMode="auto">
          <a:xfrm>
            <a:off x="0" y="257270"/>
            <a:ext cx="6949440" cy="758730"/>
          </a:xfrm>
          <a:prstGeom prst="rect">
            <a:avLst/>
          </a:prstGeom>
          <a:solidFill>
            <a:schemeClr val="accent6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6E87613C-A8B4-4793-95D0-B44F658BD747}"/>
              </a:ext>
            </a:extLst>
          </p:cNvPr>
          <p:cNvSpPr txBox="1">
            <a:spLocks/>
          </p:cNvSpPr>
          <p:nvPr/>
        </p:nvSpPr>
        <p:spPr bwMode="auto">
          <a:xfrm>
            <a:off x="0" y="294878"/>
            <a:ext cx="8249920" cy="101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4800" b="1" noProof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400" kern="0" dirty="0">
                <a:solidFill>
                  <a:srgbClr val="FFFF00"/>
                </a:solidFill>
              </a:rPr>
              <a:t>Exemplo AGIR 2018</a:t>
            </a:r>
          </a:p>
        </p:txBody>
      </p:sp>
      <p:sp>
        <p:nvSpPr>
          <p:cNvPr id="33" name="Chave direita 32"/>
          <p:cNvSpPr/>
          <p:nvPr/>
        </p:nvSpPr>
        <p:spPr bwMode="auto">
          <a:xfrm>
            <a:off x="7181498" y="3987384"/>
            <a:ext cx="358554" cy="489117"/>
          </a:xfrm>
          <a:prstGeom prst="rightBrac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4" name="Chave direita 33"/>
          <p:cNvSpPr/>
          <p:nvPr/>
        </p:nvSpPr>
        <p:spPr bwMode="auto">
          <a:xfrm>
            <a:off x="7196488" y="3522690"/>
            <a:ext cx="313584" cy="479684"/>
          </a:xfrm>
          <a:prstGeom prst="rightBrac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37" y="1637928"/>
            <a:ext cx="6625652" cy="370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Chave direita 34"/>
          <p:cNvSpPr/>
          <p:nvPr/>
        </p:nvSpPr>
        <p:spPr bwMode="auto">
          <a:xfrm>
            <a:off x="7180288" y="2773180"/>
            <a:ext cx="329783" cy="749509"/>
          </a:xfrm>
          <a:prstGeom prst="rightBrac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C0A8E4E3-B440-4C8A-8F72-3FB2A6C4D14D}"/>
              </a:ext>
            </a:extLst>
          </p:cNvPr>
          <p:cNvSpPr/>
          <p:nvPr/>
        </p:nvSpPr>
        <p:spPr>
          <a:xfrm>
            <a:off x="7345239" y="1108447"/>
            <a:ext cx="151588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C00000"/>
                </a:solidFill>
              </a:rPr>
              <a:t>FAIXA DE VALORES</a:t>
            </a:r>
            <a:endParaRPr lang="de-DE" sz="1800" dirty="0">
              <a:solidFill>
                <a:srgbClr val="C00000"/>
              </a:solidFill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C0A8E4E3-B440-4C8A-8F72-3FB2A6C4D14D}"/>
              </a:ext>
            </a:extLst>
          </p:cNvPr>
          <p:cNvSpPr/>
          <p:nvPr/>
        </p:nvSpPr>
        <p:spPr>
          <a:xfrm>
            <a:off x="6971301" y="2673552"/>
            <a:ext cx="2661338" cy="735747"/>
          </a:xfrm>
          <a:prstGeom prst="ellipse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</a:rPr>
              <a:t>MEDIANO A INSATISFATÓRIO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C0A8E4E3-B440-4C8A-8F72-3FB2A6C4D14D}"/>
              </a:ext>
            </a:extLst>
          </p:cNvPr>
          <p:cNvSpPr/>
          <p:nvPr/>
        </p:nvSpPr>
        <p:spPr>
          <a:xfrm>
            <a:off x="7343475" y="3952632"/>
            <a:ext cx="1432303" cy="476071"/>
          </a:xfrm>
          <a:prstGeom prst="ellipse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C00000"/>
                </a:solidFill>
              </a:rPr>
              <a:t>ÓTIMO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C0A8E4E3-B440-4C8A-8F72-3FB2A6C4D14D}"/>
              </a:ext>
            </a:extLst>
          </p:cNvPr>
          <p:cNvSpPr/>
          <p:nvPr/>
        </p:nvSpPr>
        <p:spPr>
          <a:xfrm>
            <a:off x="7182215" y="3493501"/>
            <a:ext cx="1683027" cy="476071"/>
          </a:xfrm>
          <a:prstGeom prst="ellipse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rgbClr val="C00000"/>
                </a:solidFill>
              </a:rPr>
              <a:t>BOM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C0A8E4E3-B440-4C8A-8F72-3FB2A6C4D14D}"/>
              </a:ext>
            </a:extLst>
          </p:cNvPr>
          <p:cNvSpPr/>
          <p:nvPr/>
        </p:nvSpPr>
        <p:spPr>
          <a:xfrm>
            <a:off x="181896" y="5971856"/>
            <a:ext cx="874087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ÓTIMO: 1 – 1,5</a:t>
            </a:r>
          </a:p>
          <a:p>
            <a:r>
              <a:rPr lang="pt-BR" sz="1400" dirty="0">
                <a:solidFill>
                  <a:schemeClr val="tx1"/>
                </a:solidFill>
              </a:rPr>
              <a:t>BOM: 1,5 – 2,8</a:t>
            </a:r>
          </a:p>
          <a:p>
            <a:r>
              <a:rPr lang="pt-BR" sz="1400" dirty="0">
                <a:solidFill>
                  <a:schemeClr val="tx1"/>
                </a:solidFill>
              </a:rPr>
              <a:t>MEDIANO A INSATISFATÓRIO: &gt;2,8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 bwMode="auto">
          <a:xfrm>
            <a:off x="976756" y="3666253"/>
            <a:ext cx="628282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C0A8E4E3-B440-4C8A-8F72-3FB2A6C4D14D}"/>
              </a:ext>
            </a:extLst>
          </p:cNvPr>
          <p:cNvSpPr/>
          <p:nvPr/>
        </p:nvSpPr>
        <p:spPr>
          <a:xfrm>
            <a:off x="3957404" y="6196613"/>
            <a:ext cx="481184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C00000"/>
                </a:solidFill>
              </a:rPr>
              <a:t>MÉDIA  AGIR: 2,40</a:t>
            </a:r>
            <a:endParaRPr lang="de-DE" sz="1800" dirty="0">
              <a:ln>
                <a:solidFill>
                  <a:schemeClr val="accent6">
                    <a:lumMod val="2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0A8E4E3-B440-4C8A-8F72-3FB2A6C4D14D}"/>
              </a:ext>
            </a:extLst>
          </p:cNvPr>
          <p:cNvSpPr/>
          <p:nvPr/>
        </p:nvSpPr>
        <p:spPr>
          <a:xfrm>
            <a:off x="4032354" y="5341364"/>
            <a:ext cx="490178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Sistema de Captação</a:t>
            </a:r>
            <a:endParaRPr lang="de-DE" sz="2400" b="1" dirty="0">
              <a:solidFill>
                <a:srgbClr val="C00000"/>
              </a:solidFill>
            </a:endParaRPr>
          </a:p>
        </p:txBody>
      </p:sp>
      <p:cxnSp>
        <p:nvCxnSpPr>
          <p:cNvPr id="32" name="Conector reto 31"/>
          <p:cNvCxnSpPr/>
          <p:nvPr/>
        </p:nvCxnSpPr>
        <p:spPr bwMode="auto">
          <a:xfrm>
            <a:off x="1007797" y="3543088"/>
            <a:ext cx="628282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ector reto 23"/>
          <p:cNvCxnSpPr/>
          <p:nvPr/>
        </p:nvCxnSpPr>
        <p:spPr bwMode="auto">
          <a:xfrm>
            <a:off x="988132" y="3991980"/>
            <a:ext cx="628282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2" descr="Resultado de imagem para water distribution">
            <a:extLst>
              <a:ext uri="{FF2B5EF4-FFF2-40B4-BE49-F238E27FC236}">
                <a16:creationId xmlns:a16="http://schemas.microsoft.com/office/drawing/2014/main" id="{82493B87-5408-4440-9BFC-7FC70177C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25081" r="54850" b="15615"/>
          <a:stretch/>
        </p:blipFill>
        <p:spPr bwMode="auto">
          <a:xfrm>
            <a:off x="6688362" y="121500"/>
            <a:ext cx="2276006" cy="2242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54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149A930-B341-4E72-B50B-D076F6E95031}"/>
              </a:ext>
            </a:extLst>
          </p:cNvPr>
          <p:cNvSpPr/>
          <p:nvPr/>
        </p:nvSpPr>
        <p:spPr bwMode="auto">
          <a:xfrm>
            <a:off x="0" y="20320"/>
            <a:ext cx="9144000" cy="6858000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325B6AB-253C-48B9-8865-AAD1D6D07420}"/>
              </a:ext>
            </a:extLst>
          </p:cNvPr>
          <p:cNvSpPr/>
          <p:nvPr/>
        </p:nvSpPr>
        <p:spPr bwMode="auto">
          <a:xfrm>
            <a:off x="0" y="257270"/>
            <a:ext cx="6949440" cy="758730"/>
          </a:xfrm>
          <a:prstGeom prst="rect">
            <a:avLst/>
          </a:prstGeom>
          <a:solidFill>
            <a:schemeClr val="accent6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6E87613C-A8B4-4793-95D0-B44F658BD747}"/>
              </a:ext>
            </a:extLst>
          </p:cNvPr>
          <p:cNvSpPr txBox="1">
            <a:spLocks/>
          </p:cNvSpPr>
          <p:nvPr/>
        </p:nvSpPr>
        <p:spPr bwMode="auto">
          <a:xfrm>
            <a:off x="0" y="294878"/>
            <a:ext cx="8249920" cy="101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4800" b="1" noProof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400" kern="0" dirty="0">
                <a:solidFill>
                  <a:srgbClr val="FFFF00"/>
                </a:solidFill>
              </a:rPr>
              <a:t>Exemplo AGIR 2018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833" y="1249294"/>
            <a:ext cx="6882930" cy="419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Conector reto 23"/>
          <p:cNvCxnSpPr/>
          <p:nvPr/>
        </p:nvCxnSpPr>
        <p:spPr bwMode="auto">
          <a:xfrm>
            <a:off x="988132" y="4096910"/>
            <a:ext cx="628282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ector reto 31"/>
          <p:cNvCxnSpPr/>
          <p:nvPr/>
        </p:nvCxnSpPr>
        <p:spPr bwMode="auto">
          <a:xfrm>
            <a:off x="1007797" y="4547418"/>
            <a:ext cx="628282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Chave direita 32"/>
          <p:cNvSpPr/>
          <p:nvPr/>
        </p:nvSpPr>
        <p:spPr bwMode="auto">
          <a:xfrm>
            <a:off x="7241458" y="4542503"/>
            <a:ext cx="280219" cy="368710"/>
          </a:xfrm>
          <a:prstGeom prst="rightBrac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4" name="Chave direita 33"/>
          <p:cNvSpPr/>
          <p:nvPr/>
        </p:nvSpPr>
        <p:spPr bwMode="auto">
          <a:xfrm>
            <a:off x="7241459" y="4107305"/>
            <a:ext cx="268613" cy="435199"/>
          </a:xfrm>
          <a:prstGeom prst="rightBrac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5" name="Chave direita 34"/>
          <p:cNvSpPr/>
          <p:nvPr/>
        </p:nvSpPr>
        <p:spPr bwMode="auto">
          <a:xfrm>
            <a:off x="7241700" y="2443397"/>
            <a:ext cx="253382" cy="1648918"/>
          </a:xfrm>
          <a:prstGeom prst="rightBrac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C0A8E4E3-B440-4C8A-8F72-3FB2A6C4D14D}"/>
              </a:ext>
            </a:extLst>
          </p:cNvPr>
          <p:cNvSpPr/>
          <p:nvPr/>
        </p:nvSpPr>
        <p:spPr>
          <a:xfrm>
            <a:off x="6971301" y="2673552"/>
            <a:ext cx="2661338" cy="735747"/>
          </a:xfrm>
          <a:prstGeom prst="ellipse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</a:rPr>
              <a:t>MEDIANO A INSATISFATÓRIO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C0A8E4E3-B440-4C8A-8F72-3FB2A6C4D14D}"/>
              </a:ext>
            </a:extLst>
          </p:cNvPr>
          <p:cNvSpPr/>
          <p:nvPr/>
        </p:nvSpPr>
        <p:spPr>
          <a:xfrm>
            <a:off x="7313494" y="4522258"/>
            <a:ext cx="1432303" cy="476071"/>
          </a:xfrm>
          <a:prstGeom prst="ellipse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C00000"/>
                </a:solidFill>
              </a:rPr>
              <a:t>ÓTIMO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C0A8E4E3-B440-4C8A-8F72-3FB2A6C4D14D}"/>
              </a:ext>
            </a:extLst>
          </p:cNvPr>
          <p:cNvSpPr/>
          <p:nvPr/>
        </p:nvSpPr>
        <p:spPr>
          <a:xfrm>
            <a:off x="7077283" y="4108094"/>
            <a:ext cx="1683027" cy="476071"/>
          </a:xfrm>
          <a:prstGeom prst="ellipse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rgbClr val="C00000"/>
                </a:solidFill>
              </a:rPr>
              <a:t>BOM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C0A8E4E3-B440-4C8A-8F72-3FB2A6C4D14D}"/>
              </a:ext>
            </a:extLst>
          </p:cNvPr>
          <p:cNvSpPr/>
          <p:nvPr/>
        </p:nvSpPr>
        <p:spPr>
          <a:xfrm>
            <a:off x="4527030" y="6272397"/>
            <a:ext cx="430724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C00000"/>
                </a:solidFill>
              </a:rPr>
              <a:t>MÉDIA  AGIR (até o momento): 5,0</a:t>
            </a:r>
            <a:endParaRPr lang="de-DE" sz="1800" dirty="0">
              <a:solidFill>
                <a:srgbClr val="C00000"/>
              </a:solidFill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C0A8E4E3-B440-4C8A-8F72-3FB2A6C4D14D}"/>
              </a:ext>
            </a:extLst>
          </p:cNvPr>
          <p:cNvSpPr/>
          <p:nvPr/>
        </p:nvSpPr>
        <p:spPr>
          <a:xfrm>
            <a:off x="181896" y="5971856"/>
            <a:ext cx="874087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ÓTIMO: 1 – 1,5</a:t>
            </a:r>
          </a:p>
          <a:p>
            <a:r>
              <a:rPr lang="pt-BR" sz="1400" dirty="0">
                <a:solidFill>
                  <a:schemeClr val="tx1"/>
                </a:solidFill>
              </a:rPr>
              <a:t>BOM: 1,5 – 2,8</a:t>
            </a:r>
          </a:p>
          <a:p>
            <a:r>
              <a:rPr lang="pt-BR" sz="1400" dirty="0">
                <a:solidFill>
                  <a:schemeClr val="tx1"/>
                </a:solidFill>
              </a:rPr>
              <a:t>MEDIANO A INSATISFATÓRIO: &gt;2,8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 bwMode="auto">
          <a:xfrm>
            <a:off x="976756" y="3666253"/>
            <a:ext cx="628282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C0A8E4E3-B440-4C8A-8F72-3FB2A6C4D14D}"/>
              </a:ext>
            </a:extLst>
          </p:cNvPr>
          <p:cNvSpPr/>
          <p:nvPr/>
        </p:nvSpPr>
        <p:spPr>
          <a:xfrm>
            <a:off x="7465102" y="3468403"/>
            <a:ext cx="164891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C00000"/>
                </a:solidFill>
              </a:rPr>
              <a:t>MÉDIA  AGIR: 5,0</a:t>
            </a:r>
            <a:endParaRPr lang="de-DE" sz="1800" dirty="0">
              <a:ln>
                <a:solidFill>
                  <a:schemeClr val="accent6">
                    <a:lumMod val="2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0A8E4E3-B440-4C8A-8F72-3FB2A6C4D14D}"/>
              </a:ext>
            </a:extLst>
          </p:cNvPr>
          <p:cNvSpPr/>
          <p:nvPr/>
        </p:nvSpPr>
        <p:spPr>
          <a:xfrm>
            <a:off x="4032354" y="5341364"/>
            <a:ext cx="490178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Sistema de Distribuição</a:t>
            </a:r>
            <a:endParaRPr lang="de-DE" sz="2400" b="1" dirty="0">
              <a:solidFill>
                <a:srgbClr val="C00000"/>
              </a:solidFill>
            </a:endParaRPr>
          </a:p>
        </p:txBody>
      </p:sp>
      <p:pic>
        <p:nvPicPr>
          <p:cNvPr id="21" name="Picture 2" descr="Resultado de imagem para water distribution">
            <a:extLst>
              <a:ext uri="{FF2B5EF4-FFF2-40B4-BE49-F238E27FC236}">
                <a16:creationId xmlns:a16="http://schemas.microsoft.com/office/drawing/2014/main" id="{CBDF8EED-BEB8-4591-BA03-6091281C9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2873" t="24154" r="4550" b="19909"/>
          <a:stretch/>
        </p:blipFill>
        <p:spPr bwMode="auto">
          <a:xfrm>
            <a:off x="6112549" y="252909"/>
            <a:ext cx="3031451" cy="2032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92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>
            <a:extLst>
              <a:ext uri="{FF2B5EF4-FFF2-40B4-BE49-F238E27FC236}">
                <a16:creationId xmlns:a16="http://schemas.microsoft.com/office/drawing/2014/main" id="{7325B6AB-253C-48B9-8865-AAD1D6D07420}"/>
              </a:ext>
            </a:extLst>
          </p:cNvPr>
          <p:cNvSpPr/>
          <p:nvPr/>
        </p:nvSpPr>
        <p:spPr bwMode="auto">
          <a:xfrm>
            <a:off x="670560" y="1256579"/>
            <a:ext cx="7802880" cy="4121321"/>
          </a:xfrm>
          <a:prstGeom prst="rect">
            <a:avLst/>
          </a:prstGeom>
          <a:solidFill>
            <a:schemeClr val="accent6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kern="0" dirty="0">
                <a:solidFill>
                  <a:srgbClr val="FFFF00"/>
                </a:solidFill>
              </a:rPr>
              <a:t>Indicadores emergentes do Balanço Energético </a:t>
            </a:r>
          </a:p>
          <a:p>
            <a:endParaRPr lang="pt-BR" sz="2400" kern="0" dirty="0">
              <a:solidFill>
                <a:srgbClr val="FFFF00"/>
              </a:solidFill>
            </a:endParaRPr>
          </a:p>
          <a:p>
            <a:r>
              <a:rPr lang="pt-BR" sz="2400" kern="0" dirty="0">
                <a:solidFill>
                  <a:srgbClr val="FFFF00"/>
                </a:solidFill>
              </a:rPr>
              <a:t>Inovação – Requer algum nível de sofisticação do prestador </a:t>
            </a:r>
          </a:p>
          <a:p>
            <a:r>
              <a:rPr lang="pt-BR" sz="2400" kern="0" dirty="0">
                <a:solidFill>
                  <a:srgbClr val="FFFF00"/>
                </a:solidFill>
              </a:rPr>
              <a:t> </a:t>
            </a:r>
          </a:p>
          <a:p>
            <a:r>
              <a:rPr lang="pt-BR" sz="2400" b="0" kern="0" dirty="0">
                <a:solidFill>
                  <a:srgbClr val="FFFF00"/>
                </a:solidFill>
              </a:rPr>
              <a:t>Primeiras experiências no Brasil:</a:t>
            </a:r>
          </a:p>
          <a:p>
            <a:endParaRPr lang="pt-BR" sz="2400" b="0" kern="0" dirty="0">
              <a:solidFill>
                <a:srgbClr val="FFFF00"/>
              </a:solidFill>
            </a:endParaRPr>
          </a:p>
          <a:p>
            <a:r>
              <a:rPr lang="pt-BR" sz="2400" b="0" kern="0" dirty="0">
                <a:solidFill>
                  <a:srgbClr val="FFFF00"/>
                </a:solidFill>
              </a:rPr>
              <a:t>Munícipios - ARES-PCJ </a:t>
            </a:r>
          </a:p>
          <a:p>
            <a:r>
              <a:rPr lang="pt-BR" sz="2400" b="0" kern="0" dirty="0">
                <a:solidFill>
                  <a:srgbClr val="FFFF00"/>
                </a:solidFill>
              </a:rPr>
              <a:t>1 sistema – SANEAGO – </a:t>
            </a:r>
            <a:r>
              <a:rPr lang="pt-BR" sz="2400" b="0" kern="0" dirty="0" err="1">
                <a:solidFill>
                  <a:srgbClr val="FFFF00"/>
                </a:solidFill>
              </a:rPr>
              <a:t>Gioás</a:t>
            </a:r>
            <a:endParaRPr lang="pt-BR" sz="2400" b="0" kern="0" dirty="0">
              <a:solidFill>
                <a:srgbClr val="FFFF00"/>
              </a:solidFill>
            </a:endParaRPr>
          </a:p>
          <a:p>
            <a:r>
              <a:rPr lang="pt-BR" sz="2400" b="0" kern="0" dirty="0">
                <a:solidFill>
                  <a:srgbClr val="FFFF00"/>
                </a:solidFill>
              </a:rPr>
              <a:t>Munícipios - AGIR</a:t>
            </a:r>
          </a:p>
        </p:txBody>
      </p:sp>
    </p:spTree>
    <p:extLst>
      <p:ext uri="{BB962C8B-B14F-4D97-AF65-F5344CB8AC3E}">
        <p14:creationId xmlns:p14="http://schemas.microsoft.com/office/powerpoint/2010/main" val="28361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779DC9C-5320-49F2-86E2-3B5C73639E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04652" y="-230492"/>
          <a:ext cx="3206458" cy="264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Imagem de Bitmap" r:id="rId3" imgW="5323810" imgH="4420217" progId="Paint.Picture">
                  <p:embed/>
                </p:oleObj>
              </mc:Choice>
              <mc:Fallback>
                <p:oleObj name="Imagem de Bitmap" r:id="rId3" imgW="5323810" imgH="4420217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779DC9C-5320-49F2-86E2-3B5C73639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652" y="-230492"/>
                        <a:ext cx="3206458" cy="2649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04B0B0-3EFA-45C9-9BC0-F2A51954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92423" y="107146"/>
            <a:ext cx="4513488" cy="2649556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CC91C80-5FEC-485E-9458-FC1A65D63F9A}"/>
              </a:ext>
            </a:extLst>
          </p:cNvPr>
          <p:cNvSpPr/>
          <p:nvPr/>
        </p:nvSpPr>
        <p:spPr bwMode="auto">
          <a:xfrm rot="16200000">
            <a:off x="2541403" y="2814184"/>
            <a:ext cx="1554480" cy="12468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DBF0030-8851-4644-9FE4-FBB5517B31E8}"/>
              </a:ext>
            </a:extLst>
          </p:cNvPr>
          <p:cNvSpPr/>
          <p:nvPr/>
        </p:nvSpPr>
        <p:spPr bwMode="auto">
          <a:xfrm rot="16200000">
            <a:off x="993035" y="2701673"/>
            <a:ext cx="1554480" cy="13565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C2054F-D497-4A88-99BD-9DD770C66F7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3" y="3750844"/>
            <a:ext cx="914401" cy="1031063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7BB7705-5187-4029-AC30-A5A4AA0CB677}"/>
              </a:ext>
            </a:extLst>
          </p:cNvPr>
          <p:cNvSpPr txBox="1">
            <a:spLocks/>
          </p:cNvSpPr>
          <p:nvPr/>
        </p:nvSpPr>
        <p:spPr bwMode="auto">
          <a:xfrm>
            <a:off x="558800" y="5189871"/>
            <a:ext cx="3563888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Gravítica </a:t>
            </a:r>
          </a:p>
          <a:p>
            <a:r>
              <a:rPr lang="pt-PT" dirty="0"/>
              <a:t>a eletricidade / (combustivel)</a:t>
            </a:r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309E01-EECA-470C-889D-CF94DC28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0" y="213615"/>
            <a:ext cx="2008400" cy="617928"/>
          </a:xfrm>
        </p:spPr>
        <p:txBody>
          <a:bodyPr/>
          <a:lstStyle/>
          <a:p>
            <a:r>
              <a:rPr lang="pt-BR" dirty="0"/>
              <a:t>Balanço energético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DCFC85A-0FD2-401D-A3A5-C61EBD513A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2" y="3699329"/>
            <a:ext cx="1031063" cy="10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27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F683BBF0-8BB2-42EE-845A-AAF02F731D67}"/>
              </a:ext>
            </a:extLst>
          </p:cNvPr>
          <p:cNvSpPr/>
          <p:nvPr/>
        </p:nvSpPr>
        <p:spPr bwMode="auto">
          <a:xfrm rot="5400000">
            <a:off x="4575545" y="3322794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779DC9C-5320-49F2-86E2-3B5C73639E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131981"/>
              </p:ext>
            </p:extLst>
          </p:nvPr>
        </p:nvGraphicFramePr>
        <p:xfrm>
          <a:off x="6204652" y="-230492"/>
          <a:ext cx="3206458" cy="264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Imagem de Bitmap" r:id="rId3" imgW="5323810" imgH="4420217" progId="Paint.Picture">
                  <p:embed/>
                </p:oleObj>
              </mc:Choice>
              <mc:Fallback>
                <p:oleObj name="Imagem de Bitmap" r:id="rId3" imgW="5323810" imgH="4420217" progId="Paint.Picture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E4BB7713-DA0E-4789-91DA-FBB75C7E08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652" y="-230492"/>
                        <a:ext cx="3206458" cy="2649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04B0B0-3EFA-45C9-9BC0-F2A51954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92423" y="107146"/>
            <a:ext cx="4513488" cy="2649556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CC91C80-5FEC-485E-9458-FC1A65D63F9A}"/>
              </a:ext>
            </a:extLst>
          </p:cNvPr>
          <p:cNvSpPr/>
          <p:nvPr/>
        </p:nvSpPr>
        <p:spPr bwMode="auto">
          <a:xfrm rot="16200000">
            <a:off x="2541403" y="2814184"/>
            <a:ext cx="1554480" cy="12468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DBF0030-8851-4644-9FE4-FBB5517B31E8}"/>
              </a:ext>
            </a:extLst>
          </p:cNvPr>
          <p:cNvSpPr/>
          <p:nvPr/>
        </p:nvSpPr>
        <p:spPr bwMode="auto">
          <a:xfrm rot="16200000">
            <a:off x="993035" y="2701673"/>
            <a:ext cx="1554480" cy="13565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C2054F-D497-4A88-99BD-9DD770C66F7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3" y="3750844"/>
            <a:ext cx="914401" cy="1031063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7BB7705-5187-4029-AC30-A5A4AA0CB677}"/>
              </a:ext>
            </a:extLst>
          </p:cNvPr>
          <p:cNvSpPr txBox="1">
            <a:spLocks/>
          </p:cNvSpPr>
          <p:nvPr/>
        </p:nvSpPr>
        <p:spPr bwMode="auto">
          <a:xfrm>
            <a:off x="558800" y="5189871"/>
            <a:ext cx="3563888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Gravítica </a:t>
            </a:r>
          </a:p>
          <a:p>
            <a:r>
              <a:rPr lang="pt-PT" dirty="0"/>
              <a:t>a eletricidade / (combustivel)</a:t>
            </a:r>
            <a:endParaRPr lang="en-GB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B5941ED-B051-4DA7-BC9F-E40FAA38F1C6}"/>
              </a:ext>
            </a:extLst>
          </p:cNvPr>
          <p:cNvSpPr txBox="1">
            <a:spLocks/>
          </p:cNvSpPr>
          <p:nvPr/>
        </p:nvSpPr>
        <p:spPr bwMode="auto">
          <a:xfrm>
            <a:off x="3868858" y="3723284"/>
            <a:ext cx="5801360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Energia mínima para abastecer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309E01-EECA-470C-889D-CF94DC28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0" y="213615"/>
            <a:ext cx="2008400" cy="617928"/>
          </a:xfrm>
        </p:spPr>
        <p:txBody>
          <a:bodyPr/>
          <a:lstStyle/>
          <a:p>
            <a:r>
              <a:rPr lang="pt-BR" dirty="0"/>
              <a:t>Balanço energético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D1D8CFC-282D-4E49-957E-D7F59A1030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2" y="3699329"/>
            <a:ext cx="1031063" cy="10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4315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F683BBF0-8BB2-42EE-845A-AAF02F731D67}"/>
              </a:ext>
            </a:extLst>
          </p:cNvPr>
          <p:cNvSpPr/>
          <p:nvPr/>
        </p:nvSpPr>
        <p:spPr bwMode="auto">
          <a:xfrm rot="5400000">
            <a:off x="4575545" y="3322794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EF1B87AB-1325-450B-80BA-F175F6A53BA4}"/>
              </a:ext>
            </a:extLst>
          </p:cNvPr>
          <p:cNvSpPr/>
          <p:nvPr/>
        </p:nvSpPr>
        <p:spPr bwMode="auto">
          <a:xfrm rot="5400000">
            <a:off x="5088530" y="3322794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779DC9C-5320-49F2-86E2-3B5C73639E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04652" y="-230492"/>
          <a:ext cx="3206458" cy="264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Imagem de Bitmap" r:id="rId3" imgW="5323810" imgH="4420217" progId="Paint.Picture">
                  <p:embed/>
                </p:oleObj>
              </mc:Choice>
              <mc:Fallback>
                <p:oleObj name="Imagem de Bitmap" r:id="rId3" imgW="5323810" imgH="4420217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779DC9C-5320-49F2-86E2-3B5C73639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652" y="-230492"/>
                        <a:ext cx="3206458" cy="2649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04B0B0-3EFA-45C9-9BC0-F2A51954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92423" y="107146"/>
            <a:ext cx="4513488" cy="2649556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CC91C80-5FEC-485E-9458-FC1A65D63F9A}"/>
              </a:ext>
            </a:extLst>
          </p:cNvPr>
          <p:cNvSpPr/>
          <p:nvPr/>
        </p:nvSpPr>
        <p:spPr bwMode="auto">
          <a:xfrm rot="16200000">
            <a:off x="2541403" y="2814184"/>
            <a:ext cx="1554480" cy="12468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DBF0030-8851-4644-9FE4-FBB5517B31E8}"/>
              </a:ext>
            </a:extLst>
          </p:cNvPr>
          <p:cNvSpPr/>
          <p:nvPr/>
        </p:nvSpPr>
        <p:spPr bwMode="auto">
          <a:xfrm rot="16200000">
            <a:off x="993035" y="2701673"/>
            <a:ext cx="1554480" cy="13565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C2054F-D497-4A88-99BD-9DD770C66F7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3" y="3750844"/>
            <a:ext cx="914401" cy="1031063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7BB7705-5187-4029-AC30-A5A4AA0CB677}"/>
              </a:ext>
            </a:extLst>
          </p:cNvPr>
          <p:cNvSpPr txBox="1">
            <a:spLocks/>
          </p:cNvSpPr>
          <p:nvPr/>
        </p:nvSpPr>
        <p:spPr bwMode="auto">
          <a:xfrm>
            <a:off x="558800" y="5189871"/>
            <a:ext cx="3563888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Gravítica </a:t>
            </a:r>
          </a:p>
          <a:p>
            <a:r>
              <a:rPr lang="pt-PT" dirty="0"/>
              <a:t>a eletricidade / (combustivel)</a:t>
            </a:r>
            <a:endParaRPr lang="en-GB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B5941ED-B051-4DA7-BC9F-E40FAA38F1C6}"/>
              </a:ext>
            </a:extLst>
          </p:cNvPr>
          <p:cNvSpPr txBox="1">
            <a:spLocks/>
          </p:cNvSpPr>
          <p:nvPr/>
        </p:nvSpPr>
        <p:spPr bwMode="auto">
          <a:xfrm>
            <a:off x="3868858" y="3723284"/>
            <a:ext cx="5801360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Energia mínima para abastecer</a:t>
            </a:r>
          </a:p>
          <a:p>
            <a:r>
              <a:rPr lang="pt-BR" sz="1800" dirty="0"/>
              <a:t>Energia supérflua (pressão excessiva)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309E01-EECA-470C-889D-CF94DC28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0" y="213615"/>
            <a:ext cx="2008400" cy="617928"/>
          </a:xfrm>
        </p:spPr>
        <p:txBody>
          <a:bodyPr/>
          <a:lstStyle/>
          <a:p>
            <a:r>
              <a:rPr lang="pt-BR" dirty="0"/>
              <a:t>Balanço energético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6FF52B1-0473-4101-84B0-AC3562C271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2" y="3699329"/>
            <a:ext cx="1031063" cy="10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475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F683BBF0-8BB2-42EE-845A-AAF02F731D67}"/>
              </a:ext>
            </a:extLst>
          </p:cNvPr>
          <p:cNvSpPr/>
          <p:nvPr/>
        </p:nvSpPr>
        <p:spPr bwMode="auto">
          <a:xfrm rot="5400000">
            <a:off x="4575545" y="3322794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EF1B87AB-1325-450B-80BA-F175F6A53BA4}"/>
              </a:ext>
            </a:extLst>
          </p:cNvPr>
          <p:cNvSpPr/>
          <p:nvPr/>
        </p:nvSpPr>
        <p:spPr bwMode="auto">
          <a:xfrm rot="5400000">
            <a:off x="5088530" y="3322794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A45EAE5D-C445-4143-837A-2F1957C169CC}"/>
              </a:ext>
            </a:extLst>
          </p:cNvPr>
          <p:cNvSpPr/>
          <p:nvPr/>
        </p:nvSpPr>
        <p:spPr bwMode="auto">
          <a:xfrm rot="5400000">
            <a:off x="5551745" y="3322795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779DC9C-5320-49F2-86E2-3B5C73639E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04652" y="-230492"/>
          <a:ext cx="3206458" cy="264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Imagem de Bitmap" r:id="rId3" imgW="5323810" imgH="4420217" progId="Paint.Picture">
                  <p:embed/>
                </p:oleObj>
              </mc:Choice>
              <mc:Fallback>
                <p:oleObj name="Imagem de Bitmap" r:id="rId3" imgW="5323810" imgH="4420217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779DC9C-5320-49F2-86E2-3B5C73639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652" y="-230492"/>
                        <a:ext cx="3206458" cy="2649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04B0B0-3EFA-45C9-9BC0-F2A51954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92423" y="107146"/>
            <a:ext cx="4513488" cy="2649556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CC91C80-5FEC-485E-9458-FC1A65D63F9A}"/>
              </a:ext>
            </a:extLst>
          </p:cNvPr>
          <p:cNvSpPr/>
          <p:nvPr/>
        </p:nvSpPr>
        <p:spPr bwMode="auto">
          <a:xfrm rot="16200000">
            <a:off x="2541403" y="2814184"/>
            <a:ext cx="1554480" cy="12468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DBF0030-8851-4644-9FE4-FBB5517B31E8}"/>
              </a:ext>
            </a:extLst>
          </p:cNvPr>
          <p:cNvSpPr/>
          <p:nvPr/>
        </p:nvSpPr>
        <p:spPr bwMode="auto">
          <a:xfrm rot="16200000">
            <a:off x="993035" y="2701673"/>
            <a:ext cx="1554480" cy="13565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C2054F-D497-4A88-99BD-9DD770C66F7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3" y="3750844"/>
            <a:ext cx="914401" cy="1031063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7BB7705-5187-4029-AC30-A5A4AA0CB677}"/>
              </a:ext>
            </a:extLst>
          </p:cNvPr>
          <p:cNvSpPr txBox="1">
            <a:spLocks/>
          </p:cNvSpPr>
          <p:nvPr/>
        </p:nvSpPr>
        <p:spPr bwMode="auto">
          <a:xfrm>
            <a:off x="558800" y="5189871"/>
            <a:ext cx="3563888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Gravítica </a:t>
            </a:r>
          </a:p>
          <a:p>
            <a:r>
              <a:rPr lang="pt-PT" dirty="0"/>
              <a:t>a eletricidade / (combustivel)</a:t>
            </a:r>
            <a:endParaRPr lang="en-GB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B5941ED-B051-4DA7-BC9F-E40FAA38F1C6}"/>
              </a:ext>
            </a:extLst>
          </p:cNvPr>
          <p:cNvSpPr txBox="1">
            <a:spLocks/>
          </p:cNvSpPr>
          <p:nvPr/>
        </p:nvSpPr>
        <p:spPr bwMode="auto">
          <a:xfrm>
            <a:off x="3868858" y="3723284"/>
            <a:ext cx="5801360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Energia mínima para abastecer</a:t>
            </a:r>
          </a:p>
          <a:p>
            <a:r>
              <a:rPr lang="pt-BR" sz="1800" dirty="0"/>
              <a:t>Energia supérflua (pressão excessiva)</a:t>
            </a:r>
          </a:p>
          <a:p>
            <a:r>
              <a:rPr lang="pt-BR" sz="1800" dirty="0"/>
              <a:t>Energia perdida / dissipada relativo ao consumo (tubulações, válvulas </a:t>
            </a:r>
            <a:r>
              <a:rPr lang="pt-BR" sz="1800" dirty="0" err="1"/>
              <a:t>ect</a:t>
            </a:r>
            <a:r>
              <a:rPr lang="pt-BR" sz="1800" dirty="0"/>
              <a:t>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309E01-EECA-470C-889D-CF94DC28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0" y="213615"/>
            <a:ext cx="2008400" cy="617928"/>
          </a:xfrm>
        </p:spPr>
        <p:txBody>
          <a:bodyPr/>
          <a:lstStyle/>
          <a:p>
            <a:r>
              <a:rPr lang="pt-BR" dirty="0"/>
              <a:t>Balanço energético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BAE819E-34FA-46EE-81CB-EB92F73456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2" y="3699329"/>
            <a:ext cx="1031063" cy="10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396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F683BBF0-8BB2-42EE-845A-AAF02F731D67}"/>
              </a:ext>
            </a:extLst>
          </p:cNvPr>
          <p:cNvSpPr/>
          <p:nvPr/>
        </p:nvSpPr>
        <p:spPr bwMode="auto">
          <a:xfrm rot="5400000">
            <a:off x="4575545" y="3322794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EF1B87AB-1325-450B-80BA-F175F6A53BA4}"/>
              </a:ext>
            </a:extLst>
          </p:cNvPr>
          <p:cNvSpPr/>
          <p:nvPr/>
        </p:nvSpPr>
        <p:spPr bwMode="auto">
          <a:xfrm rot="5400000">
            <a:off x="5088530" y="3322794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A45EAE5D-C445-4143-837A-2F1957C169CC}"/>
              </a:ext>
            </a:extLst>
          </p:cNvPr>
          <p:cNvSpPr/>
          <p:nvPr/>
        </p:nvSpPr>
        <p:spPr bwMode="auto">
          <a:xfrm rot="5400000">
            <a:off x="5551745" y="3322795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28168E71-22F5-47B3-AF2B-B80C36C89C9C}"/>
              </a:ext>
            </a:extLst>
          </p:cNvPr>
          <p:cNvSpPr/>
          <p:nvPr/>
        </p:nvSpPr>
        <p:spPr bwMode="auto">
          <a:xfrm rot="5400000">
            <a:off x="6107610" y="3322795"/>
            <a:ext cx="1554480" cy="4546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779DC9C-5320-49F2-86E2-3B5C73639E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04652" y="-230492"/>
          <a:ext cx="3206458" cy="264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Imagem de Bitmap" r:id="rId3" imgW="5323810" imgH="4420217" progId="Paint.Picture">
                  <p:embed/>
                </p:oleObj>
              </mc:Choice>
              <mc:Fallback>
                <p:oleObj name="Imagem de Bitmap" r:id="rId3" imgW="5323810" imgH="4420217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779DC9C-5320-49F2-86E2-3B5C73639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652" y="-230492"/>
                        <a:ext cx="3206458" cy="2649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04B0B0-3EFA-45C9-9BC0-F2A51954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92423" y="107146"/>
            <a:ext cx="4513488" cy="2649556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CC91C80-5FEC-485E-9458-FC1A65D63F9A}"/>
              </a:ext>
            </a:extLst>
          </p:cNvPr>
          <p:cNvSpPr/>
          <p:nvPr/>
        </p:nvSpPr>
        <p:spPr bwMode="auto">
          <a:xfrm rot="16200000">
            <a:off x="2541403" y="2814184"/>
            <a:ext cx="1554480" cy="12468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DBF0030-8851-4644-9FE4-FBB5517B31E8}"/>
              </a:ext>
            </a:extLst>
          </p:cNvPr>
          <p:cNvSpPr/>
          <p:nvPr/>
        </p:nvSpPr>
        <p:spPr bwMode="auto">
          <a:xfrm rot="16200000">
            <a:off x="993035" y="2701673"/>
            <a:ext cx="1554480" cy="13565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C2054F-D497-4A88-99BD-9DD770C66F7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3" y="3750844"/>
            <a:ext cx="914401" cy="1031063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7BB7705-5187-4029-AC30-A5A4AA0CB677}"/>
              </a:ext>
            </a:extLst>
          </p:cNvPr>
          <p:cNvSpPr txBox="1">
            <a:spLocks/>
          </p:cNvSpPr>
          <p:nvPr/>
        </p:nvSpPr>
        <p:spPr bwMode="auto">
          <a:xfrm>
            <a:off x="558800" y="5189871"/>
            <a:ext cx="3563888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Gravítica </a:t>
            </a:r>
          </a:p>
          <a:p>
            <a:r>
              <a:rPr lang="pt-PT" dirty="0"/>
              <a:t>a eletricidade / (combustivel)</a:t>
            </a:r>
            <a:endParaRPr lang="en-GB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B5941ED-B051-4DA7-BC9F-E40FAA38F1C6}"/>
              </a:ext>
            </a:extLst>
          </p:cNvPr>
          <p:cNvSpPr txBox="1">
            <a:spLocks/>
          </p:cNvSpPr>
          <p:nvPr/>
        </p:nvSpPr>
        <p:spPr bwMode="auto">
          <a:xfrm>
            <a:off x="3868858" y="3723284"/>
            <a:ext cx="5801360" cy="5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04040"/>
                </a:solidFill>
                <a:latin typeface="Lucida Sans"/>
                <a:ea typeface="ＭＳ Ｐゴシック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Energia mínima para abastecer</a:t>
            </a:r>
          </a:p>
          <a:p>
            <a:r>
              <a:rPr lang="pt-BR" sz="1800" dirty="0"/>
              <a:t>Energia supérflua (pressão excessiva)</a:t>
            </a:r>
          </a:p>
          <a:p>
            <a:r>
              <a:rPr lang="pt-BR" sz="1800" dirty="0"/>
              <a:t>Energia perdida / dissipada relativo ao consumo (tubulações, válvulas </a:t>
            </a:r>
            <a:r>
              <a:rPr lang="pt-BR" sz="1800" dirty="0" err="1"/>
              <a:t>ect</a:t>
            </a:r>
            <a:r>
              <a:rPr lang="pt-BR" sz="1800" dirty="0"/>
              <a:t>)</a:t>
            </a:r>
          </a:p>
          <a:p>
            <a:r>
              <a:rPr lang="pt-BR" sz="1800" dirty="0"/>
              <a:t>Energia perdida nas motobombas</a:t>
            </a:r>
          </a:p>
          <a:p>
            <a:endParaRPr lang="pt-BR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309E01-EECA-470C-889D-CF94DC28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0" y="213615"/>
            <a:ext cx="2008400" cy="617928"/>
          </a:xfrm>
        </p:spPr>
        <p:txBody>
          <a:bodyPr/>
          <a:lstStyle/>
          <a:p>
            <a:r>
              <a:rPr lang="pt-BR" dirty="0"/>
              <a:t>Balanço energético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A8576E2-DFEB-4A21-95D1-BF89E16E4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2" y="3699329"/>
            <a:ext cx="1031063" cy="10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4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_Banner_Kopfzeile-Ausland (3)">
  <a:themeElements>
    <a:clrScheme name="Personalizada 1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FB9A26"/>
      </a:accent1>
      <a:accent2>
        <a:srgbClr val="00B7C5"/>
      </a:accent2>
      <a:accent3>
        <a:srgbClr val="7AB3A7"/>
      </a:accent3>
      <a:accent4>
        <a:srgbClr val="CCAE7F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31022</TotalTime>
  <Words>1976</Words>
  <Application>Microsoft Office PowerPoint</Application>
  <PresentationFormat>Apresentação na tela (4:3)</PresentationFormat>
  <Paragraphs>649</Paragraphs>
  <Slides>48</Slides>
  <Notes>8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8" baseType="lpstr">
      <vt:lpstr>ＭＳ Ｐゴシック</vt:lpstr>
      <vt:lpstr>Arial</vt:lpstr>
      <vt:lpstr>Arial Narrow</vt:lpstr>
      <vt:lpstr>Calibri</vt:lpstr>
      <vt:lpstr>Cambria Math</vt:lpstr>
      <vt:lpstr>Lucida Grande</vt:lpstr>
      <vt:lpstr>Lucida Sans</vt:lpstr>
      <vt:lpstr>Times New Roman</vt:lpstr>
      <vt:lpstr>GIZ_Banner_Kopfzeile-Ausland (3)</vt:lpstr>
      <vt:lpstr>Imagem de Bitmap</vt:lpstr>
      <vt:lpstr>Apresentação do PowerPoint</vt:lpstr>
      <vt:lpstr>Apresentação do PowerPoint</vt:lpstr>
      <vt:lpstr>Balanço energético</vt:lpstr>
      <vt:lpstr>Balanço energético</vt:lpstr>
      <vt:lpstr>Balanço energético</vt:lpstr>
      <vt:lpstr>Balanço energético</vt:lpstr>
      <vt:lpstr>Balanço energético</vt:lpstr>
      <vt:lpstr>Balanço energético</vt:lpstr>
      <vt:lpstr>Balanço energético</vt:lpstr>
      <vt:lpstr>Balanço energético</vt:lpstr>
      <vt:lpstr>Balanço energético</vt:lpstr>
      <vt:lpstr>Balanço energético</vt:lpstr>
      <vt:lpstr>Balanço energético</vt:lpstr>
      <vt:lpstr>Balanço energético</vt:lpstr>
      <vt:lpstr>Balanço energético</vt:lpstr>
      <vt:lpstr>Apresentação do PowerPoint</vt:lpstr>
      <vt:lpstr>Balanço energético</vt:lpstr>
      <vt:lpstr>Balanço energético</vt:lpstr>
      <vt:lpstr>Balanço energético</vt:lpstr>
      <vt:lpstr>Ligação balanço hídrico - balanço energético</vt:lpstr>
      <vt:lpstr>Balanço energético</vt:lpstr>
      <vt:lpstr>BALANÇO ENERGÉTICO PARCIAL/COMPLETO</vt:lpstr>
      <vt:lpstr>Balanço energético</vt:lpstr>
      <vt:lpstr>Balanço energético</vt:lpstr>
      <vt:lpstr>Balanço energético</vt:lpstr>
      <vt:lpstr>Balanço energético</vt:lpstr>
      <vt:lpstr>Balanço energético</vt:lpstr>
      <vt:lpstr>Balanço energético</vt:lpstr>
      <vt:lpstr>Balanço energético</vt:lpstr>
      <vt:lpstr>Balanço energético</vt:lpstr>
      <vt:lpstr>Balanço energético simplificado (BE simplificado)</vt:lpstr>
      <vt:lpstr>Apresentação do PowerPoint</vt:lpstr>
      <vt:lpstr>Apresentação do PowerPoint</vt:lpstr>
      <vt:lpstr>Apresentação do PowerPoint</vt:lpstr>
      <vt:lpstr>Apresentação do PowerPoint</vt:lpstr>
      <vt:lpstr>Avaliar se é válida a instalação de duas Válvulas Redutoras de Pressão para reduzir perdas de energia por perdas de água e por dissipação.</vt:lpstr>
      <vt:lpstr>Apresentação do PowerPoint</vt:lpstr>
      <vt:lpstr>Podemos simular a implantação de VRP´s para a redução da pressão....</vt:lpstr>
      <vt:lpstr>Apresentação do PowerPoint</vt:lpstr>
      <vt:lpstr>Apresentação do PowerPoint</vt:lpstr>
      <vt:lpstr>Apresentação do PowerPoint</vt:lpstr>
      <vt:lpstr>Apresentação do PowerPoint</vt:lpstr>
      <vt:lpstr>Verificar qual caso é mais eficiente:  1) Bombear a água do ponto de captação ao ponto mais alto (155m) e, assim, distribuir por gravidade.   2) Ou se é melhor bombear até um certo ponto (125m) e, para o restante, bombear novamente (125m -&gt; 155m).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Rita Cavaleiro de Ferreira</cp:lastModifiedBy>
  <cp:revision>702</cp:revision>
  <cp:lastPrinted>2016-09-02T14:25:44Z</cp:lastPrinted>
  <dcterms:created xsi:type="dcterms:W3CDTF">2013-09-05T11:54:56Z</dcterms:created>
  <dcterms:modified xsi:type="dcterms:W3CDTF">2018-05-29T15:24:42Z</dcterms:modified>
</cp:coreProperties>
</file>