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75" r:id="rId2"/>
    <p:sldId id="554" r:id="rId3"/>
    <p:sldId id="603" r:id="rId4"/>
    <p:sldId id="576" r:id="rId5"/>
    <p:sldId id="593" r:id="rId6"/>
    <p:sldId id="577" r:id="rId7"/>
    <p:sldId id="578" r:id="rId8"/>
    <p:sldId id="580" r:id="rId9"/>
    <p:sldId id="572" r:id="rId10"/>
    <p:sldId id="606" r:id="rId11"/>
    <p:sldId id="584" r:id="rId12"/>
    <p:sldId id="581" r:id="rId13"/>
    <p:sldId id="583" r:id="rId14"/>
    <p:sldId id="585" r:id="rId15"/>
    <p:sldId id="558" r:id="rId16"/>
    <p:sldId id="586" r:id="rId17"/>
    <p:sldId id="559" r:id="rId18"/>
    <p:sldId id="563" r:id="rId19"/>
    <p:sldId id="587" r:id="rId20"/>
    <p:sldId id="425" r:id="rId21"/>
    <p:sldId id="359" r:id="rId22"/>
    <p:sldId id="588" r:id="rId23"/>
    <p:sldId id="589" r:id="rId24"/>
    <p:sldId id="590" r:id="rId25"/>
    <p:sldId id="591" r:id="rId26"/>
    <p:sldId id="569" r:id="rId27"/>
    <p:sldId id="571" r:id="rId28"/>
    <p:sldId id="592" r:id="rId29"/>
    <p:sldId id="517" r:id="rId30"/>
    <p:sldId id="594" r:id="rId31"/>
    <p:sldId id="596" r:id="rId32"/>
    <p:sldId id="597" r:id="rId33"/>
    <p:sldId id="599" r:id="rId34"/>
    <p:sldId id="601" r:id="rId35"/>
    <p:sldId id="602" r:id="rId36"/>
    <p:sldId id="600" r:id="rId37"/>
    <p:sldId id="604" r:id="rId38"/>
    <p:sldId id="605" r:id="rId39"/>
    <p:sldId id="258" r:id="rId40"/>
  </p:sldIdLst>
  <p:sldSz cx="9144000" cy="6858000" type="screen4x3"/>
  <p:notesSz cx="6669088"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Torres Menezes" initials="CTM" lastIdx="1" clrIdx="0">
    <p:extLst>
      <p:ext uri="{19B8F6BF-5375-455C-9EA6-DF929625EA0E}">
        <p15:presenceInfo xmlns:p15="http://schemas.microsoft.com/office/powerpoint/2012/main" userId="S-1-5-21-561543034-516778472-618671499-1573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DCF"/>
    <a:srgbClr val="34919E"/>
    <a:srgbClr val="26879A"/>
    <a:srgbClr val="2E7D92"/>
    <a:srgbClr val="2B7589"/>
    <a:srgbClr val="2C778C"/>
    <a:srgbClr val="308298"/>
    <a:srgbClr val="297083"/>
    <a:srgbClr val="1B91A9"/>
    <a:srgbClr val="C7E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64452" autoAdjust="0"/>
  </p:normalViewPr>
  <p:slideViewPr>
    <p:cSldViewPr>
      <p:cViewPr varScale="1">
        <p:scale>
          <a:sx n="48" d="100"/>
          <a:sy n="48" d="100"/>
        </p:scale>
        <p:origin x="1956"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67298800544214"/>
          <c:y val="2.9007317528841749E-2"/>
          <c:w val="0.83528790066566927"/>
          <c:h val="0.52997865279463119"/>
        </c:manualLayout>
      </c:layout>
      <c:lineChart>
        <c:grouping val="standard"/>
        <c:varyColors val="0"/>
        <c:ser>
          <c:idx val="0"/>
          <c:order val="0"/>
          <c:tx>
            <c:strRef>
              <c:f>novas_metas_BRA_REG!$AP$2</c:f>
              <c:strCache>
                <c:ptCount val="1"/>
                <c:pt idx="0">
                  <c:v>AA - Domicílios rurais abastecidos por rede de distribuição de água, com canalização interna no domicílio ou na propriedade, ou por poço ou nascente, com canalização interna</c:v>
                </c:pt>
              </c:strCache>
            </c:strRef>
          </c:tx>
          <c:spPr>
            <a:ln w="28575" cap="rnd">
              <a:solidFill>
                <a:schemeClr val="accent1"/>
              </a:solidFill>
              <a:round/>
            </a:ln>
            <a:effectLst/>
          </c:spPr>
          <c:marker>
            <c:symbol val="none"/>
          </c:marker>
          <c:dPt>
            <c:idx val="4"/>
            <c:marker>
              <c:symbol val="none"/>
            </c:marker>
            <c:bubble3D val="0"/>
            <c:extLst xmlns:c16r2="http://schemas.microsoft.com/office/drawing/2015/06/chart">
              <c:ext xmlns:c16="http://schemas.microsoft.com/office/drawing/2014/chart" uri="{C3380CC4-5D6E-409C-BE32-E72D297353CC}">
                <c16:uniqueId val="{00000000-FE18-4E21-BA8D-A67EE0BDCBF1}"/>
              </c:ext>
            </c:extLst>
          </c:dPt>
          <c:dLbls>
            <c:dLbl>
              <c:idx val="1"/>
              <c:layout>
                <c:manualLayout>
                  <c:x val="-9.4228504122497048E-3"/>
                  <c:y val="-1.945945945945945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E18-4E21-BA8D-A67EE0BDCBF1}"/>
                </c:ext>
                <c:ext xmlns:c15="http://schemas.microsoft.com/office/drawing/2012/chart" uri="{CE6537A1-D6FC-4f65-9D91-7224C49458BB}"/>
              </c:extLst>
            </c:dLbl>
            <c:dLbl>
              <c:idx val="2"/>
              <c:layout>
                <c:manualLayout>
                  <c:x val="-2.3557126030624262E-3"/>
                  <c:y val="-1.297297297297297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E18-4E21-BA8D-A67EE0BDCBF1}"/>
                </c:ext>
                <c:ext xmlns:c15="http://schemas.microsoft.com/office/drawing/2012/chart" uri="{CE6537A1-D6FC-4f65-9D91-7224C49458BB}"/>
              </c:extLst>
            </c:dLbl>
            <c:dLbl>
              <c:idx val="3"/>
              <c:layout>
                <c:manualLayout>
                  <c:x val="-2.3557126030624262E-3"/>
                  <c:y val="-1.081081081081081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E18-4E21-BA8D-A67EE0BDCBF1}"/>
                </c:ext>
                <c:ext xmlns:c15="http://schemas.microsoft.com/office/drawing/2012/chart" uri="{CE6537A1-D6FC-4f65-9D91-7224C49458BB}"/>
              </c:extLst>
            </c:dLbl>
            <c:dLbl>
              <c:idx val="5"/>
              <c:layout>
                <c:manualLayout>
                  <c:x val="0"/>
                  <c:y val="-6.4864864864864966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E18-4E21-BA8D-A67EE0BDCBF1}"/>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novas_metas_BRA_REG!$AO$3:$AO$8</c:f>
              <c:numCache>
                <c:formatCode>General</c:formatCode>
                <c:ptCount val="6"/>
                <c:pt idx="0">
                  <c:v>2010</c:v>
                </c:pt>
                <c:pt idx="1">
                  <c:v>2018</c:v>
                </c:pt>
                <c:pt idx="2">
                  <c:v>2023</c:v>
                </c:pt>
                <c:pt idx="3">
                  <c:v>2028</c:v>
                </c:pt>
                <c:pt idx="4">
                  <c:v>2033</c:v>
                </c:pt>
                <c:pt idx="5">
                  <c:v>2038</c:v>
                </c:pt>
              </c:numCache>
            </c:numRef>
          </c:cat>
          <c:val>
            <c:numRef>
              <c:f>novas_metas_BRA_REG!$AP$3:$AP$8</c:f>
              <c:numCache>
                <c:formatCode>_-* #,##0.000_-;\-* #,##0.000_-;_-* "-"??_-;_-@_-</c:formatCode>
                <c:ptCount val="6"/>
                <c:pt idx="0">
                  <c:v>72.332161057831385</c:v>
                </c:pt>
                <c:pt idx="1">
                  <c:v>81</c:v>
                </c:pt>
                <c:pt idx="2">
                  <c:v>81.935566352745568</c:v>
                </c:pt>
                <c:pt idx="3">
                  <c:v>83.256589814270527</c:v>
                </c:pt>
                <c:pt idx="4">
                  <c:v>84</c:v>
                </c:pt>
                <c:pt idx="5">
                  <c:v>86.293881215211826</c:v>
                </c:pt>
              </c:numCache>
            </c:numRef>
          </c:val>
          <c:smooth val="0"/>
          <c:extLst xmlns:c16r2="http://schemas.microsoft.com/office/drawing/2015/06/chart">
            <c:ext xmlns:c16="http://schemas.microsoft.com/office/drawing/2014/chart" uri="{C3380CC4-5D6E-409C-BE32-E72D297353CC}">
              <c16:uniqueId val="{00000005-FE18-4E21-BA8D-A67EE0BDCBF1}"/>
            </c:ext>
          </c:extLst>
        </c:ser>
        <c:ser>
          <c:idx val="1"/>
          <c:order val="1"/>
          <c:tx>
            <c:strRef>
              <c:f>novas_metas_BRA_REG!$AQ$2</c:f>
              <c:strCache>
                <c:ptCount val="1"/>
                <c:pt idx="0">
                  <c:v>IHS - Domicílios rurais com instalações hidrossanitárias</c:v>
                </c:pt>
              </c:strCache>
            </c:strRef>
          </c:tx>
          <c:spPr>
            <a:ln w="28575" cap="rnd">
              <a:solidFill>
                <a:schemeClr val="accent2"/>
              </a:solidFill>
              <a:round/>
            </a:ln>
            <a:effectLst/>
          </c:spPr>
          <c:marker>
            <c:symbol val="none"/>
          </c:marker>
          <c:dPt>
            <c:idx val="4"/>
            <c:marker>
              <c:symbol val="none"/>
            </c:marker>
            <c:bubble3D val="0"/>
            <c:extLst xmlns:c16r2="http://schemas.microsoft.com/office/drawing/2015/06/chart">
              <c:ext xmlns:c16="http://schemas.microsoft.com/office/drawing/2014/chart" uri="{C3380CC4-5D6E-409C-BE32-E72D297353CC}">
                <c16:uniqueId val="{00000006-FE18-4E21-BA8D-A67EE0BDCBF1}"/>
              </c:ext>
            </c:extLst>
          </c:dPt>
          <c:dLbls>
            <c:dLbl>
              <c:idx val="0"/>
              <c:layout>
                <c:manualLayout>
                  <c:x val="0"/>
                  <c:y val="-2.594594594594594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E18-4E21-BA8D-A67EE0BDCBF1}"/>
                </c:ext>
                <c:ext xmlns:c15="http://schemas.microsoft.com/office/drawing/2012/chart" uri="{CE6537A1-D6FC-4f65-9D91-7224C49458BB}"/>
              </c:extLst>
            </c:dLbl>
            <c:dLbl>
              <c:idx val="5"/>
              <c:layout>
                <c:manualLayout>
                  <c:x val="0"/>
                  <c:y val="4.3243243243243244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E18-4E21-BA8D-A67EE0BDCBF1}"/>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novas_metas_BRA_REG!$AO$3:$AO$8</c:f>
              <c:numCache>
                <c:formatCode>General</c:formatCode>
                <c:ptCount val="6"/>
                <c:pt idx="0">
                  <c:v>2010</c:v>
                </c:pt>
                <c:pt idx="1">
                  <c:v>2018</c:v>
                </c:pt>
                <c:pt idx="2">
                  <c:v>2023</c:v>
                </c:pt>
                <c:pt idx="3">
                  <c:v>2028</c:v>
                </c:pt>
                <c:pt idx="4">
                  <c:v>2033</c:v>
                </c:pt>
                <c:pt idx="5">
                  <c:v>2038</c:v>
                </c:pt>
              </c:numCache>
            </c:numRef>
          </c:cat>
          <c:val>
            <c:numRef>
              <c:f>novas_metas_BRA_REG!$AQ$3:$AQ$8</c:f>
              <c:numCache>
                <c:formatCode>_-* #,##0.000_-;\-* #,##0.000_-;_-* "-"??_-;_-@_-</c:formatCode>
                <c:ptCount val="6"/>
                <c:pt idx="0">
                  <c:v>77.117877689139164</c:v>
                </c:pt>
                <c:pt idx="1">
                  <c:v>80.548231407615972</c:v>
                </c:pt>
                <c:pt idx="2">
                  <c:v>80.60126063463396</c:v>
                </c:pt>
                <c:pt idx="3">
                  <c:v>81.879019314524228</c:v>
                </c:pt>
                <c:pt idx="4">
                  <c:v>84</c:v>
                </c:pt>
                <c:pt idx="5">
                  <c:v>85.055371840044771</c:v>
                </c:pt>
              </c:numCache>
            </c:numRef>
          </c:val>
          <c:smooth val="0"/>
          <c:extLst xmlns:c16r2="http://schemas.microsoft.com/office/drawing/2015/06/chart">
            <c:ext xmlns:c16="http://schemas.microsoft.com/office/drawing/2014/chart" uri="{C3380CC4-5D6E-409C-BE32-E72D297353CC}">
              <c16:uniqueId val="{00000009-FE18-4E21-BA8D-A67EE0BDCBF1}"/>
            </c:ext>
          </c:extLst>
        </c:ser>
        <c:ser>
          <c:idx val="2"/>
          <c:order val="2"/>
          <c:tx>
            <c:strRef>
              <c:f>novas_metas_BRA_REG!$AR$2</c:f>
              <c:strCache>
                <c:ptCount val="1"/>
                <c:pt idx="0">
                  <c:v>MRS - Domicílios rurais atendidos por sistema de coleta direta e indireta de resíduos sólidos</c:v>
                </c:pt>
              </c:strCache>
            </c:strRef>
          </c:tx>
          <c:spPr>
            <a:ln w="28575" cap="rnd">
              <a:solidFill>
                <a:schemeClr val="accent3"/>
              </a:solidFill>
              <a:round/>
            </a:ln>
            <a:effectLst/>
          </c:spPr>
          <c:marker>
            <c:symbol val="none"/>
          </c:marker>
          <c:dPt>
            <c:idx val="4"/>
            <c:marker>
              <c:symbol val="none"/>
            </c:marker>
            <c:bubble3D val="0"/>
            <c:extLst xmlns:c16r2="http://schemas.microsoft.com/office/drawing/2015/06/chart">
              <c:ext xmlns:c16="http://schemas.microsoft.com/office/drawing/2014/chart" uri="{C3380CC4-5D6E-409C-BE32-E72D297353CC}">
                <c16:uniqueId val="{0000000A-FE18-4E21-BA8D-A67EE0BDCBF1}"/>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novas_metas_BRA_REG!$AO$3:$AO$8</c:f>
              <c:numCache>
                <c:formatCode>General</c:formatCode>
                <c:ptCount val="6"/>
                <c:pt idx="0">
                  <c:v>2010</c:v>
                </c:pt>
                <c:pt idx="1">
                  <c:v>2018</c:v>
                </c:pt>
                <c:pt idx="2">
                  <c:v>2023</c:v>
                </c:pt>
                <c:pt idx="3">
                  <c:v>2028</c:v>
                </c:pt>
                <c:pt idx="4">
                  <c:v>2033</c:v>
                </c:pt>
                <c:pt idx="5">
                  <c:v>2038</c:v>
                </c:pt>
              </c:numCache>
            </c:numRef>
          </c:cat>
          <c:val>
            <c:numRef>
              <c:f>novas_metas_BRA_REG!$AR$3:$AR$8</c:f>
              <c:numCache>
                <c:formatCode>_-* #,##0.000_-;\-* #,##0.000_-;_-* "-"??_-;_-@_-</c:formatCode>
                <c:ptCount val="6"/>
                <c:pt idx="0">
                  <c:v>43.134971658094642</c:v>
                </c:pt>
                <c:pt idx="1">
                  <c:v>59.023314438729763</c:v>
                </c:pt>
                <c:pt idx="2">
                  <c:v>63.066848694964349</c:v>
                </c:pt>
                <c:pt idx="3">
                  <c:v>65.395258681290272</c:v>
                </c:pt>
                <c:pt idx="4">
                  <c:v>70.5</c:v>
                </c:pt>
                <c:pt idx="5">
                  <c:v>74.927123340637863</c:v>
                </c:pt>
              </c:numCache>
            </c:numRef>
          </c:val>
          <c:smooth val="0"/>
          <c:extLst xmlns:c16r2="http://schemas.microsoft.com/office/drawing/2015/06/chart">
            <c:ext xmlns:c16="http://schemas.microsoft.com/office/drawing/2014/chart" uri="{C3380CC4-5D6E-409C-BE32-E72D297353CC}">
              <c16:uniqueId val="{0000000B-FE18-4E21-BA8D-A67EE0BDCBF1}"/>
            </c:ext>
          </c:extLst>
        </c:ser>
        <c:ser>
          <c:idx val="3"/>
          <c:order val="3"/>
          <c:tx>
            <c:strRef>
              <c:f>novas_metas_BRA_REG!$AS$2</c:f>
              <c:strCache>
                <c:ptCount val="1"/>
                <c:pt idx="0">
                  <c:v>ES - Domicílios rurais atendidos por rede coletora ou fossa séptica para excretas ou esgotos sanitários</c:v>
                </c:pt>
              </c:strCache>
            </c:strRef>
          </c:tx>
          <c:spPr>
            <a:ln w="28575" cap="rnd">
              <a:solidFill>
                <a:schemeClr val="accent4"/>
              </a:solidFill>
              <a:round/>
            </a:ln>
            <a:effectLst/>
          </c:spPr>
          <c:marker>
            <c:symbol val="none"/>
          </c:marker>
          <c:dPt>
            <c:idx val="4"/>
            <c:marker>
              <c:symbol val="none"/>
            </c:marker>
            <c:bubble3D val="0"/>
            <c:extLst xmlns:c16r2="http://schemas.microsoft.com/office/drawing/2015/06/chart">
              <c:ext xmlns:c16="http://schemas.microsoft.com/office/drawing/2014/chart" uri="{C3380CC4-5D6E-409C-BE32-E72D297353CC}">
                <c16:uniqueId val="{0000000C-FE18-4E21-BA8D-A67EE0BDCBF1}"/>
              </c:ext>
            </c:extLst>
          </c:dPt>
          <c:dLbls>
            <c:dLbl>
              <c:idx val="5"/>
              <c:layout>
                <c:manualLayout>
                  <c:x val="0"/>
                  <c:y val="-8.648648648648648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FE18-4E21-BA8D-A67EE0BDCBF1}"/>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novas_metas_BRA_REG!$AO$3:$AO$8</c:f>
              <c:numCache>
                <c:formatCode>General</c:formatCode>
                <c:ptCount val="6"/>
                <c:pt idx="0">
                  <c:v>2010</c:v>
                </c:pt>
                <c:pt idx="1">
                  <c:v>2018</c:v>
                </c:pt>
                <c:pt idx="2">
                  <c:v>2023</c:v>
                </c:pt>
                <c:pt idx="3">
                  <c:v>2028</c:v>
                </c:pt>
                <c:pt idx="4">
                  <c:v>2033</c:v>
                </c:pt>
                <c:pt idx="5">
                  <c:v>2038</c:v>
                </c:pt>
              </c:numCache>
            </c:numRef>
          </c:cat>
          <c:val>
            <c:numRef>
              <c:f>novas_metas_BRA_REG!$AS$3:$AS$8</c:f>
              <c:numCache>
                <c:formatCode>_-* #,##0.000_-;\-* #,##0.000_-;_-* "-"??_-;_-@_-</c:formatCode>
                <c:ptCount val="6"/>
                <c:pt idx="0">
                  <c:v>26.692112260551205</c:v>
                </c:pt>
                <c:pt idx="1">
                  <c:v>36</c:v>
                </c:pt>
                <c:pt idx="2">
                  <c:v>38.509272148592096</c:v>
                </c:pt>
                <c:pt idx="3">
                  <c:v>41.252894249705435</c:v>
                </c:pt>
                <c:pt idx="4">
                  <c:v>47</c:v>
                </c:pt>
                <c:pt idx="5">
                  <c:v>52.212451449075147</c:v>
                </c:pt>
              </c:numCache>
            </c:numRef>
          </c:val>
          <c:smooth val="0"/>
          <c:extLst xmlns:c16r2="http://schemas.microsoft.com/office/drawing/2015/06/chart">
            <c:ext xmlns:c16="http://schemas.microsoft.com/office/drawing/2014/chart" uri="{C3380CC4-5D6E-409C-BE32-E72D297353CC}">
              <c16:uniqueId val="{0000000E-FE18-4E21-BA8D-A67EE0BDCBF1}"/>
            </c:ext>
          </c:extLst>
        </c:ser>
        <c:ser>
          <c:idx val="4"/>
          <c:order val="4"/>
          <c:tx>
            <c:strRef>
              <c:f>novas_metas_BRA_REG!$AT$2</c:f>
              <c:strCache>
                <c:ptCount val="1"/>
                <c:pt idx="0">
                  <c:v>MAP1 - Domicílios rurais localizados em vias com pavimento, meio fio e bocas de lobo</c:v>
                </c:pt>
              </c:strCache>
            </c:strRef>
          </c:tx>
          <c:spPr>
            <a:ln w="28575" cap="rnd">
              <a:solidFill>
                <a:schemeClr val="accent5"/>
              </a:solidFill>
              <a:round/>
            </a:ln>
            <a:effectLst/>
          </c:spPr>
          <c:marker>
            <c:symbol val="none"/>
          </c:marker>
          <c:dPt>
            <c:idx val="4"/>
            <c:marker>
              <c:symbol val="none"/>
            </c:marker>
            <c:bubble3D val="0"/>
            <c:extLst xmlns:c16r2="http://schemas.microsoft.com/office/drawing/2015/06/chart">
              <c:ext xmlns:c16="http://schemas.microsoft.com/office/drawing/2014/chart" uri="{C3380CC4-5D6E-409C-BE32-E72D297353CC}">
                <c16:uniqueId val="{0000000F-FE18-4E21-BA8D-A67EE0BDCBF1}"/>
              </c:ext>
            </c:extLst>
          </c:dPt>
          <c:dLbls>
            <c:dLbl>
              <c:idx val="0"/>
              <c:layout>
                <c:manualLayout>
                  <c:x val="0"/>
                  <c:y val="1.08108108108108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FE18-4E21-BA8D-A67EE0BDCBF1}"/>
                </c:ext>
                <c:ext xmlns:c15="http://schemas.microsoft.com/office/drawing/2012/chart" uri="{CE6537A1-D6FC-4f65-9D91-7224C49458BB}"/>
              </c:extLst>
            </c:dLbl>
            <c:dLbl>
              <c:idx val="1"/>
              <c:layout>
                <c:manualLayout>
                  <c:x val="0"/>
                  <c:y val="4.324324324324245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FE18-4E21-BA8D-A67EE0BDCBF1}"/>
                </c:ext>
                <c:ext xmlns:c15="http://schemas.microsoft.com/office/drawing/2012/chart" uri="{CE6537A1-D6FC-4f65-9D91-7224C49458BB}"/>
              </c:extLst>
            </c:dLbl>
            <c:dLbl>
              <c:idx val="2"/>
              <c:layout>
                <c:manualLayout>
                  <c:x val="0"/>
                  <c:y val="4.324324324324324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FE18-4E21-BA8D-A67EE0BDCBF1}"/>
                </c:ext>
                <c:ext xmlns:c15="http://schemas.microsoft.com/office/drawing/2012/chart" uri="{CE6537A1-D6FC-4f65-9D91-7224C49458BB}"/>
              </c:extLst>
            </c:dLbl>
            <c:dLbl>
              <c:idx val="3"/>
              <c:layout>
                <c:manualLayout>
                  <c:x val="2.1889807398995402E-3"/>
                  <c:y val="1.25809449540180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FE18-4E21-BA8D-A67EE0BDCBF1}"/>
                </c:ext>
                <c:ext xmlns:c15="http://schemas.microsoft.com/office/drawing/2012/chart" uri="{CE6537A1-D6FC-4f65-9D91-7224C49458BB}"/>
              </c:extLst>
            </c:dLbl>
            <c:dLbl>
              <c:idx val="4"/>
              <c:layout>
                <c:manualLayout>
                  <c:x val="-1.7275026193214407E-16"/>
                  <c:y val="6.486486486486486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FE18-4E21-BA8D-A67EE0BDCBF1}"/>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novas_metas_BRA_REG!$AO$3:$AO$8</c:f>
              <c:numCache>
                <c:formatCode>General</c:formatCode>
                <c:ptCount val="6"/>
                <c:pt idx="0">
                  <c:v>2010</c:v>
                </c:pt>
                <c:pt idx="1">
                  <c:v>2018</c:v>
                </c:pt>
                <c:pt idx="2">
                  <c:v>2023</c:v>
                </c:pt>
                <c:pt idx="3">
                  <c:v>2028</c:v>
                </c:pt>
                <c:pt idx="4">
                  <c:v>2033</c:v>
                </c:pt>
                <c:pt idx="5">
                  <c:v>2038</c:v>
                </c:pt>
              </c:numCache>
            </c:numRef>
          </c:cat>
          <c:val>
            <c:numRef>
              <c:f>novas_metas_BRA_REG!$AT$3:$AT$8</c:f>
              <c:numCache>
                <c:formatCode>_-* #,##0.000_-;\-* #,##0.000_-;_-* "-"??_-;_-@_-</c:formatCode>
                <c:ptCount val="6"/>
                <c:pt idx="0">
                  <c:v>12.681572250668996</c:v>
                </c:pt>
                <c:pt idx="1">
                  <c:v>14.5</c:v>
                </c:pt>
                <c:pt idx="2">
                  <c:v>15.982387491018526</c:v>
                </c:pt>
                <c:pt idx="3">
                  <c:v>17.880593042558083</c:v>
                </c:pt>
                <c:pt idx="4">
                  <c:v>21</c:v>
                </c:pt>
                <c:pt idx="5">
                  <c:v>24.862071947786465</c:v>
                </c:pt>
              </c:numCache>
            </c:numRef>
          </c:val>
          <c:smooth val="0"/>
          <c:extLst xmlns:c16r2="http://schemas.microsoft.com/office/drawing/2015/06/chart">
            <c:ext xmlns:c16="http://schemas.microsoft.com/office/drawing/2014/chart" uri="{C3380CC4-5D6E-409C-BE32-E72D297353CC}">
              <c16:uniqueId val="{00000014-FE18-4E21-BA8D-A67EE0BDCBF1}"/>
            </c:ext>
          </c:extLst>
        </c:ser>
        <c:ser>
          <c:idx val="5"/>
          <c:order val="5"/>
          <c:tx>
            <c:strRef>
              <c:f>novas_metas_BRA_REG!$AU$2</c:f>
              <c:strCache>
                <c:ptCount val="1"/>
                <c:pt idx="0">
                  <c:v>MAP2 - Domicílios rurais com dispositivos de controle do escoamento superficial excedente</c:v>
                </c:pt>
              </c:strCache>
            </c:strRef>
          </c:tx>
          <c:spPr>
            <a:ln w="28575" cap="rnd">
              <a:solidFill>
                <a:schemeClr val="accent6"/>
              </a:solidFill>
              <a:round/>
            </a:ln>
            <a:effectLst/>
          </c:spPr>
          <c:marker>
            <c:symbol val="none"/>
          </c:marker>
          <c:dPt>
            <c:idx val="4"/>
            <c:marker>
              <c:symbol val="none"/>
            </c:marker>
            <c:bubble3D val="0"/>
            <c:extLst xmlns:c16r2="http://schemas.microsoft.com/office/drawing/2015/06/chart">
              <c:ext xmlns:c16="http://schemas.microsoft.com/office/drawing/2014/chart" uri="{C3380CC4-5D6E-409C-BE32-E72D297353CC}">
                <c16:uniqueId val="{00000015-FE18-4E21-BA8D-A67EE0BDCBF1}"/>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novas_metas_BRA_REG!$AO$3:$AO$8</c:f>
              <c:numCache>
                <c:formatCode>General</c:formatCode>
                <c:ptCount val="6"/>
                <c:pt idx="0">
                  <c:v>2010</c:v>
                </c:pt>
                <c:pt idx="1">
                  <c:v>2018</c:v>
                </c:pt>
                <c:pt idx="2">
                  <c:v>2023</c:v>
                </c:pt>
                <c:pt idx="3">
                  <c:v>2028</c:v>
                </c:pt>
                <c:pt idx="4">
                  <c:v>2033</c:v>
                </c:pt>
                <c:pt idx="5">
                  <c:v>2038</c:v>
                </c:pt>
              </c:numCache>
            </c:numRef>
          </c:cat>
          <c:val>
            <c:numRef>
              <c:f>novas_metas_BRA_REG!$AU$3:$AU$8</c:f>
              <c:numCache>
                <c:formatCode>General</c:formatCode>
                <c:ptCount val="6"/>
                <c:pt idx="2">
                  <c:v>10</c:v>
                </c:pt>
                <c:pt idx="3">
                  <c:v>20</c:v>
                </c:pt>
                <c:pt idx="4">
                  <c:v>34.5</c:v>
                </c:pt>
                <c:pt idx="5">
                  <c:v>50</c:v>
                </c:pt>
              </c:numCache>
            </c:numRef>
          </c:val>
          <c:smooth val="0"/>
          <c:extLst xmlns:c16r2="http://schemas.microsoft.com/office/drawing/2015/06/chart">
            <c:ext xmlns:c16="http://schemas.microsoft.com/office/drawing/2014/chart" uri="{C3380CC4-5D6E-409C-BE32-E72D297353CC}">
              <c16:uniqueId val="{00000016-FE18-4E21-BA8D-A67EE0BDCBF1}"/>
            </c:ext>
          </c:extLst>
        </c:ser>
        <c:dLbls>
          <c:showLegendKey val="0"/>
          <c:showVal val="0"/>
          <c:showCatName val="0"/>
          <c:showSerName val="0"/>
          <c:showPercent val="0"/>
          <c:showBubbleSize val="0"/>
        </c:dLbls>
        <c:smooth val="0"/>
        <c:axId val="1224599232"/>
        <c:axId val="1224611744"/>
      </c:lineChart>
      <c:catAx>
        <c:axId val="122459923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crossAx val="1224611744"/>
        <c:crosses val="autoZero"/>
        <c:auto val="0"/>
        <c:lblAlgn val="ctr"/>
        <c:lblOffset val="100"/>
        <c:noMultiLvlLbl val="1"/>
      </c:catAx>
      <c:valAx>
        <c:axId val="122461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a:t>
                </a:r>
              </a:p>
            </c:rich>
          </c:tx>
          <c:layout>
            <c:manualLayout>
              <c:xMode val="edge"/>
              <c:yMode val="edge"/>
              <c:x val="1.6126320782747852E-2"/>
              <c:y val="0.2768246904005641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224599232"/>
        <c:crossesAt val="1"/>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938" cy="498056"/>
          </a:xfrm>
          <a:prstGeom prst="rect">
            <a:avLst/>
          </a:prstGeom>
        </p:spPr>
        <p:txBody>
          <a:bodyPr vert="horz" lIns="90306" tIns="45153" rIns="90306" bIns="45153" rtlCol="0"/>
          <a:lstStyle>
            <a:lvl1pPr algn="l">
              <a:defRPr sz="1200"/>
            </a:lvl1pPr>
          </a:lstStyle>
          <a:p>
            <a:endParaRPr lang="pt-BR"/>
          </a:p>
        </p:txBody>
      </p:sp>
      <p:sp>
        <p:nvSpPr>
          <p:cNvPr id="3" name="Espaço Reservado para Data 2"/>
          <p:cNvSpPr>
            <a:spLocks noGrp="1"/>
          </p:cNvSpPr>
          <p:nvPr>
            <p:ph type="dt" sz="quarter" idx="1"/>
          </p:nvPr>
        </p:nvSpPr>
        <p:spPr>
          <a:xfrm>
            <a:off x="3777607" y="0"/>
            <a:ext cx="2889938" cy="498056"/>
          </a:xfrm>
          <a:prstGeom prst="rect">
            <a:avLst/>
          </a:prstGeom>
        </p:spPr>
        <p:txBody>
          <a:bodyPr vert="horz" lIns="90306" tIns="45153" rIns="90306" bIns="45153" rtlCol="0"/>
          <a:lstStyle>
            <a:lvl1pPr algn="r">
              <a:defRPr sz="1200"/>
            </a:lvl1pPr>
          </a:lstStyle>
          <a:p>
            <a:fld id="{0DB50827-7811-4DAC-BDC0-D776C65ACFCE}" type="datetimeFigureOut">
              <a:rPr lang="pt-BR" smtClean="0"/>
              <a:pPr/>
              <a:t>07/05/2019</a:t>
            </a:fld>
            <a:endParaRPr lang="pt-BR"/>
          </a:p>
        </p:txBody>
      </p:sp>
      <p:sp>
        <p:nvSpPr>
          <p:cNvPr id="4" name="Espaço Reservado para Rodapé 3"/>
          <p:cNvSpPr>
            <a:spLocks noGrp="1"/>
          </p:cNvSpPr>
          <p:nvPr>
            <p:ph type="ftr" sz="quarter" idx="2"/>
          </p:nvPr>
        </p:nvSpPr>
        <p:spPr>
          <a:xfrm>
            <a:off x="0" y="9428584"/>
            <a:ext cx="2889938" cy="498055"/>
          </a:xfrm>
          <a:prstGeom prst="rect">
            <a:avLst/>
          </a:prstGeom>
        </p:spPr>
        <p:txBody>
          <a:bodyPr vert="horz" lIns="90306" tIns="45153" rIns="90306" bIns="45153"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777607" y="9428584"/>
            <a:ext cx="2889938" cy="498055"/>
          </a:xfrm>
          <a:prstGeom prst="rect">
            <a:avLst/>
          </a:prstGeom>
        </p:spPr>
        <p:txBody>
          <a:bodyPr vert="horz" lIns="90306" tIns="45153" rIns="90306" bIns="45153" rtlCol="0" anchor="b"/>
          <a:lstStyle>
            <a:lvl1pPr algn="r">
              <a:defRPr sz="1200"/>
            </a:lvl1pPr>
          </a:lstStyle>
          <a:p>
            <a:fld id="{6F351140-A472-4B16-9C8F-CB18D711FEA5}" type="slidenum">
              <a:rPr lang="pt-BR" smtClean="0"/>
              <a:pPr/>
              <a:t>‹nº›</a:t>
            </a:fld>
            <a:endParaRPr lang="pt-BR"/>
          </a:p>
        </p:txBody>
      </p:sp>
    </p:spTree>
    <p:extLst>
      <p:ext uri="{BB962C8B-B14F-4D97-AF65-F5344CB8AC3E}">
        <p14:creationId xmlns:p14="http://schemas.microsoft.com/office/powerpoint/2010/main" val="2563079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938" cy="496332"/>
          </a:xfrm>
          <a:prstGeom prst="rect">
            <a:avLst/>
          </a:prstGeom>
        </p:spPr>
        <p:txBody>
          <a:bodyPr vert="horz" lIns="90306" tIns="45153" rIns="90306" bIns="45153" rtlCol="0"/>
          <a:lstStyle>
            <a:lvl1pPr algn="l">
              <a:defRPr sz="1200"/>
            </a:lvl1pPr>
          </a:lstStyle>
          <a:p>
            <a:endParaRPr lang="pt-BR"/>
          </a:p>
        </p:txBody>
      </p:sp>
      <p:sp>
        <p:nvSpPr>
          <p:cNvPr id="3" name="Espaço Reservado para Data 2"/>
          <p:cNvSpPr>
            <a:spLocks noGrp="1"/>
          </p:cNvSpPr>
          <p:nvPr>
            <p:ph type="dt" idx="1"/>
          </p:nvPr>
        </p:nvSpPr>
        <p:spPr>
          <a:xfrm>
            <a:off x="3777607" y="0"/>
            <a:ext cx="2889938" cy="496332"/>
          </a:xfrm>
          <a:prstGeom prst="rect">
            <a:avLst/>
          </a:prstGeom>
        </p:spPr>
        <p:txBody>
          <a:bodyPr vert="horz" lIns="90306" tIns="45153" rIns="90306" bIns="45153" rtlCol="0"/>
          <a:lstStyle>
            <a:lvl1pPr algn="r">
              <a:defRPr sz="1200"/>
            </a:lvl1pPr>
          </a:lstStyle>
          <a:p>
            <a:fld id="{24B0DD32-2093-47C0-82E7-68EBFD880C7B}" type="datetimeFigureOut">
              <a:rPr lang="pt-BR" smtClean="0"/>
              <a:pPr/>
              <a:t>07/05/2019</a:t>
            </a:fld>
            <a:endParaRPr lang="pt-BR"/>
          </a:p>
        </p:txBody>
      </p:sp>
      <p:sp>
        <p:nvSpPr>
          <p:cNvPr id="4" name="Espaço Reservado para Imagem de Sli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0306" tIns="45153" rIns="90306" bIns="45153" rtlCol="0" anchor="ctr"/>
          <a:lstStyle/>
          <a:p>
            <a:endParaRPr lang="pt-BR"/>
          </a:p>
        </p:txBody>
      </p:sp>
      <p:sp>
        <p:nvSpPr>
          <p:cNvPr id="5" name="Espaço Reservado para Anotações 4"/>
          <p:cNvSpPr>
            <a:spLocks noGrp="1"/>
          </p:cNvSpPr>
          <p:nvPr>
            <p:ph type="body" sz="quarter" idx="3"/>
          </p:nvPr>
        </p:nvSpPr>
        <p:spPr>
          <a:xfrm>
            <a:off x="666909" y="4715153"/>
            <a:ext cx="5335270" cy="4466987"/>
          </a:xfrm>
          <a:prstGeom prst="rect">
            <a:avLst/>
          </a:prstGeom>
        </p:spPr>
        <p:txBody>
          <a:bodyPr vert="horz" lIns="90306" tIns="45153" rIns="90306" bIns="45153"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889938" cy="496332"/>
          </a:xfrm>
          <a:prstGeom prst="rect">
            <a:avLst/>
          </a:prstGeom>
        </p:spPr>
        <p:txBody>
          <a:bodyPr vert="horz" lIns="90306" tIns="45153" rIns="90306" bIns="45153"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777607" y="9428584"/>
            <a:ext cx="2889938" cy="496332"/>
          </a:xfrm>
          <a:prstGeom prst="rect">
            <a:avLst/>
          </a:prstGeom>
        </p:spPr>
        <p:txBody>
          <a:bodyPr vert="horz" lIns="90306" tIns="45153" rIns="90306" bIns="45153" rtlCol="0" anchor="b"/>
          <a:lstStyle>
            <a:lvl1pPr algn="r">
              <a:defRPr sz="1200"/>
            </a:lvl1pPr>
          </a:lstStyle>
          <a:p>
            <a:fld id="{9E76661F-651D-4D68-8862-653637064F85}" type="slidenum">
              <a:rPr lang="pt-BR" smtClean="0"/>
              <a:pPr/>
              <a:t>‹nº›</a:t>
            </a:fld>
            <a:endParaRPr lang="pt-BR"/>
          </a:p>
        </p:txBody>
      </p:sp>
    </p:spTree>
    <p:extLst>
      <p:ext uri="{BB962C8B-B14F-4D97-AF65-F5344CB8AC3E}">
        <p14:creationId xmlns:p14="http://schemas.microsoft.com/office/powerpoint/2010/main" val="2105394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E76661F-651D-4D68-8862-653637064F85}" type="slidenum">
              <a:rPr lang="pt-BR" smtClean="0"/>
              <a:pPr/>
              <a:t>1</a:t>
            </a:fld>
            <a:endParaRPr lang="pt-BR"/>
          </a:p>
        </p:txBody>
      </p:sp>
    </p:spTree>
    <p:extLst>
      <p:ext uri="{BB962C8B-B14F-4D97-AF65-F5344CB8AC3E}">
        <p14:creationId xmlns:p14="http://schemas.microsoft.com/office/powerpoint/2010/main" val="3967066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dirty="0"/>
              <a:t>Os setores censitários foram agrupados segundo a premissa de que as ações individuais de saneamento se destinam a domicílios localizados em áreas de ocupação remota, dispersos no território e distantes uns dos outros. As ações coletivas de saneamento, por sua vez, se aplicam a domicílios distribuídos no território em diferentes escalas de aglomeração e de proximidade com as áreas urbanas</a:t>
            </a:r>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10</a:t>
            </a:fld>
            <a:endParaRPr lang="pt-BR"/>
          </a:p>
        </p:txBody>
      </p:sp>
    </p:spTree>
    <p:extLst>
      <p:ext uri="{BB962C8B-B14F-4D97-AF65-F5344CB8AC3E}">
        <p14:creationId xmlns:p14="http://schemas.microsoft.com/office/powerpoint/2010/main" val="1707383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PNSR contempla as populações em áreas rurais, as comunidades tradicionais e os povos originários, com ênfase às populações do campo, floresta e águas, dentre as quais:</a:t>
            </a:r>
          </a:p>
          <a:p>
            <a:endParaRPr lang="pt-BR" dirty="0"/>
          </a:p>
          <a:p>
            <a:pPr marL="881112" indent="-881112">
              <a:buFont typeface="Wingdings" panose="05000000000000000000" pitchFamily="2" charset="2"/>
              <a:buChar char="§"/>
            </a:pPr>
            <a:r>
              <a:rPr lang="pt-BR" dirty="0"/>
              <a:t>camponeses e camponesas;</a:t>
            </a:r>
          </a:p>
          <a:p>
            <a:pPr marL="881112" indent="-881112">
              <a:buFont typeface="Wingdings" panose="05000000000000000000" pitchFamily="2" charset="2"/>
              <a:buChar char="§"/>
            </a:pPr>
            <a:r>
              <a:rPr lang="pt-BR" dirty="0"/>
              <a:t>povos e comunidades tradicionais, como os quilombolas; </a:t>
            </a:r>
          </a:p>
          <a:p>
            <a:pPr marL="881112" indent="-881112">
              <a:buFont typeface="Wingdings" panose="05000000000000000000" pitchFamily="2" charset="2"/>
              <a:buChar char="§"/>
            </a:pPr>
            <a:r>
              <a:rPr lang="pt-BR" dirty="0"/>
              <a:t>indivíduos residentes em comunidades costeiras e ribeirinhas, que vivem da pesca artesanal e do extrativismo;</a:t>
            </a:r>
          </a:p>
          <a:p>
            <a:pPr marL="881112" indent="-881112">
              <a:buFont typeface="Wingdings" panose="05000000000000000000" pitchFamily="2" charset="2"/>
              <a:buChar char="§"/>
            </a:pPr>
            <a:r>
              <a:rPr lang="pt-BR" dirty="0"/>
              <a:t>indivíduos residentes em Unidades de Conservação.</a:t>
            </a:r>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11</a:t>
            </a:fld>
            <a:endParaRPr lang="pt-BR"/>
          </a:p>
        </p:txBody>
      </p:sp>
    </p:spTree>
    <p:extLst>
      <p:ext uri="{BB962C8B-B14F-4D97-AF65-F5344CB8AC3E}">
        <p14:creationId xmlns:p14="http://schemas.microsoft.com/office/powerpoint/2010/main" val="121559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12</a:t>
            </a:fld>
            <a:endParaRPr lang="pt-BR"/>
          </a:p>
        </p:txBody>
      </p:sp>
    </p:spTree>
    <p:extLst>
      <p:ext uri="{BB962C8B-B14F-4D97-AF65-F5344CB8AC3E}">
        <p14:creationId xmlns:p14="http://schemas.microsoft.com/office/powerpoint/2010/main" val="2354976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854075" y="744538"/>
            <a:ext cx="4960938"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66600" y="4714877"/>
            <a:ext cx="5335894" cy="4467225"/>
          </a:xfrm>
          <a:prstGeom prst="rect">
            <a:avLst/>
          </a:prstGeom>
          <a:noFill/>
          <a:ln>
            <a:noFill/>
          </a:ln>
        </p:spPr>
        <p:txBody>
          <a:bodyPr spcFirstLastPara="1" wrap="square" lIns="90704" tIns="45340" rIns="90704" bIns="45340" anchor="t" anchorCtr="0">
            <a:noAutofit/>
          </a:bodyPr>
          <a:lstStyle/>
          <a:p>
            <a:pPr algn="just"/>
            <a:r>
              <a:rPr lang="pt-BR" dirty="0"/>
              <a:t>Essa população é afetada pelos baixos índices de cobertura dos serviços de saneamento. No que se refere ao abastecimento de água, apenas 28% dos domicílios rurais são atendidos por rede de água. A maior parte, 55%, é atendida por poços ou nascentes. </a:t>
            </a:r>
          </a:p>
          <a:p>
            <a:pPr algn="just"/>
            <a:r>
              <a:rPr lang="pt-BR" dirty="0"/>
              <a:t>Observa-se aumento de domicílios com canalização interna, passando de 31% para 61%, de 1991 para 2010 (42% em 2000).</a:t>
            </a:r>
          </a:p>
          <a:p>
            <a:pPr algn="just"/>
            <a:endParaRPr lang="pt-BR" dirty="0"/>
          </a:p>
          <a:p>
            <a:pPr algn="just"/>
            <a:r>
              <a:rPr lang="pt-BR" dirty="0"/>
              <a:t>Além disso, problemas relacionados à intermitência, a qualidade e a quantidade de água fornecida são comuns.</a:t>
            </a:r>
          </a:p>
          <a:p>
            <a:pPr algn="just"/>
            <a:endParaRPr lang="pt-BR" dirty="0">
              <a:sym typeface="Calibri"/>
            </a:endParaRPr>
          </a:p>
          <a:p>
            <a:pPr marL="451531" indent="-451531" algn="just">
              <a:spcAft>
                <a:spcPts val="1185"/>
              </a:spcAft>
              <a:buFont typeface="Wingdings" panose="05000000000000000000" pitchFamily="2" charset="2"/>
              <a:buChar char="§"/>
            </a:pPr>
            <a:r>
              <a:rPr lang="pt-BR" dirty="0"/>
              <a:t>Distância, intermitência, insuficiência ou baixa qualidade  &gt;  uso de múltiplas fontes</a:t>
            </a:r>
          </a:p>
          <a:p>
            <a:pPr marL="451531" indent="-451531" algn="just">
              <a:spcAft>
                <a:spcPts val="593"/>
              </a:spcAft>
              <a:buFont typeface="Wingdings" panose="05000000000000000000" pitchFamily="2" charset="2"/>
              <a:buChar char="§"/>
            </a:pPr>
            <a:r>
              <a:rPr lang="pt-BR" dirty="0"/>
              <a:t>Utilização de água de rios com elevada turbidez, açudes </a:t>
            </a:r>
            <a:r>
              <a:rPr lang="pt-BR" dirty="0" err="1"/>
              <a:t>eutrofizados</a:t>
            </a:r>
            <a:r>
              <a:rPr lang="pt-BR" dirty="0"/>
              <a:t>, água salobra. </a:t>
            </a:r>
          </a:p>
          <a:p>
            <a:pPr marL="451531" indent="-451531" algn="just">
              <a:spcAft>
                <a:spcPts val="593"/>
              </a:spcAft>
              <a:buFont typeface="Wingdings" panose="05000000000000000000" pitchFamily="2" charset="2"/>
              <a:buChar char="§"/>
            </a:pPr>
            <a:r>
              <a:rPr lang="pt-BR" dirty="0"/>
              <a:t>Soluções emergenciais: caminhões-pipa.</a:t>
            </a:r>
          </a:p>
        </p:txBody>
      </p:sp>
      <p:sp>
        <p:nvSpPr>
          <p:cNvPr id="131" name="Google Shape;131;p5:notes"/>
          <p:cNvSpPr txBox="1">
            <a:spLocks noGrp="1"/>
          </p:cNvSpPr>
          <p:nvPr>
            <p:ph type="sldNum" idx="12"/>
          </p:nvPr>
        </p:nvSpPr>
        <p:spPr>
          <a:xfrm>
            <a:off x="3776867" y="9428166"/>
            <a:ext cx="2890665" cy="496887"/>
          </a:xfrm>
          <a:prstGeom prst="rect">
            <a:avLst/>
          </a:prstGeom>
          <a:noFill/>
          <a:ln>
            <a:noFill/>
          </a:ln>
        </p:spPr>
        <p:txBody>
          <a:bodyPr spcFirstLastPara="1" wrap="square" lIns="90704" tIns="45340" rIns="90704" bIns="45340" anchor="b" anchorCtr="0">
            <a:noAutofit/>
          </a:bodyPr>
          <a:lstStyle/>
          <a:p>
            <a:fld id="{00000000-1234-1234-1234-123412341234}" type="slidenum">
              <a:rPr lang="pt-BR">
                <a:solidFill>
                  <a:schemeClr val="dk1"/>
                </a:solidFill>
                <a:latin typeface="Arial"/>
                <a:ea typeface="Arial"/>
                <a:cs typeface="Arial"/>
                <a:sym typeface="Arial"/>
              </a:rPr>
              <a:pPr/>
              <a:t>13</a:t>
            </a:fld>
            <a:endParaRPr>
              <a:solidFill>
                <a:schemeClr val="dk1"/>
              </a:solidFill>
              <a:latin typeface="Arial"/>
              <a:ea typeface="Arial"/>
              <a:cs typeface="Arial"/>
              <a:sym typeface="Arial"/>
            </a:endParaRPr>
          </a:p>
        </p:txBody>
      </p:sp>
    </p:spTree>
    <p:extLst>
      <p:ext uri="{BB962C8B-B14F-4D97-AF65-F5344CB8AC3E}">
        <p14:creationId xmlns:p14="http://schemas.microsoft.com/office/powerpoint/2010/main" val="3701321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854075" y="744538"/>
            <a:ext cx="4960938"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66600" y="4714877"/>
            <a:ext cx="5335894" cy="4467225"/>
          </a:xfrm>
          <a:prstGeom prst="rect">
            <a:avLst/>
          </a:prstGeom>
          <a:noFill/>
          <a:ln>
            <a:noFill/>
          </a:ln>
        </p:spPr>
        <p:txBody>
          <a:bodyPr spcFirstLastPara="1" wrap="square" lIns="90704" tIns="45340" rIns="90704" bIns="45340" anchor="t" anchorCtr="0">
            <a:noAutofit/>
          </a:bodyPr>
          <a:lstStyle/>
          <a:p>
            <a:pPr algn="just"/>
            <a:r>
              <a:rPr lang="pt-BR" dirty="0"/>
              <a:t>Essa população é afetada pelos baixos índices de cobertura dos serviços de saneamento. No que se refere ao abastecimento de água, apenas 28% dos domicílios rurais são atendidos por rede de água. A maior parte, 55%, é atendida por poços ou nascentes. </a:t>
            </a:r>
          </a:p>
          <a:p>
            <a:pPr algn="just"/>
            <a:r>
              <a:rPr lang="pt-BR" dirty="0"/>
              <a:t>Observa-se aumento de domicílios com canalização interna, passando de 31% para 61%, de 1991 para 2010 (42% em 2000).</a:t>
            </a:r>
          </a:p>
          <a:p>
            <a:pPr algn="just"/>
            <a:endParaRPr lang="pt-BR" dirty="0"/>
          </a:p>
          <a:p>
            <a:pPr algn="just"/>
            <a:r>
              <a:rPr lang="pt-BR" dirty="0"/>
              <a:t>Além disso, problemas relacionados à intermitência, a qualidade e a quantidade de água fornecida são comuns.</a:t>
            </a:r>
          </a:p>
          <a:p>
            <a:pPr algn="just"/>
            <a:endParaRPr lang="pt-BR" dirty="0">
              <a:sym typeface="Calibri"/>
            </a:endParaRPr>
          </a:p>
          <a:p>
            <a:pPr marL="451531" indent="-451531" algn="just">
              <a:spcAft>
                <a:spcPts val="1185"/>
              </a:spcAft>
              <a:buFont typeface="Wingdings" panose="05000000000000000000" pitchFamily="2" charset="2"/>
              <a:buChar char="§"/>
            </a:pPr>
            <a:r>
              <a:rPr lang="pt-BR" dirty="0"/>
              <a:t>Distância, intermitência, insuficiência ou baixa qualidade  &gt;  uso de múltiplas fontes</a:t>
            </a:r>
          </a:p>
          <a:p>
            <a:pPr marL="451531" indent="-451531" algn="just">
              <a:spcAft>
                <a:spcPts val="593"/>
              </a:spcAft>
              <a:buFont typeface="Wingdings" panose="05000000000000000000" pitchFamily="2" charset="2"/>
              <a:buChar char="§"/>
            </a:pPr>
            <a:r>
              <a:rPr lang="pt-BR" dirty="0"/>
              <a:t>Utilização de água de rios com elevada turbidez, açudes </a:t>
            </a:r>
            <a:r>
              <a:rPr lang="pt-BR" dirty="0" err="1"/>
              <a:t>eutrofizados</a:t>
            </a:r>
            <a:r>
              <a:rPr lang="pt-BR" dirty="0"/>
              <a:t>, água salobra. </a:t>
            </a:r>
          </a:p>
          <a:p>
            <a:pPr marL="451531" indent="-451531" algn="just">
              <a:spcAft>
                <a:spcPts val="593"/>
              </a:spcAft>
              <a:buFont typeface="Wingdings" panose="05000000000000000000" pitchFamily="2" charset="2"/>
              <a:buChar char="§"/>
            </a:pPr>
            <a:r>
              <a:rPr lang="pt-BR" dirty="0"/>
              <a:t>Soluções emergenciais: caminhões-pipa.</a:t>
            </a:r>
          </a:p>
        </p:txBody>
      </p:sp>
      <p:sp>
        <p:nvSpPr>
          <p:cNvPr id="131" name="Google Shape;131;p5:notes"/>
          <p:cNvSpPr txBox="1">
            <a:spLocks noGrp="1"/>
          </p:cNvSpPr>
          <p:nvPr>
            <p:ph type="sldNum" idx="12"/>
          </p:nvPr>
        </p:nvSpPr>
        <p:spPr>
          <a:xfrm>
            <a:off x="3776867" y="9428166"/>
            <a:ext cx="2890665" cy="496887"/>
          </a:xfrm>
          <a:prstGeom prst="rect">
            <a:avLst/>
          </a:prstGeom>
          <a:noFill/>
          <a:ln>
            <a:noFill/>
          </a:ln>
        </p:spPr>
        <p:txBody>
          <a:bodyPr spcFirstLastPara="1" wrap="square" lIns="90704" tIns="45340" rIns="90704" bIns="45340" anchor="b" anchorCtr="0">
            <a:noAutofit/>
          </a:bodyPr>
          <a:lstStyle/>
          <a:p>
            <a:fld id="{00000000-1234-1234-1234-123412341234}" type="slidenum">
              <a:rPr lang="pt-BR">
                <a:solidFill>
                  <a:schemeClr val="dk1"/>
                </a:solidFill>
                <a:latin typeface="Arial"/>
                <a:ea typeface="Arial"/>
                <a:cs typeface="Arial"/>
                <a:sym typeface="Arial"/>
              </a:rPr>
              <a:pPr/>
              <a:t>14</a:t>
            </a:fld>
            <a:endParaRPr>
              <a:solidFill>
                <a:schemeClr val="dk1"/>
              </a:solidFill>
              <a:latin typeface="Arial"/>
              <a:ea typeface="Arial"/>
              <a:cs typeface="Arial"/>
              <a:sym typeface="Arial"/>
            </a:endParaRPr>
          </a:p>
        </p:txBody>
      </p:sp>
    </p:spTree>
    <p:extLst>
      <p:ext uri="{BB962C8B-B14F-4D97-AF65-F5344CB8AC3E}">
        <p14:creationId xmlns:p14="http://schemas.microsoft.com/office/powerpoint/2010/main" val="1014293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854075" y="744538"/>
            <a:ext cx="4960938"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66600" y="4714877"/>
            <a:ext cx="5335894" cy="4467225"/>
          </a:xfrm>
          <a:prstGeom prst="rect">
            <a:avLst/>
          </a:prstGeom>
          <a:noFill/>
          <a:ln>
            <a:noFill/>
          </a:ln>
        </p:spPr>
        <p:txBody>
          <a:bodyPr spcFirstLastPara="1" wrap="square" lIns="90704" tIns="45340" rIns="90704" bIns="45340" anchor="t" anchorCtr="0">
            <a:noAutofit/>
          </a:bodyPr>
          <a:lstStyle/>
          <a:p>
            <a:pPr algn="just"/>
            <a:r>
              <a:rPr lang="pt-BR" dirty="0"/>
              <a:t>Com relação ao esgotamento sanitário, a situação é ainda mais crítica, com baixíssimos índices de cobertura. Apenas 4% dos domicílios possuem acesso à rede geral de esgoto e mais de 60% utilizam fossas rudimentares</a:t>
            </a:r>
          </a:p>
          <a:p>
            <a:pPr algn="just"/>
            <a:endParaRPr lang="pt-BR" dirty="0">
              <a:sym typeface="Calibri"/>
            </a:endParaRPr>
          </a:p>
          <a:p>
            <a:endParaRPr i="0" dirty="0">
              <a:solidFill>
                <a:schemeClr val="dk1"/>
              </a:solidFill>
              <a:latin typeface="Calibri"/>
              <a:ea typeface="Calibri"/>
              <a:cs typeface="Calibri"/>
              <a:sym typeface="Calibri"/>
            </a:endParaRPr>
          </a:p>
        </p:txBody>
      </p:sp>
      <p:sp>
        <p:nvSpPr>
          <p:cNvPr id="139" name="Google Shape;139;p6:notes"/>
          <p:cNvSpPr txBox="1">
            <a:spLocks noGrp="1"/>
          </p:cNvSpPr>
          <p:nvPr>
            <p:ph type="sldNum" idx="12"/>
          </p:nvPr>
        </p:nvSpPr>
        <p:spPr>
          <a:xfrm>
            <a:off x="3776867" y="9428166"/>
            <a:ext cx="2890665" cy="496887"/>
          </a:xfrm>
          <a:prstGeom prst="rect">
            <a:avLst/>
          </a:prstGeom>
          <a:noFill/>
          <a:ln>
            <a:noFill/>
          </a:ln>
        </p:spPr>
        <p:txBody>
          <a:bodyPr spcFirstLastPara="1" wrap="square" lIns="90704" tIns="45340" rIns="90704" bIns="45340" anchor="b" anchorCtr="0">
            <a:noAutofit/>
          </a:bodyPr>
          <a:lstStyle/>
          <a:p>
            <a:fld id="{00000000-1234-1234-1234-123412341234}" type="slidenum">
              <a:rPr lang="pt-BR">
                <a:solidFill>
                  <a:schemeClr val="dk1"/>
                </a:solidFill>
                <a:latin typeface="Arial"/>
                <a:ea typeface="Arial"/>
                <a:cs typeface="Arial"/>
                <a:sym typeface="Arial"/>
              </a:rPr>
              <a:pPr/>
              <a:t>15</a:t>
            </a:fld>
            <a:endParaRPr>
              <a:solidFill>
                <a:schemeClr val="dk1"/>
              </a:solidFill>
              <a:latin typeface="Arial"/>
              <a:ea typeface="Arial"/>
              <a:cs typeface="Arial"/>
              <a:sym typeface="Arial"/>
            </a:endParaRPr>
          </a:p>
        </p:txBody>
      </p:sp>
    </p:spTree>
    <p:extLst>
      <p:ext uri="{BB962C8B-B14F-4D97-AF65-F5344CB8AC3E}">
        <p14:creationId xmlns:p14="http://schemas.microsoft.com/office/powerpoint/2010/main" val="1749579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854075" y="744538"/>
            <a:ext cx="4960938"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66600" y="4714877"/>
            <a:ext cx="5335894" cy="4467225"/>
          </a:xfrm>
          <a:prstGeom prst="rect">
            <a:avLst/>
          </a:prstGeom>
          <a:noFill/>
          <a:ln>
            <a:noFill/>
          </a:ln>
        </p:spPr>
        <p:txBody>
          <a:bodyPr spcFirstLastPara="1" wrap="square" lIns="90704" tIns="45340" rIns="90704" bIns="45340" anchor="t" anchorCtr="0">
            <a:noAutofit/>
          </a:bodyPr>
          <a:lstStyle/>
          <a:p>
            <a:pPr algn="just" defTabSz="903061">
              <a:defRPr/>
            </a:pPr>
            <a:r>
              <a:rPr lang="pt-BR" dirty="0"/>
              <a:t>Presença de banheiro – houve grande avanço nos últimos</a:t>
            </a:r>
            <a:r>
              <a:rPr lang="pt-BR" baseline="0" dirty="0"/>
              <a:t> anos.</a:t>
            </a:r>
          </a:p>
          <a:p>
            <a:pPr algn="just" defTabSz="903061">
              <a:defRPr/>
            </a:pPr>
            <a:r>
              <a:rPr lang="pt-BR" baseline="0" dirty="0"/>
              <a:t>Déficit:</a:t>
            </a:r>
          </a:p>
          <a:p>
            <a:pPr algn="just" defTabSz="903061">
              <a:defRPr/>
            </a:pPr>
            <a:r>
              <a:rPr lang="pt-BR" baseline="0" dirty="0"/>
              <a:t>1991 – 60%</a:t>
            </a:r>
          </a:p>
          <a:p>
            <a:pPr algn="just" defTabSz="903061">
              <a:defRPr/>
            </a:pPr>
            <a:r>
              <a:rPr lang="pt-BR" baseline="0" dirty="0"/>
              <a:t>2000 – 35%</a:t>
            </a:r>
          </a:p>
          <a:p>
            <a:pPr algn="just" defTabSz="903061">
              <a:defRPr/>
            </a:pPr>
            <a:r>
              <a:rPr lang="pt-BR" baseline="0" dirty="0"/>
              <a:t>2010 – 15%</a:t>
            </a:r>
          </a:p>
          <a:p>
            <a:pPr algn="just" defTabSz="903061">
              <a:defRPr/>
            </a:pPr>
            <a:endParaRPr lang="pt-BR" baseline="0" dirty="0"/>
          </a:p>
          <a:p>
            <a:pPr algn="just" defTabSz="903061">
              <a:defRPr/>
            </a:pPr>
            <a:r>
              <a:rPr lang="pt-BR" dirty="0"/>
              <a:t>Contudo, a existência</a:t>
            </a:r>
            <a:r>
              <a:rPr lang="pt-BR" baseline="0" dirty="0"/>
              <a:t> de banheiro não caracteriza o uso &gt; questões culturais</a:t>
            </a:r>
            <a:endParaRPr lang="pt-BR" dirty="0"/>
          </a:p>
          <a:p>
            <a:pPr algn="just" defTabSz="903061">
              <a:defRPr/>
            </a:pPr>
            <a:r>
              <a:rPr lang="pt-BR" baseline="0" dirty="0"/>
              <a:t>Ainda é comum a defecação a céu aberto bem como a precariedade dos banheiros</a:t>
            </a:r>
            <a:endParaRPr lang="pt-BR" dirty="0"/>
          </a:p>
          <a:p>
            <a:pPr algn="just"/>
            <a:endParaRPr lang="pt-BR" dirty="0">
              <a:sym typeface="Calibri"/>
            </a:endParaRPr>
          </a:p>
          <a:p>
            <a:endParaRPr i="0" dirty="0">
              <a:solidFill>
                <a:schemeClr val="dk1"/>
              </a:solidFill>
              <a:latin typeface="Calibri"/>
              <a:ea typeface="Calibri"/>
              <a:cs typeface="Calibri"/>
              <a:sym typeface="Calibri"/>
            </a:endParaRPr>
          </a:p>
        </p:txBody>
      </p:sp>
      <p:sp>
        <p:nvSpPr>
          <p:cNvPr id="139" name="Google Shape;139;p6:notes"/>
          <p:cNvSpPr txBox="1">
            <a:spLocks noGrp="1"/>
          </p:cNvSpPr>
          <p:nvPr>
            <p:ph type="sldNum" idx="12"/>
          </p:nvPr>
        </p:nvSpPr>
        <p:spPr>
          <a:xfrm>
            <a:off x="3776867" y="9428166"/>
            <a:ext cx="2890665" cy="496887"/>
          </a:xfrm>
          <a:prstGeom prst="rect">
            <a:avLst/>
          </a:prstGeom>
          <a:noFill/>
          <a:ln>
            <a:noFill/>
          </a:ln>
        </p:spPr>
        <p:txBody>
          <a:bodyPr spcFirstLastPara="1" wrap="square" lIns="90704" tIns="45340" rIns="90704" bIns="45340" anchor="b" anchorCtr="0">
            <a:noAutofit/>
          </a:bodyPr>
          <a:lstStyle/>
          <a:p>
            <a:fld id="{00000000-1234-1234-1234-123412341234}" type="slidenum">
              <a:rPr lang="pt-BR">
                <a:solidFill>
                  <a:schemeClr val="dk1"/>
                </a:solidFill>
                <a:latin typeface="Arial"/>
                <a:ea typeface="Arial"/>
                <a:cs typeface="Arial"/>
                <a:sym typeface="Arial"/>
              </a:rPr>
              <a:pPr/>
              <a:t>16</a:t>
            </a:fld>
            <a:endParaRPr>
              <a:solidFill>
                <a:schemeClr val="dk1"/>
              </a:solidFill>
              <a:latin typeface="Arial"/>
              <a:ea typeface="Arial"/>
              <a:cs typeface="Arial"/>
              <a:sym typeface="Arial"/>
            </a:endParaRPr>
          </a:p>
        </p:txBody>
      </p:sp>
    </p:spTree>
    <p:extLst>
      <p:ext uri="{BB962C8B-B14F-4D97-AF65-F5344CB8AC3E}">
        <p14:creationId xmlns:p14="http://schemas.microsoft.com/office/powerpoint/2010/main" val="640112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854075" y="744538"/>
            <a:ext cx="4960938"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66600" y="4714877"/>
            <a:ext cx="5335894" cy="4467225"/>
          </a:xfrm>
          <a:prstGeom prst="rect">
            <a:avLst/>
          </a:prstGeom>
          <a:noFill/>
          <a:ln>
            <a:noFill/>
          </a:ln>
        </p:spPr>
        <p:txBody>
          <a:bodyPr spcFirstLastPara="1" wrap="square" lIns="90704" tIns="45340" rIns="90704" bIns="45340" anchor="t" anchorCtr="0">
            <a:noAutofit/>
          </a:bodyPr>
          <a:lstStyle/>
          <a:p>
            <a:pPr algn="just"/>
            <a:r>
              <a:rPr lang="pt-BR" dirty="0"/>
              <a:t>Quanto aos resíduos sólidos, 58% dos domicílios das áreas rurais praticam a queima, e apenas 27% possuem acesso à coleta de resíduos sólidos</a:t>
            </a:r>
            <a:endParaRPr i="0" dirty="0"/>
          </a:p>
          <a:p>
            <a:pPr algn="just">
              <a:spcBef>
                <a:spcPts val="354"/>
              </a:spcBef>
            </a:pPr>
            <a:endParaRPr lang="pt-BR" dirty="0">
              <a:solidFill>
                <a:schemeClr val="dk1"/>
              </a:solidFill>
              <a:latin typeface="Calibri"/>
              <a:ea typeface="Calibri"/>
              <a:cs typeface="Calibri"/>
              <a:sym typeface="Calibri"/>
            </a:endParaRPr>
          </a:p>
          <a:p>
            <a:pPr marL="451531" indent="-451531" algn="just">
              <a:spcAft>
                <a:spcPts val="593"/>
              </a:spcAft>
              <a:buFont typeface="Wingdings" panose="05000000000000000000" pitchFamily="2" charset="2"/>
              <a:buChar char="§"/>
            </a:pPr>
            <a:r>
              <a:rPr lang="pt-BR" dirty="0"/>
              <a:t>Resíduo orgânico não é lixo!</a:t>
            </a:r>
          </a:p>
          <a:p>
            <a:pPr marL="451531" indent="-451531" algn="just">
              <a:spcAft>
                <a:spcPts val="593"/>
              </a:spcAft>
              <a:buFont typeface="Wingdings" panose="05000000000000000000" pitchFamily="2" charset="2"/>
              <a:buChar char="§"/>
            </a:pPr>
            <a:r>
              <a:rPr lang="pt-BR" dirty="0"/>
              <a:t>Constante presença de resíduos nos logradouros e quintais.</a:t>
            </a:r>
          </a:p>
          <a:p>
            <a:pPr marL="451531" indent="-451531" algn="just">
              <a:buFont typeface="Wingdings" panose="05000000000000000000" pitchFamily="2" charset="2"/>
              <a:buChar char="§"/>
            </a:pPr>
            <a:r>
              <a:rPr lang="pt-BR" dirty="0"/>
              <a:t>Materiais perigosos </a:t>
            </a:r>
            <a:r>
              <a:rPr lang="pt-BR" dirty="0">
                <a:sym typeface="Wingdings" panose="05000000000000000000" pitchFamily="2" charset="2"/>
              </a:rPr>
              <a:t></a:t>
            </a:r>
            <a:r>
              <a:rPr lang="pt-BR" dirty="0"/>
              <a:t> contaminação ambiental e riscos à saúde.</a:t>
            </a:r>
          </a:p>
          <a:p>
            <a:pPr>
              <a:spcBef>
                <a:spcPts val="354"/>
              </a:spcBef>
            </a:pPr>
            <a:endParaRPr dirty="0">
              <a:solidFill>
                <a:schemeClr val="dk1"/>
              </a:solidFill>
              <a:latin typeface="Calibri"/>
              <a:ea typeface="Calibri"/>
              <a:cs typeface="Calibri"/>
              <a:sym typeface="Calibri"/>
            </a:endParaRPr>
          </a:p>
        </p:txBody>
      </p:sp>
      <p:sp>
        <p:nvSpPr>
          <p:cNvPr id="147" name="Google Shape;147;p7:notes"/>
          <p:cNvSpPr txBox="1">
            <a:spLocks noGrp="1"/>
          </p:cNvSpPr>
          <p:nvPr>
            <p:ph type="sldNum" idx="12"/>
          </p:nvPr>
        </p:nvSpPr>
        <p:spPr>
          <a:xfrm>
            <a:off x="3776867" y="9428166"/>
            <a:ext cx="2890665" cy="496887"/>
          </a:xfrm>
          <a:prstGeom prst="rect">
            <a:avLst/>
          </a:prstGeom>
          <a:noFill/>
          <a:ln>
            <a:noFill/>
          </a:ln>
        </p:spPr>
        <p:txBody>
          <a:bodyPr spcFirstLastPara="1" wrap="square" lIns="90704" tIns="45340" rIns="90704" bIns="45340" anchor="b" anchorCtr="0">
            <a:noAutofit/>
          </a:bodyPr>
          <a:lstStyle/>
          <a:p>
            <a:fld id="{00000000-1234-1234-1234-123412341234}" type="slidenum">
              <a:rPr lang="pt-BR">
                <a:solidFill>
                  <a:schemeClr val="dk1"/>
                </a:solidFill>
                <a:latin typeface="Arial"/>
                <a:ea typeface="Arial"/>
                <a:cs typeface="Arial"/>
                <a:sym typeface="Arial"/>
              </a:rPr>
              <a:pPr/>
              <a:t>17</a:t>
            </a:fld>
            <a:endParaRPr>
              <a:solidFill>
                <a:schemeClr val="dk1"/>
              </a:solidFill>
              <a:latin typeface="Arial"/>
              <a:ea typeface="Arial"/>
              <a:cs typeface="Arial"/>
              <a:sym typeface="Arial"/>
            </a:endParaRPr>
          </a:p>
        </p:txBody>
      </p:sp>
    </p:spTree>
    <p:extLst>
      <p:ext uri="{BB962C8B-B14F-4D97-AF65-F5344CB8AC3E}">
        <p14:creationId xmlns:p14="http://schemas.microsoft.com/office/powerpoint/2010/main" val="2624827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E76661F-651D-4D68-8862-653637064F85}" type="slidenum">
              <a:rPr lang="pt-BR" smtClean="0"/>
              <a:pPr/>
              <a:t>18</a:t>
            </a:fld>
            <a:endParaRPr lang="pt-BR"/>
          </a:p>
        </p:txBody>
      </p:sp>
    </p:spTree>
    <p:extLst>
      <p:ext uri="{BB962C8B-B14F-4D97-AF65-F5344CB8AC3E}">
        <p14:creationId xmlns:p14="http://schemas.microsoft.com/office/powerpoint/2010/main" val="2855192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E76661F-651D-4D68-8862-653637064F85}" type="slidenum">
              <a:rPr lang="pt-BR" smtClean="0"/>
              <a:pPr/>
              <a:t>19</a:t>
            </a:fld>
            <a:endParaRPr lang="pt-BR"/>
          </a:p>
        </p:txBody>
      </p:sp>
    </p:spTree>
    <p:extLst>
      <p:ext uri="{BB962C8B-B14F-4D97-AF65-F5344CB8AC3E}">
        <p14:creationId xmlns:p14="http://schemas.microsoft.com/office/powerpoint/2010/main" val="275315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dirty="0"/>
              <a:t>Ao longo dos anos, a condução da política de saneamento rural no Brasil enfrentou uma série de fragilidades e como consequência apresenta uma série de lacunas, como por exemplo:</a:t>
            </a:r>
          </a:p>
          <a:p>
            <a:pPr marL="338648" indent="-338648" algn="just">
              <a:buClr>
                <a:schemeClr val="dk1"/>
              </a:buClr>
              <a:buSzPts val="2600"/>
              <a:buFont typeface="Noto Sans Symbols"/>
              <a:buChar char="▪"/>
            </a:pPr>
            <a:r>
              <a:rPr lang="pt-BR" dirty="0">
                <a:solidFill>
                  <a:schemeClr val="dk1"/>
                </a:solidFill>
                <a:ea typeface="Calibri"/>
                <a:cs typeface="Calibri"/>
                <a:sym typeface="Calibri"/>
              </a:rPr>
              <a:t>Fragmentação institucional </a:t>
            </a:r>
            <a:endParaRPr lang="pt-BR" dirty="0"/>
          </a:p>
          <a:p>
            <a:pPr marL="338648" indent="-338648" algn="just">
              <a:buClr>
                <a:schemeClr val="dk1"/>
              </a:buClr>
              <a:buSzPts val="2600"/>
              <a:buFont typeface="Noto Sans Symbols"/>
              <a:buChar char="▪"/>
            </a:pPr>
            <a:r>
              <a:rPr lang="pt-BR" dirty="0">
                <a:solidFill>
                  <a:schemeClr val="dk1"/>
                </a:solidFill>
                <a:ea typeface="Calibri"/>
                <a:cs typeface="Calibri"/>
                <a:sym typeface="Calibri"/>
              </a:rPr>
              <a:t> Diversidade de atores </a:t>
            </a:r>
          </a:p>
          <a:p>
            <a:pPr marL="338648" indent="-338648" algn="just">
              <a:buClr>
                <a:schemeClr val="dk1"/>
              </a:buClr>
              <a:buSzPts val="2600"/>
              <a:buFont typeface="Noto Sans Symbols"/>
              <a:buChar char="▪"/>
            </a:pPr>
            <a:r>
              <a:rPr lang="pt-BR" dirty="0">
                <a:solidFill>
                  <a:schemeClr val="dk1"/>
                </a:solidFill>
                <a:ea typeface="Calibri"/>
                <a:cs typeface="Calibri"/>
                <a:sym typeface="Calibri"/>
              </a:rPr>
              <a:t> Descontinuidade das ações</a:t>
            </a:r>
            <a:endParaRPr lang="pt-BR" dirty="0"/>
          </a:p>
          <a:p>
            <a:pPr marL="338648" indent="-338648" algn="just">
              <a:buClr>
                <a:schemeClr val="dk1"/>
              </a:buClr>
              <a:buSzPts val="2600"/>
              <a:buFont typeface="Noto Sans Symbols"/>
              <a:buChar char="▪"/>
            </a:pPr>
            <a:r>
              <a:rPr lang="pt-BR" dirty="0">
                <a:solidFill>
                  <a:schemeClr val="dk1"/>
                </a:solidFill>
                <a:ea typeface="Calibri"/>
                <a:cs typeface="Calibri"/>
                <a:sym typeface="Calibri"/>
              </a:rPr>
              <a:t> Escassez de recursos públicos</a:t>
            </a:r>
          </a:p>
          <a:p>
            <a:pPr marL="338648" indent="-338648" algn="just">
              <a:buClr>
                <a:schemeClr val="dk1"/>
              </a:buClr>
              <a:buSzPts val="2600"/>
              <a:buFont typeface="Noto Sans Symbols"/>
              <a:buChar char="▪"/>
            </a:pPr>
            <a:r>
              <a:rPr lang="pt-BR" dirty="0">
                <a:solidFill>
                  <a:schemeClr val="dk1"/>
                </a:solidFill>
                <a:ea typeface="Calibri"/>
                <a:cs typeface="Calibri"/>
                <a:sym typeface="Calibri"/>
              </a:rPr>
              <a:t> Ausência de dados sobre o setor </a:t>
            </a:r>
            <a:endParaRPr lang="pt-BR" dirty="0"/>
          </a:p>
          <a:p>
            <a:pPr marL="338648" indent="-338648" algn="just">
              <a:buClr>
                <a:schemeClr val="dk1"/>
              </a:buClr>
              <a:buSzPts val="2600"/>
              <a:buFont typeface="Noto Sans Symbols"/>
              <a:buChar char="▪"/>
            </a:pPr>
            <a:r>
              <a:rPr lang="pt-BR" dirty="0">
                <a:solidFill>
                  <a:schemeClr val="dk1"/>
                </a:solidFill>
                <a:ea typeface="Calibri"/>
                <a:cs typeface="Calibri"/>
                <a:sym typeface="Calibri"/>
              </a:rPr>
              <a:t> Decisões </a:t>
            </a:r>
            <a:r>
              <a:rPr lang="pt-BR" dirty="0" err="1">
                <a:solidFill>
                  <a:schemeClr val="dk1"/>
                </a:solidFill>
                <a:ea typeface="Calibri"/>
                <a:cs typeface="Calibri"/>
                <a:sym typeface="Calibri"/>
              </a:rPr>
              <a:t>tecno</a:t>
            </a:r>
            <a:r>
              <a:rPr lang="pt-BR" dirty="0">
                <a:solidFill>
                  <a:schemeClr val="dk1"/>
                </a:solidFill>
                <a:ea typeface="Calibri"/>
                <a:cs typeface="Calibri"/>
                <a:sym typeface="Calibri"/>
              </a:rPr>
              <a:t>-burocráticas, sem participação social</a:t>
            </a:r>
            <a:endParaRPr lang="pt-BR" dirty="0"/>
          </a:p>
          <a:p>
            <a:pPr algn="just"/>
            <a:endParaRPr lang="pt-BR" dirty="0"/>
          </a:p>
          <a:p>
            <a:pPr algn="just"/>
            <a:r>
              <a:rPr lang="pt-BR" dirty="0"/>
              <a:t>Especificidades tanto em termos</a:t>
            </a:r>
            <a:r>
              <a:rPr lang="pt-BR" baseline="0" dirty="0"/>
              <a:t> populacionais como territoriais, ou seja, as formas de vida, cultura, questões sociais, econômicas, ambientais, formas de ocupação do espaço...</a:t>
            </a:r>
          </a:p>
          <a:p>
            <a:pPr algn="just"/>
            <a:endParaRPr lang="pt-BR" baseline="0" dirty="0"/>
          </a:p>
          <a:p>
            <a:pPr algn="just"/>
            <a:r>
              <a:rPr lang="pt-BR" dirty="0"/>
              <a:t>Pra que a gente consiga efetivamente avançar no atendimento à população rural com serviços de saneamento</a:t>
            </a:r>
            <a:r>
              <a:rPr lang="pt-BR" b="1" dirty="0"/>
              <a:t> há uma necessidade urgente de alterar esse cenário.</a:t>
            </a:r>
          </a:p>
          <a:p>
            <a:pPr algn="just"/>
            <a:endParaRPr lang="pt-BR" b="1" dirty="0"/>
          </a:p>
          <a:p>
            <a:pPr algn="just" defTabSz="903061">
              <a:defRPr/>
            </a:pPr>
            <a:r>
              <a:rPr lang="pt-BR" b="1" dirty="0"/>
              <a:t>Lei do</a:t>
            </a:r>
            <a:r>
              <a:rPr lang="pt-BR" b="1" baseline="0" dirty="0"/>
              <a:t> Saneamento</a:t>
            </a:r>
            <a:r>
              <a:rPr lang="pt-BR" baseline="0" dirty="0"/>
              <a:t>: </a:t>
            </a:r>
            <a:r>
              <a:rPr lang="pt-BR" dirty="0"/>
              <a:t>Os Objetivos e Diretrizes da</a:t>
            </a:r>
            <a:r>
              <a:rPr lang="pt-BR" baseline="0" dirty="0"/>
              <a:t> Política Federal de Saneamento Básico, já apontam a necessidade de um olhar diferenciado para o Rural, assim como o</a:t>
            </a:r>
            <a:r>
              <a:rPr lang="pt-BR" b="1" baseline="0" dirty="0"/>
              <a:t> </a:t>
            </a:r>
            <a:r>
              <a:rPr lang="pt-BR" b="1" baseline="0" dirty="0" err="1"/>
              <a:t>Plansab</a:t>
            </a:r>
            <a:r>
              <a:rPr lang="pt-BR" baseline="0" dirty="0"/>
              <a:t>, que define a elaboração de 3 Programas, dentre eles o Programa Saneamento Rural.</a:t>
            </a:r>
            <a:endParaRPr lang="pt-BR" dirty="0"/>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2</a:t>
            </a:fld>
            <a:endParaRPr lang="pt-BR"/>
          </a:p>
        </p:txBody>
      </p:sp>
    </p:spTree>
    <p:extLst>
      <p:ext uri="{BB962C8B-B14F-4D97-AF65-F5344CB8AC3E}">
        <p14:creationId xmlns:p14="http://schemas.microsoft.com/office/powerpoint/2010/main" val="3149049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defTabSz="903061">
              <a:defRPr/>
            </a:pPr>
            <a:r>
              <a:rPr lang="pt-BR" dirty="0"/>
              <a:t>O programa é formado por três eixos: educação e participação social, tecnologia e gestão. </a:t>
            </a:r>
          </a:p>
          <a:p>
            <a:pPr algn="just" defTabSz="903061">
              <a:defRPr/>
            </a:pPr>
            <a:r>
              <a:rPr lang="pt-BR" dirty="0"/>
              <a:t>Foram formuladas </a:t>
            </a:r>
            <a:r>
              <a:rPr lang="pt-BR" b="1" dirty="0"/>
              <a:t>diretrizes e estratégias específicas para cada eixo</a:t>
            </a:r>
            <a:r>
              <a:rPr lang="pt-BR" dirty="0"/>
              <a:t>, mas há uma preocupação de que eles não sejam estanques e que os processos de educação e participação social perpassem os outros dois eixos. É essencial que a comunidade esteja envolvida na escolha da tecnologia e na gestão dos serviços</a:t>
            </a:r>
          </a:p>
          <a:p>
            <a:pPr algn="just" defTabSz="903061">
              <a:defRPr/>
            </a:pPr>
            <a:endParaRPr lang="pt-BR" dirty="0"/>
          </a:p>
          <a:p>
            <a:pPr algn="just" defTabSz="903061">
              <a:defRPr/>
            </a:pPr>
            <a:r>
              <a:rPr lang="pt-BR" dirty="0"/>
              <a:t>a </a:t>
            </a:r>
            <a:r>
              <a:rPr lang="pt-BR" b="1" dirty="0"/>
              <a:t>gestão</a:t>
            </a:r>
            <a:r>
              <a:rPr lang="pt-BR" dirty="0"/>
              <a:t> configura-se como elemento fundamental, sendo essencial sua instituição, associada à definição de serviços, por reconhecer e legitimar as demandas e planejar os meios para atendê-las, seja no nível domiciliar ou coletivo. A prestação do serviço será o reflexo dos </a:t>
            </a:r>
            <a:r>
              <a:rPr lang="pt-BR" b="1" dirty="0"/>
              <a:t>meios educacionais e de participação social</a:t>
            </a:r>
            <a:r>
              <a:rPr lang="pt-BR" dirty="0"/>
              <a:t> utilizados na sua estruturação em função das especificidades nas atuações de cada um dos atores, sejam usuários, técnicos ou políticos. A </a:t>
            </a:r>
            <a:r>
              <a:rPr lang="pt-BR" b="1" dirty="0"/>
              <a:t>tecnologia </a:t>
            </a:r>
            <a:r>
              <a:rPr lang="pt-BR" dirty="0"/>
              <a:t>de saneamento, por sua vez, representa um conjunto de técnicas ou métodos que conduzem ao atendimento de uma demanda, resultando em infraestruturas instaladas para o abastecimento de água, o esgotamento sanitário, o manejo de resíduos sólidos e de águas pluviais. Para que se consolidem como solução adequada, as técnicas necessitam do apoio da gestão, nos níveis local, regional e nacional, e de ações de educação e participação social.</a:t>
            </a:r>
          </a:p>
          <a:p>
            <a:pPr algn="just" defTabSz="903061">
              <a:defRPr/>
            </a:pPr>
            <a:endParaRPr lang="pt-BR" dirty="0"/>
          </a:p>
          <a:p>
            <a:pPr defTabSz="903061">
              <a:defRPr/>
            </a:pPr>
            <a:endParaRPr lang="pt-BR" dirty="0"/>
          </a:p>
        </p:txBody>
      </p:sp>
      <p:sp>
        <p:nvSpPr>
          <p:cNvPr id="4" name="Espaço Reservado para Número de Slide 3"/>
          <p:cNvSpPr>
            <a:spLocks noGrp="1"/>
          </p:cNvSpPr>
          <p:nvPr>
            <p:ph type="sldNum" sz="quarter" idx="10"/>
          </p:nvPr>
        </p:nvSpPr>
        <p:spPr/>
        <p:txBody>
          <a:bodyPr/>
          <a:lstStyle/>
          <a:p>
            <a:fld id="{9E76661F-651D-4D68-8862-653637064F85}" type="slidenum">
              <a:rPr lang="pt-BR" smtClean="0"/>
              <a:pPr/>
              <a:t>20</a:t>
            </a:fld>
            <a:endParaRPr lang="pt-BR"/>
          </a:p>
        </p:txBody>
      </p:sp>
    </p:spTree>
    <p:extLst>
      <p:ext uri="{BB962C8B-B14F-4D97-AF65-F5344CB8AC3E}">
        <p14:creationId xmlns:p14="http://schemas.microsoft.com/office/powerpoint/2010/main" val="2985670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03061">
              <a:defRPr/>
            </a:pPr>
            <a:r>
              <a:rPr lang="pt-BR" dirty="0">
                <a:latin typeface="Calibri" panose="020F0502020204030204" pitchFamily="34" charset="0"/>
                <a:ea typeface="Calibri" panose="020F0502020204030204" pitchFamily="34" charset="0"/>
                <a:cs typeface="Times New Roman" panose="02020603050405020304" pitchFamily="18" charset="0"/>
              </a:rPr>
              <a:t>Para cada nível são propostos atores e responsabilidades (níveis de atuação na prestação dos serviços), desde o usuário até os gestores técnico e administrativo municipal, estadual e federal</a:t>
            </a:r>
          </a:p>
          <a:p>
            <a:pPr defTabSz="903061">
              <a:defRPr/>
            </a:pPr>
            <a:r>
              <a:rPr lang="pt-BR" dirty="0"/>
              <a:t>Não se pretende indicar um arranjo organizacional, mas definir </a:t>
            </a:r>
            <a:r>
              <a:rPr lang="pt-BR" b="1" dirty="0"/>
              <a:t>atores</a:t>
            </a:r>
            <a:r>
              <a:rPr lang="pt-BR" dirty="0"/>
              <a:t> e o </a:t>
            </a:r>
            <a:r>
              <a:rPr lang="pt-BR" b="1" dirty="0"/>
              <a:t>nível de atuação </a:t>
            </a:r>
            <a:r>
              <a:rPr lang="pt-BR" dirty="0"/>
              <a:t>na prestação dos serviços</a:t>
            </a:r>
          </a:p>
          <a:p>
            <a:pPr defTabSz="903061">
              <a:defRPr/>
            </a:pPr>
            <a:endParaRPr lang="pt-BR" dirty="0">
              <a:latin typeface="Calibri" panose="020F0502020204030204" pitchFamily="34" charset="0"/>
              <a:ea typeface="Calibri" panose="020F0502020204030204" pitchFamily="34" charset="0"/>
              <a:cs typeface="Times New Roman" panose="02020603050405020304" pitchFamily="18" charset="0"/>
            </a:endParaRPr>
          </a:p>
          <a:p>
            <a:endParaRPr lang="pt-BR" dirty="0"/>
          </a:p>
          <a:p>
            <a:r>
              <a:rPr lang="pt-BR" dirty="0"/>
              <a:t>DOMICILIAR / LOCAL</a:t>
            </a:r>
          </a:p>
          <a:p>
            <a:r>
              <a:rPr lang="pt-BR" dirty="0"/>
              <a:t>Usuário</a:t>
            </a:r>
            <a:r>
              <a:rPr lang="pt-BR" baseline="0" dirty="0"/>
              <a:t> (Participação/Pagamento de tarifas)</a:t>
            </a:r>
          </a:p>
          <a:p>
            <a:r>
              <a:rPr lang="pt-BR" baseline="0" dirty="0"/>
              <a:t>Organizações comunitárias</a:t>
            </a:r>
          </a:p>
          <a:p>
            <a:r>
              <a:rPr lang="pt-BR" baseline="0" dirty="0"/>
              <a:t>Operador domiciliar (operação e manutenção rotineira)</a:t>
            </a:r>
          </a:p>
          <a:p>
            <a:r>
              <a:rPr lang="pt-BR" baseline="0" dirty="0"/>
              <a:t>Operador local</a:t>
            </a:r>
          </a:p>
          <a:p>
            <a:endParaRPr lang="pt-BR" dirty="0"/>
          </a:p>
          <a:p>
            <a:r>
              <a:rPr lang="pt-BR" dirty="0"/>
              <a:t>MUNICIPAL</a:t>
            </a:r>
            <a:r>
              <a:rPr lang="pt-BR" baseline="0" dirty="0"/>
              <a:t> / ESTADUAL/ REGIONAL/FEDERAL</a:t>
            </a:r>
            <a:endParaRPr lang="pt-BR" dirty="0"/>
          </a:p>
          <a:p>
            <a:r>
              <a:rPr lang="pt-BR" dirty="0"/>
              <a:t>GESTOR PÚBLICO / Técnico e administrativo</a:t>
            </a:r>
          </a:p>
          <a:p>
            <a:pPr marL="531490" indent="-282207">
              <a:buFont typeface="Wingdings" panose="05000000000000000000" pitchFamily="2" charset="2"/>
              <a:buChar char="§"/>
            </a:pPr>
            <a:r>
              <a:rPr lang="pt-BR" dirty="0">
                <a:latin typeface="Calibri" panose="020F0502020204030204" pitchFamily="34" charset="0"/>
                <a:ea typeface="Calibri" panose="020F0502020204030204" pitchFamily="34" charset="0"/>
              </a:rPr>
              <a:t>Bom funcionamento dos sistemas</a:t>
            </a:r>
          </a:p>
          <a:p>
            <a:pPr marL="531490" indent="-282207">
              <a:buFont typeface="Wingdings" panose="05000000000000000000" pitchFamily="2" charset="2"/>
              <a:buChar char="§"/>
            </a:pPr>
            <a:r>
              <a:rPr lang="pt-BR" dirty="0"/>
              <a:t>Problemas mais complexos</a:t>
            </a:r>
          </a:p>
          <a:p>
            <a:pPr marL="531490" indent="-282207">
              <a:buFont typeface="Wingdings" panose="05000000000000000000" pitchFamily="2" charset="2"/>
              <a:buChar char="§"/>
            </a:pPr>
            <a:r>
              <a:rPr lang="pt-BR" dirty="0">
                <a:latin typeface="Calibri" panose="020F0502020204030204" pitchFamily="34" charset="0"/>
                <a:ea typeface="Calibri" panose="020F0502020204030204" pitchFamily="34" charset="0"/>
              </a:rPr>
              <a:t>Qualidade dos serviços</a:t>
            </a:r>
          </a:p>
          <a:p>
            <a:pPr marL="531490" indent="-282207">
              <a:buFont typeface="Wingdings" panose="05000000000000000000" pitchFamily="2" charset="2"/>
              <a:buChar char="§"/>
            </a:pPr>
            <a:r>
              <a:rPr lang="pt-BR" dirty="0">
                <a:latin typeface="Calibri" panose="020F0502020204030204" pitchFamily="34" charset="0"/>
              </a:rPr>
              <a:t>Programas de educação </a:t>
            </a:r>
          </a:p>
          <a:p>
            <a:pPr marL="531490" indent="-282207">
              <a:buFont typeface="Wingdings" panose="05000000000000000000" pitchFamily="2" charset="2"/>
              <a:buChar char="§"/>
            </a:pPr>
            <a:r>
              <a:rPr lang="pt-BR" dirty="0">
                <a:latin typeface="Calibri" panose="020F0502020204030204" pitchFamily="34" charset="0"/>
              </a:rPr>
              <a:t>Gestão financeira</a:t>
            </a:r>
            <a:endParaRPr lang="pt-BR" dirty="0"/>
          </a:p>
        </p:txBody>
      </p:sp>
      <p:sp>
        <p:nvSpPr>
          <p:cNvPr id="4" name="Espaço Reservado para Número de Slide 3"/>
          <p:cNvSpPr>
            <a:spLocks noGrp="1"/>
          </p:cNvSpPr>
          <p:nvPr>
            <p:ph type="sldNum" sz="quarter" idx="10"/>
          </p:nvPr>
        </p:nvSpPr>
        <p:spPr/>
        <p:txBody>
          <a:bodyPr/>
          <a:lstStyle/>
          <a:p>
            <a:fld id="{9E76661F-651D-4D68-8862-653637064F85}" type="slidenum">
              <a:rPr lang="pt-BR" smtClean="0"/>
              <a:pPr/>
              <a:t>21</a:t>
            </a:fld>
            <a:endParaRPr lang="pt-BR"/>
          </a:p>
        </p:txBody>
      </p:sp>
    </p:spTree>
    <p:extLst>
      <p:ext uri="{BB962C8B-B14F-4D97-AF65-F5344CB8AC3E}">
        <p14:creationId xmlns:p14="http://schemas.microsoft.com/office/powerpoint/2010/main" val="3317380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dirty="0"/>
              <a:t>O exercício da participação social e do controle social, a apropriação das soluções de saneamento pela população, bem como o desempenho eficiente dos atores vinculados aos processos de gestão pública dos serviços de saneamento, dependem diretamente de estratégias educacionais que maximizem a formação em saneamento.</a:t>
            </a:r>
          </a:p>
        </p:txBody>
      </p:sp>
      <p:sp>
        <p:nvSpPr>
          <p:cNvPr id="4" name="Espaço Reservado para Número de Slide 3"/>
          <p:cNvSpPr>
            <a:spLocks noGrp="1"/>
          </p:cNvSpPr>
          <p:nvPr>
            <p:ph type="sldNum" sz="quarter" idx="10"/>
          </p:nvPr>
        </p:nvSpPr>
        <p:spPr/>
        <p:txBody>
          <a:bodyPr/>
          <a:lstStyle/>
          <a:p>
            <a:fld id="{9E76661F-651D-4D68-8862-653637064F85}" type="slidenum">
              <a:rPr lang="pt-BR" smtClean="0"/>
              <a:pPr/>
              <a:t>22</a:t>
            </a:fld>
            <a:endParaRPr lang="pt-BR"/>
          </a:p>
        </p:txBody>
      </p:sp>
    </p:spTree>
    <p:extLst>
      <p:ext uri="{BB962C8B-B14F-4D97-AF65-F5344CB8AC3E}">
        <p14:creationId xmlns:p14="http://schemas.microsoft.com/office/powerpoint/2010/main" val="1372254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dirty="0"/>
              <a:t>No eixo tecnologia foram formuladas matrizes tecnológicas para cada componente do saneamento.</a:t>
            </a:r>
          </a:p>
          <a:p>
            <a:pPr algn="just"/>
            <a:r>
              <a:rPr lang="pt-BR" dirty="0"/>
              <a:t>Essas matrizes são fluxogramas que apontam pra soluções sustentáveis passíveis de serem adotadas, de acordo com as características do local, as inovações e a modernização tecnológicas. </a:t>
            </a:r>
          </a:p>
          <a:p>
            <a:pPr algn="just"/>
            <a:r>
              <a:rPr lang="pt-BR" dirty="0"/>
              <a:t>Obs.: O PNSR estabelece que essa escolha deva ser feita em conjunto com a comunidade. </a:t>
            </a:r>
          </a:p>
          <a:p>
            <a:pPr algn="just"/>
            <a:endParaRPr lang="pt-BR" dirty="0"/>
          </a:p>
          <a:p>
            <a:pPr algn="just"/>
            <a:r>
              <a:rPr lang="pt-BR" dirty="0"/>
              <a:t>Ex.: Esgotamento sanitário - a partir da disponibilidade hídrica do local, a profundidade do lençol freático e da segregação ou não das águas cinzas, são propostos alguns tipos de tratamento de efluentes em diferentes níveis, que exigem certos requisitos de operações. Alguns mais simples, que a própria comunidade consegue resolver, até os mais avançados, que precisam do suporte do poder público.</a:t>
            </a:r>
          </a:p>
          <a:p>
            <a:pPr algn="just"/>
            <a:endParaRPr lang="pt-BR" dirty="0"/>
          </a:p>
        </p:txBody>
      </p:sp>
      <p:sp>
        <p:nvSpPr>
          <p:cNvPr id="4" name="Espaço Reservado para Número de Slide 3"/>
          <p:cNvSpPr>
            <a:spLocks noGrp="1"/>
          </p:cNvSpPr>
          <p:nvPr>
            <p:ph type="sldNum" sz="quarter" idx="10"/>
          </p:nvPr>
        </p:nvSpPr>
        <p:spPr/>
        <p:txBody>
          <a:bodyPr/>
          <a:lstStyle/>
          <a:p>
            <a:fld id="{9E76661F-651D-4D68-8862-653637064F85}" type="slidenum">
              <a:rPr lang="pt-BR" smtClean="0"/>
              <a:pPr/>
              <a:t>23</a:t>
            </a:fld>
            <a:endParaRPr lang="pt-BR"/>
          </a:p>
        </p:txBody>
      </p:sp>
    </p:spTree>
    <p:extLst>
      <p:ext uri="{BB962C8B-B14F-4D97-AF65-F5344CB8AC3E}">
        <p14:creationId xmlns:p14="http://schemas.microsoft.com/office/powerpoint/2010/main" val="242766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dirty="0"/>
              <a:t>Ex.: Esgotamento sanitário - a partir da disponibilidade hídrica do local, a profundidade do lençol freático e da segregação ou não das águas cinzas, são propostos alguns tipos de tratamento de efluentes em diferentes níveis, que exigem certos requisitos de operações. Alguns mais simples, que a própria comunidade consegue resolver, até os mais avançados, que precisam do suporte do poder público.</a:t>
            </a:r>
          </a:p>
          <a:p>
            <a:pPr algn="just"/>
            <a:endParaRPr lang="pt-BR" dirty="0"/>
          </a:p>
          <a:p>
            <a:pPr algn="just"/>
            <a:endParaRPr lang="pt-BR" dirty="0"/>
          </a:p>
          <a:p>
            <a:r>
              <a:rPr lang="pt-BR" dirty="0" smtClean="0"/>
              <a:t>A título</a:t>
            </a:r>
            <a:r>
              <a:rPr lang="pt-BR" baseline="0" dirty="0" smtClean="0"/>
              <a:t> de exemplo:</a:t>
            </a:r>
            <a:endParaRPr lang="pt-BR" dirty="0" smtClean="0"/>
          </a:p>
          <a:p>
            <a:r>
              <a:rPr lang="pt-BR" dirty="0" smtClean="0"/>
              <a:t>Matriz Tecnológica</a:t>
            </a:r>
            <a:r>
              <a:rPr lang="pt-BR" baseline="0" dirty="0" smtClean="0"/>
              <a:t> de Abastecimento de Água – solução coletiva </a:t>
            </a:r>
          </a:p>
          <a:p>
            <a:pPr algn="just" defTabSz="903061">
              <a:defRPr/>
            </a:pPr>
            <a:r>
              <a:rPr lang="pt-BR" dirty="0" smtClean="0"/>
              <a:t>Identificam-se os atores e papéis (requisitos) a partir da definição da solução tecnológica</a:t>
            </a:r>
          </a:p>
          <a:p>
            <a:pPr algn="just"/>
            <a:endParaRPr lang="pt-BR" dirty="0"/>
          </a:p>
        </p:txBody>
      </p:sp>
      <p:sp>
        <p:nvSpPr>
          <p:cNvPr id="4" name="Espaço Reservado para Número de Slide 3"/>
          <p:cNvSpPr>
            <a:spLocks noGrp="1"/>
          </p:cNvSpPr>
          <p:nvPr>
            <p:ph type="sldNum" sz="quarter" idx="10"/>
          </p:nvPr>
        </p:nvSpPr>
        <p:spPr/>
        <p:txBody>
          <a:bodyPr/>
          <a:lstStyle/>
          <a:p>
            <a:fld id="{9E76661F-651D-4D68-8862-653637064F85}" type="slidenum">
              <a:rPr lang="pt-BR" smtClean="0"/>
              <a:pPr/>
              <a:t>24</a:t>
            </a:fld>
            <a:endParaRPr lang="pt-BR"/>
          </a:p>
        </p:txBody>
      </p:sp>
    </p:spTree>
    <p:extLst>
      <p:ext uri="{BB962C8B-B14F-4D97-AF65-F5344CB8AC3E}">
        <p14:creationId xmlns:p14="http://schemas.microsoft.com/office/powerpoint/2010/main" val="259784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E76661F-651D-4D68-8862-653637064F85}" type="slidenum">
              <a:rPr lang="pt-BR" smtClean="0"/>
              <a:pPr/>
              <a:t>25</a:t>
            </a:fld>
            <a:endParaRPr lang="pt-BR"/>
          </a:p>
        </p:txBody>
      </p:sp>
    </p:spTree>
    <p:extLst>
      <p:ext uri="{BB962C8B-B14F-4D97-AF65-F5344CB8AC3E}">
        <p14:creationId xmlns:p14="http://schemas.microsoft.com/office/powerpoint/2010/main" val="201285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9E76661F-651D-4D68-8862-653637064F85}" type="slidenum">
              <a:rPr lang="pt-BR" smtClean="0"/>
              <a:pPr/>
              <a:t>26</a:t>
            </a:fld>
            <a:endParaRPr lang="pt-BR"/>
          </a:p>
        </p:txBody>
      </p:sp>
    </p:spTree>
    <p:extLst>
      <p:ext uri="{BB962C8B-B14F-4D97-AF65-F5344CB8AC3E}">
        <p14:creationId xmlns:p14="http://schemas.microsoft.com/office/powerpoint/2010/main" val="4271953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i="1" dirty="0">
                <a:solidFill>
                  <a:schemeClr val="accent6">
                    <a:lumMod val="75000"/>
                  </a:schemeClr>
                </a:solidFill>
              </a:rPr>
              <a:t>Linhas de Ação</a:t>
            </a:r>
          </a:p>
          <a:p>
            <a:endParaRPr lang="pt-BR" b="1" i="1" dirty="0">
              <a:solidFill>
                <a:schemeClr val="accent6">
                  <a:lumMod val="75000"/>
                </a:schemeClr>
              </a:solidFill>
            </a:endParaRPr>
          </a:p>
          <a:p>
            <a:r>
              <a:rPr lang="pt-BR" b="1" i="1" dirty="0">
                <a:solidFill>
                  <a:schemeClr val="accent6">
                    <a:lumMod val="75000"/>
                  </a:schemeClr>
                </a:solidFill>
              </a:rPr>
              <a:t>Ações estruturantes </a:t>
            </a:r>
            <a:r>
              <a:rPr lang="pt-BR" b="1" dirty="0">
                <a:solidFill>
                  <a:schemeClr val="accent6">
                    <a:lumMod val="75000"/>
                  </a:schemeClr>
                </a:solidFill>
              </a:rPr>
              <a:t> </a:t>
            </a:r>
          </a:p>
          <a:p>
            <a:pPr marL="790179" lvl="1" indent="-338648">
              <a:buFont typeface="Wingdings" panose="05000000000000000000" pitchFamily="2" charset="2"/>
              <a:buChar char="§"/>
            </a:pPr>
            <a:r>
              <a:rPr lang="pt-BR" dirty="0"/>
              <a:t>De apoio à gestão</a:t>
            </a:r>
          </a:p>
          <a:p>
            <a:pPr marL="790179" lvl="1" indent="-338648">
              <a:buFont typeface="Wingdings" panose="05000000000000000000" pitchFamily="2" charset="2"/>
              <a:buChar char="§"/>
            </a:pPr>
            <a:r>
              <a:rPr lang="pt-BR" dirty="0"/>
              <a:t>De apoio à prestação de serviços</a:t>
            </a:r>
          </a:p>
          <a:p>
            <a:pPr marL="790179" lvl="1" indent="-338648">
              <a:buFont typeface="Wingdings" panose="05000000000000000000" pitchFamily="2" charset="2"/>
              <a:buChar char="§"/>
            </a:pPr>
            <a:r>
              <a:rPr lang="pt-BR" dirty="0"/>
              <a:t>De apoio à formação e qualificação técnica</a:t>
            </a:r>
          </a:p>
          <a:p>
            <a:pPr marL="790179" lvl="1" indent="-338648">
              <a:buFont typeface="Wingdings" panose="05000000000000000000" pitchFamily="2" charset="2"/>
              <a:buChar char="§"/>
            </a:pPr>
            <a:r>
              <a:rPr lang="pt-BR" dirty="0"/>
              <a:t>De apoio ao desenvolvimento científico e tecnológico</a:t>
            </a:r>
          </a:p>
          <a:p>
            <a:pPr marL="790179" lvl="1" indent="-338648">
              <a:buFont typeface="Wingdings" panose="05000000000000000000" pitchFamily="2" charset="2"/>
              <a:buChar char="§"/>
            </a:pPr>
            <a:r>
              <a:rPr lang="pt-BR" dirty="0"/>
              <a:t>De apoio à comunicação e divulgação</a:t>
            </a:r>
          </a:p>
          <a:p>
            <a:pPr lvl="1"/>
            <a:endParaRPr lang="pt-BR" dirty="0"/>
          </a:p>
          <a:p>
            <a:r>
              <a:rPr lang="pt-BR" b="1" i="1" dirty="0">
                <a:solidFill>
                  <a:schemeClr val="accent6">
                    <a:lumMod val="75000"/>
                  </a:schemeClr>
                </a:solidFill>
              </a:rPr>
              <a:t>Ações estruturais</a:t>
            </a:r>
            <a:endParaRPr lang="pt-BR" b="1" dirty="0">
              <a:solidFill>
                <a:schemeClr val="accent6">
                  <a:lumMod val="75000"/>
                </a:schemeClr>
              </a:solidFill>
            </a:endParaRPr>
          </a:p>
          <a:p>
            <a:pPr algn="just"/>
            <a:r>
              <a:rPr lang="pt-BR" dirty="0"/>
              <a:t>Apoiar tecnicamente e financeiramente a elaboração de estudos e projetos e execução de obras</a:t>
            </a:r>
          </a:p>
          <a:p>
            <a:endParaRPr lang="pt-BR" dirty="0"/>
          </a:p>
        </p:txBody>
      </p:sp>
      <p:sp>
        <p:nvSpPr>
          <p:cNvPr id="4" name="Espaço Reservado para Número de Slide 3"/>
          <p:cNvSpPr>
            <a:spLocks noGrp="1"/>
          </p:cNvSpPr>
          <p:nvPr>
            <p:ph type="sldNum" sz="quarter" idx="10"/>
          </p:nvPr>
        </p:nvSpPr>
        <p:spPr/>
        <p:txBody>
          <a:bodyPr/>
          <a:lstStyle/>
          <a:p>
            <a:fld id="{9E76661F-651D-4D68-8862-653637064F85}" type="slidenum">
              <a:rPr lang="pt-BR" smtClean="0"/>
              <a:pPr/>
              <a:t>27</a:t>
            </a:fld>
            <a:endParaRPr lang="pt-BR"/>
          </a:p>
        </p:txBody>
      </p:sp>
    </p:spTree>
    <p:extLst>
      <p:ext uri="{BB962C8B-B14F-4D97-AF65-F5344CB8AC3E}">
        <p14:creationId xmlns:p14="http://schemas.microsoft.com/office/powerpoint/2010/main" val="488670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E76661F-651D-4D68-8862-653637064F85}" type="slidenum">
              <a:rPr lang="pt-BR" smtClean="0"/>
              <a:pPr/>
              <a:t>28</a:t>
            </a:fld>
            <a:endParaRPr lang="pt-BR"/>
          </a:p>
        </p:txBody>
      </p:sp>
    </p:spTree>
    <p:extLst>
      <p:ext uri="{BB962C8B-B14F-4D97-AF65-F5344CB8AC3E}">
        <p14:creationId xmlns:p14="http://schemas.microsoft.com/office/powerpoint/2010/main" val="609420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defTabSz="903061">
              <a:defRPr/>
            </a:pPr>
            <a:r>
              <a:rPr lang="pt-BR" dirty="0"/>
              <a:t>Atualmente os diversos atores relacionados ao tema do saneamento rural se encontram desconectados, realizando ações de forma isolada. A ideia é que, a partir do PNSR, possa ocorrer uma interação entre os gestores públicos – tanto federais, quanto estaduais e municipais – e as populações rurais, as organizações da sociedade civil e também os especialistas e pesquisadores acadêmicos. </a:t>
            </a:r>
          </a:p>
          <a:p>
            <a:pPr algn="just" defTabSz="903061">
              <a:defRPr/>
            </a:pPr>
            <a:r>
              <a:rPr lang="pt-BR" dirty="0"/>
              <a:t>Definir seus papéis e responsabilidades</a:t>
            </a:r>
          </a:p>
          <a:p>
            <a:pPr algn="just" defTabSz="903061">
              <a:defRPr/>
            </a:pPr>
            <a:r>
              <a:rPr lang="pt-BR" dirty="0"/>
              <a:t>Agregar recursos e instrumentos, para organização do setor de saneamento rural e superação da carência de capacidade instalada, para atuação nas áreas rurais dos municípios, de forma integrada e sustentável.</a:t>
            </a:r>
          </a:p>
          <a:p>
            <a:pPr defTabSz="903061">
              <a:defRPr/>
            </a:pPr>
            <a:endParaRPr lang="pt-BR" baseline="0" dirty="0"/>
          </a:p>
          <a:p>
            <a:endParaRPr lang="pt-BR" dirty="0"/>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29</a:t>
            </a:fld>
            <a:endParaRPr lang="pt-BR"/>
          </a:p>
        </p:txBody>
      </p:sp>
    </p:spTree>
    <p:extLst>
      <p:ext uri="{BB962C8B-B14F-4D97-AF65-F5344CB8AC3E}">
        <p14:creationId xmlns:p14="http://schemas.microsoft.com/office/powerpoint/2010/main" val="2373069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03061">
              <a:defRPr/>
            </a:pPr>
            <a:r>
              <a:rPr lang="pt-BR" b="1" dirty="0"/>
              <a:t>Princípios (ONU):</a:t>
            </a:r>
          </a:p>
          <a:p>
            <a:pPr defTabSz="903061">
              <a:defRPr/>
            </a:pPr>
            <a:r>
              <a:rPr lang="pt-BR" dirty="0"/>
              <a:t>Não discriminação e igualdade </a:t>
            </a:r>
          </a:p>
          <a:p>
            <a:pPr defTabSz="903061">
              <a:defRPr/>
            </a:pPr>
            <a:r>
              <a:rPr lang="pt-BR" dirty="0"/>
              <a:t>Acesso à informação e à transparência </a:t>
            </a:r>
          </a:p>
          <a:p>
            <a:pPr defTabSz="903061">
              <a:defRPr/>
            </a:pPr>
            <a:r>
              <a:rPr lang="pt-BR" dirty="0"/>
              <a:t>Participação popular </a:t>
            </a:r>
          </a:p>
          <a:p>
            <a:pPr defTabSz="903061">
              <a:defRPr/>
            </a:pPr>
            <a:r>
              <a:rPr lang="pt-BR" dirty="0"/>
              <a:t>Prestação de contas</a:t>
            </a:r>
          </a:p>
          <a:p>
            <a:pPr defTabSz="903061">
              <a:defRPr/>
            </a:pPr>
            <a:endParaRPr lang="pt-BR" dirty="0"/>
          </a:p>
          <a:p>
            <a:pPr defTabSz="903061">
              <a:defRPr/>
            </a:pPr>
            <a:r>
              <a:rPr lang="pt-BR" b="1" dirty="0"/>
              <a:t>Saúde -&gt; </a:t>
            </a:r>
            <a:r>
              <a:rPr lang="pt-BR" dirty="0"/>
              <a:t>inter-relação entre determinantes</a:t>
            </a:r>
            <a:r>
              <a:rPr lang="pt-BR" b="1" dirty="0"/>
              <a:t> -&gt; saneamento </a:t>
            </a:r>
          </a:p>
          <a:p>
            <a:pPr defTabSz="903061">
              <a:defRPr/>
            </a:pPr>
            <a:endParaRPr lang="pt-BR" dirty="0"/>
          </a:p>
          <a:p>
            <a:pPr defTabSz="903061">
              <a:defRPr/>
            </a:pPr>
            <a:r>
              <a:rPr lang="pt-BR" dirty="0"/>
              <a:t>Relações de produção com preservação ambiental + equidade</a:t>
            </a:r>
          </a:p>
          <a:p>
            <a:pPr defTabSz="903061">
              <a:defRPr/>
            </a:pPr>
            <a:r>
              <a:rPr lang="pt-BR" dirty="0"/>
              <a:t>Agricultura familiar -&gt; Agroecologia (preservação e recuperação das águas e solos)</a:t>
            </a:r>
          </a:p>
          <a:p>
            <a:pPr defTabSz="903061">
              <a:defRPr/>
            </a:pPr>
            <a:r>
              <a:rPr lang="pt-BR" dirty="0"/>
              <a:t>Energia Limpa</a:t>
            </a:r>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3</a:t>
            </a:fld>
            <a:endParaRPr lang="pt-BR"/>
          </a:p>
        </p:txBody>
      </p:sp>
    </p:spTree>
    <p:extLst>
      <p:ext uri="{BB962C8B-B14F-4D97-AF65-F5344CB8AC3E}">
        <p14:creationId xmlns:p14="http://schemas.microsoft.com/office/powerpoint/2010/main" val="3317344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defTabSz="903061">
              <a:buSzPct val="25000"/>
              <a:defRPr/>
            </a:pPr>
            <a:r>
              <a:rPr lang="pt-BR" sz="1000" dirty="0"/>
              <a:t>Na gestão do programa são propostos fóruns nos três níveis de governo. Em todos eles há espaço pra representantes da sociedade civil organizada. No nível nacional teremos os fóruns gestor e executor do PNSR. No nível estadual estão previstos os fóruns técnicos e de educação e participação social. E no nível municipal espera-se contar com o envolvimento dos municípios e das comunidades.</a:t>
            </a:r>
            <a:endParaRPr lang="pt-BR" sz="1000" dirty="0">
              <a:solidFill>
                <a:schemeClr val="dk1"/>
              </a:solidFill>
              <a:ea typeface="Calibri"/>
              <a:cs typeface="Calibri"/>
              <a:sym typeface="Calibri"/>
            </a:endParaRPr>
          </a:p>
          <a:p>
            <a:pPr algn="just">
              <a:buSzPct val="25000"/>
            </a:pPr>
            <a:endParaRPr lang="pt-BR" sz="1000" dirty="0">
              <a:solidFill>
                <a:schemeClr val="dk1"/>
              </a:solidFill>
              <a:ea typeface="Calibri"/>
              <a:cs typeface="Calibri"/>
              <a:sym typeface="Calibri"/>
            </a:endParaRPr>
          </a:p>
          <a:p>
            <a:pPr algn="just"/>
            <a:r>
              <a:rPr lang="pt-BR" sz="1000" b="1" dirty="0"/>
              <a:t>FÓRUM GESTOR DO PNSR </a:t>
            </a:r>
            <a:r>
              <a:rPr lang="pt-BR" sz="1000" dirty="0"/>
              <a:t>(Instância deliberativa)</a:t>
            </a:r>
          </a:p>
          <a:p>
            <a:pPr algn="just"/>
            <a:r>
              <a:rPr lang="pt-BR" sz="1000" b="1" dirty="0"/>
              <a:t>Composição:</a:t>
            </a:r>
            <a:r>
              <a:rPr lang="pt-BR" sz="1000" dirty="0"/>
              <a:t> Segmentos da esfera federal (atores com atuação direta, nível de Secretaria) e da sociedade civil organizada.</a:t>
            </a:r>
          </a:p>
          <a:p>
            <a:pPr algn="just">
              <a:buSzPct val="25000"/>
            </a:pPr>
            <a:endParaRPr lang="pt-BR" sz="1000" dirty="0">
              <a:solidFill>
                <a:schemeClr val="dk1"/>
              </a:solidFill>
              <a:ea typeface="Calibri"/>
              <a:cs typeface="Calibri"/>
              <a:sym typeface="Calibri"/>
            </a:endParaRPr>
          </a:p>
          <a:p>
            <a:pPr algn="just"/>
            <a:r>
              <a:rPr lang="pt-BR" sz="1000" b="1" dirty="0"/>
              <a:t>FÓRUM EXECUTIVO DO PNSR </a:t>
            </a:r>
            <a:r>
              <a:rPr lang="pt-BR" sz="1000" dirty="0"/>
              <a:t>(Instância de coordenação e consultiva)</a:t>
            </a:r>
          </a:p>
          <a:p>
            <a:pPr algn="just"/>
            <a:r>
              <a:rPr lang="pt-BR" sz="1000" b="1" dirty="0"/>
              <a:t>Composição:</a:t>
            </a:r>
            <a:r>
              <a:rPr lang="pt-BR" sz="1000" dirty="0"/>
              <a:t> Técnicos da esfera federal.</a:t>
            </a:r>
          </a:p>
          <a:p>
            <a:pPr algn="just"/>
            <a:endParaRPr lang="pt-BR" sz="1000" dirty="0"/>
          </a:p>
          <a:p>
            <a:pPr algn="just"/>
            <a:r>
              <a:rPr lang="pt-BR" sz="1000" b="1" dirty="0"/>
              <a:t>FÓRUNS TÉCNICOS E DE EDUCAÇÃO E PARTICIPAÇÃO SOCIAL DO PNSR </a:t>
            </a:r>
            <a:r>
              <a:rPr lang="pt-BR" sz="1000" dirty="0"/>
              <a:t>(Instâncias de execução técnica e de formação de pessoas)</a:t>
            </a:r>
          </a:p>
          <a:p>
            <a:pPr algn="just" defTabSz="903061">
              <a:buSzPct val="25000"/>
              <a:defRPr/>
            </a:pPr>
            <a:r>
              <a:rPr lang="pt-BR" sz="1000" b="1" dirty="0"/>
              <a:t>Composição: </a:t>
            </a:r>
            <a:r>
              <a:rPr lang="pt-BR" sz="1000" dirty="0"/>
              <a:t>Técnicos das esferas federal e estadual, lotados nas Superintendências Estaduais da Funasa, e/ou nos Setores Desconcentrados de Engenharia de Saúde Pública e Saúde Ambiental da Funasa (</a:t>
            </a:r>
            <a:r>
              <a:rPr lang="pt-BR" sz="1000" i="1" dirty="0"/>
              <a:t>“</a:t>
            </a:r>
            <a:r>
              <a:rPr lang="pt-BR" sz="1000" i="1" dirty="0" err="1"/>
              <a:t>Pólos</a:t>
            </a:r>
            <a:r>
              <a:rPr lang="pt-BR" sz="1000" i="1" dirty="0"/>
              <a:t> de Saneamento”</a:t>
            </a:r>
            <a:r>
              <a:rPr lang="pt-BR" sz="1000" dirty="0"/>
              <a:t>), e/ou nos Escritórios Remotos, e/ou nos Núcleos Estaduais do Programa Água Doce (MDR), e/ou em unidades da Fundação Oswaldo Cruz, e/ou em outros órgãos federais descentralizados, e/ou nos órgãos estaduais regionalizados, e/ou nas agências de bacia hidrográfica e/ou nos consórcios públicos e associações municipais, sociedade civil organizada, representantes das prestadoras de serviço (iniciativa pública, privada ou de capital misto), pesquisadores e professores de instituições de ensino e pesquisa, membros de conselhos municipais e estaduais, representantes dos governos municipais e estaduais e pessoas convidadas.</a:t>
            </a:r>
          </a:p>
          <a:p>
            <a:pPr algn="just"/>
            <a:endParaRPr lang="pt-BR" sz="1000" dirty="0"/>
          </a:p>
          <a:p>
            <a:pPr algn="just" defTabSz="903061">
              <a:buSzPct val="25000"/>
              <a:defRPr/>
            </a:pPr>
            <a:r>
              <a:rPr lang="pt-BR" sz="1000" b="1" dirty="0"/>
              <a:t>MUNICÍPIOS: </a:t>
            </a:r>
            <a:r>
              <a:rPr lang="pt-BR" sz="1000" dirty="0"/>
              <a:t>Secretarias de Governo, Conselhos Municipais, Prestadoras de Serviços de Saneamento, Comunidade Organizada e Organizações não Governamentais.</a:t>
            </a:r>
          </a:p>
          <a:p>
            <a:pPr algn="just" defTabSz="903061">
              <a:buSzPct val="25000"/>
              <a:defRPr/>
            </a:pPr>
            <a:r>
              <a:rPr lang="pt-BR" sz="1000" b="1" dirty="0"/>
              <a:t>COMUNIDADES: </a:t>
            </a:r>
            <a:r>
              <a:rPr lang="pt-BR" sz="1000" dirty="0"/>
              <a:t>Famílias, Associações Comunitárias e Escolas.</a:t>
            </a:r>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30</a:t>
            </a:fld>
            <a:endParaRPr lang="pt-BR"/>
          </a:p>
        </p:txBody>
      </p:sp>
    </p:spTree>
    <p:extLst>
      <p:ext uri="{BB962C8B-B14F-4D97-AF65-F5344CB8AC3E}">
        <p14:creationId xmlns:p14="http://schemas.microsoft.com/office/powerpoint/2010/main" val="325349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defTabSz="903061">
              <a:buSzPct val="25000"/>
              <a:defRPr/>
            </a:pPr>
            <a:r>
              <a:rPr lang="pt-BR" dirty="0"/>
              <a:t>Assim, o PNSR, em sua concepção, pressupõe o desenvolvimento de ações de forma articulada com outros Programas e Políticas Públicas, relacionados direta ou indiretamente às ações de saneamento básico nas comunidades rurais. </a:t>
            </a:r>
          </a:p>
          <a:p>
            <a:pPr algn="just" defTabSz="903061">
              <a:buSzPct val="25000"/>
              <a:defRPr/>
            </a:pPr>
            <a:endParaRPr lang="pt-BR" sz="1000" dirty="0"/>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31</a:t>
            </a:fld>
            <a:endParaRPr lang="pt-BR"/>
          </a:p>
        </p:txBody>
      </p:sp>
    </p:spTree>
    <p:extLst>
      <p:ext uri="{BB962C8B-B14F-4D97-AF65-F5344CB8AC3E}">
        <p14:creationId xmlns:p14="http://schemas.microsoft.com/office/powerpoint/2010/main" val="2945189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defTabSz="903061">
              <a:buSzPct val="25000"/>
              <a:defRPr/>
            </a:pPr>
            <a:r>
              <a:rPr lang="pt-BR" sz="1000" dirty="0"/>
              <a:t>Considerando a intersetorialidade das ações de saneamento rural, identificam-se outros órgãos federais que possuem atribuições indiretamente relacionadas ao programa, em políticas como desenvolvimento rural, habitação, meio ambiente, educação, bem como em temas transversais como inclusão social, promoção da igualdade racial e igualdade de gênero. Caberá ao Fórum Gestor do PNSR realizar articulações com esses órgãos federais no sentido de concretizar ações estruturantes do Programa.</a:t>
            </a:r>
          </a:p>
          <a:p>
            <a:pPr algn="just" defTabSz="903061">
              <a:buSzPct val="25000"/>
              <a:defRPr/>
            </a:pPr>
            <a:endParaRPr lang="pt-BR" sz="1000" dirty="0"/>
          </a:p>
          <a:p>
            <a:pPr lvl="0" algn="just"/>
            <a:r>
              <a:rPr lang="pt-BR" sz="1000" dirty="0"/>
              <a:t>Ministério da Educação, Ministério do Desenvolvimento Regional (SNH), Ministério do Meio Ambiente, Ministério da Agricultura, Pecuária e Abastecimento, Ministério de Minas e Energia, Ministério da Ciência, Tecnologia, Inovações e Comunicações, Ministério da Cultura, Secretaria Especial de Agricultura Familiar e do Desenvolvimento Agrário (SEAD), Instituto Nacional de Colonização e Reforma Agrária (Incra), Secretaria Nacional de Políticas para Mulheres, Secretaria de Políticas de Promoção da Igualdade Racial (SEPPIR), Secretaria de Governo - Presidência da República, Ministério da Cidadania, Ministério da Defesa/Exército, Fundação Banco do Brasil.</a:t>
            </a:r>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32</a:t>
            </a:fld>
            <a:endParaRPr lang="pt-BR"/>
          </a:p>
        </p:txBody>
      </p:sp>
    </p:spTree>
    <p:extLst>
      <p:ext uri="{BB962C8B-B14F-4D97-AF65-F5344CB8AC3E}">
        <p14:creationId xmlns:p14="http://schemas.microsoft.com/office/powerpoint/2010/main" val="3840374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defTabSz="903061">
              <a:buSzPct val="25000"/>
              <a:defRPr/>
            </a:pPr>
            <a:r>
              <a:rPr lang="pt-BR" sz="1000" dirty="0"/>
              <a:t>Para orientar a atuação dos diferentes órgãos e entidades da sociedade civil organizada, sejam eles das esferas federal, estaduais e municipais, são apresentadas seis atividades fundamentais: </a:t>
            </a:r>
          </a:p>
          <a:p>
            <a:pPr algn="just" defTabSz="903061">
              <a:buSzPct val="25000"/>
              <a:defRPr/>
            </a:pPr>
            <a:endParaRPr lang="pt-BR" sz="1000" dirty="0"/>
          </a:p>
          <a:p>
            <a:pPr algn="just" defTabSz="903061">
              <a:buSzPct val="25000"/>
              <a:defRPr/>
            </a:pPr>
            <a:r>
              <a:rPr lang="pt-BR" sz="1000" dirty="0"/>
              <a:t>Fundamental: composição e organização de equipes nos níveis federal, estadual/regional e local para formação e capacitação permanente</a:t>
            </a:r>
          </a:p>
          <a:p>
            <a:pPr algn="just" defTabSz="903061">
              <a:buSzPct val="25000"/>
              <a:defRPr/>
            </a:pPr>
            <a:endParaRPr lang="pt-BR" sz="1000" dirty="0"/>
          </a:p>
          <a:p>
            <a:pPr algn="just" defTabSz="903061">
              <a:buSzPct val="25000"/>
              <a:defRPr/>
            </a:pPr>
            <a:r>
              <a:rPr lang="pt-BR" sz="1000" dirty="0"/>
              <a:t>As atividades estão detalhadas em ações a serem desenvolvidas no primeiro período do Programa (curto prazo), ou seja, de 2019 a 2023. Ao longo de sua estruturação, considerando também o planejamento de médio e longo prazo, as ações serão monitoradas anualmente, avaliadas a cada dois anos e revisadas a cada quatro anos. </a:t>
            </a:r>
          </a:p>
          <a:p>
            <a:pPr algn="just" defTabSz="903061">
              <a:buSzPct val="25000"/>
              <a:defRPr/>
            </a:pPr>
            <a:endParaRPr lang="pt-BR" sz="1000" dirty="0"/>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33</a:t>
            </a:fld>
            <a:endParaRPr lang="pt-BR"/>
          </a:p>
        </p:txBody>
      </p:sp>
    </p:spTree>
    <p:extLst>
      <p:ext uri="{BB962C8B-B14F-4D97-AF65-F5344CB8AC3E}">
        <p14:creationId xmlns:p14="http://schemas.microsoft.com/office/powerpoint/2010/main" val="3023369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defTabSz="903061">
              <a:buSzPct val="25000"/>
              <a:defRPr/>
            </a:pPr>
            <a:r>
              <a:rPr lang="pt-BR" sz="1000" dirty="0"/>
              <a:t>O Programa será operado principalmente com recursos não onerosos, não se descartando o aporte de recursos onerosos. </a:t>
            </a:r>
          </a:p>
          <a:p>
            <a:pPr algn="just" defTabSz="903061">
              <a:buSzPct val="25000"/>
              <a:defRPr/>
            </a:pPr>
            <a:endParaRPr lang="pt-BR" sz="1000" dirty="0"/>
          </a:p>
          <a:p>
            <a:pPr algn="just" defTabSz="903061">
              <a:buSzPct val="25000"/>
              <a:defRPr/>
            </a:pPr>
            <a:r>
              <a:rPr lang="pt-BR" sz="1000" dirty="0"/>
              <a:t>Estudo de viabilidade técnica e econômica para a constituição de um Fundo para a universalização dos serviços de saneamento em áreas rurais - com recursos oriundos do Orçamento Geral da União (OGU), a ser destinado às ações estruturais e estruturantes.</a:t>
            </a:r>
          </a:p>
          <a:p>
            <a:pPr algn="just" defTabSz="903061">
              <a:buSzPct val="25000"/>
              <a:defRPr/>
            </a:pPr>
            <a:endParaRPr lang="pt-BR" sz="1000" dirty="0"/>
          </a:p>
          <a:p>
            <a:pPr algn="just" defTabSz="903061">
              <a:buSzPct val="25000"/>
              <a:defRPr/>
            </a:pPr>
            <a:r>
              <a:rPr lang="pt-BR" sz="1000" dirty="0"/>
              <a:t>Para que os marcos referenciais, diretrizes e metas do PNSR sejam contemplados, fazem-se necessárias a realização de ajustes nas ações orçamentárias e a ampliação dos recursos disponibilizados. Dessa forma, caberá aos atores do governo federal, em especial àqueles que apresentam atuação direta em saneamento rural, um amplo debate durante o processo de formulação dos próximos </a:t>
            </a:r>
            <a:r>
              <a:rPr lang="pt-BR" sz="1000" dirty="0" err="1"/>
              <a:t>PPAs</a:t>
            </a:r>
            <a:r>
              <a:rPr lang="pt-BR" sz="1000" dirty="0"/>
              <a:t>.</a:t>
            </a:r>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34</a:t>
            </a:fld>
            <a:endParaRPr lang="pt-BR"/>
          </a:p>
        </p:txBody>
      </p:sp>
    </p:spTree>
    <p:extLst>
      <p:ext uri="{BB962C8B-B14F-4D97-AF65-F5344CB8AC3E}">
        <p14:creationId xmlns:p14="http://schemas.microsoft.com/office/powerpoint/2010/main" val="3365181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defTabSz="903061">
              <a:buSzPct val="25000"/>
              <a:defRPr/>
            </a:pPr>
            <a:r>
              <a:rPr lang="pt-BR" sz="1000" dirty="0"/>
              <a:t>A fim de dar suporte ao Fórum Gestor do PNSR e ao Fórum Executivo do PNSR e propiciar o monitoramento e a avaliação continuada do Programa, deverá ser estruturada Sala de Coordenação e Acompanhamento do PNSR (Sala de Situação). </a:t>
            </a:r>
          </a:p>
          <a:p>
            <a:pPr algn="just" defTabSz="903061">
              <a:buSzPct val="25000"/>
              <a:defRPr/>
            </a:pPr>
            <a:endParaRPr lang="pt-BR" sz="1000" dirty="0"/>
          </a:p>
          <a:p>
            <a:pPr algn="just" defTabSz="903061">
              <a:buSzPct val="25000"/>
              <a:defRPr/>
            </a:pPr>
            <a:r>
              <a:rPr lang="pt-BR" sz="1000" dirty="0"/>
              <a:t>Para ampliar a interlocução entre os Fóruns estaduais e federais e visando à gestão integrada do Programa, serão implementadas extensões da Sala de Situação nos níveis estaduais.</a:t>
            </a:r>
          </a:p>
          <a:p>
            <a:pPr algn="just" defTabSz="903061">
              <a:buSzPct val="25000"/>
              <a:defRPr/>
            </a:pPr>
            <a:endParaRPr lang="pt-BR" sz="1000" dirty="0"/>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35</a:t>
            </a:fld>
            <a:endParaRPr lang="pt-BR"/>
          </a:p>
        </p:txBody>
      </p:sp>
    </p:spTree>
    <p:extLst>
      <p:ext uri="{BB962C8B-B14F-4D97-AF65-F5344CB8AC3E}">
        <p14:creationId xmlns:p14="http://schemas.microsoft.com/office/powerpoint/2010/main" val="3647195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defTabSz="903061">
              <a:buSzPct val="25000"/>
              <a:defRPr/>
            </a:pPr>
            <a:r>
              <a:rPr lang="pt-BR" sz="1000" dirty="0"/>
              <a:t>Para coleta de dados, o PNSR adotará o </a:t>
            </a:r>
            <a:r>
              <a:rPr lang="pt-BR" sz="1000" b="1" dirty="0"/>
              <a:t>Sistema Nacional de Informações em Saneamento Básico - SINISA </a:t>
            </a:r>
            <a:r>
              <a:rPr lang="pt-BR" sz="1000" dirty="0"/>
              <a:t>e o </a:t>
            </a:r>
            <a:r>
              <a:rPr lang="pt-BR" sz="1000" b="1" dirty="0"/>
              <a:t>Sistema Municipal de Informações em Saneamento Básico – SIMISAB. </a:t>
            </a:r>
            <a:r>
              <a:rPr lang="pt-BR" sz="1000" dirty="0"/>
              <a:t>Para tanto, tais Sistemas deverão ser aprimorados para assimilar as peculiaridades do saneamento rural. </a:t>
            </a:r>
          </a:p>
          <a:p>
            <a:pPr algn="just" defTabSz="903061">
              <a:buSzPct val="25000"/>
              <a:defRPr/>
            </a:pPr>
            <a:endParaRPr lang="pt-BR" sz="1000" dirty="0"/>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36</a:t>
            </a:fld>
            <a:endParaRPr lang="pt-BR"/>
          </a:p>
        </p:txBody>
      </p:sp>
    </p:spTree>
    <p:extLst>
      <p:ext uri="{BB962C8B-B14F-4D97-AF65-F5344CB8AC3E}">
        <p14:creationId xmlns:p14="http://schemas.microsoft.com/office/powerpoint/2010/main" val="957001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defTabSz="903061">
              <a:buSzPct val="25000"/>
              <a:defRPr/>
            </a:pPr>
            <a:endParaRPr lang="pt-BR" sz="1000" dirty="0"/>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37</a:t>
            </a:fld>
            <a:endParaRPr lang="pt-BR"/>
          </a:p>
        </p:txBody>
      </p:sp>
    </p:spTree>
    <p:extLst>
      <p:ext uri="{BB962C8B-B14F-4D97-AF65-F5344CB8AC3E}">
        <p14:creationId xmlns:p14="http://schemas.microsoft.com/office/powerpoint/2010/main" val="1446332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defTabSz="903061">
              <a:buSzPct val="25000"/>
              <a:defRPr/>
            </a:pPr>
            <a:r>
              <a:rPr lang="pt-BR" sz="1000" dirty="0"/>
              <a:t>O PNSR identifica potencialidades em iniciativas brasileiras, implementadas em diferentes biomas, comunidades, e realizadas por uma diversidade de atores que desempenham múltiplos papéis e criam soluções tecnológicas, de gestão, e de educação e participação social. </a:t>
            </a:r>
          </a:p>
          <a:p>
            <a:pPr algn="just" defTabSz="903061">
              <a:buSzPct val="25000"/>
              <a:defRPr/>
            </a:pPr>
            <a:endParaRPr lang="pt-BR" sz="1000" dirty="0"/>
          </a:p>
          <a:p>
            <a:pPr marL="169324" indent="-169324" algn="just" defTabSz="903061">
              <a:buSzPct val="25000"/>
              <a:buFont typeface="Arial" panose="020B0604020202020204" pitchFamily="34" charset="0"/>
              <a:buChar char="•"/>
              <a:defRPr/>
            </a:pPr>
            <a:r>
              <a:rPr lang="pt-BR" sz="1000" dirty="0"/>
              <a:t>Identificação e reconhecimento de algumas iniciativas existentes  - POTENCIALIZAÇÃO E MULTIPLICAÇÃO</a:t>
            </a:r>
          </a:p>
          <a:p>
            <a:pPr marL="169324" indent="-169324" algn="just" defTabSz="903061">
              <a:buSzPct val="25000"/>
              <a:buFont typeface="Arial" panose="020B0604020202020204" pitchFamily="34" charset="0"/>
              <a:buChar char="•"/>
              <a:defRPr/>
            </a:pPr>
            <a:r>
              <a:rPr lang="pt-BR" sz="1000" dirty="0"/>
              <a:t>Um órgão/instituição promotora pode ter mais de uma iniciativa e, nesse caso destacou-se o nome desse órgão. Outras vezes, foi incluída a experiência que se associa/tem maior relação com o saneamento rural para constar dentre as experiências elencadas.</a:t>
            </a:r>
          </a:p>
          <a:p>
            <a:pPr marL="169324" indent="-169324" algn="just" defTabSz="903061">
              <a:buSzPct val="25000"/>
              <a:buFont typeface="Arial" panose="020B0604020202020204" pitchFamily="34" charset="0"/>
              <a:buChar char="•"/>
              <a:defRPr/>
            </a:pPr>
            <a:r>
              <a:rPr lang="pt-BR" sz="1000" dirty="0"/>
              <a:t>Destaca-se a utilização das bolinhas cinzas para representar as experiências existentes que não foram identificadas pelo programa. Reconhecemos a existência de muitas outras iniciativas que também merecem destaque espalhadas pelo território brasileiro, em diferentes proporções e tipos de atuação.</a:t>
            </a:r>
          </a:p>
          <a:p>
            <a:pPr algn="just" defTabSz="903061">
              <a:buSzPct val="25000"/>
              <a:defRPr/>
            </a:pPr>
            <a:endParaRPr lang="pt-BR" sz="1000" dirty="0"/>
          </a:p>
          <a:p>
            <a:pPr algn="just" defTabSz="903061">
              <a:buSzPct val="25000"/>
              <a:defRPr/>
            </a:pPr>
            <a:endParaRPr lang="pt-BR" sz="1000" dirty="0"/>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38</a:t>
            </a:fld>
            <a:endParaRPr lang="pt-BR"/>
          </a:p>
        </p:txBody>
      </p:sp>
    </p:spTree>
    <p:extLst>
      <p:ext uri="{BB962C8B-B14F-4D97-AF65-F5344CB8AC3E}">
        <p14:creationId xmlns:p14="http://schemas.microsoft.com/office/powerpoint/2010/main" val="24256787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22º Concurso Inovação no Setor Público (ENAP 2018) </a:t>
            </a:r>
          </a:p>
          <a:p>
            <a:r>
              <a:rPr lang="pt-BR" dirty="0"/>
              <a:t>Categoria: Inovação em serviços ou políticas públicas no poder executivo federal</a:t>
            </a:r>
          </a:p>
          <a:p>
            <a:r>
              <a:rPr lang="pt-BR" dirty="0"/>
              <a:t>Iniciativa inovadora: Formulação Participativa do PNSR</a:t>
            </a:r>
          </a:p>
          <a:p>
            <a:endParaRPr lang="pt-BR" dirty="0"/>
          </a:p>
          <a:p>
            <a:r>
              <a:rPr lang="pt-BR" dirty="0"/>
              <a:t>Abertura do processo de formulação do PNSR a novos atores e ideias, para além dos atores governamentais, com reconhecida experiência na área de políticas públicas em saneamento rural.</a:t>
            </a:r>
          </a:p>
          <a:p>
            <a:r>
              <a:rPr lang="pt-BR" dirty="0"/>
              <a:t>A abordagem ampliada iniciou-se a partir da parceria entre a Funasa e a UFMG, incorporou a participação ativa de representantes do Grupo da Terra – vinculado ao Ministério da Saúde – e abrangeu a realização de oficinas macrorregionais, com o objetivo de ampliar as visões sobre a política pública de saneamento rural e construir um instrumento desta política conjuntamente com os sujeitos para os quais ela se destina.</a:t>
            </a:r>
          </a:p>
        </p:txBody>
      </p:sp>
      <p:sp>
        <p:nvSpPr>
          <p:cNvPr id="4" name="Espaço Reservado para Número de Slide 3"/>
          <p:cNvSpPr>
            <a:spLocks noGrp="1"/>
          </p:cNvSpPr>
          <p:nvPr>
            <p:ph type="sldNum" sz="quarter" idx="10"/>
          </p:nvPr>
        </p:nvSpPr>
        <p:spPr/>
        <p:txBody>
          <a:bodyPr/>
          <a:lstStyle/>
          <a:p>
            <a:fld id="{9E76661F-651D-4D68-8862-653637064F85}" type="slidenum">
              <a:rPr lang="pt-BR" smtClean="0"/>
              <a:pPr/>
              <a:t>39</a:t>
            </a:fld>
            <a:endParaRPr lang="pt-BR"/>
          </a:p>
        </p:txBody>
      </p:sp>
    </p:spTree>
    <p:extLst>
      <p:ext uri="{BB962C8B-B14F-4D97-AF65-F5344CB8AC3E}">
        <p14:creationId xmlns:p14="http://schemas.microsoft.com/office/powerpoint/2010/main" val="212767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defTabSz="903061">
              <a:defRPr/>
            </a:pPr>
            <a:r>
              <a:rPr lang="pt-BR" dirty="0">
                <a:solidFill>
                  <a:srgbClr val="187F94"/>
                </a:solidFill>
                <a:ea typeface="Calibri"/>
                <a:cs typeface="Calibri"/>
              </a:rPr>
              <a:t>A formulação do PNSR foi coordenada pela Funasa, em parceria com a UFMG, a partir de 2015.</a:t>
            </a:r>
          </a:p>
          <a:p>
            <a:pPr algn="just"/>
            <a:r>
              <a:rPr lang="pt-BR" dirty="0"/>
              <a:t>Adotou-se um processo aberto a novos atores e ideias, para além dos atores governamentais, com reconhecida experiência na área de políticas públicas em saneamento rural.</a:t>
            </a:r>
          </a:p>
          <a:p>
            <a:pPr algn="just"/>
            <a:r>
              <a:rPr lang="pt-BR" dirty="0"/>
              <a:t>Essa abordagem ampliada iniciou-se a partir da parceria entre a Funasa e a UFMG, incorporou a participação ativa de representantes do Grupo da Terra – vinculado ao Ministério da Saúde.</a:t>
            </a:r>
          </a:p>
          <a:p>
            <a:pPr algn="just"/>
            <a:endParaRPr lang="pt-BR" dirty="0"/>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4</a:t>
            </a:fld>
            <a:endParaRPr lang="pt-BR"/>
          </a:p>
        </p:txBody>
      </p:sp>
    </p:spTree>
    <p:extLst>
      <p:ext uri="{BB962C8B-B14F-4D97-AF65-F5344CB8AC3E}">
        <p14:creationId xmlns:p14="http://schemas.microsoft.com/office/powerpoint/2010/main" val="347909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03061">
              <a:defRPr/>
            </a:pPr>
            <a:r>
              <a:rPr lang="pt-BR" dirty="0"/>
              <a:t>Foram realizadas oficinas macrorregionais e visitas de campo, com o objetivo de ampliar as visões sobre a política pública de saneamento rural e construir um instrumento desta política conjuntamente com os sujeitos para os quais ela se destina.</a:t>
            </a:r>
          </a:p>
          <a:p>
            <a:endParaRPr lang="pt-BR" dirty="0" smtClean="0"/>
          </a:p>
          <a:p>
            <a:r>
              <a:rPr lang="pt-BR" b="1" dirty="0"/>
              <a:t>Oficina Centro-Oeste:</a:t>
            </a:r>
            <a:r>
              <a:rPr lang="pt-BR" dirty="0"/>
              <a:t> Faculdade de Arquitetura, Engenharia e Tecnologia (FAET) da Universidade Federal do Mato Grosso (UFMT), em Cuiabá/MT, de 08 a 10 de maio de 2017, com 71 participantes </a:t>
            </a:r>
          </a:p>
          <a:p>
            <a:pPr defTabSz="903061">
              <a:defRPr/>
            </a:pPr>
            <a:r>
              <a:rPr lang="pt-BR" b="1" dirty="0"/>
              <a:t>Estudos de caso </a:t>
            </a:r>
            <a:r>
              <a:rPr lang="pt-BR" dirty="0"/>
              <a:t>nas 4 macrorregiões: 15</a:t>
            </a:r>
          </a:p>
          <a:p>
            <a:pPr defTabSz="903061">
              <a:defRPr/>
            </a:pPr>
            <a:r>
              <a:rPr lang="pt-BR" b="1" dirty="0"/>
              <a:t>Reuniões técnicas</a:t>
            </a:r>
          </a:p>
          <a:p>
            <a:r>
              <a:rPr lang="pt-BR" b="1" dirty="0"/>
              <a:t>Seminário Nacional </a:t>
            </a:r>
            <a:r>
              <a:rPr lang="pt-BR" dirty="0"/>
              <a:t>- 2018</a:t>
            </a:r>
          </a:p>
          <a:p>
            <a:endParaRPr lang="pt-BR" dirty="0"/>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5</a:t>
            </a:fld>
            <a:endParaRPr lang="pt-BR"/>
          </a:p>
        </p:txBody>
      </p:sp>
    </p:spTree>
    <p:extLst>
      <p:ext uri="{BB962C8B-B14F-4D97-AF65-F5344CB8AC3E}">
        <p14:creationId xmlns:p14="http://schemas.microsoft.com/office/powerpoint/2010/main" val="961870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dirty="0"/>
              <a:t>A formulação do PNSR deu origem a uma gama de registros e análises que, sistematizados em relatórios e outros documentos técnicos, foram organizados em duas séries. </a:t>
            </a:r>
          </a:p>
          <a:p>
            <a:pPr marL="169324" indent="-169324" algn="just">
              <a:buFont typeface="Arial" panose="020B0604020202020204" pitchFamily="34" charset="0"/>
              <a:buChar char="•"/>
            </a:pPr>
            <a:r>
              <a:rPr lang="pt-BR" dirty="0"/>
              <a:t>1ª - “Série PNSR”, aglutina textos oriundos dos diversos estudos empreendidos por pesquisadores e consultores, para suporte à matriz conceitual que orientou a elaboração do Programa. </a:t>
            </a:r>
          </a:p>
          <a:p>
            <a:pPr marL="169324" indent="-169324" algn="just">
              <a:buFont typeface="Arial" panose="020B0604020202020204" pitchFamily="34" charset="0"/>
              <a:buChar char="•"/>
            </a:pPr>
            <a:r>
              <a:rPr lang="pt-BR" dirty="0"/>
              <a:t>2ª - “Memória PNSR”, compreende um conjunto de registros de memória dos processos executados no domínio do Projeto “Estudos para a concepção, formulação e gestão do PNSR”. </a:t>
            </a:r>
          </a:p>
          <a:p>
            <a:pPr marL="169324" indent="-169324" algn="just">
              <a:buFont typeface="Arial" panose="020B0604020202020204" pitchFamily="34" charset="0"/>
              <a:buChar char="•"/>
            </a:pPr>
            <a:r>
              <a:rPr lang="pt-BR" dirty="0"/>
              <a:t>O documento central corresponde ao próprio texto do Programa Nacional de Saneamento Rural</a:t>
            </a:r>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6</a:t>
            </a:fld>
            <a:endParaRPr lang="pt-BR"/>
          </a:p>
        </p:txBody>
      </p:sp>
    </p:spTree>
    <p:extLst>
      <p:ext uri="{BB962C8B-B14F-4D97-AF65-F5344CB8AC3E}">
        <p14:creationId xmlns:p14="http://schemas.microsoft.com/office/powerpoint/2010/main" val="3658845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dirty="0" smtClean="0"/>
              <a:t>Embora tenha um </a:t>
            </a:r>
            <a:r>
              <a:rPr lang="pt-BR" b="1" dirty="0" smtClean="0"/>
              <a:t>caráter operacional</a:t>
            </a:r>
            <a:r>
              <a:rPr lang="pt-BR" dirty="0" smtClean="0"/>
              <a:t> (condição indispensável a um programa), visto que detalha operações a serem executadas, assume também o </a:t>
            </a:r>
            <a:r>
              <a:rPr lang="pt-BR" b="1" dirty="0" smtClean="0"/>
              <a:t>caráter de plano</a:t>
            </a:r>
            <a:r>
              <a:rPr lang="pt-BR" dirty="0" smtClean="0"/>
              <a:t>, ao apresentar, em algumas seções, uma abordagem mais abrangente, composta por estudos para definições conceituais e análise situacional. </a:t>
            </a:r>
          </a:p>
          <a:p>
            <a:endParaRPr lang="pt-BR" dirty="0" smtClean="0"/>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7</a:t>
            </a:fld>
            <a:endParaRPr lang="pt-BR"/>
          </a:p>
        </p:txBody>
      </p:sp>
    </p:spTree>
    <p:extLst>
      <p:ext uri="{BB962C8B-B14F-4D97-AF65-F5344CB8AC3E}">
        <p14:creationId xmlns:p14="http://schemas.microsoft.com/office/powerpoint/2010/main" val="3227765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DD136257-1B25-4707-8129-A3CFC81D5DC6}" type="slidenum">
              <a:rPr lang="pt-BR" smtClean="0"/>
              <a:pPr>
                <a:defRPr/>
              </a:pPr>
              <a:t>8</a:t>
            </a:fld>
            <a:endParaRPr lang="pt-BR"/>
          </a:p>
        </p:txBody>
      </p:sp>
    </p:spTree>
    <p:extLst>
      <p:ext uri="{BB962C8B-B14F-4D97-AF65-F5344CB8AC3E}">
        <p14:creationId xmlns:p14="http://schemas.microsoft.com/office/powerpoint/2010/main" val="2910747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dirty="0"/>
              <a:t>Atualmente, a definição dos espaços urbanos é dada pelas legislações municipais. </a:t>
            </a:r>
          </a:p>
          <a:p>
            <a:pPr algn="just"/>
            <a:r>
              <a:rPr lang="pt-BR" dirty="0"/>
              <a:t>O IBGE, portanto, considera, como área rural de um município, aquela externa ao seu perímetro urbano e que corresponda a setores censitários rurais.</a:t>
            </a:r>
          </a:p>
          <a:p>
            <a:pPr algn="just"/>
            <a:r>
              <a:rPr lang="pt-BR" dirty="0"/>
              <a:t>Os setores censitários são assim definidos pelo IBGE:</a:t>
            </a:r>
          </a:p>
          <a:p>
            <a:pPr marL="169324" indent="-169324" algn="just">
              <a:buFont typeface="Arial" panose="020B0604020202020204" pitchFamily="34" charset="0"/>
              <a:buChar char="•"/>
            </a:pPr>
            <a:r>
              <a:rPr lang="pt-BR" dirty="0"/>
              <a:t>Setores 1 a 3: considerados urbanos</a:t>
            </a:r>
          </a:p>
          <a:p>
            <a:pPr marL="169324" indent="-169324" algn="just">
              <a:buFont typeface="Arial" panose="020B0604020202020204" pitchFamily="34" charset="0"/>
              <a:buChar char="•"/>
            </a:pPr>
            <a:r>
              <a:rPr lang="pt-BR" dirty="0"/>
              <a:t>Setores 4 a 8: considerados rurais</a:t>
            </a:r>
          </a:p>
          <a:p>
            <a:pPr algn="just"/>
            <a:r>
              <a:rPr lang="pt-BR" dirty="0"/>
              <a:t>Destaque para setor 8: maior contingente populacional rural (população dispersa)</a:t>
            </a:r>
          </a:p>
          <a:p>
            <a:pPr algn="just"/>
            <a:endParaRPr lang="pt-BR" dirty="0"/>
          </a:p>
          <a:p>
            <a:pPr algn="just"/>
            <a:r>
              <a:rPr lang="pt-BR" dirty="0"/>
              <a:t>No Brasil, dados do Censo Demográfico de 2010 revelam sedes urbanas com baixos contingentes populacionais e reduzido número de equipamentos e serviços. Dos 5.570 municípios, </a:t>
            </a:r>
            <a:r>
              <a:rPr lang="pt-BR" b="1" dirty="0"/>
              <a:t>em 273 as populações urbanas não ultrapassam 1.000 habitantes</a:t>
            </a:r>
            <a:r>
              <a:rPr lang="pt-BR" dirty="0"/>
              <a:t>; e mais de </a:t>
            </a:r>
            <a:r>
              <a:rPr lang="pt-BR" b="1" dirty="0"/>
              <a:t>2.000 setores censitários </a:t>
            </a:r>
            <a:r>
              <a:rPr lang="pt-BR" dirty="0"/>
              <a:t>definidos como urbanos </a:t>
            </a:r>
            <a:r>
              <a:rPr lang="pt-BR" b="1" dirty="0"/>
              <a:t>não contam sequer com 20 domicílios</a:t>
            </a:r>
            <a:r>
              <a:rPr lang="pt-BR" dirty="0"/>
              <a:t>. Tais exemplos descortinam a fragilidade do conceito político-administrativo utilizado no Brasil para a definição das áreas rurais, reforçando a importância de se avançar na identificação de novos critérios para a definição dessas áreas para efeito da política de saneamento rural.</a:t>
            </a:r>
          </a:p>
          <a:p>
            <a:pPr algn="just"/>
            <a:endParaRPr lang="pt-BR" dirty="0"/>
          </a:p>
          <a:p>
            <a:pPr algn="just"/>
            <a:r>
              <a:rPr lang="pt-BR" dirty="0"/>
              <a:t>Foi assumido o pressuposto de que os setores rurais não apenas devem apresentar densidade demográfica reduzida, como também possuir, como setores vizinhos, pelo menos outro setor rural. </a:t>
            </a:r>
          </a:p>
          <a:p>
            <a:pPr algn="just" defTabSz="903061">
              <a:defRPr/>
            </a:pPr>
            <a:r>
              <a:rPr lang="pt-BR" dirty="0"/>
              <a:t>Assim, os setores censitários foram redistribuídos, formando nova base, mais condizente com os aspectos conceituais aqui tratados. </a:t>
            </a:r>
          </a:p>
          <a:p>
            <a:pPr marL="169324" indent="-169324" algn="just" defTabSz="903061">
              <a:buFont typeface="Arial" panose="020B0604020202020204" pitchFamily="34" charset="0"/>
              <a:buChar char="•"/>
              <a:defRPr/>
            </a:pPr>
            <a:r>
              <a:rPr lang="pt-BR" dirty="0"/>
              <a:t>As áreas não-urbanizadas de cidade ou vila (código 2) e as áreas urbanas isoladas (código 3) foram incluídas nas áreas rurais. </a:t>
            </a:r>
          </a:p>
          <a:p>
            <a:pPr marL="169324" indent="-169324" algn="just" defTabSz="903061">
              <a:buFont typeface="Arial" panose="020B0604020202020204" pitchFamily="34" charset="0"/>
              <a:buChar char="•"/>
              <a:defRPr/>
            </a:pPr>
            <a:r>
              <a:rPr lang="pt-BR" dirty="0"/>
              <a:t>Além disso, procedeu-se à reclassificação dos setores censitários de código 1, considerando-se rurais aqueles que apresentam densidade demográfica inferior a 605 </a:t>
            </a:r>
            <a:r>
              <a:rPr lang="pt-BR" dirty="0" err="1"/>
              <a:t>hab</a:t>
            </a:r>
            <a:r>
              <a:rPr lang="pt-BR" dirty="0"/>
              <a:t>/km</a:t>
            </a:r>
            <a:r>
              <a:rPr lang="pt-BR" baseline="30000" dirty="0"/>
              <a:t>2</a:t>
            </a:r>
            <a:r>
              <a:rPr lang="pt-BR" dirty="0"/>
              <a:t> e contiguidade a pelo menos um setor censitário de igual característica.</a:t>
            </a:r>
          </a:p>
          <a:p>
            <a:pPr algn="just" defTabSz="903061">
              <a:defRPr/>
            </a:pPr>
            <a:r>
              <a:rPr lang="pt-BR" dirty="0"/>
              <a:t>Os setores censitários de código 1 reclassificados como rurais, passaram a ser representados pelo código 1b e, aqueles que se mantiveram urbanos, como 1a. A referida redistribuição de setores censitários resultou em uma nova configuração para a distribuição da população brasileira em áreas urbanas e rurais, adotada como referência para o PNSR. </a:t>
            </a:r>
          </a:p>
        </p:txBody>
      </p:sp>
      <p:sp>
        <p:nvSpPr>
          <p:cNvPr id="4" name="Espaço Reservado para Número de Slide 3"/>
          <p:cNvSpPr>
            <a:spLocks noGrp="1"/>
          </p:cNvSpPr>
          <p:nvPr>
            <p:ph type="sldNum" sz="quarter" idx="10"/>
          </p:nvPr>
        </p:nvSpPr>
        <p:spPr/>
        <p:txBody>
          <a:bodyPr/>
          <a:lstStyle/>
          <a:p>
            <a:fld id="{9E76661F-651D-4D68-8862-653637064F85}" type="slidenum">
              <a:rPr lang="pt-BR" smtClean="0"/>
              <a:pPr/>
              <a:t>9</a:t>
            </a:fld>
            <a:endParaRPr lang="pt-BR"/>
          </a:p>
        </p:txBody>
      </p:sp>
    </p:spTree>
    <p:extLst>
      <p:ext uri="{BB962C8B-B14F-4D97-AF65-F5344CB8AC3E}">
        <p14:creationId xmlns:p14="http://schemas.microsoft.com/office/powerpoint/2010/main" val="3826404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6"/>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8A214E21-973F-43FB-BF12-CC10592116C8}" type="datetimeFigureOut">
              <a:rPr lang="pt-BR" smtClean="0"/>
              <a:pPr/>
              <a:t>07/05/2019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F1DFC73-6893-47DA-8F7A-15D389C9B48C}" type="slidenum">
              <a:rPr lang="pt-BR" smtClean="0"/>
              <a:pPr/>
              <a:t>‹nº›</a:t>
            </a:fld>
            <a:endParaRPr lang="pt-BR"/>
          </a:p>
        </p:txBody>
      </p:sp>
    </p:spTree>
    <p:extLst>
      <p:ext uri="{BB962C8B-B14F-4D97-AF65-F5344CB8AC3E}">
        <p14:creationId xmlns:p14="http://schemas.microsoft.com/office/powerpoint/2010/main" val="340552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A214E21-973F-43FB-BF12-CC10592116C8}" type="datetimeFigureOut">
              <a:rPr lang="pt-BR" smtClean="0"/>
              <a:pPr/>
              <a:t>07/05/2019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F1DFC73-6893-47DA-8F7A-15D389C9B48C}" type="slidenum">
              <a:rPr lang="pt-BR" smtClean="0"/>
              <a:pPr/>
              <a:t>‹nº›</a:t>
            </a:fld>
            <a:endParaRPr lang="pt-BR"/>
          </a:p>
        </p:txBody>
      </p:sp>
    </p:spTree>
    <p:extLst>
      <p:ext uri="{BB962C8B-B14F-4D97-AF65-F5344CB8AC3E}">
        <p14:creationId xmlns:p14="http://schemas.microsoft.com/office/powerpoint/2010/main" val="169994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9"/>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A214E21-973F-43FB-BF12-CC10592116C8}" type="datetimeFigureOut">
              <a:rPr lang="pt-BR" smtClean="0"/>
              <a:pPr/>
              <a:t>07/05/2019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F1DFC73-6893-47DA-8F7A-15D389C9B48C}" type="slidenum">
              <a:rPr lang="pt-BR" smtClean="0"/>
              <a:pPr/>
              <a:t>‹nº›</a:t>
            </a:fld>
            <a:endParaRPr lang="pt-BR"/>
          </a:p>
        </p:txBody>
      </p:sp>
    </p:spTree>
    <p:extLst>
      <p:ext uri="{BB962C8B-B14F-4D97-AF65-F5344CB8AC3E}">
        <p14:creationId xmlns:p14="http://schemas.microsoft.com/office/powerpoint/2010/main" val="296400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A214E21-973F-43FB-BF12-CC10592116C8}" type="datetimeFigureOut">
              <a:rPr lang="pt-BR" smtClean="0"/>
              <a:pPr/>
              <a:t>07/05/2019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F1DFC73-6893-47DA-8F7A-15D389C9B48C}" type="slidenum">
              <a:rPr lang="pt-BR" smtClean="0"/>
              <a:pPr/>
              <a:t>‹nº›</a:t>
            </a:fld>
            <a:endParaRPr lang="pt-BR"/>
          </a:p>
        </p:txBody>
      </p:sp>
    </p:spTree>
    <p:extLst>
      <p:ext uri="{BB962C8B-B14F-4D97-AF65-F5344CB8AC3E}">
        <p14:creationId xmlns:p14="http://schemas.microsoft.com/office/powerpoint/2010/main" val="141247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A214E21-973F-43FB-BF12-CC10592116C8}" type="datetimeFigureOut">
              <a:rPr lang="pt-BR" smtClean="0"/>
              <a:pPr/>
              <a:t>07/05/2019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F1DFC73-6893-47DA-8F7A-15D389C9B48C}" type="slidenum">
              <a:rPr lang="pt-BR" smtClean="0"/>
              <a:pPr/>
              <a:t>‹nº›</a:t>
            </a:fld>
            <a:endParaRPr lang="pt-BR"/>
          </a:p>
        </p:txBody>
      </p:sp>
    </p:spTree>
    <p:extLst>
      <p:ext uri="{BB962C8B-B14F-4D97-AF65-F5344CB8AC3E}">
        <p14:creationId xmlns:p14="http://schemas.microsoft.com/office/powerpoint/2010/main" val="3157524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8A214E21-973F-43FB-BF12-CC10592116C8}" type="datetimeFigureOut">
              <a:rPr lang="pt-BR" smtClean="0"/>
              <a:pPr/>
              <a:t>07/05/2019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F1DFC73-6893-47DA-8F7A-15D389C9B48C}" type="slidenum">
              <a:rPr lang="pt-BR" smtClean="0"/>
              <a:pPr/>
              <a:t>‹nº›</a:t>
            </a:fld>
            <a:endParaRPr lang="pt-BR"/>
          </a:p>
        </p:txBody>
      </p:sp>
    </p:spTree>
    <p:extLst>
      <p:ext uri="{BB962C8B-B14F-4D97-AF65-F5344CB8AC3E}">
        <p14:creationId xmlns:p14="http://schemas.microsoft.com/office/powerpoint/2010/main" val="1473977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8A214E21-973F-43FB-BF12-CC10592116C8}" type="datetimeFigureOut">
              <a:rPr lang="pt-BR" smtClean="0"/>
              <a:pPr/>
              <a:t>07/05/2019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F1DFC73-6893-47DA-8F7A-15D389C9B48C}" type="slidenum">
              <a:rPr lang="pt-BR" smtClean="0"/>
              <a:pPr/>
              <a:t>‹nº›</a:t>
            </a:fld>
            <a:endParaRPr lang="pt-BR"/>
          </a:p>
        </p:txBody>
      </p:sp>
    </p:spTree>
    <p:extLst>
      <p:ext uri="{BB962C8B-B14F-4D97-AF65-F5344CB8AC3E}">
        <p14:creationId xmlns:p14="http://schemas.microsoft.com/office/powerpoint/2010/main" val="228318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8A214E21-973F-43FB-BF12-CC10592116C8}" type="datetimeFigureOut">
              <a:rPr lang="pt-BR" smtClean="0"/>
              <a:pPr/>
              <a:t>07/05/2019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F1DFC73-6893-47DA-8F7A-15D389C9B48C}" type="slidenum">
              <a:rPr lang="pt-BR" smtClean="0"/>
              <a:pPr/>
              <a:t>‹nº›</a:t>
            </a:fld>
            <a:endParaRPr lang="pt-BR"/>
          </a:p>
        </p:txBody>
      </p:sp>
    </p:spTree>
    <p:extLst>
      <p:ext uri="{BB962C8B-B14F-4D97-AF65-F5344CB8AC3E}">
        <p14:creationId xmlns:p14="http://schemas.microsoft.com/office/powerpoint/2010/main" val="4101756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A214E21-973F-43FB-BF12-CC10592116C8}" type="datetimeFigureOut">
              <a:rPr lang="pt-BR" smtClean="0"/>
              <a:pPr/>
              <a:t>07/05/2019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F1DFC73-6893-47DA-8F7A-15D389C9B48C}" type="slidenum">
              <a:rPr lang="pt-BR" smtClean="0"/>
              <a:pPr/>
              <a:t>‹nº›</a:t>
            </a:fld>
            <a:endParaRPr lang="pt-BR"/>
          </a:p>
        </p:txBody>
      </p:sp>
    </p:spTree>
    <p:extLst>
      <p:ext uri="{BB962C8B-B14F-4D97-AF65-F5344CB8AC3E}">
        <p14:creationId xmlns:p14="http://schemas.microsoft.com/office/powerpoint/2010/main" val="25692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49"/>
            <a:ext cx="3008313" cy="1162051"/>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A214E21-973F-43FB-BF12-CC10592116C8}" type="datetimeFigureOut">
              <a:rPr lang="pt-BR" smtClean="0"/>
              <a:pPr/>
              <a:t>07/05/2019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F1DFC73-6893-47DA-8F7A-15D389C9B48C}" type="slidenum">
              <a:rPr lang="pt-BR" smtClean="0"/>
              <a:pPr/>
              <a:t>‹nº›</a:t>
            </a:fld>
            <a:endParaRPr lang="pt-BR"/>
          </a:p>
        </p:txBody>
      </p:sp>
    </p:spTree>
    <p:extLst>
      <p:ext uri="{BB962C8B-B14F-4D97-AF65-F5344CB8AC3E}">
        <p14:creationId xmlns:p14="http://schemas.microsoft.com/office/powerpoint/2010/main" val="270848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9"/>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A214E21-973F-43FB-BF12-CC10592116C8}" type="datetimeFigureOut">
              <a:rPr lang="pt-BR" smtClean="0"/>
              <a:pPr/>
              <a:t>07/05/2019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F1DFC73-6893-47DA-8F7A-15D389C9B48C}" type="slidenum">
              <a:rPr lang="pt-BR" smtClean="0"/>
              <a:pPr/>
              <a:t>‹nº›</a:t>
            </a:fld>
            <a:endParaRPr lang="pt-BR"/>
          </a:p>
        </p:txBody>
      </p:sp>
    </p:spTree>
    <p:extLst>
      <p:ext uri="{BB962C8B-B14F-4D97-AF65-F5344CB8AC3E}">
        <p14:creationId xmlns:p14="http://schemas.microsoft.com/office/powerpoint/2010/main" val="33103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14E21-973F-43FB-BF12-CC10592116C8}" type="datetimeFigureOut">
              <a:rPr lang="pt-BR" smtClean="0"/>
              <a:pPr/>
              <a:t>07/05/2019</a:t>
            </a:fld>
            <a:endParaRPr lang="pt-BR"/>
          </a:p>
        </p:txBody>
      </p:sp>
      <p:sp>
        <p:nvSpPr>
          <p:cNvPr id="5" name="Espaço Reservado para Rodapé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DFC73-6893-47DA-8F7A-15D389C9B48C}" type="slidenum">
              <a:rPr lang="pt-BR" smtClean="0"/>
              <a:pPr/>
              <a:t>‹nº›</a:t>
            </a:fld>
            <a:endParaRPr lang="pt-BR"/>
          </a:p>
        </p:txBody>
      </p:sp>
      <p:pic>
        <p:nvPicPr>
          <p:cNvPr id="7" name="Picture 2" descr="C:\Users\gabriel.silva\Desktop\Template-49CNSA.jpg"/>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28601" y="10322"/>
            <a:ext cx="9153275" cy="6847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583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0.jpe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3.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3.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3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3.jpeg"/><Relationship Id="rId7"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cid:image001.jpg@01D33062.EADEE20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52327" y="2636912"/>
            <a:ext cx="9324528" cy="461665"/>
          </a:xfrm>
          <a:prstGeom prst="rect">
            <a:avLst/>
          </a:prstGeom>
        </p:spPr>
        <p:txBody>
          <a:bodyPr wrap="square">
            <a:spAutoFit/>
          </a:bodyPr>
          <a:lstStyle/>
          <a:p>
            <a:pPr algn="ctr"/>
            <a:r>
              <a:rPr lang="pt-BR" sz="2400" b="1" dirty="0">
                <a:solidFill>
                  <a:schemeClr val="accent6">
                    <a:lumMod val="75000"/>
                  </a:schemeClr>
                </a:solidFill>
                <a:cs typeface="Arial" panose="020B0604020202020204" pitchFamily="34" charset="0"/>
              </a:rPr>
              <a:t>PROGRAMA NACIONAL DE SANEAMENTO RURAL </a:t>
            </a:r>
          </a:p>
        </p:txBody>
      </p:sp>
      <p:sp>
        <p:nvSpPr>
          <p:cNvPr id="10" name="Retângulo 9"/>
          <p:cNvSpPr/>
          <p:nvPr/>
        </p:nvSpPr>
        <p:spPr>
          <a:xfrm>
            <a:off x="91913" y="4581128"/>
            <a:ext cx="8939514" cy="400110"/>
          </a:xfrm>
          <a:prstGeom prst="rect">
            <a:avLst/>
          </a:prstGeom>
        </p:spPr>
        <p:txBody>
          <a:bodyPr wrap="square">
            <a:spAutoFit/>
          </a:bodyPr>
          <a:lstStyle/>
          <a:p>
            <a:pPr algn="ctr"/>
            <a:r>
              <a:rPr lang="pt-BR" sz="2000" dirty="0">
                <a:cs typeface="Arial" panose="020B0604020202020204" pitchFamily="34" charset="0"/>
              </a:rPr>
              <a:t>Cuiabá, maio de 2019</a:t>
            </a:r>
          </a:p>
        </p:txBody>
      </p:sp>
      <p:pic>
        <p:nvPicPr>
          <p:cNvPr id="8" name="image08.jpg" descr="regionais_cabeçalho.jpg"/>
          <p:cNvPicPr/>
          <p:nvPr/>
        </p:nvPicPr>
        <p:blipFill rotWithShape="1">
          <a:blip r:embed="rId3" cstate="screen">
            <a:extLst>
              <a:ext uri="{28A0092B-C50C-407E-A947-70E740481C1C}">
                <a14:useLocalDpi xmlns:a14="http://schemas.microsoft.com/office/drawing/2010/main"/>
              </a:ext>
            </a:extLst>
          </a:blip>
          <a:srcRect/>
          <a:stretch/>
        </p:blipFill>
        <p:spPr bwMode="auto">
          <a:xfrm>
            <a:off x="107504" y="9455"/>
            <a:ext cx="8928992" cy="1619345"/>
          </a:xfrm>
          <a:prstGeom prst="rect">
            <a:avLst/>
          </a:prstGeom>
          <a:ln>
            <a:noFill/>
          </a:ln>
          <a:extLst>
            <a:ext uri="{53640926-AAD7-44D8-BBD7-CCE9431645EC}">
              <a14:shadowObscured xmlns:a14="http://schemas.microsoft.com/office/drawing/2010/main"/>
            </a:ext>
          </a:extLst>
        </p:spPr>
      </p:pic>
      <p:pic>
        <p:nvPicPr>
          <p:cNvPr id="11" name="image08.jpg" descr="regionais_cabeçalho.jpg"/>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349697" y="3098576"/>
            <a:ext cx="4320480" cy="744269"/>
          </a:xfrm>
          <a:prstGeom prst="rect">
            <a:avLst/>
          </a:prstGeom>
          <a:ln>
            <a:noFill/>
          </a:ln>
          <a:extLst>
            <a:ext uri="{53640926-AAD7-44D8-BBD7-CCE9431645EC}">
              <a14:shadowObscured xmlns:a14="http://schemas.microsoft.com/office/drawing/2010/main"/>
            </a:ext>
          </a:extLst>
        </p:spPr>
      </p:pic>
      <p:pic>
        <p:nvPicPr>
          <p:cNvPr id="12" name="Imagem 11" descr="logomarca 1ªOficina-rodape.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95532" y="5266433"/>
            <a:ext cx="3672408" cy="466824"/>
          </a:xfrm>
          <a:prstGeom prst="rect">
            <a:avLst/>
          </a:prstGeom>
        </p:spPr>
      </p:pic>
      <p:pic>
        <p:nvPicPr>
          <p:cNvPr id="13" name="Imagem 12"/>
          <p:cNvPicPr>
            <a:picLocks noChangeAspect="1"/>
          </p:cNvPicPr>
          <p:nvPr/>
        </p:nvPicPr>
        <p:blipFill>
          <a:blip r:embed="rId6">
            <a:grayscl/>
          </a:blip>
          <a:stretch>
            <a:fillRect/>
          </a:stretch>
        </p:blipFill>
        <p:spPr>
          <a:xfrm>
            <a:off x="6267940" y="5247767"/>
            <a:ext cx="2520280" cy="485489"/>
          </a:xfrm>
          <a:prstGeom prst="rect">
            <a:avLst/>
          </a:prstGeom>
        </p:spPr>
      </p:pic>
    </p:spTree>
    <p:extLst>
      <p:ext uri="{BB962C8B-B14F-4D97-AF65-F5344CB8AC3E}">
        <p14:creationId xmlns:p14="http://schemas.microsoft.com/office/powerpoint/2010/main" val="197066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ntágono 19">
            <a:extLst>
              <a:ext uri="{FF2B5EF4-FFF2-40B4-BE49-F238E27FC236}">
                <a16:creationId xmlns:a16="http://schemas.microsoft.com/office/drawing/2014/main" xmlns="" id="{589411BA-1779-4D73-8877-585B702FC781}"/>
              </a:ext>
            </a:extLst>
          </p:cNvPr>
          <p:cNvSpPr/>
          <p:nvPr/>
        </p:nvSpPr>
        <p:spPr>
          <a:xfrm>
            <a:off x="0" y="157499"/>
            <a:ext cx="5868144"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a:solidFill>
                  <a:srgbClr val="17788B"/>
                </a:solidFill>
                <a:latin typeface="+mj-lt"/>
              </a:rPr>
              <a:t> </a:t>
            </a:r>
            <a:r>
              <a:rPr lang="pt-BR" sz="3600" b="1" dirty="0">
                <a:solidFill>
                  <a:schemeClr val="bg1"/>
                </a:solidFill>
                <a:latin typeface="+mj-lt"/>
              </a:rPr>
              <a:t>O Rural para o Saneamento</a:t>
            </a:r>
            <a:endParaRPr lang="pt-BR" sz="3600" b="1" dirty="0">
              <a:solidFill>
                <a:schemeClr val="bg1"/>
              </a:solidFill>
              <a:latin typeface="+mj-lt"/>
              <a:ea typeface="Dosis"/>
              <a:cs typeface="Dosis"/>
              <a:sym typeface="Dosis"/>
            </a:endParaRPr>
          </a:p>
        </p:txBody>
      </p:sp>
      <p:cxnSp>
        <p:nvCxnSpPr>
          <p:cNvPr id="4" name="Conector reto 3">
            <a:extLst>
              <a:ext uri="{FF2B5EF4-FFF2-40B4-BE49-F238E27FC236}">
                <a16:creationId xmlns:a16="http://schemas.microsoft.com/office/drawing/2014/main" xmlns="" id="{1343EFE8-15AE-4C6C-A484-CEFDCD418526}"/>
              </a:ext>
            </a:extLst>
          </p:cNvPr>
          <p:cNvCxnSpPr/>
          <p:nvPr/>
        </p:nvCxnSpPr>
        <p:spPr>
          <a:xfrm>
            <a:off x="1655084" y="5430776"/>
            <a:ext cx="668132" cy="0"/>
          </a:xfrm>
          <a:prstGeom prst="line">
            <a:avLst/>
          </a:prstGeom>
          <a:ln w="19050">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Conector reto 4">
            <a:extLst>
              <a:ext uri="{FF2B5EF4-FFF2-40B4-BE49-F238E27FC236}">
                <a16:creationId xmlns:a16="http://schemas.microsoft.com/office/drawing/2014/main" xmlns="" id="{63D39F7B-C878-41D5-920D-412135F99892}"/>
              </a:ext>
            </a:extLst>
          </p:cNvPr>
          <p:cNvCxnSpPr/>
          <p:nvPr/>
        </p:nvCxnSpPr>
        <p:spPr>
          <a:xfrm>
            <a:off x="1655084" y="1619542"/>
            <a:ext cx="668132" cy="0"/>
          </a:xfrm>
          <a:prstGeom prst="line">
            <a:avLst/>
          </a:prstGeom>
          <a:ln w="19050">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Conector reto 5">
            <a:extLst>
              <a:ext uri="{FF2B5EF4-FFF2-40B4-BE49-F238E27FC236}">
                <a16:creationId xmlns:a16="http://schemas.microsoft.com/office/drawing/2014/main" xmlns="" id="{DABC07EE-8FD8-4572-A583-8C7D1531CC13}"/>
              </a:ext>
            </a:extLst>
          </p:cNvPr>
          <p:cNvCxnSpPr/>
          <p:nvPr/>
        </p:nvCxnSpPr>
        <p:spPr>
          <a:xfrm>
            <a:off x="1672962" y="2821792"/>
            <a:ext cx="668132" cy="0"/>
          </a:xfrm>
          <a:prstGeom prst="line">
            <a:avLst/>
          </a:prstGeom>
          <a:ln w="19050">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Conector de Seta Reta 14">
            <a:extLst>
              <a:ext uri="{FF2B5EF4-FFF2-40B4-BE49-F238E27FC236}">
                <a16:creationId xmlns:a16="http://schemas.microsoft.com/office/drawing/2014/main" xmlns="" id="{F7211F29-74ED-444C-A18F-C17EE01A9D2E}"/>
              </a:ext>
            </a:extLst>
          </p:cNvPr>
          <p:cNvCxnSpPr/>
          <p:nvPr/>
        </p:nvCxnSpPr>
        <p:spPr>
          <a:xfrm>
            <a:off x="4717229" y="4183123"/>
            <a:ext cx="881282" cy="0"/>
          </a:xfrm>
          <a:prstGeom prst="straightConnector1">
            <a:avLst/>
          </a:prstGeom>
          <a:ln w="19050">
            <a:solidFill>
              <a:schemeClr val="accent6">
                <a:lumMod val="75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8" name="Conector de Seta Reta 14">
            <a:extLst>
              <a:ext uri="{FF2B5EF4-FFF2-40B4-BE49-F238E27FC236}">
                <a16:creationId xmlns:a16="http://schemas.microsoft.com/office/drawing/2014/main" xmlns="" id="{3D50CCA6-89AB-43E3-AA22-19F745E09F5B}"/>
              </a:ext>
            </a:extLst>
          </p:cNvPr>
          <p:cNvCxnSpPr/>
          <p:nvPr/>
        </p:nvCxnSpPr>
        <p:spPr>
          <a:xfrm>
            <a:off x="4717229" y="5355762"/>
            <a:ext cx="881282" cy="0"/>
          </a:xfrm>
          <a:prstGeom prst="straightConnector1">
            <a:avLst/>
          </a:prstGeom>
          <a:ln w="19050">
            <a:solidFill>
              <a:schemeClr val="accent6">
                <a:lumMod val="75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9" name="Conector de Seta Reta 14">
            <a:extLst>
              <a:ext uri="{FF2B5EF4-FFF2-40B4-BE49-F238E27FC236}">
                <a16:creationId xmlns:a16="http://schemas.microsoft.com/office/drawing/2014/main" xmlns="" id="{ABE55749-BB60-4991-810B-391755F0ED13}"/>
              </a:ext>
            </a:extLst>
          </p:cNvPr>
          <p:cNvCxnSpPr/>
          <p:nvPr/>
        </p:nvCxnSpPr>
        <p:spPr>
          <a:xfrm>
            <a:off x="4720133" y="2831569"/>
            <a:ext cx="881282" cy="0"/>
          </a:xfrm>
          <a:prstGeom prst="straightConnector1">
            <a:avLst/>
          </a:prstGeom>
          <a:ln w="19050">
            <a:solidFill>
              <a:schemeClr val="accent6">
                <a:lumMod val="75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xmlns="" id="{0DD9275B-FD72-4A0D-A8FC-2346D27CD840}"/>
              </a:ext>
            </a:extLst>
          </p:cNvPr>
          <p:cNvCxnSpPr/>
          <p:nvPr/>
        </p:nvCxnSpPr>
        <p:spPr>
          <a:xfrm>
            <a:off x="451008" y="3537012"/>
            <a:ext cx="1204076" cy="1"/>
          </a:xfrm>
          <a:prstGeom prst="line">
            <a:avLst/>
          </a:prstGeom>
          <a:ln w="19050">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xmlns="" id="{200FDB6D-A7DD-4B24-8746-23D186768ABD}"/>
              </a:ext>
            </a:extLst>
          </p:cNvPr>
          <p:cNvCxnSpPr/>
          <p:nvPr/>
        </p:nvCxnSpPr>
        <p:spPr>
          <a:xfrm>
            <a:off x="1656029" y="4185084"/>
            <a:ext cx="668132" cy="0"/>
          </a:xfrm>
          <a:prstGeom prst="line">
            <a:avLst/>
          </a:prstGeom>
          <a:ln w="19050">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4" name="Retângulo Arredondado 22">
            <a:extLst>
              <a:ext uri="{FF2B5EF4-FFF2-40B4-BE49-F238E27FC236}">
                <a16:creationId xmlns:a16="http://schemas.microsoft.com/office/drawing/2014/main" xmlns="" id="{6ED102EA-4034-425B-ACC6-EA53D1364882}"/>
              </a:ext>
            </a:extLst>
          </p:cNvPr>
          <p:cNvSpPr/>
          <p:nvPr/>
        </p:nvSpPr>
        <p:spPr>
          <a:xfrm>
            <a:off x="33856" y="3140968"/>
            <a:ext cx="1369792" cy="792088"/>
          </a:xfrm>
          <a:prstGeom prst="roundRect">
            <a:avLst/>
          </a:prstGeom>
          <a:solidFill>
            <a:schemeClr val="accent6">
              <a:lumMod val="40000"/>
              <a:lumOff val="60000"/>
            </a:schemeClr>
          </a:solidFill>
          <a:ln>
            <a:solidFill>
              <a:schemeClr val="accent6">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pt-BR" b="1" dirty="0"/>
              <a:t>RURAL</a:t>
            </a:r>
          </a:p>
          <a:p>
            <a:pPr algn="ctr"/>
            <a:r>
              <a:rPr lang="pt-BR" b="1" dirty="0"/>
              <a:t>(1b a 8)</a:t>
            </a:r>
          </a:p>
        </p:txBody>
      </p:sp>
      <p:sp>
        <p:nvSpPr>
          <p:cNvPr id="15" name="Retângulo 14">
            <a:extLst>
              <a:ext uri="{FF2B5EF4-FFF2-40B4-BE49-F238E27FC236}">
                <a16:creationId xmlns:a16="http://schemas.microsoft.com/office/drawing/2014/main" xmlns="" id="{F5D62C72-3E2B-4CB9-9970-38C1272194CB}"/>
              </a:ext>
            </a:extLst>
          </p:cNvPr>
          <p:cNvSpPr/>
          <p:nvPr/>
        </p:nvSpPr>
        <p:spPr>
          <a:xfrm>
            <a:off x="5682225" y="1124744"/>
            <a:ext cx="3096000" cy="880394"/>
          </a:xfrm>
          <a:prstGeom prst="rect">
            <a:avLst/>
          </a:prstGeom>
          <a:solidFill>
            <a:schemeClr val="accent1">
              <a:lumMod val="20000"/>
              <a:lumOff val="80000"/>
            </a:schemeClr>
          </a:solidFill>
        </p:spPr>
        <p:txBody>
          <a:bodyPr wrap="square" lIns="94640" tIns="47320" rIns="94640" bIns="47320">
            <a:spAutoFit/>
          </a:bodyPr>
          <a:lstStyle/>
          <a:p>
            <a:pPr lvl="0" algn="ctr"/>
            <a:r>
              <a:rPr lang="pt-BR" sz="1700" dirty="0"/>
              <a:t>As soluções podem ser integradas às soluções adotadas nas sedes </a:t>
            </a:r>
            <a:r>
              <a:rPr lang="pt-BR" sz="1700" dirty="0">
                <a:solidFill>
                  <a:sysClr val="windowText" lastClr="000000"/>
                </a:solidFill>
              </a:rPr>
              <a:t>urbanas próximas</a:t>
            </a:r>
          </a:p>
        </p:txBody>
      </p:sp>
      <p:sp>
        <p:nvSpPr>
          <p:cNvPr id="16" name="Retângulo 15">
            <a:extLst>
              <a:ext uri="{FF2B5EF4-FFF2-40B4-BE49-F238E27FC236}">
                <a16:creationId xmlns:a16="http://schemas.microsoft.com/office/drawing/2014/main" xmlns="" id="{CC85DF4C-819D-4C3C-882B-577AD174890C}"/>
              </a:ext>
            </a:extLst>
          </p:cNvPr>
          <p:cNvSpPr/>
          <p:nvPr/>
        </p:nvSpPr>
        <p:spPr>
          <a:xfrm>
            <a:off x="5683080" y="2335491"/>
            <a:ext cx="3095145" cy="880394"/>
          </a:xfrm>
          <a:prstGeom prst="rect">
            <a:avLst/>
          </a:prstGeom>
          <a:solidFill>
            <a:schemeClr val="accent1">
              <a:lumMod val="20000"/>
              <a:lumOff val="80000"/>
            </a:schemeClr>
          </a:solidFill>
        </p:spPr>
        <p:txBody>
          <a:bodyPr wrap="square" lIns="94640" tIns="47320" rIns="94640" bIns="47320">
            <a:spAutoFit/>
          </a:bodyPr>
          <a:lstStyle/>
          <a:p>
            <a:pPr lvl="0" algn="ctr"/>
            <a:r>
              <a:rPr lang="pt-BR" sz="1700" dirty="0"/>
              <a:t>As soluções estão assentadas em maiores economias de escala e justificam as soluções coletivas</a:t>
            </a:r>
          </a:p>
        </p:txBody>
      </p:sp>
      <p:sp>
        <p:nvSpPr>
          <p:cNvPr id="17" name="Retângulo 16">
            <a:extLst>
              <a:ext uri="{FF2B5EF4-FFF2-40B4-BE49-F238E27FC236}">
                <a16:creationId xmlns:a16="http://schemas.microsoft.com/office/drawing/2014/main" xmlns="" id="{A3861D69-EE45-42F2-8647-E4C74E87B45C}"/>
              </a:ext>
            </a:extLst>
          </p:cNvPr>
          <p:cNvSpPr/>
          <p:nvPr/>
        </p:nvSpPr>
        <p:spPr>
          <a:xfrm>
            <a:off x="5682225" y="3673228"/>
            <a:ext cx="3096000" cy="880394"/>
          </a:xfrm>
          <a:prstGeom prst="rect">
            <a:avLst/>
          </a:prstGeom>
          <a:solidFill>
            <a:schemeClr val="accent1">
              <a:lumMod val="20000"/>
              <a:lumOff val="80000"/>
            </a:schemeClr>
          </a:solidFill>
        </p:spPr>
        <p:txBody>
          <a:bodyPr wrap="square" lIns="94640" tIns="47320" rIns="94640" bIns="47320">
            <a:spAutoFit/>
          </a:bodyPr>
          <a:lstStyle/>
          <a:p>
            <a:pPr lvl="0" algn="ctr"/>
            <a:r>
              <a:rPr lang="pt-BR" sz="1700" dirty="0"/>
              <a:t>As soluções individuais coexistem com as soluções coletivas</a:t>
            </a:r>
          </a:p>
        </p:txBody>
      </p:sp>
      <p:sp>
        <p:nvSpPr>
          <p:cNvPr id="18" name="Retângulo 17">
            <a:extLst>
              <a:ext uri="{FF2B5EF4-FFF2-40B4-BE49-F238E27FC236}">
                <a16:creationId xmlns:a16="http://schemas.microsoft.com/office/drawing/2014/main" xmlns="" id="{4365782F-19FE-4D7F-AC1B-CBF2B56C962B}"/>
              </a:ext>
            </a:extLst>
          </p:cNvPr>
          <p:cNvSpPr/>
          <p:nvPr/>
        </p:nvSpPr>
        <p:spPr>
          <a:xfrm>
            <a:off x="5682225" y="4981126"/>
            <a:ext cx="3096000" cy="618784"/>
          </a:xfrm>
          <a:prstGeom prst="rect">
            <a:avLst/>
          </a:prstGeom>
          <a:solidFill>
            <a:schemeClr val="accent1">
              <a:lumMod val="20000"/>
              <a:lumOff val="80000"/>
            </a:schemeClr>
          </a:solidFill>
        </p:spPr>
        <p:txBody>
          <a:bodyPr wrap="square" lIns="94640" tIns="47320" rIns="94640" bIns="47320">
            <a:spAutoFit/>
          </a:bodyPr>
          <a:lstStyle/>
          <a:p>
            <a:pPr lvl="0" algn="ctr"/>
            <a:r>
              <a:rPr lang="pt-BR" sz="1700" dirty="0"/>
              <a:t>As soluções individuais predominam</a:t>
            </a:r>
          </a:p>
        </p:txBody>
      </p:sp>
      <p:sp>
        <p:nvSpPr>
          <p:cNvPr id="19" name="Retângulo Arredondado 25">
            <a:extLst>
              <a:ext uri="{FF2B5EF4-FFF2-40B4-BE49-F238E27FC236}">
                <a16:creationId xmlns:a16="http://schemas.microsoft.com/office/drawing/2014/main" xmlns="" id="{484FC1E0-2C1A-41E4-BD7B-FB808EC8EC00}"/>
              </a:ext>
            </a:extLst>
          </p:cNvPr>
          <p:cNvSpPr/>
          <p:nvPr/>
        </p:nvSpPr>
        <p:spPr>
          <a:xfrm>
            <a:off x="1980757" y="3789040"/>
            <a:ext cx="3096344" cy="792088"/>
          </a:xfrm>
          <a:prstGeom prst="roundRect">
            <a:avLst/>
          </a:prstGeom>
          <a:solidFill>
            <a:schemeClr val="accent6">
              <a:lumMod val="20000"/>
              <a:lumOff val="80000"/>
            </a:schemeClr>
          </a:solidFill>
          <a:ln w="19050">
            <a:solidFill>
              <a:schemeClr val="accent6">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t>Aglomerados menos adensados isolados </a:t>
            </a:r>
          </a:p>
          <a:p>
            <a:pPr algn="ctr"/>
            <a:r>
              <a:rPr lang="pt-BR" dirty="0"/>
              <a:t>(5, 6 e 7)</a:t>
            </a:r>
          </a:p>
        </p:txBody>
      </p:sp>
      <p:sp>
        <p:nvSpPr>
          <p:cNvPr id="20" name="Retângulo Arredondado 26">
            <a:extLst>
              <a:ext uri="{FF2B5EF4-FFF2-40B4-BE49-F238E27FC236}">
                <a16:creationId xmlns:a16="http://schemas.microsoft.com/office/drawing/2014/main" xmlns="" id="{F4199DDC-C7BF-4BF2-BDEF-BD46EEE6E88F}"/>
              </a:ext>
            </a:extLst>
          </p:cNvPr>
          <p:cNvSpPr/>
          <p:nvPr/>
        </p:nvSpPr>
        <p:spPr>
          <a:xfrm>
            <a:off x="2002109" y="4941168"/>
            <a:ext cx="3096344" cy="792088"/>
          </a:xfrm>
          <a:prstGeom prst="roundRect">
            <a:avLst/>
          </a:prstGeom>
          <a:solidFill>
            <a:schemeClr val="accent6">
              <a:lumMod val="20000"/>
              <a:lumOff val="80000"/>
            </a:schemeClr>
          </a:solidFill>
          <a:ln w="19050">
            <a:solidFill>
              <a:schemeClr val="accent6">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t>Sem aglomerações, próximos ou isolados (8)</a:t>
            </a:r>
          </a:p>
        </p:txBody>
      </p:sp>
      <p:cxnSp>
        <p:nvCxnSpPr>
          <p:cNvPr id="21" name="Conector reto 20">
            <a:extLst>
              <a:ext uri="{FF2B5EF4-FFF2-40B4-BE49-F238E27FC236}">
                <a16:creationId xmlns:a16="http://schemas.microsoft.com/office/drawing/2014/main" xmlns="" id="{E393F1F7-F9F6-47D3-8879-1C7E28A35F06}"/>
              </a:ext>
            </a:extLst>
          </p:cNvPr>
          <p:cNvCxnSpPr/>
          <p:nvPr/>
        </p:nvCxnSpPr>
        <p:spPr>
          <a:xfrm>
            <a:off x="3196750" y="35437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to 21">
            <a:extLst>
              <a:ext uri="{FF2B5EF4-FFF2-40B4-BE49-F238E27FC236}">
                <a16:creationId xmlns:a16="http://schemas.microsoft.com/office/drawing/2014/main" xmlns="" id="{524FC6C5-92D4-4767-A594-C3B818F28E99}"/>
              </a:ext>
            </a:extLst>
          </p:cNvPr>
          <p:cNvCxnSpPr/>
          <p:nvPr/>
        </p:nvCxnSpPr>
        <p:spPr>
          <a:xfrm>
            <a:off x="3196750" y="354378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tângulo Arredondado 24">
            <a:extLst>
              <a:ext uri="{FF2B5EF4-FFF2-40B4-BE49-F238E27FC236}">
                <a16:creationId xmlns:a16="http://schemas.microsoft.com/office/drawing/2014/main" xmlns="" id="{7ECFD2B1-E8FD-4CF3-8332-868C7DB1182B}"/>
              </a:ext>
            </a:extLst>
          </p:cNvPr>
          <p:cNvSpPr/>
          <p:nvPr/>
        </p:nvSpPr>
        <p:spPr>
          <a:xfrm>
            <a:off x="1980109" y="2420888"/>
            <a:ext cx="3096000" cy="792088"/>
          </a:xfrm>
          <a:prstGeom prst="roundRect">
            <a:avLst/>
          </a:prstGeom>
          <a:solidFill>
            <a:schemeClr val="accent6">
              <a:lumMod val="20000"/>
              <a:lumOff val="80000"/>
            </a:schemeClr>
          </a:solidFill>
          <a:ln w="19050">
            <a:solidFill>
              <a:schemeClr val="accent6">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t>Aglomerados mais adensados isolados (3)</a:t>
            </a:r>
          </a:p>
        </p:txBody>
      </p:sp>
      <p:cxnSp>
        <p:nvCxnSpPr>
          <p:cNvPr id="24" name="Conector de Seta Reta 14">
            <a:extLst>
              <a:ext uri="{FF2B5EF4-FFF2-40B4-BE49-F238E27FC236}">
                <a16:creationId xmlns:a16="http://schemas.microsoft.com/office/drawing/2014/main" xmlns="" id="{252B43C0-ECA8-4017-AA38-0BA69760BEA4}"/>
              </a:ext>
            </a:extLst>
          </p:cNvPr>
          <p:cNvCxnSpPr/>
          <p:nvPr/>
        </p:nvCxnSpPr>
        <p:spPr>
          <a:xfrm>
            <a:off x="4717229" y="1558227"/>
            <a:ext cx="881282" cy="0"/>
          </a:xfrm>
          <a:prstGeom prst="straightConnector1">
            <a:avLst/>
          </a:prstGeom>
          <a:ln w="19050">
            <a:solidFill>
              <a:schemeClr val="accent6">
                <a:lumMod val="75000"/>
              </a:schemeClr>
            </a:solidFill>
            <a:tailEnd type="triangle"/>
          </a:ln>
          <a:effectLst/>
        </p:spPr>
        <p:style>
          <a:lnRef idx="1">
            <a:schemeClr val="accent1"/>
          </a:lnRef>
          <a:fillRef idx="0">
            <a:schemeClr val="accent1"/>
          </a:fillRef>
          <a:effectRef idx="0">
            <a:schemeClr val="accent1"/>
          </a:effectRef>
          <a:fontRef idx="minor">
            <a:schemeClr val="tx1"/>
          </a:fontRef>
        </p:style>
      </p:cxnSp>
      <p:sp>
        <p:nvSpPr>
          <p:cNvPr id="25" name="Retângulo Arredondado 23">
            <a:extLst>
              <a:ext uri="{FF2B5EF4-FFF2-40B4-BE49-F238E27FC236}">
                <a16:creationId xmlns:a16="http://schemas.microsoft.com/office/drawing/2014/main" xmlns="" id="{E752491E-3873-49E6-9B98-A2F6D7ACFBA0}"/>
              </a:ext>
            </a:extLst>
          </p:cNvPr>
          <p:cNvSpPr/>
          <p:nvPr/>
        </p:nvSpPr>
        <p:spPr>
          <a:xfrm>
            <a:off x="1963176" y="1196752"/>
            <a:ext cx="3096344" cy="792088"/>
          </a:xfrm>
          <a:prstGeom prst="roundRect">
            <a:avLst/>
          </a:prstGeom>
          <a:solidFill>
            <a:schemeClr val="accent6">
              <a:lumMod val="20000"/>
              <a:lumOff val="80000"/>
            </a:schemeClr>
          </a:solidFill>
          <a:ln w="19050">
            <a:solidFill>
              <a:schemeClr val="accent6">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t>Aglomerados próximos do urbano (1b, 2 e 4)</a:t>
            </a:r>
          </a:p>
        </p:txBody>
      </p:sp>
      <p:cxnSp>
        <p:nvCxnSpPr>
          <p:cNvPr id="26" name="Conector reto 25">
            <a:extLst>
              <a:ext uri="{FF2B5EF4-FFF2-40B4-BE49-F238E27FC236}">
                <a16:creationId xmlns:a16="http://schemas.microsoft.com/office/drawing/2014/main" xmlns="" id="{3F81672E-EC1B-4037-970C-CC2337F814B5}"/>
              </a:ext>
            </a:extLst>
          </p:cNvPr>
          <p:cNvCxnSpPr>
            <a:cxnSpLocks/>
          </p:cNvCxnSpPr>
          <p:nvPr/>
        </p:nvCxnSpPr>
        <p:spPr>
          <a:xfrm>
            <a:off x="1655084" y="1605415"/>
            <a:ext cx="0" cy="3825361"/>
          </a:xfrm>
          <a:prstGeom prst="line">
            <a:avLst/>
          </a:prstGeom>
          <a:ln w="19050">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470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m 24">
            <a:extLst>
              <a:ext uri="{FF2B5EF4-FFF2-40B4-BE49-F238E27FC236}">
                <a16:creationId xmlns:a16="http://schemas.microsoft.com/office/drawing/2014/main" xmlns="" id="{0C00B86F-9054-48D4-890A-59D129DF1C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12" y="533282"/>
            <a:ext cx="9144000" cy="6096000"/>
          </a:xfrm>
          <a:prstGeom prst="rect">
            <a:avLst/>
          </a:prstGeom>
        </p:spPr>
      </p:pic>
      <p:pic>
        <p:nvPicPr>
          <p:cNvPr id="21" name="Imagem 20">
            <a:extLst>
              <a:ext uri="{FF2B5EF4-FFF2-40B4-BE49-F238E27FC236}">
                <a16:creationId xmlns:a16="http://schemas.microsoft.com/office/drawing/2014/main" xmlns="" id="{4A2C4325-BEC3-4E63-B349-2253A16D8F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7919" y="338285"/>
            <a:ext cx="3888161" cy="2916121"/>
          </a:xfrm>
          <a:prstGeom prst="rect">
            <a:avLst/>
          </a:prstGeom>
        </p:spPr>
      </p:pic>
      <p:pic>
        <p:nvPicPr>
          <p:cNvPr id="27" name="Imagem 26">
            <a:extLst>
              <a:ext uri="{FF2B5EF4-FFF2-40B4-BE49-F238E27FC236}">
                <a16:creationId xmlns:a16="http://schemas.microsoft.com/office/drawing/2014/main" xmlns="" id="{A4C3C3A7-2CFE-4B6A-B7CB-4315649697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84168" y="-304091"/>
            <a:ext cx="3206315" cy="4275086"/>
          </a:xfrm>
          <a:prstGeom prst="rect">
            <a:avLst/>
          </a:prstGeom>
        </p:spPr>
      </p:pic>
      <p:pic>
        <p:nvPicPr>
          <p:cNvPr id="23" name="Imagem 22">
            <a:extLst>
              <a:ext uri="{FF2B5EF4-FFF2-40B4-BE49-F238E27FC236}">
                <a16:creationId xmlns:a16="http://schemas.microsoft.com/office/drawing/2014/main" xmlns="" id="{E8FF577C-82BC-468E-B8DA-C2428DFC9A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50861" y="4165612"/>
            <a:ext cx="7273293" cy="3511860"/>
          </a:xfrm>
          <a:prstGeom prst="rect">
            <a:avLst/>
          </a:prstGeom>
        </p:spPr>
      </p:pic>
      <p:pic>
        <p:nvPicPr>
          <p:cNvPr id="8" name="Imagem 7">
            <a:extLst>
              <a:ext uri="{FF2B5EF4-FFF2-40B4-BE49-F238E27FC236}">
                <a16:creationId xmlns:a16="http://schemas.microsoft.com/office/drawing/2014/main" xmlns="" id="{FFB058E1-A5AC-40DE-A777-11339E5E9B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9148" y="126219"/>
            <a:ext cx="4283968" cy="2855979"/>
          </a:xfrm>
          <a:prstGeom prst="rect">
            <a:avLst/>
          </a:prstGeom>
        </p:spPr>
      </p:pic>
      <p:pic>
        <p:nvPicPr>
          <p:cNvPr id="15" name="Imagem 14">
            <a:extLst>
              <a:ext uri="{FF2B5EF4-FFF2-40B4-BE49-F238E27FC236}">
                <a16:creationId xmlns:a16="http://schemas.microsoft.com/office/drawing/2014/main" xmlns="" id="{FD72C0E0-36F8-48EE-ADD4-D5D8746256F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0528" y="3884146"/>
            <a:ext cx="4501858" cy="3001238"/>
          </a:xfrm>
          <a:prstGeom prst="rect">
            <a:avLst/>
          </a:prstGeom>
        </p:spPr>
      </p:pic>
      <p:pic>
        <p:nvPicPr>
          <p:cNvPr id="17" name="Imagem 16">
            <a:extLst>
              <a:ext uri="{FF2B5EF4-FFF2-40B4-BE49-F238E27FC236}">
                <a16:creationId xmlns:a16="http://schemas.microsoft.com/office/drawing/2014/main" xmlns="" id="{132B860B-47E5-4C5F-B52F-F164DEEB646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1301" y="2725452"/>
            <a:ext cx="3631332" cy="2420888"/>
          </a:xfrm>
          <a:prstGeom prst="rect">
            <a:avLst/>
          </a:prstGeom>
        </p:spPr>
      </p:pic>
      <p:pic>
        <p:nvPicPr>
          <p:cNvPr id="13" name="Imagem 12">
            <a:extLst>
              <a:ext uri="{FF2B5EF4-FFF2-40B4-BE49-F238E27FC236}">
                <a16:creationId xmlns:a16="http://schemas.microsoft.com/office/drawing/2014/main" xmlns="" id="{E4190222-0BE2-4EE9-B4EC-2FD8E0BDA5B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84168" y="2798938"/>
            <a:ext cx="3018721" cy="4024961"/>
          </a:xfrm>
          <a:prstGeom prst="rect">
            <a:avLst/>
          </a:prstGeom>
        </p:spPr>
      </p:pic>
    </p:spTree>
    <p:extLst>
      <p:ext uri="{BB962C8B-B14F-4D97-AF65-F5344CB8AC3E}">
        <p14:creationId xmlns:p14="http://schemas.microsoft.com/office/powerpoint/2010/main" val="37975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500"/>
                            </p:stCondLst>
                            <p:childTnLst>
                              <p:par>
                                <p:cTn id="21" presetID="10" presetClass="entr" presetSubtype="0" fill="hold" nodeType="after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3250"/>
                            </p:stCondLst>
                            <p:childTnLst>
                              <p:par>
                                <p:cTn id="25" presetID="10" presetClass="entr" presetSubtype="0" fill="hold" nodeType="afterEffect">
                                  <p:stCondLst>
                                    <p:cond delay="25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4000"/>
                            </p:stCondLst>
                            <p:childTnLst>
                              <p:par>
                                <p:cTn id="29" presetID="10" presetClass="entr" presetSubtype="0" fill="hold" nodeType="afterEffect">
                                  <p:stCondLst>
                                    <p:cond delay="25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xmlns="" id="{1302A138-1F4F-4A60-A287-B167A72135C3}"/>
              </a:ext>
            </a:extLst>
          </p:cNvPr>
          <p:cNvGrpSpPr/>
          <p:nvPr/>
        </p:nvGrpSpPr>
        <p:grpSpPr>
          <a:xfrm>
            <a:off x="-508" y="-27384"/>
            <a:ext cx="7524836" cy="6912768"/>
            <a:chOff x="-36512" y="116632"/>
            <a:chExt cx="7524836" cy="6912768"/>
          </a:xfrm>
        </p:grpSpPr>
        <p:pic>
          <p:nvPicPr>
            <p:cNvPr id="7" name="Imagem 6">
              <a:extLst>
                <a:ext uri="{FF2B5EF4-FFF2-40B4-BE49-F238E27FC236}">
                  <a16:creationId xmlns:a16="http://schemas.microsoft.com/office/drawing/2014/main" xmlns="" id="{690B7437-AB30-4007-A532-889D6CD5DE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40635"/>
              <a:ext cx="7488324" cy="6888765"/>
            </a:xfrm>
            <a:prstGeom prst="rect">
              <a:avLst/>
            </a:prstGeom>
          </p:spPr>
        </p:pic>
        <p:pic>
          <p:nvPicPr>
            <p:cNvPr id="5" name="Imagem 4">
              <a:extLst>
                <a:ext uri="{FF2B5EF4-FFF2-40B4-BE49-F238E27FC236}">
                  <a16:creationId xmlns:a16="http://schemas.microsoft.com/office/drawing/2014/main" xmlns="" id="{55BD8F6D-1EBF-49FE-B1C2-7727431C33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512" y="116632"/>
              <a:ext cx="1872208" cy="908720"/>
            </a:xfrm>
            <a:prstGeom prst="rect">
              <a:avLst/>
            </a:prstGeom>
          </p:spPr>
        </p:pic>
      </p:grpSp>
      <p:sp>
        <p:nvSpPr>
          <p:cNvPr id="10" name="Pentágono 19">
            <a:extLst>
              <a:ext uri="{FF2B5EF4-FFF2-40B4-BE49-F238E27FC236}">
                <a16:creationId xmlns:a16="http://schemas.microsoft.com/office/drawing/2014/main" xmlns="" id="{CF144067-1DEC-44B0-B837-CA1A48039336}"/>
              </a:ext>
            </a:extLst>
          </p:cNvPr>
          <p:cNvSpPr/>
          <p:nvPr/>
        </p:nvSpPr>
        <p:spPr>
          <a:xfrm>
            <a:off x="3147306" y="485292"/>
            <a:ext cx="5976664"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pt-BR" sz="3600" b="1" dirty="0">
                <a:solidFill>
                  <a:schemeClr val="bg1"/>
                </a:solidFill>
                <a:latin typeface="+mj-lt"/>
              </a:rPr>
              <a:t>Análise Situacional</a:t>
            </a:r>
          </a:p>
        </p:txBody>
      </p:sp>
    </p:spTree>
    <p:extLst>
      <p:ext uri="{BB962C8B-B14F-4D97-AF65-F5344CB8AC3E}">
        <p14:creationId xmlns:p14="http://schemas.microsoft.com/office/powerpoint/2010/main" val="103748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3" name="Grupo 2"/>
          <p:cNvGrpSpPr/>
          <p:nvPr/>
        </p:nvGrpSpPr>
        <p:grpSpPr>
          <a:xfrm>
            <a:off x="449188" y="1052736"/>
            <a:ext cx="8443292" cy="4608512"/>
            <a:chOff x="0" y="1340768"/>
            <a:chExt cx="9451404" cy="5136230"/>
          </a:xfrm>
        </p:grpSpPr>
        <p:pic>
          <p:nvPicPr>
            <p:cNvPr id="2" name="Imagem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40768"/>
              <a:ext cx="9144001" cy="5136230"/>
            </a:xfrm>
            <a:prstGeom prst="rect">
              <a:avLst/>
            </a:prstGeom>
          </p:spPr>
        </p:pic>
        <p:sp>
          <p:nvSpPr>
            <p:cNvPr id="6" name="CaixaDeTexto 5"/>
            <p:cNvSpPr txBox="1"/>
            <p:nvPr/>
          </p:nvSpPr>
          <p:spPr>
            <a:xfrm>
              <a:off x="4644008" y="3501008"/>
              <a:ext cx="4499992" cy="720342"/>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pt-BR" sz="3600"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APENAS 28% </a:t>
              </a:r>
            </a:p>
          </p:txBody>
        </p:sp>
        <p:sp>
          <p:nvSpPr>
            <p:cNvPr id="7" name="CaixaDeTexto 6"/>
            <p:cNvSpPr txBox="1"/>
            <p:nvPr/>
          </p:nvSpPr>
          <p:spPr>
            <a:xfrm>
              <a:off x="107504" y="4159686"/>
              <a:ext cx="8208913" cy="411624"/>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r"/>
              <a:r>
                <a:rPr lang="pt-BR"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DOS DOMICÍLIOS RURAIS SÃO ATENDIDOS</a:t>
              </a:r>
            </a:p>
          </p:txBody>
        </p:sp>
        <p:sp>
          <p:nvSpPr>
            <p:cNvPr id="8" name="CaixaDeTexto 7"/>
            <p:cNvSpPr txBox="1"/>
            <p:nvPr/>
          </p:nvSpPr>
          <p:spPr>
            <a:xfrm>
              <a:off x="4519364" y="4519459"/>
              <a:ext cx="4932040" cy="5145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pt-BR"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POR</a:t>
              </a:r>
              <a:r>
                <a:rPr lang="pt-BR" sz="2400"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 REDE DE ÁGUA</a:t>
              </a:r>
            </a:p>
          </p:txBody>
        </p:sp>
        <p:sp>
          <p:nvSpPr>
            <p:cNvPr id="9" name="CaixaDeTexto 8"/>
            <p:cNvSpPr txBox="1"/>
            <p:nvPr/>
          </p:nvSpPr>
          <p:spPr>
            <a:xfrm>
              <a:off x="3456384" y="5074731"/>
              <a:ext cx="5687617" cy="720342"/>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pt-BR" sz="3600"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55%</a:t>
              </a:r>
              <a:r>
                <a:rPr lang="pt-BR"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  SÃO ATENDIDOS POR</a:t>
              </a:r>
              <a:endParaRPr lang="pt-BR" sz="1600"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endParaRPr>
            </a:p>
          </p:txBody>
        </p:sp>
        <p:sp>
          <p:nvSpPr>
            <p:cNvPr id="10" name="CaixaDeTexto 9"/>
            <p:cNvSpPr txBox="1"/>
            <p:nvPr/>
          </p:nvSpPr>
          <p:spPr>
            <a:xfrm>
              <a:off x="3716288" y="5642084"/>
              <a:ext cx="5400600" cy="52322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pt-BR" sz="2400"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POÇO OU NASCENTE</a:t>
              </a:r>
              <a:endParaRPr lang="pt-BR" sz="2800"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endParaRPr>
            </a:p>
          </p:txBody>
        </p:sp>
      </p:grpSp>
      <p:sp>
        <p:nvSpPr>
          <p:cNvPr id="12" name="Retângulo 11"/>
          <p:cNvSpPr/>
          <p:nvPr/>
        </p:nvSpPr>
        <p:spPr>
          <a:xfrm>
            <a:off x="0" y="6516052"/>
            <a:ext cx="6300192" cy="307777"/>
          </a:xfrm>
          <a:prstGeom prst="rect">
            <a:avLst/>
          </a:prstGeom>
        </p:spPr>
        <p:txBody>
          <a:bodyPr wrap="square">
            <a:spAutoFit/>
          </a:bodyPr>
          <a:lstStyle/>
          <a:p>
            <a:pPr algn="just">
              <a:spcBef>
                <a:spcPts val="600"/>
              </a:spcBef>
              <a:spcAft>
                <a:spcPts val="600"/>
              </a:spcAft>
            </a:pPr>
            <a:r>
              <a:rPr lang="pt-BR" sz="1400" dirty="0">
                <a:solidFill>
                  <a:schemeClr val="dk1"/>
                </a:solidFill>
                <a:latin typeface="+mn-lt"/>
                <a:ea typeface="Calibri"/>
                <a:cs typeface="Calibri"/>
                <a:sym typeface="Calibri"/>
              </a:rPr>
              <a:t>Fonte: PNSR (2018). Dados do Censo Demográfico (IBGE, 2010)</a:t>
            </a:r>
            <a:endParaRPr lang="pt-BR" sz="1400" dirty="0">
              <a:latin typeface="+mn-lt"/>
            </a:endParaRPr>
          </a:p>
        </p:txBody>
      </p:sp>
      <p:grpSp>
        <p:nvGrpSpPr>
          <p:cNvPr id="16" name="Group 4"/>
          <p:cNvGrpSpPr/>
          <p:nvPr/>
        </p:nvGrpSpPr>
        <p:grpSpPr>
          <a:xfrm>
            <a:off x="7956376" y="74479"/>
            <a:ext cx="936104" cy="923557"/>
            <a:chOff x="8066617" y="5877272"/>
            <a:chExt cx="952197" cy="864319"/>
          </a:xfrm>
        </p:grpSpPr>
        <p:sp>
          <p:nvSpPr>
            <p:cNvPr id="17" name="Oval 13"/>
            <p:cNvSpPr/>
            <p:nvPr/>
          </p:nvSpPr>
          <p:spPr>
            <a:xfrm>
              <a:off x="8066617" y="5877272"/>
              <a:ext cx="952197" cy="864319"/>
            </a:xfrm>
            <a:prstGeom prst="ellipse">
              <a:avLst/>
            </a:prstGeom>
            <a:solidFill>
              <a:srgbClr val="60E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a:p>
          </p:txBody>
        </p:sp>
        <p:pic>
          <p:nvPicPr>
            <p:cNvPr id="18" name="Picture 2" descr="Resultado de imagem para saneamento bÃ¡sico 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268056" y="5963266"/>
              <a:ext cx="549319" cy="63760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tângulo 3"/>
          <p:cNvSpPr/>
          <p:nvPr/>
        </p:nvSpPr>
        <p:spPr>
          <a:xfrm>
            <a:off x="3971265" y="416277"/>
            <a:ext cx="3913507" cy="492443"/>
          </a:xfrm>
          <a:prstGeom prst="rect">
            <a:avLst/>
          </a:prstGeom>
        </p:spPr>
        <p:txBody>
          <a:bodyPr wrap="none">
            <a:spAutoFit/>
          </a:bodyPr>
          <a:lstStyle/>
          <a:p>
            <a:pPr lvl="0" algn="just"/>
            <a:r>
              <a:rPr lang="pt-BR" sz="2600" b="1" dirty="0">
                <a:cs typeface="Arial" panose="020B0604020202020204" pitchFamily="34" charset="0"/>
              </a:rPr>
              <a:t>ABASTECIMENTO DE ÁGUA</a:t>
            </a:r>
            <a:endParaRPr lang="pt-BR" sz="2600" b="1" dirty="0"/>
          </a:p>
        </p:txBody>
      </p:sp>
      <p:sp>
        <p:nvSpPr>
          <p:cNvPr id="29" name="Pentágono 28"/>
          <p:cNvSpPr/>
          <p:nvPr/>
        </p:nvSpPr>
        <p:spPr>
          <a:xfrm>
            <a:off x="0" y="164576"/>
            <a:ext cx="3923928"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000" b="1" dirty="0">
                <a:solidFill>
                  <a:srgbClr val="17788B"/>
                </a:solidFill>
                <a:latin typeface="+mj-lt"/>
              </a:rPr>
              <a:t>   </a:t>
            </a:r>
            <a:r>
              <a:rPr lang="pt-BR" sz="3000" b="1" dirty="0">
                <a:solidFill>
                  <a:schemeClr val="bg1"/>
                </a:solidFill>
                <a:latin typeface="+mj-lt"/>
              </a:rPr>
              <a:t>Análise Situacional</a:t>
            </a:r>
            <a:endParaRPr lang="pt-BR" sz="3000" b="1" dirty="0">
              <a:solidFill>
                <a:schemeClr val="bg1"/>
              </a:solidFill>
              <a:latin typeface="+mj-lt"/>
              <a:ea typeface="Dosis"/>
              <a:cs typeface="Dosis"/>
              <a:sym typeface="Dosis"/>
            </a:endParaRPr>
          </a:p>
        </p:txBody>
      </p:sp>
    </p:spTree>
    <p:extLst>
      <p:ext uri="{BB962C8B-B14F-4D97-AF65-F5344CB8AC3E}">
        <p14:creationId xmlns:p14="http://schemas.microsoft.com/office/powerpoint/2010/main" val="27132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25" name="Picture 10" descr="Imagem relacionada">
            <a:extLst>
              <a:ext uri="{FF2B5EF4-FFF2-40B4-BE49-F238E27FC236}">
                <a16:creationId xmlns:a16="http://schemas.microsoft.com/office/drawing/2014/main" xmlns="" id="{FD357D7E-6DE6-4873-A1E9-FE4FE58837F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67064" y="3621345"/>
            <a:ext cx="3220228" cy="21397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a:extLst>
              <a:ext uri="{FF2B5EF4-FFF2-40B4-BE49-F238E27FC236}">
                <a16:creationId xmlns:a16="http://schemas.microsoft.com/office/drawing/2014/main" xmlns="" id="{1C0D85F3-CEBF-4B35-9AB1-80ED8F7B6F98}"/>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042197" y="3284984"/>
            <a:ext cx="2021259" cy="2862805"/>
          </a:xfrm>
          <a:prstGeom prst="rect">
            <a:avLst/>
          </a:prstGeom>
          <a:noFill/>
          <a:ln w="57150">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23" name="Imagem 22">
            <a:extLst>
              <a:ext uri="{FF2B5EF4-FFF2-40B4-BE49-F238E27FC236}">
                <a16:creationId xmlns:a16="http://schemas.microsoft.com/office/drawing/2014/main" xmlns="" id="{BEB88D68-1914-416B-9B05-C7A2D0F0C98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06334" y="3382111"/>
            <a:ext cx="2608841" cy="2159676"/>
          </a:xfrm>
          <a:prstGeom prst="rect">
            <a:avLst/>
          </a:prstGeom>
          <a:ln w="57150">
            <a:noFill/>
          </a:ln>
          <a:effectLst/>
        </p:spPr>
      </p:pic>
      <p:sp>
        <p:nvSpPr>
          <p:cNvPr id="12" name="Retângulo 11"/>
          <p:cNvSpPr/>
          <p:nvPr/>
        </p:nvSpPr>
        <p:spPr>
          <a:xfrm>
            <a:off x="0" y="6516052"/>
            <a:ext cx="6300192" cy="307777"/>
          </a:xfrm>
          <a:prstGeom prst="rect">
            <a:avLst/>
          </a:prstGeom>
        </p:spPr>
        <p:txBody>
          <a:bodyPr wrap="square">
            <a:spAutoFit/>
          </a:bodyPr>
          <a:lstStyle/>
          <a:p>
            <a:pPr algn="just">
              <a:spcBef>
                <a:spcPts val="600"/>
              </a:spcBef>
              <a:spcAft>
                <a:spcPts val="600"/>
              </a:spcAft>
            </a:pPr>
            <a:r>
              <a:rPr lang="pt-BR" sz="1400" dirty="0">
                <a:solidFill>
                  <a:schemeClr val="dk1"/>
                </a:solidFill>
                <a:latin typeface="+mn-lt"/>
                <a:ea typeface="Calibri"/>
                <a:cs typeface="Calibri"/>
                <a:sym typeface="Calibri"/>
              </a:rPr>
              <a:t>Fonte: PNSR (2018). Dados do Censo Demográfico (IBGE, 2010)</a:t>
            </a:r>
            <a:endParaRPr lang="pt-BR" sz="1400" dirty="0">
              <a:latin typeface="+mn-lt"/>
            </a:endParaRPr>
          </a:p>
        </p:txBody>
      </p:sp>
      <p:grpSp>
        <p:nvGrpSpPr>
          <p:cNvPr id="16" name="Group 4"/>
          <p:cNvGrpSpPr/>
          <p:nvPr/>
        </p:nvGrpSpPr>
        <p:grpSpPr>
          <a:xfrm>
            <a:off x="7956376" y="74479"/>
            <a:ext cx="936104" cy="923557"/>
            <a:chOff x="8066617" y="5877272"/>
            <a:chExt cx="952197" cy="864319"/>
          </a:xfrm>
        </p:grpSpPr>
        <p:sp>
          <p:nvSpPr>
            <p:cNvPr id="17" name="Oval 13"/>
            <p:cNvSpPr/>
            <p:nvPr/>
          </p:nvSpPr>
          <p:spPr>
            <a:xfrm>
              <a:off x="8066617" y="5877272"/>
              <a:ext cx="952197" cy="864319"/>
            </a:xfrm>
            <a:prstGeom prst="ellipse">
              <a:avLst/>
            </a:prstGeom>
            <a:solidFill>
              <a:srgbClr val="60E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a:p>
          </p:txBody>
        </p:sp>
        <p:pic>
          <p:nvPicPr>
            <p:cNvPr id="18" name="Picture 2" descr="Resultado de imagem para saneamento bÃ¡sico 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268056" y="5963266"/>
              <a:ext cx="549319" cy="637608"/>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Pentágono 28"/>
          <p:cNvSpPr/>
          <p:nvPr/>
        </p:nvSpPr>
        <p:spPr>
          <a:xfrm>
            <a:off x="0" y="164576"/>
            <a:ext cx="3923928"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000" b="1" dirty="0">
                <a:solidFill>
                  <a:srgbClr val="17788B"/>
                </a:solidFill>
                <a:latin typeface="+mj-lt"/>
              </a:rPr>
              <a:t>   </a:t>
            </a:r>
            <a:r>
              <a:rPr lang="pt-BR" sz="3000" b="1" dirty="0">
                <a:solidFill>
                  <a:schemeClr val="bg1"/>
                </a:solidFill>
                <a:latin typeface="+mj-lt"/>
              </a:rPr>
              <a:t>Análise Situacional</a:t>
            </a:r>
            <a:endParaRPr lang="pt-BR" sz="3000" b="1" dirty="0">
              <a:solidFill>
                <a:schemeClr val="bg1"/>
              </a:solidFill>
              <a:latin typeface="+mj-lt"/>
              <a:ea typeface="Dosis"/>
              <a:cs typeface="Dosis"/>
              <a:sym typeface="Dosis"/>
            </a:endParaRPr>
          </a:p>
        </p:txBody>
      </p:sp>
      <p:sp>
        <p:nvSpPr>
          <p:cNvPr id="15" name="Retângulo 14">
            <a:extLst>
              <a:ext uri="{FF2B5EF4-FFF2-40B4-BE49-F238E27FC236}">
                <a16:creationId xmlns:a16="http://schemas.microsoft.com/office/drawing/2014/main" xmlns="" id="{67954251-2782-429E-BA3F-DE0D67A1DADD}"/>
              </a:ext>
            </a:extLst>
          </p:cNvPr>
          <p:cNvSpPr/>
          <p:nvPr/>
        </p:nvSpPr>
        <p:spPr>
          <a:xfrm>
            <a:off x="2987825" y="1628800"/>
            <a:ext cx="5256583" cy="1754326"/>
          </a:xfrm>
          <a:prstGeom prst="rect">
            <a:avLst/>
          </a:prstGeom>
        </p:spPr>
        <p:txBody>
          <a:bodyPr wrap="square">
            <a:spAutoFit/>
          </a:bodyPr>
          <a:lstStyle/>
          <a:p>
            <a:pPr algn="ctr">
              <a:spcAft>
                <a:spcPts val="1200"/>
              </a:spcAft>
            </a:pPr>
            <a:r>
              <a:rPr lang="pt-BR" sz="2600" dirty="0"/>
              <a:t>Distância, intermitência, insuficiência ou baixa qualidade  </a:t>
            </a:r>
          </a:p>
          <a:p>
            <a:pPr algn="just">
              <a:spcAft>
                <a:spcPts val="1200"/>
              </a:spcAft>
            </a:pPr>
            <a:endParaRPr lang="pt-BR" sz="1000" dirty="0"/>
          </a:p>
          <a:p>
            <a:pPr algn="ctr">
              <a:spcAft>
                <a:spcPts val="1200"/>
              </a:spcAft>
            </a:pPr>
            <a:r>
              <a:rPr lang="pt-BR" sz="2600" dirty="0"/>
              <a:t>uso de múltiplas fontes</a:t>
            </a:r>
          </a:p>
        </p:txBody>
      </p:sp>
      <p:sp>
        <p:nvSpPr>
          <p:cNvPr id="19" name="Retângulo 18">
            <a:extLst>
              <a:ext uri="{FF2B5EF4-FFF2-40B4-BE49-F238E27FC236}">
                <a16:creationId xmlns:a16="http://schemas.microsoft.com/office/drawing/2014/main" xmlns="" id="{4361ADBD-63BB-4848-8745-26D073A0CAA1}"/>
              </a:ext>
            </a:extLst>
          </p:cNvPr>
          <p:cNvSpPr/>
          <p:nvPr/>
        </p:nvSpPr>
        <p:spPr>
          <a:xfrm>
            <a:off x="2232249" y="980728"/>
            <a:ext cx="6516215" cy="553998"/>
          </a:xfrm>
          <a:prstGeom prst="rect">
            <a:avLst/>
          </a:prstGeom>
        </p:spPr>
        <p:txBody>
          <a:bodyPr wrap="square">
            <a:spAutoFit/>
          </a:bodyPr>
          <a:lstStyle/>
          <a:p>
            <a:pPr lvl="0" algn="ctr"/>
            <a:r>
              <a:rPr lang="pt-BR" sz="3000" b="1" dirty="0">
                <a:solidFill>
                  <a:schemeClr val="accent5">
                    <a:lumMod val="50000"/>
                  </a:schemeClr>
                </a:solidFill>
                <a:ea typeface="Dosis"/>
                <a:cs typeface="Dosis"/>
                <a:sym typeface="Dosis"/>
              </a:rPr>
              <a:t>Fontes de água nas áreas rurais</a:t>
            </a:r>
          </a:p>
        </p:txBody>
      </p:sp>
      <p:pic>
        <p:nvPicPr>
          <p:cNvPr id="21" name="Imagem 20">
            <a:extLst>
              <a:ext uri="{FF2B5EF4-FFF2-40B4-BE49-F238E27FC236}">
                <a16:creationId xmlns:a16="http://schemas.microsoft.com/office/drawing/2014/main" xmlns="" id="{1A64C501-F5E7-4E13-BE2E-76D520A8FC4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67092" y="1552957"/>
            <a:ext cx="2552132" cy="2531535"/>
          </a:xfrm>
          <a:prstGeom prst="rect">
            <a:avLst/>
          </a:prstGeom>
          <a:ln w="57150">
            <a:noFill/>
          </a:ln>
          <a:effectLst/>
        </p:spPr>
      </p:pic>
      <p:sp>
        <p:nvSpPr>
          <p:cNvPr id="22" name="Seta para baixo 2">
            <a:extLst>
              <a:ext uri="{FF2B5EF4-FFF2-40B4-BE49-F238E27FC236}">
                <a16:creationId xmlns:a16="http://schemas.microsoft.com/office/drawing/2014/main" xmlns="" id="{6386D4CB-CE8C-49CA-BFEC-2714EC148272}"/>
              </a:ext>
            </a:extLst>
          </p:cNvPr>
          <p:cNvSpPr/>
          <p:nvPr/>
        </p:nvSpPr>
        <p:spPr>
          <a:xfrm>
            <a:off x="5393970" y="2577588"/>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725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0" name="Grupo 9"/>
          <p:cNvGrpSpPr/>
          <p:nvPr/>
        </p:nvGrpSpPr>
        <p:grpSpPr>
          <a:xfrm>
            <a:off x="360040" y="1052736"/>
            <a:ext cx="8388424" cy="4680520"/>
            <a:chOff x="0" y="1340768"/>
            <a:chExt cx="9180512" cy="5171222"/>
          </a:xfrm>
        </p:grpSpPr>
        <p:pic>
          <p:nvPicPr>
            <p:cNvPr id="2" name="Imagem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40768"/>
              <a:ext cx="9180512" cy="5171222"/>
            </a:xfrm>
            <a:prstGeom prst="rect">
              <a:avLst/>
            </a:prstGeom>
          </p:spPr>
        </p:pic>
        <p:sp>
          <p:nvSpPr>
            <p:cNvPr id="3" name="CaixaDeTexto 2"/>
            <p:cNvSpPr txBox="1"/>
            <p:nvPr/>
          </p:nvSpPr>
          <p:spPr>
            <a:xfrm>
              <a:off x="72008" y="3799493"/>
              <a:ext cx="9108504" cy="70788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pt-BR" sz="3600"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SOMENTE 4% </a:t>
              </a:r>
            </a:p>
          </p:txBody>
        </p:sp>
        <p:sp>
          <p:nvSpPr>
            <p:cNvPr id="7" name="Retângulo 6"/>
            <p:cNvSpPr/>
            <p:nvPr/>
          </p:nvSpPr>
          <p:spPr>
            <a:xfrm>
              <a:off x="107504" y="5301208"/>
              <a:ext cx="5760640" cy="1122144"/>
            </a:xfrm>
            <a:prstGeom prst="rect">
              <a:avLst/>
            </a:prstGeom>
          </p:spPr>
          <p:txBody>
            <a:bodyPr wrap="square">
              <a:spAutoFit/>
            </a:bodyPr>
            <a:lstStyle/>
            <a:p>
              <a:r>
                <a:rPr lang="pt-BR" sz="3600"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64% </a:t>
              </a:r>
              <a:r>
                <a:rPr lang="pt-BR"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POSSUEM</a:t>
              </a:r>
            </a:p>
            <a:p>
              <a:r>
                <a:rPr lang="pt-BR" sz="2400"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FOSSA RUDIMENTAR</a:t>
              </a:r>
              <a:endParaRPr lang="pt-BR" sz="2800"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endParaRPr>
            </a:p>
          </p:txBody>
        </p:sp>
        <p:sp>
          <p:nvSpPr>
            <p:cNvPr id="8" name="Retângulo 7"/>
            <p:cNvSpPr/>
            <p:nvPr/>
          </p:nvSpPr>
          <p:spPr>
            <a:xfrm>
              <a:off x="107504" y="4417948"/>
              <a:ext cx="5734330" cy="408052"/>
            </a:xfrm>
            <a:prstGeom prst="rect">
              <a:avLst/>
            </a:prstGeom>
          </p:spPr>
          <p:txBody>
            <a:bodyPr wrap="none">
              <a:spAutoFit/>
            </a:bodyPr>
            <a:lstStyle/>
            <a:p>
              <a:r>
                <a:rPr lang="pt-BR"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DOS DOMICÍLIOS POSSUEM ACESSO À</a:t>
              </a:r>
            </a:p>
          </p:txBody>
        </p:sp>
        <p:sp>
          <p:nvSpPr>
            <p:cNvPr id="9" name="Retângulo 8"/>
            <p:cNvSpPr/>
            <p:nvPr/>
          </p:nvSpPr>
          <p:spPr>
            <a:xfrm>
              <a:off x="107504" y="4788441"/>
              <a:ext cx="3521649" cy="510066"/>
            </a:xfrm>
            <a:prstGeom prst="rect">
              <a:avLst/>
            </a:prstGeom>
          </p:spPr>
          <p:txBody>
            <a:bodyPr wrap="none">
              <a:spAutoFit/>
            </a:bodyPr>
            <a:lstStyle/>
            <a:p>
              <a:r>
                <a:rPr lang="pt-BR" sz="2400"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REDE DE ESGOTO</a:t>
              </a:r>
              <a:endParaRPr lang="pt-BR" sz="2400" dirty="0"/>
            </a:p>
          </p:txBody>
        </p:sp>
      </p:grpSp>
      <p:sp>
        <p:nvSpPr>
          <p:cNvPr id="14" name="Retângulo 13"/>
          <p:cNvSpPr/>
          <p:nvPr/>
        </p:nvSpPr>
        <p:spPr>
          <a:xfrm>
            <a:off x="0" y="6516052"/>
            <a:ext cx="6300192" cy="307777"/>
          </a:xfrm>
          <a:prstGeom prst="rect">
            <a:avLst/>
          </a:prstGeom>
        </p:spPr>
        <p:txBody>
          <a:bodyPr wrap="square">
            <a:spAutoFit/>
          </a:bodyPr>
          <a:lstStyle/>
          <a:p>
            <a:pPr algn="just">
              <a:spcBef>
                <a:spcPts val="600"/>
              </a:spcBef>
              <a:spcAft>
                <a:spcPts val="600"/>
              </a:spcAft>
            </a:pPr>
            <a:r>
              <a:rPr lang="pt-BR" sz="1400" dirty="0">
                <a:solidFill>
                  <a:schemeClr val="dk1"/>
                </a:solidFill>
                <a:latin typeface="+mn-lt"/>
                <a:ea typeface="Calibri"/>
                <a:cs typeface="Calibri"/>
                <a:sym typeface="Calibri"/>
              </a:rPr>
              <a:t>Fonte: PNSR (2018). Dados do Censo Demográfico (IBGE, 2010)</a:t>
            </a:r>
            <a:endParaRPr lang="pt-BR" sz="1400" dirty="0">
              <a:latin typeface="+mn-lt"/>
            </a:endParaRPr>
          </a:p>
        </p:txBody>
      </p:sp>
      <p:grpSp>
        <p:nvGrpSpPr>
          <p:cNvPr id="18" name="Grupo 17"/>
          <p:cNvGrpSpPr/>
          <p:nvPr/>
        </p:nvGrpSpPr>
        <p:grpSpPr>
          <a:xfrm>
            <a:off x="7956376" y="30718"/>
            <a:ext cx="936104" cy="964868"/>
            <a:chOff x="7882978" y="1540666"/>
            <a:chExt cx="1032346" cy="986921"/>
          </a:xfrm>
        </p:grpSpPr>
        <p:sp>
          <p:nvSpPr>
            <p:cNvPr id="19" name="Oval 14"/>
            <p:cNvSpPr/>
            <p:nvPr/>
          </p:nvSpPr>
          <p:spPr>
            <a:xfrm>
              <a:off x="7882978" y="1540666"/>
              <a:ext cx="1032346" cy="986921"/>
            </a:xfrm>
            <a:prstGeom prst="ellipse">
              <a:avLst/>
            </a:prstGeom>
            <a:solidFill>
              <a:srgbClr val="EF9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Picture 2" descr="Resultado de imagem para saneamento bÃ¡sico 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flipH="1">
              <a:off x="8078144" y="1659446"/>
              <a:ext cx="642013" cy="732492"/>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etângulo 27"/>
          <p:cNvSpPr/>
          <p:nvPr/>
        </p:nvSpPr>
        <p:spPr>
          <a:xfrm>
            <a:off x="3795564" y="416277"/>
            <a:ext cx="4035051" cy="492443"/>
          </a:xfrm>
          <a:prstGeom prst="rect">
            <a:avLst/>
          </a:prstGeom>
        </p:spPr>
        <p:txBody>
          <a:bodyPr wrap="square">
            <a:spAutoFit/>
          </a:bodyPr>
          <a:lstStyle/>
          <a:p>
            <a:pPr lvl="0" algn="r"/>
            <a:r>
              <a:rPr lang="pt-BR" sz="2600" b="1" dirty="0">
                <a:cs typeface="Arial" panose="020B0604020202020204" pitchFamily="34" charset="0"/>
              </a:rPr>
              <a:t>ESGOTAMENTO SANITÁRIO</a:t>
            </a:r>
            <a:endParaRPr lang="pt-BR" sz="2600" b="1" dirty="0"/>
          </a:p>
        </p:txBody>
      </p:sp>
      <p:sp>
        <p:nvSpPr>
          <p:cNvPr id="32" name="Pentágono 31"/>
          <p:cNvSpPr/>
          <p:nvPr/>
        </p:nvSpPr>
        <p:spPr>
          <a:xfrm>
            <a:off x="0" y="169590"/>
            <a:ext cx="3923928"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000" b="1" dirty="0">
                <a:solidFill>
                  <a:srgbClr val="17788B"/>
                </a:solidFill>
                <a:latin typeface="+mj-lt"/>
              </a:rPr>
              <a:t>   </a:t>
            </a:r>
            <a:r>
              <a:rPr lang="pt-BR" sz="3000" b="1" dirty="0">
                <a:solidFill>
                  <a:schemeClr val="bg1"/>
                </a:solidFill>
                <a:latin typeface="+mj-lt"/>
              </a:rPr>
              <a:t>Análise Situacional</a:t>
            </a:r>
            <a:endParaRPr lang="pt-BR" sz="3000" b="1" dirty="0">
              <a:solidFill>
                <a:schemeClr val="bg1"/>
              </a:solidFill>
              <a:latin typeface="+mj-lt"/>
              <a:ea typeface="Dosis"/>
              <a:cs typeface="Dosis"/>
              <a:sym typeface="Dosis"/>
            </a:endParaRPr>
          </a:p>
        </p:txBody>
      </p:sp>
    </p:spTree>
    <p:extLst>
      <p:ext uri="{BB962C8B-B14F-4D97-AF65-F5344CB8AC3E}">
        <p14:creationId xmlns:p14="http://schemas.microsoft.com/office/powerpoint/2010/main" val="296525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 name="Retângulo 13"/>
          <p:cNvSpPr/>
          <p:nvPr/>
        </p:nvSpPr>
        <p:spPr>
          <a:xfrm>
            <a:off x="0" y="6516052"/>
            <a:ext cx="6300192" cy="307777"/>
          </a:xfrm>
          <a:prstGeom prst="rect">
            <a:avLst/>
          </a:prstGeom>
        </p:spPr>
        <p:txBody>
          <a:bodyPr wrap="square">
            <a:spAutoFit/>
          </a:bodyPr>
          <a:lstStyle/>
          <a:p>
            <a:pPr algn="just">
              <a:spcBef>
                <a:spcPts val="600"/>
              </a:spcBef>
              <a:spcAft>
                <a:spcPts val="600"/>
              </a:spcAft>
            </a:pPr>
            <a:r>
              <a:rPr lang="pt-BR" sz="1400" dirty="0">
                <a:solidFill>
                  <a:schemeClr val="dk1"/>
                </a:solidFill>
                <a:latin typeface="+mn-lt"/>
                <a:ea typeface="Calibri"/>
                <a:cs typeface="Calibri"/>
                <a:sym typeface="Calibri"/>
              </a:rPr>
              <a:t>Fonte: PNSR (2018). Dados do Censo Demográfico (IBGE, 2010)</a:t>
            </a:r>
            <a:endParaRPr lang="pt-BR" sz="1400" dirty="0">
              <a:latin typeface="+mn-lt"/>
            </a:endParaRPr>
          </a:p>
        </p:txBody>
      </p:sp>
      <p:grpSp>
        <p:nvGrpSpPr>
          <p:cNvPr id="18" name="Grupo 17"/>
          <p:cNvGrpSpPr/>
          <p:nvPr/>
        </p:nvGrpSpPr>
        <p:grpSpPr>
          <a:xfrm>
            <a:off x="7956376" y="30718"/>
            <a:ext cx="936104" cy="964868"/>
            <a:chOff x="7882978" y="1540666"/>
            <a:chExt cx="1032346" cy="986921"/>
          </a:xfrm>
        </p:grpSpPr>
        <p:sp>
          <p:nvSpPr>
            <p:cNvPr id="19" name="Oval 14"/>
            <p:cNvSpPr/>
            <p:nvPr/>
          </p:nvSpPr>
          <p:spPr>
            <a:xfrm>
              <a:off x="7882978" y="1540666"/>
              <a:ext cx="1032346" cy="986921"/>
            </a:xfrm>
            <a:prstGeom prst="ellipse">
              <a:avLst/>
            </a:prstGeom>
            <a:solidFill>
              <a:srgbClr val="EF9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Picture 2" descr="Resultado de imagem para saneamento bÃ¡sico 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8078144" y="1659446"/>
              <a:ext cx="642013" cy="732492"/>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Pentágono 31"/>
          <p:cNvSpPr/>
          <p:nvPr/>
        </p:nvSpPr>
        <p:spPr>
          <a:xfrm>
            <a:off x="0" y="169590"/>
            <a:ext cx="3923928"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000" b="1" dirty="0">
                <a:solidFill>
                  <a:srgbClr val="17788B"/>
                </a:solidFill>
                <a:latin typeface="+mj-lt"/>
              </a:rPr>
              <a:t>   </a:t>
            </a:r>
            <a:r>
              <a:rPr lang="pt-BR" sz="3000" b="1" dirty="0">
                <a:solidFill>
                  <a:schemeClr val="bg1"/>
                </a:solidFill>
                <a:latin typeface="+mj-lt"/>
              </a:rPr>
              <a:t>Análise Situacional</a:t>
            </a:r>
            <a:endParaRPr lang="pt-BR" sz="3000" b="1" dirty="0">
              <a:solidFill>
                <a:schemeClr val="bg1"/>
              </a:solidFill>
              <a:latin typeface="+mj-lt"/>
              <a:ea typeface="Dosis"/>
              <a:cs typeface="Dosis"/>
              <a:sym typeface="Dosis"/>
            </a:endParaRPr>
          </a:p>
        </p:txBody>
      </p:sp>
      <p:sp>
        <p:nvSpPr>
          <p:cNvPr id="15" name="Retângulo 14">
            <a:extLst>
              <a:ext uri="{FF2B5EF4-FFF2-40B4-BE49-F238E27FC236}">
                <a16:creationId xmlns:a16="http://schemas.microsoft.com/office/drawing/2014/main" xmlns="" id="{3E24F1E1-412A-4D9A-924E-CE49F6E88C7B}"/>
              </a:ext>
            </a:extLst>
          </p:cNvPr>
          <p:cNvSpPr/>
          <p:nvPr/>
        </p:nvSpPr>
        <p:spPr>
          <a:xfrm>
            <a:off x="258376" y="1839595"/>
            <a:ext cx="8269133" cy="1938992"/>
          </a:xfrm>
          <a:prstGeom prst="rect">
            <a:avLst/>
          </a:prstGeom>
        </p:spPr>
        <p:txBody>
          <a:bodyPr wrap="square">
            <a:spAutoFit/>
          </a:bodyPr>
          <a:lstStyle/>
          <a:p>
            <a:pPr marL="457200" indent="-457200" algn="just">
              <a:spcAft>
                <a:spcPts val="1200"/>
              </a:spcAft>
              <a:buFont typeface="Wingdings" panose="05000000000000000000" pitchFamily="2" charset="2"/>
              <a:buChar char="§"/>
            </a:pPr>
            <a:r>
              <a:rPr lang="pt-BR" sz="2500" dirty="0"/>
              <a:t>Defecação a céu aberto vista com naturalidade.</a:t>
            </a:r>
          </a:p>
          <a:p>
            <a:pPr marL="457200" indent="-457200" algn="just">
              <a:spcAft>
                <a:spcPts val="1200"/>
              </a:spcAft>
              <a:buFont typeface="Wingdings" panose="05000000000000000000" pitchFamily="2" charset="2"/>
              <a:buChar char="§"/>
            </a:pPr>
            <a:r>
              <a:rPr lang="pt-BR" sz="2500" dirty="0"/>
              <a:t>Precariedade dos banheiros: aspectos estruturais, qualidade do material, odor e ausência de acesso à água.</a:t>
            </a:r>
          </a:p>
          <a:p>
            <a:pPr marL="457200" indent="-457200" algn="just">
              <a:spcAft>
                <a:spcPts val="1200"/>
              </a:spcAft>
              <a:buFont typeface="Wingdings" panose="05000000000000000000" pitchFamily="2" charset="2"/>
              <a:buChar char="§"/>
            </a:pPr>
            <a:endParaRPr lang="pt-BR" sz="2500" dirty="0"/>
          </a:p>
        </p:txBody>
      </p:sp>
      <p:sp>
        <p:nvSpPr>
          <p:cNvPr id="16" name="Retângulo 15">
            <a:extLst>
              <a:ext uri="{FF2B5EF4-FFF2-40B4-BE49-F238E27FC236}">
                <a16:creationId xmlns:a16="http://schemas.microsoft.com/office/drawing/2014/main" xmlns="" id="{8ACD8F5E-17CE-4CD9-9006-B0079EBF8031}"/>
              </a:ext>
            </a:extLst>
          </p:cNvPr>
          <p:cNvSpPr/>
          <p:nvPr/>
        </p:nvSpPr>
        <p:spPr>
          <a:xfrm>
            <a:off x="0" y="1052736"/>
            <a:ext cx="9143999" cy="553998"/>
          </a:xfrm>
          <a:prstGeom prst="rect">
            <a:avLst/>
          </a:prstGeom>
        </p:spPr>
        <p:txBody>
          <a:bodyPr wrap="square">
            <a:spAutoFit/>
          </a:bodyPr>
          <a:lstStyle/>
          <a:p>
            <a:pPr algn="ctr"/>
            <a:r>
              <a:rPr lang="pt-BR" sz="3000" b="1" dirty="0">
                <a:solidFill>
                  <a:schemeClr val="accent5">
                    <a:lumMod val="50000"/>
                  </a:schemeClr>
                </a:solidFill>
                <a:ea typeface="Dosis"/>
                <a:cs typeface="Dosis"/>
              </a:rPr>
              <a:t>O uso dos banheiros</a:t>
            </a:r>
            <a:endParaRPr lang="pt-BR" sz="3000" b="1" dirty="0">
              <a:solidFill>
                <a:schemeClr val="accent5">
                  <a:lumMod val="50000"/>
                </a:schemeClr>
              </a:solidFill>
              <a:ea typeface="Dosis"/>
              <a:cs typeface="Dosis"/>
              <a:sym typeface="Dosis"/>
            </a:endParaRPr>
          </a:p>
        </p:txBody>
      </p:sp>
      <p:pic>
        <p:nvPicPr>
          <p:cNvPr id="17" name="Picture 2">
            <a:extLst>
              <a:ext uri="{FF2B5EF4-FFF2-40B4-BE49-F238E27FC236}">
                <a16:creationId xmlns:a16="http://schemas.microsoft.com/office/drawing/2014/main" xmlns="" id="{C33DB9B1-EF54-4699-A941-A4F0DCAEA776}"/>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228184" y="3478112"/>
            <a:ext cx="2299325" cy="3119240"/>
          </a:xfrm>
          <a:prstGeom prst="rect">
            <a:avLst/>
          </a:prstGeom>
          <a:noFill/>
          <a:ln>
            <a:noFill/>
          </a:ln>
          <a:effectLst>
            <a:innerShdw blurRad="114300">
              <a:schemeClr val="tx1"/>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a:extLst>
              <a:ext uri="{FF2B5EF4-FFF2-40B4-BE49-F238E27FC236}">
                <a16:creationId xmlns:a16="http://schemas.microsoft.com/office/drawing/2014/main" xmlns="" id="{2558CC7F-8B6D-4A20-BA08-D828B11D7814}"/>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41069" y="3478112"/>
            <a:ext cx="2204758" cy="3119240"/>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a:extLst>
              <a:ext uri="{FF2B5EF4-FFF2-40B4-BE49-F238E27FC236}">
                <a16:creationId xmlns:a16="http://schemas.microsoft.com/office/drawing/2014/main" xmlns="" id="{012B1DE5-ACBC-45BE-AD97-5DE37A6328C3}"/>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894816" y="3480849"/>
            <a:ext cx="3280410" cy="3116503"/>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0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pSp>
        <p:nvGrpSpPr>
          <p:cNvPr id="3" name="Grupo 2"/>
          <p:cNvGrpSpPr/>
          <p:nvPr/>
        </p:nvGrpSpPr>
        <p:grpSpPr>
          <a:xfrm>
            <a:off x="383751" y="1124745"/>
            <a:ext cx="8292705" cy="4608512"/>
            <a:chOff x="-10521" y="1320360"/>
            <a:chExt cx="9239028" cy="5136231"/>
          </a:xfrm>
        </p:grpSpPr>
        <p:pic>
          <p:nvPicPr>
            <p:cNvPr id="2" name="Imagem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21" y="1320360"/>
              <a:ext cx="9144000" cy="5136231"/>
            </a:xfrm>
            <a:prstGeom prst="rect">
              <a:avLst/>
            </a:prstGeom>
          </p:spPr>
        </p:pic>
        <p:sp>
          <p:nvSpPr>
            <p:cNvPr id="8" name="CaixaDeTexto 7"/>
            <p:cNvSpPr txBox="1"/>
            <p:nvPr/>
          </p:nvSpPr>
          <p:spPr>
            <a:xfrm>
              <a:off x="72008" y="3573016"/>
              <a:ext cx="9108504" cy="720342"/>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pt-BR" sz="3600"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APENAS 27%</a:t>
              </a:r>
            </a:p>
          </p:txBody>
        </p:sp>
        <p:sp>
          <p:nvSpPr>
            <p:cNvPr id="9" name="Retângulo 8"/>
            <p:cNvSpPr/>
            <p:nvPr/>
          </p:nvSpPr>
          <p:spPr>
            <a:xfrm>
              <a:off x="72008" y="5229200"/>
              <a:ext cx="8964488" cy="1131966"/>
            </a:xfrm>
            <a:prstGeom prst="rect">
              <a:avLst/>
            </a:prstGeom>
          </p:spPr>
          <p:txBody>
            <a:bodyPr wrap="square">
              <a:spAutoFit/>
            </a:bodyPr>
            <a:lstStyle/>
            <a:p>
              <a:r>
                <a:rPr lang="pt-BR" sz="3600"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58% </a:t>
              </a:r>
              <a:r>
                <a:rPr lang="pt-BR"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PRATICAM</a:t>
              </a:r>
            </a:p>
            <a:p>
              <a:r>
                <a:rPr lang="pt-BR" sz="2400"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A QUEIMA</a:t>
              </a:r>
            </a:p>
          </p:txBody>
        </p:sp>
        <p:sp>
          <p:nvSpPr>
            <p:cNvPr id="10" name="Retângulo 9"/>
            <p:cNvSpPr/>
            <p:nvPr/>
          </p:nvSpPr>
          <p:spPr>
            <a:xfrm>
              <a:off x="72008" y="4221088"/>
              <a:ext cx="9156499" cy="411624"/>
            </a:xfrm>
            <a:prstGeom prst="rect">
              <a:avLst/>
            </a:prstGeom>
          </p:spPr>
          <p:txBody>
            <a:bodyPr wrap="square">
              <a:spAutoFit/>
            </a:bodyPr>
            <a:lstStyle/>
            <a:p>
              <a:r>
                <a:rPr lang="pt-BR"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DOS DOMICÍLIOS POSSUEM ACESSO À</a:t>
              </a:r>
            </a:p>
          </p:txBody>
        </p:sp>
        <p:sp>
          <p:nvSpPr>
            <p:cNvPr id="7" name="Retângulo 6"/>
            <p:cNvSpPr/>
            <p:nvPr/>
          </p:nvSpPr>
          <p:spPr>
            <a:xfrm>
              <a:off x="72008" y="4581128"/>
              <a:ext cx="9135010" cy="523220"/>
            </a:xfrm>
            <a:prstGeom prst="rect">
              <a:avLst/>
            </a:prstGeom>
          </p:spPr>
          <p:txBody>
            <a:bodyPr wrap="square">
              <a:spAutoFit/>
            </a:bodyPr>
            <a:lstStyle/>
            <a:p>
              <a:r>
                <a:rPr lang="pt-BR" sz="2400"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COLETA DE RESÍDUOS SÓLIDOS</a:t>
              </a:r>
              <a:endParaRPr lang="pt-BR" sz="2400" dirty="0"/>
            </a:p>
          </p:txBody>
        </p:sp>
      </p:grpSp>
      <p:sp>
        <p:nvSpPr>
          <p:cNvPr id="14" name="Retângulo 13"/>
          <p:cNvSpPr/>
          <p:nvPr/>
        </p:nvSpPr>
        <p:spPr>
          <a:xfrm>
            <a:off x="0" y="6516052"/>
            <a:ext cx="6300192" cy="307777"/>
          </a:xfrm>
          <a:prstGeom prst="rect">
            <a:avLst/>
          </a:prstGeom>
        </p:spPr>
        <p:txBody>
          <a:bodyPr wrap="square">
            <a:spAutoFit/>
          </a:bodyPr>
          <a:lstStyle/>
          <a:p>
            <a:pPr algn="just">
              <a:spcBef>
                <a:spcPts val="600"/>
              </a:spcBef>
              <a:spcAft>
                <a:spcPts val="600"/>
              </a:spcAft>
            </a:pPr>
            <a:r>
              <a:rPr lang="pt-BR" sz="1400" dirty="0">
                <a:solidFill>
                  <a:schemeClr val="dk1"/>
                </a:solidFill>
                <a:latin typeface="+mn-lt"/>
                <a:ea typeface="Calibri"/>
                <a:cs typeface="Calibri"/>
                <a:sym typeface="Calibri"/>
              </a:rPr>
              <a:t>Fonte: PNSR (2018). Dados do Censo Demográfico (IBGE, 2010)</a:t>
            </a:r>
            <a:endParaRPr lang="pt-BR" sz="1400" dirty="0">
              <a:latin typeface="+mn-lt"/>
            </a:endParaRPr>
          </a:p>
        </p:txBody>
      </p:sp>
      <p:grpSp>
        <p:nvGrpSpPr>
          <p:cNvPr id="15" name="Grupo 14"/>
          <p:cNvGrpSpPr/>
          <p:nvPr/>
        </p:nvGrpSpPr>
        <p:grpSpPr>
          <a:xfrm>
            <a:off x="8090549" y="48651"/>
            <a:ext cx="935281" cy="954907"/>
            <a:chOff x="7953967" y="3568517"/>
            <a:chExt cx="935281" cy="954907"/>
          </a:xfrm>
        </p:grpSpPr>
        <p:sp>
          <p:nvSpPr>
            <p:cNvPr id="16" name="Oval 16"/>
            <p:cNvSpPr/>
            <p:nvPr/>
          </p:nvSpPr>
          <p:spPr>
            <a:xfrm>
              <a:off x="7953967" y="3568517"/>
              <a:ext cx="935281" cy="954907"/>
            </a:xfrm>
            <a:prstGeom prst="ellipse">
              <a:avLst/>
            </a:prstGeom>
            <a:solidFill>
              <a:srgbClr val="96D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Picture 2" descr="Resultado de imagem para saneamento bÃ¡sico 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145602" y="3669744"/>
              <a:ext cx="552010" cy="701598"/>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tângulo 24"/>
          <p:cNvSpPr/>
          <p:nvPr/>
        </p:nvSpPr>
        <p:spPr>
          <a:xfrm>
            <a:off x="3529980" y="404664"/>
            <a:ext cx="4608512" cy="492443"/>
          </a:xfrm>
          <a:prstGeom prst="rect">
            <a:avLst/>
          </a:prstGeom>
        </p:spPr>
        <p:txBody>
          <a:bodyPr wrap="square">
            <a:spAutoFit/>
          </a:bodyPr>
          <a:lstStyle/>
          <a:p>
            <a:pPr lvl="0" algn="r"/>
            <a:r>
              <a:rPr lang="pt-BR" sz="2600" b="1" dirty="0">
                <a:cs typeface="Arial" panose="020B0604020202020204" pitchFamily="34" charset="0"/>
              </a:rPr>
              <a:t>MANEJO DE RESÍDUOS SÓLIDOS</a:t>
            </a:r>
            <a:endParaRPr lang="pt-BR" sz="2600" b="1" dirty="0"/>
          </a:p>
        </p:txBody>
      </p:sp>
      <p:sp>
        <p:nvSpPr>
          <p:cNvPr id="31" name="Pentágono 30"/>
          <p:cNvSpPr/>
          <p:nvPr/>
        </p:nvSpPr>
        <p:spPr>
          <a:xfrm>
            <a:off x="0" y="169590"/>
            <a:ext cx="3635896"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000" b="1" dirty="0">
                <a:solidFill>
                  <a:srgbClr val="17788B"/>
                </a:solidFill>
                <a:latin typeface="+mj-lt"/>
              </a:rPr>
              <a:t> </a:t>
            </a:r>
            <a:r>
              <a:rPr lang="pt-BR" sz="3000" b="1" dirty="0">
                <a:solidFill>
                  <a:schemeClr val="bg1"/>
                </a:solidFill>
                <a:latin typeface="+mj-lt"/>
              </a:rPr>
              <a:t>Análise Situacional</a:t>
            </a:r>
            <a:endParaRPr lang="pt-BR" sz="3000" b="1" dirty="0">
              <a:solidFill>
                <a:schemeClr val="bg1"/>
              </a:solidFill>
              <a:latin typeface="+mj-lt"/>
              <a:ea typeface="Dosis"/>
              <a:cs typeface="Dosis"/>
              <a:sym typeface="Dosis"/>
            </a:endParaRPr>
          </a:p>
        </p:txBody>
      </p:sp>
    </p:spTree>
    <p:extLst>
      <p:ext uri="{BB962C8B-B14F-4D97-AF65-F5344CB8AC3E}">
        <p14:creationId xmlns:p14="http://schemas.microsoft.com/office/powerpoint/2010/main" val="220209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75" r="-402"/>
          <a:stretch/>
        </p:blipFill>
        <p:spPr bwMode="auto">
          <a:xfrm>
            <a:off x="353807" y="1124744"/>
            <a:ext cx="825064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upo 17"/>
          <p:cNvGrpSpPr/>
          <p:nvPr/>
        </p:nvGrpSpPr>
        <p:grpSpPr>
          <a:xfrm>
            <a:off x="8037082" y="58776"/>
            <a:ext cx="969698" cy="954907"/>
            <a:chOff x="8017684" y="5588851"/>
            <a:chExt cx="969698" cy="954907"/>
          </a:xfrm>
        </p:grpSpPr>
        <p:sp>
          <p:nvSpPr>
            <p:cNvPr id="19" name="Oval 15"/>
            <p:cNvSpPr/>
            <p:nvPr/>
          </p:nvSpPr>
          <p:spPr>
            <a:xfrm>
              <a:off x="8017684" y="5588851"/>
              <a:ext cx="969698" cy="954907"/>
            </a:xfrm>
            <a:prstGeom prst="ellipse">
              <a:avLst/>
            </a:prstGeom>
            <a:solidFill>
              <a:srgbClr val="139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Picture 2" descr="Resultado de imagem para saneamento bÃ¡sico 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flipH="1">
              <a:off x="8179939" y="5736336"/>
              <a:ext cx="637648" cy="659936"/>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etângulo 25"/>
          <p:cNvSpPr/>
          <p:nvPr/>
        </p:nvSpPr>
        <p:spPr>
          <a:xfrm>
            <a:off x="3275856" y="416277"/>
            <a:ext cx="4608512" cy="492443"/>
          </a:xfrm>
          <a:prstGeom prst="rect">
            <a:avLst/>
          </a:prstGeom>
        </p:spPr>
        <p:txBody>
          <a:bodyPr wrap="square">
            <a:spAutoFit/>
          </a:bodyPr>
          <a:lstStyle/>
          <a:p>
            <a:pPr lvl="0" algn="r"/>
            <a:r>
              <a:rPr lang="pt-BR" sz="2600" b="1" dirty="0">
                <a:cs typeface="Arial" panose="020B0604020202020204" pitchFamily="34" charset="0"/>
              </a:rPr>
              <a:t>MANEJO DE ÁGUAS PLUVIAIS</a:t>
            </a:r>
            <a:endParaRPr lang="pt-BR" sz="2600" b="1" dirty="0"/>
          </a:p>
        </p:txBody>
      </p:sp>
      <p:sp>
        <p:nvSpPr>
          <p:cNvPr id="27" name="Pentágono 26"/>
          <p:cNvSpPr/>
          <p:nvPr/>
        </p:nvSpPr>
        <p:spPr>
          <a:xfrm>
            <a:off x="0" y="169590"/>
            <a:ext cx="3635896"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000" b="1" dirty="0">
                <a:solidFill>
                  <a:srgbClr val="17788B"/>
                </a:solidFill>
                <a:latin typeface="+mj-lt"/>
              </a:rPr>
              <a:t> </a:t>
            </a:r>
            <a:r>
              <a:rPr lang="pt-BR" sz="3000" b="1" dirty="0">
                <a:solidFill>
                  <a:schemeClr val="bg1"/>
                </a:solidFill>
                <a:latin typeface="+mj-lt"/>
              </a:rPr>
              <a:t>Análise Situacional</a:t>
            </a:r>
            <a:endParaRPr lang="pt-BR" sz="3000" b="1" dirty="0">
              <a:solidFill>
                <a:schemeClr val="bg1"/>
              </a:solidFill>
              <a:latin typeface="+mj-lt"/>
              <a:ea typeface="Dosis"/>
              <a:cs typeface="Dosis"/>
              <a:sym typeface="Dosis"/>
            </a:endParaRPr>
          </a:p>
        </p:txBody>
      </p:sp>
      <p:sp>
        <p:nvSpPr>
          <p:cNvPr id="9" name="CaixaDeTexto 8">
            <a:extLst>
              <a:ext uri="{FF2B5EF4-FFF2-40B4-BE49-F238E27FC236}">
                <a16:creationId xmlns:a16="http://schemas.microsoft.com/office/drawing/2014/main" xmlns="" id="{9E558D11-EA68-4712-9AB1-87DD33981D71}"/>
              </a:ext>
            </a:extLst>
          </p:cNvPr>
          <p:cNvSpPr txBox="1"/>
          <p:nvPr/>
        </p:nvSpPr>
        <p:spPr>
          <a:xfrm>
            <a:off x="500906" y="3773358"/>
            <a:ext cx="8175550" cy="1815882"/>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pt-BR" sz="2800"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PROCESSOS EROSIVOS</a:t>
            </a:r>
          </a:p>
          <a:p>
            <a:r>
              <a:rPr lang="pt-BR" sz="2800"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EMPOÇAMENTOS</a:t>
            </a:r>
          </a:p>
          <a:p>
            <a:r>
              <a:rPr lang="pt-BR" sz="2800"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IMPOSSIBILIDADE DE TRÂNSITO</a:t>
            </a:r>
          </a:p>
          <a:p>
            <a:r>
              <a:rPr lang="pt-BR" sz="2800" b="1" spc="150" dirty="0">
                <a:ln w="11430"/>
                <a:solidFill>
                  <a:srgbClr val="F8F8F8"/>
                </a:solidFill>
                <a:effectLst>
                  <a:outerShdw blurRad="25400" algn="tl" rotWithShape="0">
                    <a:srgbClr val="000000">
                      <a:alpha val="43000"/>
                    </a:srgbClr>
                  </a:outerShdw>
                </a:effectLst>
                <a:latin typeface="Arial Rounded MT Bold" panose="020F0704030504030204" pitchFamily="34" charset="0"/>
                <a:ea typeface="Tahoma" panose="020B0604030504040204" pitchFamily="34" charset="0"/>
                <a:cs typeface="Tahoma" panose="020B0604030504040204" pitchFamily="34" charset="0"/>
              </a:rPr>
              <a:t>CRIADOURO DE VETORES</a:t>
            </a:r>
          </a:p>
        </p:txBody>
      </p:sp>
    </p:spTree>
    <p:extLst>
      <p:ext uri="{BB962C8B-B14F-4D97-AF65-F5344CB8AC3E}">
        <p14:creationId xmlns:p14="http://schemas.microsoft.com/office/powerpoint/2010/main" val="48988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xmlns="" id="{ED26F35C-CFC4-4190-B948-295EA045BA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766"/>
            <a:ext cx="6735314" cy="6867766"/>
          </a:xfrm>
          <a:prstGeom prst="rect">
            <a:avLst/>
          </a:prstGeom>
        </p:spPr>
      </p:pic>
      <p:sp>
        <p:nvSpPr>
          <p:cNvPr id="11" name="Pentágono 19">
            <a:extLst>
              <a:ext uri="{FF2B5EF4-FFF2-40B4-BE49-F238E27FC236}">
                <a16:creationId xmlns:a16="http://schemas.microsoft.com/office/drawing/2014/main" xmlns="" id="{F6CDEFE6-8235-49B8-A89B-08AD4E068991}"/>
              </a:ext>
            </a:extLst>
          </p:cNvPr>
          <p:cNvSpPr/>
          <p:nvPr/>
        </p:nvSpPr>
        <p:spPr>
          <a:xfrm>
            <a:off x="3131840" y="5877272"/>
            <a:ext cx="5976664"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pt-BR" sz="3600" b="1" dirty="0">
                <a:solidFill>
                  <a:schemeClr val="bg1"/>
                </a:solidFill>
                <a:latin typeface="+mj-lt"/>
              </a:rPr>
              <a:t>Eixos Estratégicos</a:t>
            </a:r>
          </a:p>
        </p:txBody>
      </p:sp>
    </p:spTree>
    <p:extLst>
      <p:ext uri="{BB962C8B-B14F-4D97-AF65-F5344CB8AC3E}">
        <p14:creationId xmlns:p14="http://schemas.microsoft.com/office/powerpoint/2010/main" val="224865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6"/>
          <p:cNvSpPr txBox="1"/>
          <p:nvPr/>
        </p:nvSpPr>
        <p:spPr>
          <a:xfrm>
            <a:off x="251520" y="764704"/>
            <a:ext cx="8424936" cy="5112568"/>
          </a:xfrm>
          <a:prstGeom prst="rect">
            <a:avLst/>
          </a:prstGeom>
          <a:noFill/>
          <a:ln>
            <a:noFill/>
          </a:ln>
        </p:spPr>
        <p:txBody>
          <a:bodyPr lIns="91425" tIns="91425" rIns="91425" bIns="91425" anchor="t" anchorCtr="0">
            <a:noAutofit/>
          </a:bodyPr>
          <a:lstStyle/>
          <a:p>
            <a:pPr algn="r">
              <a:spcBef>
                <a:spcPts val="0"/>
              </a:spcBef>
              <a:spcAft>
                <a:spcPts val="1800"/>
              </a:spcAft>
            </a:pPr>
            <a:endParaRPr lang="pt-BR" sz="2200" dirty="0">
              <a:solidFill>
                <a:schemeClr val="tx1">
                  <a:lumMod val="85000"/>
                  <a:lumOff val="15000"/>
                </a:schemeClr>
              </a:solidFill>
              <a:latin typeface="+mj-lt"/>
              <a:ea typeface="Dosis"/>
              <a:cs typeface="Dosis"/>
              <a:sym typeface="Dosis"/>
            </a:endParaRPr>
          </a:p>
          <a:p>
            <a:pPr algn="r">
              <a:spcBef>
                <a:spcPts val="0"/>
              </a:spcBef>
              <a:spcAft>
                <a:spcPts val="1800"/>
              </a:spcAft>
            </a:pPr>
            <a:r>
              <a:rPr lang="pt-BR" sz="2200" dirty="0">
                <a:solidFill>
                  <a:schemeClr val="tx1">
                    <a:lumMod val="85000"/>
                    <a:lumOff val="15000"/>
                  </a:schemeClr>
                </a:solidFill>
                <a:latin typeface="+mj-lt"/>
                <a:ea typeface="Dosis"/>
                <a:cs typeface="Dosis"/>
                <a:sym typeface="Dosis"/>
              </a:rPr>
              <a:t>Investimentos em saneamento básico historicamente </a:t>
            </a:r>
            <a:r>
              <a:rPr lang="pt-BR" sz="2200" b="1" dirty="0">
                <a:solidFill>
                  <a:schemeClr val="tx1">
                    <a:lumMod val="85000"/>
                    <a:lumOff val="15000"/>
                  </a:schemeClr>
                </a:solidFill>
                <a:latin typeface="+mj-lt"/>
                <a:ea typeface="Dosis"/>
                <a:cs typeface="Dosis"/>
                <a:sym typeface="Dosis"/>
              </a:rPr>
              <a:t>concentrados nas áreas</a:t>
            </a:r>
            <a:r>
              <a:rPr lang="pt-BR" sz="2200" dirty="0">
                <a:solidFill>
                  <a:schemeClr val="tx1">
                    <a:lumMod val="85000"/>
                    <a:lumOff val="15000"/>
                  </a:schemeClr>
                </a:solidFill>
                <a:latin typeface="+mj-lt"/>
                <a:ea typeface="Dosis"/>
                <a:cs typeface="Dosis"/>
                <a:sym typeface="Dosis"/>
              </a:rPr>
              <a:t> </a:t>
            </a:r>
            <a:r>
              <a:rPr lang="pt-BR" sz="2200" b="1" dirty="0">
                <a:solidFill>
                  <a:schemeClr val="tx1">
                    <a:lumMod val="85000"/>
                    <a:lumOff val="15000"/>
                  </a:schemeClr>
                </a:solidFill>
                <a:latin typeface="+mj-lt"/>
                <a:ea typeface="Dosis"/>
                <a:cs typeface="Dosis"/>
                <a:sym typeface="Dosis"/>
              </a:rPr>
              <a:t>urbanas</a:t>
            </a:r>
            <a:r>
              <a:rPr lang="pt-BR" sz="2200" dirty="0">
                <a:solidFill>
                  <a:schemeClr val="tx1">
                    <a:lumMod val="85000"/>
                    <a:lumOff val="15000"/>
                  </a:schemeClr>
                </a:solidFill>
                <a:latin typeface="+mj-lt"/>
                <a:ea typeface="Dosis"/>
                <a:cs typeface="Dosis"/>
                <a:sym typeface="Dosis"/>
              </a:rPr>
              <a:t> </a:t>
            </a:r>
          </a:p>
          <a:p>
            <a:pPr lvl="0" algn="r" rtl="0">
              <a:spcBef>
                <a:spcPts val="0"/>
              </a:spcBef>
              <a:spcAft>
                <a:spcPts val="1800"/>
              </a:spcAft>
            </a:pPr>
            <a:r>
              <a:rPr lang="pt-BR" sz="2200" dirty="0">
                <a:solidFill>
                  <a:schemeClr val="tx1">
                    <a:lumMod val="85000"/>
                    <a:lumOff val="15000"/>
                  </a:schemeClr>
                </a:solidFill>
                <a:latin typeface="+mj-lt"/>
                <a:ea typeface="Dosis"/>
                <a:cs typeface="Dosis"/>
                <a:sym typeface="Dosis"/>
              </a:rPr>
              <a:t>Atuação do Estado </a:t>
            </a:r>
            <a:r>
              <a:rPr lang="pt-BR" sz="2200" b="1" dirty="0">
                <a:solidFill>
                  <a:schemeClr val="tx1">
                    <a:lumMod val="85000"/>
                    <a:lumOff val="15000"/>
                  </a:schemeClr>
                </a:solidFill>
                <a:latin typeface="+mj-lt"/>
                <a:ea typeface="Dosis"/>
                <a:cs typeface="Dosis"/>
                <a:sym typeface="Dosis"/>
              </a:rPr>
              <a:t>desarticulada</a:t>
            </a:r>
            <a:r>
              <a:rPr lang="pt-BR" sz="2200" dirty="0">
                <a:solidFill>
                  <a:schemeClr val="tx1">
                    <a:lumMod val="85000"/>
                    <a:lumOff val="15000"/>
                  </a:schemeClr>
                </a:solidFill>
                <a:latin typeface="+mj-lt"/>
                <a:ea typeface="Dosis"/>
                <a:cs typeface="Dosis"/>
                <a:sym typeface="Dosis"/>
              </a:rPr>
              <a:t> </a:t>
            </a:r>
            <a:r>
              <a:rPr lang="pt-BR" sz="2200" b="1" dirty="0">
                <a:solidFill>
                  <a:schemeClr val="tx1">
                    <a:lumMod val="85000"/>
                    <a:lumOff val="15000"/>
                  </a:schemeClr>
                </a:solidFill>
                <a:latin typeface="+mj-lt"/>
                <a:ea typeface="Dosis"/>
                <a:cs typeface="Dosis"/>
                <a:sym typeface="Dosis"/>
              </a:rPr>
              <a:t>e</a:t>
            </a:r>
            <a:r>
              <a:rPr lang="pt-BR" sz="2200" dirty="0">
                <a:solidFill>
                  <a:schemeClr val="tx1">
                    <a:lumMod val="85000"/>
                    <a:lumOff val="15000"/>
                  </a:schemeClr>
                </a:solidFill>
                <a:latin typeface="+mj-lt"/>
                <a:ea typeface="Dosis"/>
                <a:cs typeface="Dosis"/>
                <a:sym typeface="Dosis"/>
              </a:rPr>
              <a:t> </a:t>
            </a:r>
            <a:r>
              <a:rPr lang="pt-BR" sz="2200" b="1" dirty="0">
                <a:solidFill>
                  <a:schemeClr val="tx1">
                    <a:lumMod val="85000"/>
                    <a:lumOff val="15000"/>
                  </a:schemeClr>
                </a:solidFill>
                <a:latin typeface="+mj-lt"/>
                <a:ea typeface="Dosis"/>
                <a:cs typeface="Dosis"/>
                <a:sym typeface="Dosis"/>
              </a:rPr>
              <a:t>fragmentada</a:t>
            </a:r>
          </a:p>
          <a:p>
            <a:pPr lvl="0" algn="r">
              <a:spcBef>
                <a:spcPts val="0"/>
              </a:spcBef>
              <a:spcAft>
                <a:spcPts val="1800"/>
              </a:spcAft>
            </a:pPr>
            <a:r>
              <a:rPr lang="pt-BR" sz="2200" dirty="0">
                <a:solidFill>
                  <a:schemeClr val="tx1">
                    <a:lumMod val="85000"/>
                    <a:lumOff val="15000"/>
                  </a:schemeClr>
                </a:solidFill>
                <a:latin typeface="+mj-lt"/>
                <a:ea typeface="Dosis"/>
                <a:cs typeface="Dosis"/>
                <a:sym typeface="Dosis"/>
              </a:rPr>
              <a:t>Elevado </a:t>
            </a:r>
            <a:r>
              <a:rPr lang="pt-BR" sz="2200" b="1" dirty="0">
                <a:solidFill>
                  <a:schemeClr val="tx1">
                    <a:lumMod val="85000"/>
                    <a:lumOff val="15000"/>
                  </a:schemeClr>
                </a:solidFill>
                <a:latin typeface="+mj-lt"/>
                <a:ea typeface="Dosis"/>
                <a:cs typeface="Dosis"/>
                <a:sym typeface="Dosis"/>
              </a:rPr>
              <a:t>déficit </a:t>
            </a:r>
            <a:r>
              <a:rPr lang="pt-BR" sz="2200" dirty="0">
                <a:solidFill>
                  <a:schemeClr val="tx1">
                    <a:lumMod val="85000"/>
                    <a:lumOff val="15000"/>
                  </a:schemeClr>
                </a:solidFill>
                <a:latin typeface="+mj-lt"/>
                <a:ea typeface="Dosis"/>
                <a:cs typeface="Dosis"/>
                <a:sym typeface="Dosis"/>
              </a:rPr>
              <a:t>de cobertura</a:t>
            </a:r>
          </a:p>
          <a:p>
            <a:pPr algn="r">
              <a:spcBef>
                <a:spcPts val="0"/>
              </a:spcBef>
              <a:spcAft>
                <a:spcPts val="1800"/>
              </a:spcAft>
            </a:pPr>
            <a:r>
              <a:rPr lang="pt-BR" sz="2200" dirty="0">
                <a:solidFill>
                  <a:schemeClr val="tx1">
                    <a:lumMod val="85000"/>
                    <a:lumOff val="15000"/>
                  </a:schemeClr>
                </a:solidFill>
                <a:latin typeface="+mj-lt"/>
                <a:ea typeface="Dosis"/>
                <a:cs typeface="Dosis"/>
                <a:sym typeface="Dosis"/>
              </a:rPr>
              <a:t>Especificidades das áreas rurais exigem uma </a:t>
            </a:r>
            <a:r>
              <a:rPr lang="pt-BR" sz="2200" b="1" dirty="0">
                <a:solidFill>
                  <a:schemeClr val="tx1">
                    <a:lumMod val="85000"/>
                    <a:lumOff val="15000"/>
                  </a:schemeClr>
                </a:solidFill>
                <a:latin typeface="+mj-lt"/>
                <a:ea typeface="Dosis"/>
                <a:cs typeface="Dosis"/>
                <a:sym typeface="Dosis"/>
              </a:rPr>
              <a:t>abordagem própria </a:t>
            </a:r>
            <a:r>
              <a:rPr lang="pt-BR" sz="2200" dirty="0">
                <a:solidFill>
                  <a:schemeClr val="tx1">
                    <a:lumMod val="85000"/>
                    <a:lumOff val="15000"/>
                  </a:schemeClr>
                </a:solidFill>
                <a:latin typeface="+mj-lt"/>
                <a:ea typeface="Dosis"/>
                <a:cs typeface="Dosis"/>
                <a:sym typeface="Dosis"/>
              </a:rPr>
              <a:t>e distinta da adotada nas áreas urbanas</a:t>
            </a:r>
          </a:p>
          <a:p>
            <a:pPr lvl="0" algn="r">
              <a:spcBef>
                <a:spcPts val="0"/>
              </a:spcBef>
              <a:spcAft>
                <a:spcPts val="1800"/>
              </a:spcAft>
              <a:tabLst>
                <a:tab pos="268288" algn="l"/>
              </a:tabLst>
            </a:pPr>
            <a:r>
              <a:rPr lang="pt-BR" sz="2200" b="1" dirty="0">
                <a:solidFill>
                  <a:schemeClr val="tx1">
                    <a:lumMod val="85000"/>
                    <a:lumOff val="15000"/>
                  </a:schemeClr>
                </a:solidFill>
                <a:ea typeface="Dosis"/>
                <a:cs typeface="Dosis"/>
                <a:sym typeface="Dosis"/>
              </a:rPr>
              <a:t>Lei do Saneamento</a:t>
            </a:r>
            <a:r>
              <a:rPr lang="pt-BR" sz="2200" dirty="0">
                <a:solidFill>
                  <a:schemeClr val="tx1">
                    <a:lumMod val="85000"/>
                    <a:lumOff val="15000"/>
                  </a:schemeClr>
                </a:solidFill>
                <a:ea typeface="Dosis"/>
                <a:cs typeface="Dosis"/>
                <a:sym typeface="Dosis"/>
              </a:rPr>
              <a:t> (11.445/2007) e planejamento do setor – </a:t>
            </a:r>
            <a:r>
              <a:rPr lang="pt-BR" sz="2200" b="1" dirty="0" err="1">
                <a:solidFill>
                  <a:schemeClr val="tx1">
                    <a:lumMod val="85000"/>
                    <a:lumOff val="15000"/>
                  </a:schemeClr>
                </a:solidFill>
                <a:ea typeface="Dosis"/>
                <a:cs typeface="Dosis"/>
                <a:sym typeface="Dosis"/>
              </a:rPr>
              <a:t>Plansab</a:t>
            </a:r>
            <a:r>
              <a:rPr lang="pt-BR" sz="2200" dirty="0">
                <a:solidFill>
                  <a:schemeClr val="tx1">
                    <a:lumMod val="85000"/>
                    <a:lumOff val="15000"/>
                  </a:schemeClr>
                </a:solidFill>
                <a:ea typeface="Dosis"/>
                <a:cs typeface="Dosis"/>
                <a:sym typeface="Dosis"/>
              </a:rPr>
              <a:t> (dez/2013)</a:t>
            </a:r>
          </a:p>
          <a:p>
            <a:pPr lvl="0" algn="r">
              <a:spcBef>
                <a:spcPts val="0"/>
              </a:spcBef>
              <a:spcAft>
                <a:spcPts val="1800"/>
              </a:spcAft>
              <a:tabLst>
                <a:tab pos="268288" algn="l"/>
              </a:tabLst>
            </a:pPr>
            <a:r>
              <a:rPr lang="pt-BR" sz="2200" b="1" dirty="0">
                <a:solidFill>
                  <a:schemeClr val="tx1">
                    <a:lumMod val="85000"/>
                    <a:lumOff val="15000"/>
                  </a:schemeClr>
                </a:solidFill>
                <a:ea typeface="Dosis"/>
                <a:cs typeface="Dosis"/>
                <a:sym typeface="Dosis"/>
              </a:rPr>
              <a:t>Agenda 2030</a:t>
            </a:r>
            <a:endParaRPr lang="pt-BR" sz="2200" dirty="0">
              <a:solidFill>
                <a:schemeClr val="tx1">
                  <a:lumMod val="85000"/>
                  <a:lumOff val="15000"/>
                </a:schemeClr>
              </a:solidFill>
              <a:ea typeface="Dosis"/>
              <a:cs typeface="Dosis"/>
              <a:sym typeface="Dosis"/>
            </a:endParaRPr>
          </a:p>
          <a:p>
            <a:pPr lvl="0" algn="r" rtl="0">
              <a:spcBef>
                <a:spcPts val="0"/>
              </a:spcBef>
              <a:spcAft>
                <a:spcPts val="1800"/>
              </a:spcAft>
              <a:buFont typeface="Wingdings" pitchFamily="2" charset="2"/>
              <a:buChar char="Ø"/>
            </a:pPr>
            <a:endParaRPr lang="pt-BR" sz="2200" dirty="0">
              <a:solidFill>
                <a:schemeClr val="tx1">
                  <a:lumMod val="85000"/>
                  <a:lumOff val="15000"/>
                </a:schemeClr>
              </a:solidFill>
              <a:latin typeface="+mj-lt"/>
              <a:ea typeface="Dosis"/>
              <a:cs typeface="Dosis"/>
              <a:sym typeface="Dosis"/>
            </a:endParaRPr>
          </a:p>
        </p:txBody>
      </p:sp>
      <p:sp>
        <p:nvSpPr>
          <p:cNvPr id="3" name="Pentágono 2"/>
          <p:cNvSpPr/>
          <p:nvPr/>
        </p:nvSpPr>
        <p:spPr>
          <a:xfrm>
            <a:off x="0" y="164760"/>
            <a:ext cx="3923928"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a:solidFill>
                  <a:srgbClr val="17788B"/>
                </a:solidFill>
                <a:latin typeface="+mj-lt"/>
              </a:rPr>
              <a:t>   </a:t>
            </a:r>
            <a:r>
              <a:rPr lang="pt-BR" sz="3600" b="1" dirty="0">
                <a:solidFill>
                  <a:schemeClr val="bg1"/>
                </a:solidFill>
                <a:latin typeface="+mj-lt"/>
              </a:rPr>
              <a:t>Motivações</a:t>
            </a:r>
            <a:endParaRPr lang="pt-BR" sz="3600" b="1" dirty="0">
              <a:solidFill>
                <a:schemeClr val="bg1"/>
              </a:solidFill>
              <a:latin typeface="+mj-lt"/>
              <a:ea typeface="Dosis"/>
              <a:cs typeface="Dosis"/>
              <a:sym typeface="Dosis"/>
            </a:endParaRPr>
          </a:p>
        </p:txBody>
      </p:sp>
    </p:spTree>
    <p:extLst>
      <p:ext uri="{BB962C8B-B14F-4D97-AF65-F5344CB8AC3E}">
        <p14:creationId xmlns:p14="http://schemas.microsoft.com/office/powerpoint/2010/main" val="282535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5"/>
          <p:cNvSpPr/>
          <p:nvPr/>
        </p:nvSpPr>
        <p:spPr>
          <a:xfrm>
            <a:off x="3407329" y="3573016"/>
            <a:ext cx="2077723" cy="829678"/>
          </a:xfrm>
          <a:prstGeom prst="rect">
            <a:avLst/>
          </a:prstGeom>
        </p:spPr>
        <p:txBody>
          <a:bodyPr wrap="square" lIns="90133" tIns="45067" rIns="90133" bIns="45067">
            <a:spAutoFit/>
          </a:bodyPr>
          <a:lstStyle/>
          <a:p>
            <a:pPr algn="ctr">
              <a:spcBef>
                <a:spcPts val="591"/>
              </a:spcBef>
              <a:tabLst>
                <a:tab pos="826242" algn="l"/>
                <a:tab pos="6026248" algn="r"/>
              </a:tabLst>
            </a:pPr>
            <a:r>
              <a:rPr lang="pt-BR" altLang="pt-BR" sz="2400" b="1" dirty="0"/>
              <a:t>DIRETRIZES E ESTRATÉGIAS</a:t>
            </a:r>
          </a:p>
        </p:txBody>
      </p:sp>
      <p:grpSp>
        <p:nvGrpSpPr>
          <p:cNvPr id="15" name="Grupo 14"/>
          <p:cNvGrpSpPr/>
          <p:nvPr/>
        </p:nvGrpSpPr>
        <p:grpSpPr>
          <a:xfrm>
            <a:off x="251296" y="1124744"/>
            <a:ext cx="8641184" cy="4537080"/>
            <a:chOff x="0" y="2156239"/>
            <a:chExt cx="8641184" cy="4537080"/>
          </a:xfrm>
        </p:grpSpPr>
        <p:cxnSp>
          <p:nvCxnSpPr>
            <p:cNvPr id="16" name="Conector de seta reta 15"/>
            <p:cNvCxnSpPr/>
            <p:nvPr/>
          </p:nvCxnSpPr>
          <p:spPr>
            <a:xfrm flipV="1">
              <a:off x="2497665" y="3473886"/>
              <a:ext cx="1013449" cy="1477355"/>
            </a:xfrm>
            <a:prstGeom prst="straightConnector1">
              <a:avLst/>
            </a:prstGeom>
            <a:ln w="34925" cmpd="sng">
              <a:solidFill>
                <a:srgbClr val="187F94"/>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a:off x="3302173" y="6173435"/>
              <a:ext cx="1814020" cy="5346"/>
            </a:xfrm>
            <a:prstGeom prst="straightConnector1">
              <a:avLst/>
            </a:prstGeom>
            <a:ln w="34925" cmpd="sng">
              <a:solidFill>
                <a:srgbClr val="187F94"/>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a:off x="4838053" y="3395485"/>
              <a:ext cx="1057872" cy="1576938"/>
            </a:xfrm>
            <a:prstGeom prst="straightConnector1">
              <a:avLst/>
            </a:prstGeom>
            <a:ln w="34925" cmpd="sng">
              <a:solidFill>
                <a:srgbClr val="187F94"/>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9" name="CaixaDeTexto 3"/>
            <p:cNvSpPr txBox="1">
              <a:spLocks noChangeArrowheads="1"/>
            </p:cNvSpPr>
            <p:nvPr/>
          </p:nvSpPr>
          <p:spPr bwMode="auto">
            <a:xfrm>
              <a:off x="4545505" y="5862528"/>
              <a:ext cx="4095679" cy="546234"/>
            </a:xfrm>
            <a:prstGeom prst="rect">
              <a:avLst/>
            </a:prstGeom>
            <a:noFill/>
            <a:ln w="9525">
              <a:noFill/>
              <a:miter lim="800000"/>
              <a:headEnd/>
              <a:tailEnd/>
            </a:ln>
          </p:spPr>
          <p:txBody>
            <a:bodyPr wrap="square">
              <a:spAutoFit/>
            </a:bodyPr>
            <a:lstStyle/>
            <a:p>
              <a:pPr marL="468081" indent="-468081" algn="ctr">
                <a:spcBef>
                  <a:spcPts val="0"/>
                </a:spcBef>
                <a:spcAft>
                  <a:spcPts val="0"/>
                </a:spcAft>
                <a:defRPr/>
              </a:pPr>
              <a:r>
                <a:rPr lang="pt-BR" sz="2867" b="1" dirty="0">
                  <a:solidFill>
                    <a:schemeClr val="accent6">
                      <a:lumMod val="75000"/>
                    </a:schemeClr>
                  </a:solidFill>
                  <a:latin typeface="+mj-lt"/>
                </a:rPr>
                <a:t>Tecnologia</a:t>
              </a:r>
            </a:p>
          </p:txBody>
        </p:sp>
        <p:sp>
          <p:nvSpPr>
            <p:cNvPr id="20" name="Triângulo isósceles 19"/>
            <p:cNvSpPr/>
            <p:nvPr/>
          </p:nvSpPr>
          <p:spPr>
            <a:xfrm>
              <a:off x="2278253" y="3107022"/>
              <a:ext cx="3803131" cy="2779211"/>
            </a:xfrm>
            <a:prstGeom prst="triangle">
              <a:avLst/>
            </a:prstGeom>
            <a:noFill/>
            <a:ln w="38100">
              <a:solidFill>
                <a:srgbClr val="187F9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3"/>
            <p:cNvSpPr txBox="1">
              <a:spLocks noChangeArrowheads="1"/>
            </p:cNvSpPr>
            <p:nvPr/>
          </p:nvSpPr>
          <p:spPr bwMode="auto">
            <a:xfrm>
              <a:off x="0" y="5718565"/>
              <a:ext cx="2726655" cy="974754"/>
            </a:xfrm>
            <a:prstGeom prst="rect">
              <a:avLst/>
            </a:prstGeom>
            <a:noFill/>
            <a:ln w="9525">
              <a:noFill/>
              <a:miter lim="800000"/>
              <a:headEnd/>
              <a:tailEnd/>
            </a:ln>
          </p:spPr>
          <p:txBody>
            <a:bodyPr wrap="square">
              <a:spAutoFit/>
            </a:bodyPr>
            <a:lstStyle/>
            <a:p>
              <a:pPr algn="ctr">
                <a:spcBef>
                  <a:spcPts val="0"/>
                </a:spcBef>
                <a:spcAft>
                  <a:spcPts val="0"/>
                </a:spcAft>
                <a:defRPr/>
              </a:pPr>
              <a:r>
                <a:rPr lang="pt-BR" sz="2867" b="1" dirty="0">
                  <a:solidFill>
                    <a:schemeClr val="accent6">
                      <a:lumMod val="75000"/>
                    </a:schemeClr>
                  </a:solidFill>
                  <a:latin typeface="+mj-lt"/>
                </a:rPr>
                <a:t>Gestão dos Serviços</a:t>
              </a:r>
            </a:p>
          </p:txBody>
        </p:sp>
        <p:sp>
          <p:nvSpPr>
            <p:cNvPr id="22" name="CaixaDeTexto 3"/>
            <p:cNvSpPr txBox="1">
              <a:spLocks noChangeArrowheads="1"/>
            </p:cNvSpPr>
            <p:nvPr/>
          </p:nvSpPr>
          <p:spPr bwMode="auto">
            <a:xfrm>
              <a:off x="2424528" y="2156239"/>
              <a:ext cx="3510582" cy="997938"/>
            </a:xfrm>
            <a:prstGeom prst="rect">
              <a:avLst/>
            </a:prstGeom>
            <a:noFill/>
            <a:ln w="9525">
              <a:noFill/>
              <a:miter lim="800000"/>
              <a:headEnd/>
              <a:tailEnd/>
            </a:ln>
          </p:spPr>
          <p:txBody>
            <a:bodyPr wrap="square">
              <a:spAutoFit/>
            </a:bodyPr>
            <a:lstStyle/>
            <a:p>
              <a:pPr algn="ctr">
                <a:spcBef>
                  <a:spcPts val="0"/>
                </a:spcBef>
                <a:spcAft>
                  <a:spcPts val="0"/>
                </a:spcAft>
                <a:defRPr/>
              </a:pPr>
              <a:r>
                <a:rPr lang="pt-BR" sz="2867" b="1" dirty="0">
                  <a:solidFill>
                    <a:schemeClr val="accent6">
                      <a:lumMod val="75000"/>
                    </a:schemeClr>
                  </a:solidFill>
                  <a:latin typeface="+mj-lt"/>
                </a:rPr>
                <a:t>Educação e Participação Social</a:t>
              </a:r>
            </a:p>
          </p:txBody>
        </p:sp>
      </p:grpSp>
      <p:sp>
        <p:nvSpPr>
          <p:cNvPr id="23" name="Pentágono 22"/>
          <p:cNvSpPr/>
          <p:nvPr/>
        </p:nvSpPr>
        <p:spPr>
          <a:xfrm>
            <a:off x="-1" y="169590"/>
            <a:ext cx="4796801"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a:solidFill>
                  <a:srgbClr val="17788B"/>
                </a:solidFill>
                <a:latin typeface="+mj-lt"/>
              </a:rPr>
              <a:t>   </a:t>
            </a:r>
            <a:r>
              <a:rPr lang="pt-BR" sz="3600" b="1" dirty="0">
                <a:solidFill>
                  <a:schemeClr val="bg1"/>
                </a:solidFill>
                <a:latin typeface="+mj-lt"/>
              </a:rPr>
              <a:t>Eixos Estratégicos</a:t>
            </a:r>
            <a:endParaRPr lang="pt-BR" sz="3600" b="1" dirty="0">
              <a:solidFill>
                <a:schemeClr val="bg1"/>
              </a:solidFill>
              <a:latin typeface="+mj-lt"/>
              <a:ea typeface="Dosis"/>
              <a:cs typeface="Dosis"/>
              <a:sym typeface="Dosis"/>
            </a:endParaRPr>
          </a:p>
        </p:txBody>
      </p:sp>
    </p:spTree>
    <p:extLst>
      <p:ext uri="{BB962C8B-B14F-4D97-AF65-F5344CB8AC3E}">
        <p14:creationId xmlns:p14="http://schemas.microsoft.com/office/powerpoint/2010/main" val="173614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ângulo 8"/>
          <p:cNvSpPr/>
          <p:nvPr/>
        </p:nvSpPr>
        <p:spPr>
          <a:xfrm>
            <a:off x="287751" y="972017"/>
            <a:ext cx="8460713" cy="584775"/>
          </a:xfrm>
          <a:prstGeom prst="rect">
            <a:avLst/>
          </a:prstGeom>
        </p:spPr>
        <p:txBody>
          <a:bodyPr wrap="square">
            <a:spAutoFit/>
          </a:bodyPr>
          <a:lstStyle/>
          <a:p>
            <a:pPr lvl="0" algn="ctr"/>
            <a:r>
              <a:rPr lang="pt-BR" sz="3200" b="1" dirty="0">
                <a:ea typeface="Dosis"/>
                <a:cs typeface="Dosis"/>
                <a:sym typeface="Dosis"/>
              </a:rPr>
              <a:t>Gestão Multiescalar</a:t>
            </a:r>
          </a:p>
        </p:txBody>
      </p:sp>
      <p:pic>
        <p:nvPicPr>
          <p:cNvPr id="10" name="Imagem 50"/>
          <p:cNvPicPr/>
          <p:nvPr/>
        </p:nvPicPr>
        <p:blipFill rotWithShape="1">
          <a:blip r:embed="rId3" cstate="screen">
            <a:extLst>
              <a:ext uri="{28A0092B-C50C-407E-A947-70E740481C1C}">
                <a14:useLocalDpi xmlns:a14="http://schemas.microsoft.com/office/drawing/2010/main"/>
              </a:ext>
            </a:extLst>
          </a:blip>
          <a:srcRect/>
          <a:stretch/>
        </p:blipFill>
        <p:spPr>
          <a:xfrm>
            <a:off x="539552" y="1484784"/>
            <a:ext cx="7992888" cy="4244573"/>
          </a:xfrm>
          <a:prstGeom prst="rect">
            <a:avLst/>
          </a:prstGeom>
        </p:spPr>
      </p:pic>
      <p:sp>
        <p:nvSpPr>
          <p:cNvPr id="9" name="Pentágono 8"/>
          <p:cNvSpPr/>
          <p:nvPr/>
        </p:nvSpPr>
        <p:spPr>
          <a:xfrm>
            <a:off x="-1" y="169590"/>
            <a:ext cx="4796801"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a:solidFill>
                  <a:srgbClr val="17788B"/>
                </a:solidFill>
                <a:latin typeface="+mj-lt"/>
              </a:rPr>
              <a:t>   </a:t>
            </a:r>
            <a:r>
              <a:rPr lang="pt-BR" sz="3600" b="1" dirty="0">
                <a:solidFill>
                  <a:schemeClr val="bg1"/>
                </a:solidFill>
                <a:latin typeface="+mj-lt"/>
              </a:rPr>
              <a:t>Eixos Estratégicos</a:t>
            </a:r>
            <a:endParaRPr lang="pt-BR" sz="3600" b="1" dirty="0">
              <a:solidFill>
                <a:schemeClr val="bg1"/>
              </a:solidFill>
              <a:latin typeface="+mj-lt"/>
              <a:ea typeface="Dosis"/>
              <a:cs typeface="Dosis"/>
              <a:sym typeface="Dosis"/>
            </a:endParaRPr>
          </a:p>
        </p:txBody>
      </p:sp>
    </p:spTree>
    <p:extLst>
      <p:ext uri="{BB962C8B-B14F-4D97-AF65-F5344CB8AC3E}">
        <p14:creationId xmlns:p14="http://schemas.microsoft.com/office/powerpoint/2010/main" val="278404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ágono 8"/>
          <p:cNvSpPr/>
          <p:nvPr/>
        </p:nvSpPr>
        <p:spPr>
          <a:xfrm>
            <a:off x="-1" y="169590"/>
            <a:ext cx="4796801"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a:solidFill>
                  <a:srgbClr val="17788B"/>
                </a:solidFill>
                <a:latin typeface="+mj-lt"/>
              </a:rPr>
              <a:t>   </a:t>
            </a:r>
            <a:r>
              <a:rPr lang="pt-BR" sz="3600" b="1" dirty="0">
                <a:solidFill>
                  <a:schemeClr val="bg1"/>
                </a:solidFill>
                <a:latin typeface="+mj-lt"/>
              </a:rPr>
              <a:t>Eixos Estratégicos</a:t>
            </a:r>
            <a:endParaRPr lang="pt-BR" sz="3600" b="1" dirty="0">
              <a:solidFill>
                <a:schemeClr val="bg1"/>
              </a:solidFill>
              <a:latin typeface="+mj-lt"/>
              <a:ea typeface="Dosis"/>
              <a:cs typeface="Dosis"/>
              <a:sym typeface="Dosis"/>
            </a:endParaRPr>
          </a:p>
        </p:txBody>
      </p:sp>
      <p:sp>
        <p:nvSpPr>
          <p:cNvPr id="6" name="Retângulo 5">
            <a:extLst>
              <a:ext uri="{FF2B5EF4-FFF2-40B4-BE49-F238E27FC236}">
                <a16:creationId xmlns:a16="http://schemas.microsoft.com/office/drawing/2014/main" xmlns="" id="{B8AA408B-02CE-454C-BE03-E94ADE4A5F5A}"/>
              </a:ext>
            </a:extLst>
          </p:cNvPr>
          <p:cNvSpPr/>
          <p:nvPr/>
        </p:nvSpPr>
        <p:spPr>
          <a:xfrm>
            <a:off x="237929" y="1916832"/>
            <a:ext cx="8496928" cy="861774"/>
          </a:xfrm>
          <a:prstGeom prst="rect">
            <a:avLst/>
          </a:prstGeom>
        </p:spPr>
        <p:txBody>
          <a:bodyPr wrap="square">
            <a:spAutoFit/>
          </a:bodyPr>
          <a:lstStyle/>
          <a:p>
            <a:pPr algn="ctr"/>
            <a:r>
              <a:rPr lang="pt-BR" sz="2500" dirty="0"/>
              <a:t>Populações atendidas: </a:t>
            </a:r>
            <a:r>
              <a:rPr lang="pt-BR" sz="2500" b="1" dirty="0"/>
              <a:t>protagonistas</a:t>
            </a:r>
            <a:r>
              <a:rPr lang="pt-BR" sz="2500" dirty="0"/>
              <a:t> das soluções de saneamento</a:t>
            </a:r>
          </a:p>
        </p:txBody>
      </p:sp>
      <p:sp>
        <p:nvSpPr>
          <p:cNvPr id="8" name="Retângulo 7">
            <a:extLst>
              <a:ext uri="{FF2B5EF4-FFF2-40B4-BE49-F238E27FC236}">
                <a16:creationId xmlns:a16="http://schemas.microsoft.com/office/drawing/2014/main" xmlns="" id="{DE0E5E3A-29DB-4A8C-ABEC-7A61D3405EBA}"/>
              </a:ext>
            </a:extLst>
          </p:cNvPr>
          <p:cNvSpPr/>
          <p:nvPr/>
        </p:nvSpPr>
        <p:spPr>
          <a:xfrm>
            <a:off x="332247" y="1116033"/>
            <a:ext cx="8402609" cy="584775"/>
          </a:xfrm>
          <a:prstGeom prst="rect">
            <a:avLst/>
          </a:prstGeom>
        </p:spPr>
        <p:txBody>
          <a:bodyPr wrap="square">
            <a:spAutoFit/>
          </a:bodyPr>
          <a:lstStyle/>
          <a:p>
            <a:pPr algn="ctr"/>
            <a:r>
              <a:rPr lang="pt-BR" sz="3200" b="1" dirty="0">
                <a:solidFill>
                  <a:schemeClr val="accent5">
                    <a:lumMod val="50000"/>
                  </a:schemeClr>
                </a:solidFill>
                <a:ea typeface="Dosis"/>
                <a:cs typeface="Dosis"/>
                <a:sym typeface="Dosis"/>
              </a:rPr>
              <a:t>Educação e Participação Social</a:t>
            </a:r>
          </a:p>
        </p:txBody>
      </p:sp>
      <p:sp>
        <p:nvSpPr>
          <p:cNvPr id="11" name="Retângulo 10">
            <a:extLst>
              <a:ext uri="{FF2B5EF4-FFF2-40B4-BE49-F238E27FC236}">
                <a16:creationId xmlns:a16="http://schemas.microsoft.com/office/drawing/2014/main" xmlns="" id="{48FC651F-4D7E-469C-95FD-B1C665149FDF}"/>
              </a:ext>
            </a:extLst>
          </p:cNvPr>
          <p:cNvSpPr/>
          <p:nvPr/>
        </p:nvSpPr>
        <p:spPr>
          <a:xfrm>
            <a:off x="237929" y="3233296"/>
            <a:ext cx="4844455" cy="2123658"/>
          </a:xfrm>
          <a:prstGeom prst="rect">
            <a:avLst/>
          </a:prstGeom>
        </p:spPr>
        <p:txBody>
          <a:bodyPr wrap="square">
            <a:spAutoFit/>
          </a:bodyPr>
          <a:lstStyle/>
          <a:p>
            <a:pPr marL="457200" indent="-457200" algn="just">
              <a:buFont typeface="Wingdings" panose="05000000000000000000" pitchFamily="2" charset="2"/>
              <a:buChar char="§"/>
            </a:pPr>
            <a:r>
              <a:rPr lang="pt-BR" sz="2200" dirty="0"/>
              <a:t>Exercício da participação social</a:t>
            </a:r>
          </a:p>
          <a:p>
            <a:pPr marL="457200" indent="-457200" algn="just">
              <a:buFont typeface="Wingdings" panose="05000000000000000000" pitchFamily="2" charset="2"/>
              <a:buChar char="§"/>
            </a:pPr>
            <a:r>
              <a:rPr lang="pt-BR" sz="2200" dirty="0"/>
              <a:t>Apropriação das soluções de saneamento pela população</a:t>
            </a:r>
          </a:p>
          <a:p>
            <a:pPr marL="457200" indent="-457200" algn="just">
              <a:buFont typeface="Wingdings" panose="05000000000000000000" pitchFamily="2" charset="2"/>
              <a:buChar char="§"/>
            </a:pPr>
            <a:r>
              <a:rPr lang="pt-BR" sz="2200" dirty="0"/>
              <a:t>Desempenho dos atores vinculados aos processos de gestão pública dos serviços de saneamento</a:t>
            </a:r>
          </a:p>
        </p:txBody>
      </p:sp>
      <p:sp>
        <p:nvSpPr>
          <p:cNvPr id="12" name="Retângulo 11">
            <a:extLst>
              <a:ext uri="{FF2B5EF4-FFF2-40B4-BE49-F238E27FC236}">
                <a16:creationId xmlns:a16="http://schemas.microsoft.com/office/drawing/2014/main" xmlns="" id="{AD71EFBE-5A21-4F58-861A-F71161F70357}"/>
              </a:ext>
            </a:extLst>
          </p:cNvPr>
          <p:cNvSpPr/>
          <p:nvPr/>
        </p:nvSpPr>
        <p:spPr>
          <a:xfrm>
            <a:off x="5508104" y="3499262"/>
            <a:ext cx="3226752" cy="1569660"/>
          </a:xfrm>
          <a:prstGeom prst="rect">
            <a:avLst/>
          </a:prstGeom>
          <a:solidFill>
            <a:schemeClr val="accent6">
              <a:lumMod val="20000"/>
              <a:lumOff val="80000"/>
            </a:schemeClr>
          </a:solidFill>
          <a:ln>
            <a:solidFill>
              <a:schemeClr val="accent6"/>
            </a:solidFill>
          </a:ln>
        </p:spPr>
        <p:txBody>
          <a:bodyPr wrap="square">
            <a:spAutoFit/>
          </a:bodyPr>
          <a:lstStyle/>
          <a:p>
            <a:pPr algn="ctr"/>
            <a:r>
              <a:rPr lang="pt-BR" sz="2400" dirty="0"/>
              <a:t>Estratégias educacionais que maximizem a formação em saneamento</a:t>
            </a:r>
          </a:p>
        </p:txBody>
      </p:sp>
      <p:sp>
        <p:nvSpPr>
          <p:cNvPr id="13" name="Chave direita 6">
            <a:extLst>
              <a:ext uri="{FF2B5EF4-FFF2-40B4-BE49-F238E27FC236}">
                <a16:creationId xmlns:a16="http://schemas.microsoft.com/office/drawing/2014/main" xmlns="" id="{BC524FF4-C474-4599-9212-74F278FACCA2}"/>
              </a:ext>
            </a:extLst>
          </p:cNvPr>
          <p:cNvSpPr/>
          <p:nvPr/>
        </p:nvSpPr>
        <p:spPr>
          <a:xfrm flipV="1">
            <a:off x="5149886" y="2908682"/>
            <a:ext cx="274850" cy="2824574"/>
          </a:xfrm>
          <a:prstGeom prst="rightBrace">
            <a:avLst>
              <a:gd name="adj1" fmla="val 8333"/>
              <a:gd name="adj2" fmla="val 50408"/>
            </a:avLst>
          </a:prstGeom>
          <a:noFill/>
          <a:ln w="12700">
            <a:solidFill>
              <a:schemeClr val="accent6"/>
            </a:solidFill>
          </a:ln>
        </p:spPr>
        <p:style>
          <a:lnRef idx="1">
            <a:schemeClr val="accent1"/>
          </a:lnRef>
          <a:fillRef idx="0">
            <a:schemeClr val="accent1"/>
          </a:fillRef>
          <a:effectRef idx="0">
            <a:schemeClr val="accent1"/>
          </a:effectRef>
          <a:fontRef idx="minor">
            <a:schemeClr val="tx1"/>
          </a:fontRef>
        </p:style>
        <p:txBody>
          <a:bodyPr lIns="94640" tIns="47320" rIns="94640" bIns="47320" rtlCol="0" anchor="ctr"/>
          <a:lstStyle/>
          <a:p>
            <a:pPr algn="ctr"/>
            <a:endParaRPr lang="pt-BR">
              <a:solidFill>
                <a:schemeClr val="tx2"/>
              </a:solidFill>
            </a:endParaRPr>
          </a:p>
        </p:txBody>
      </p:sp>
    </p:spTree>
    <p:extLst>
      <p:ext uri="{BB962C8B-B14F-4D97-AF65-F5344CB8AC3E}">
        <p14:creationId xmlns:p14="http://schemas.microsoft.com/office/powerpoint/2010/main" val="310275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ágono 8"/>
          <p:cNvSpPr/>
          <p:nvPr/>
        </p:nvSpPr>
        <p:spPr>
          <a:xfrm>
            <a:off x="-1" y="169590"/>
            <a:ext cx="4796801"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a:solidFill>
                  <a:srgbClr val="17788B"/>
                </a:solidFill>
                <a:latin typeface="+mj-lt"/>
              </a:rPr>
              <a:t>   </a:t>
            </a:r>
            <a:r>
              <a:rPr lang="pt-BR" sz="3600" b="1" dirty="0">
                <a:solidFill>
                  <a:schemeClr val="bg1"/>
                </a:solidFill>
                <a:latin typeface="+mj-lt"/>
              </a:rPr>
              <a:t>Eixos Estratégicos</a:t>
            </a:r>
            <a:endParaRPr lang="pt-BR" sz="3600" b="1" dirty="0">
              <a:solidFill>
                <a:schemeClr val="bg1"/>
              </a:solidFill>
              <a:latin typeface="+mj-lt"/>
              <a:ea typeface="Dosis"/>
              <a:cs typeface="Dosis"/>
              <a:sym typeface="Dosis"/>
            </a:endParaRPr>
          </a:p>
        </p:txBody>
      </p:sp>
      <p:sp>
        <p:nvSpPr>
          <p:cNvPr id="10" name="Retângulo 9">
            <a:extLst>
              <a:ext uri="{FF2B5EF4-FFF2-40B4-BE49-F238E27FC236}">
                <a16:creationId xmlns:a16="http://schemas.microsoft.com/office/drawing/2014/main" xmlns="" id="{94008189-9C88-428D-A2B1-DE0C3E09417D}"/>
              </a:ext>
            </a:extLst>
          </p:cNvPr>
          <p:cNvSpPr/>
          <p:nvPr/>
        </p:nvSpPr>
        <p:spPr>
          <a:xfrm>
            <a:off x="2627784" y="1628800"/>
            <a:ext cx="3950294" cy="584775"/>
          </a:xfrm>
          <a:prstGeom prst="rect">
            <a:avLst/>
          </a:prstGeom>
        </p:spPr>
        <p:txBody>
          <a:bodyPr wrap="square">
            <a:spAutoFit/>
          </a:bodyPr>
          <a:lstStyle/>
          <a:p>
            <a:pPr algn="ctr">
              <a:spcBef>
                <a:spcPts val="0"/>
              </a:spcBef>
              <a:spcAft>
                <a:spcPts val="0"/>
              </a:spcAft>
            </a:pPr>
            <a:r>
              <a:rPr lang="pt-BR" sz="3200" b="1" dirty="0">
                <a:latin typeface="Calibri"/>
                <a:ea typeface="Calibri"/>
                <a:cs typeface="Calibri"/>
                <a:sym typeface="Dosis"/>
              </a:rPr>
              <a:t>Matrizes Tecnológicas</a:t>
            </a:r>
          </a:p>
        </p:txBody>
      </p:sp>
      <p:grpSp>
        <p:nvGrpSpPr>
          <p:cNvPr id="14" name="Group 4">
            <a:extLst>
              <a:ext uri="{FF2B5EF4-FFF2-40B4-BE49-F238E27FC236}">
                <a16:creationId xmlns:a16="http://schemas.microsoft.com/office/drawing/2014/main" xmlns="" id="{477F8BBD-C148-4C85-ACF4-E361DD7043CF}"/>
              </a:ext>
            </a:extLst>
          </p:cNvPr>
          <p:cNvGrpSpPr/>
          <p:nvPr/>
        </p:nvGrpSpPr>
        <p:grpSpPr>
          <a:xfrm>
            <a:off x="1331640" y="2696902"/>
            <a:ext cx="936104" cy="923557"/>
            <a:chOff x="8066617" y="5877272"/>
            <a:chExt cx="952197" cy="864319"/>
          </a:xfrm>
        </p:grpSpPr>
        <p:sp>
          <p:nvSpPr>
            <p:cNvPr id="15" name="Oval 13">
              <a:extLst>
                <a:ext uri="{FF2B5EF4-FFF2-40B4-BE49-F238E27FC236}">
                  <a16:creationId xmlns:a16="http://schemas.microsoft.com/office/drawing/2014/main" xmlns="" id="{FFECEA59-40EC-48D5-9F8E-7EE062798FA8}"/>
                </a:ext>
              </a:extLst>
            </p:cNvPr>
            <p:cNvSpPr/>
            <p:nvPr/>
          </p:nvSpPr>
          <p:spPr>
            <a:xfrm>
              <a:off x="8066617" y="5877272"/>
              <a:ext cx="952197" cy="864319"/>
            </a:xfrm>
            <a:prstGeom prst="ellipse">
              <a:avLst/>
            </a:prstGeom>
            <a:solidFill>
              <a:srgbClr val="60E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a:p>
          </p:txBody>
        </p:sp>
        <p:pic>
          <p:nvPicPr>
            <p:cNvPr id="16" name="Picture 2" descr="Resultado de imagem para saneamento bÃ¡sico png">
              <a:extLst>
                <a:ext uri="{FF2B5EF4-FFF2-40B4-BE49-F238E27FC236}">
                  <a16:creationId xmlns:a16="http://schemas.microsoft.com/office/drawing/2014/main" xmlns="" id="{2B653312-1681-4DC2-938B-1DC3F485871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268056" y="5963266"/>
              <a:ext cx="549319" cy="6376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upo 42">
            <a:extLst>
              <a:ext uri="{FF2B5EF4-FFF2-40B4-BE49-F238E27FC236}">
                <a16:creationId xmlns:a16="http://schemas.microsoft.com/office/drawing/2014/main" xmlns="" id="{67468E1C-FD1B-4276-92A9-2B00C3B0A4E2}"/>
              </a:ext>
            </a:extLst>
          </p:cNvPr>
          <p:cNvGrpSpPr/>
          <p:nvPr/>
        </p:nvGrpSpPr>
        <p:grpSpPr>
          <a:xfrm>
            <a:off x="3563888" y="2706863"/>
            <a:ext cx="935281" cy="954907"/>
            <a:chOff x="7953967" y="3568517"/>
            <a:chExt cx="935281" cy="954907"/>
          </a:xfrm>
        </p:grpSpPr>
        <p:sp>
          <p:nvSpPr>
            <p:cNvPr id="18" name="Oval 16">
              <a:extLst>
                <a:ext uri="{FF2B5EF4-FFF2-40B4-BE49-F238E27FC236}">
                  <a16:creationId xmlns:a16="http://schemas.microsoft.com/office/drawing/2014/main" xmlns="" id="{A7E97388-B572-445A-BF18-27CD5F0801BD}"/>
                </a:ext>
              </a:extLst>
            </p:cNvPr>
            <p:cNvSpPr/>
            <p:nvPr/>
          </p:nvSpPr>
          <p:spPr>
            <a:xfrm>
              <a:off x="7953967" y="3568517"/>
              <a:ext cx="935281" cy="954907"/>
            </a:xfrm>
            <a:prstGeom prst="ellipse">
              <a:avLst/>
            </a:prstGeom>
            <a:solidFill>
              <a:srgbClr val="96D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Picture 2" descr="Resultado de imagem para saneamento bÃ¡sico png">
              <a:extLst>
                <a:ext uri="{FF2B5EF4-FFF2-40B4-BE49-F238E27FC236}">
                  <a16:creationId xmlns:a16="http://schemas.microsoft.com/office/drawing/2014/main" xmlns="" id="{C4671CE9-549E-4ED4-B2F2-A1D52D9AE19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145602" y="3669744"/>
              <a:ext cx="552010" cy="7015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upo 45">
            <a:extLst>
              <a:ext uri="{FF2B5EF4-FFF2-40B4-BE49-F238E27FC236}">
                <a16:creationId xmlns:a16="http://schemas.microsoft.com/office/drawing/2014/main" xmlns="" id="{2C2A13B3-877C-418C-9C76-455C7A8951FA}"/>
              </a:ext>
            </a:extLst>
          </p:cNvPr>
          <p:cNvGrpSpPr/>
          <p:nvPr/>
        </p:nvGrpSpPr>
        <p:grpSpPr>
          <a:xfrm>
            <a:off x="2483768" y="2696902"/>
            <a:ext cx="936104" cy="964868"/>
            <a:chOff x="7882978" y="1540666"/>
            <a:chExt cx="1032346" cy="986921"/>
          </a:xfrm>
        </p:grpSpPr>
        <p:sp>
          <p:nvSpPr>
            <p:cNvPr id="21" name="Oval 14">
              <a:extLst>
                <a:ext uri="{FF2B5EF4-FFF2-40B4-BE49-F238E27FC236}">
                  <a16:creationId xmlns:a16="http://schemas.microsoft.com/office/drawing/2014/main" xmlns="" id="{46313100-6E9A-4BDF-9791-4FD878F1EA8A}"/>
                </a:ext>
              </a:extLst>
            </p:cNvPr>
            <p:cNvSpPr/>
            <p:nvPr/>
          </p:nvSpPr>
          <p:spPr>
            <a:xfrm>
              <a:off x="7882978" y="1540666"/>
              <a:ext cx="1032346" cy="986921"/>
            </a:xfrm>
            <a:prstGeom prst="ellipse">
              <a:avLst/>
            </a:prstGeom>
            <a:solidFill>
              <a:srgbClr val="EF9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2" name="Picture 2" descr="Resultado de imagem para saneamento bÃ¡sico png">
              <a:extLst>
                <a:ext uri="{FF2B5EF4-FFF2-40B4-BE49-F238E27FC236}">
                  <a16:creationId xmlns:a16="http://schemas.microsoft.com/office/drawing/2014/main" xmlns="" id="{C128B89D-9B76-42A6-A293-F7E5AECA4BD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flipH="1">
              <a:off x="8078144" y="1659446"/>
              <a:ext cx="642013" cy="7324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upo 48">
            <a:extLst>
              <a:ext uri="{FF2B5EF4-FFF2-40B4-BE49-F238E27FC236}">
                <a16:creationId xmlns:a16="http://schemas.microsoft.com/office/drawing/2014/main" xmlns="" id="{426FF477-7E73-489B-85B9-AC2C32611B47}"/>
              </a:ext>
            </a:extLst>
          </p:cNvPr>
          <p:cNvGrpSpPr/>
          <p:nvPr/>
        </p:nvGrpSpPr>
        <p:grpSpPr>
          <a:xfrm>
            <a:off x="6410614" y="2696902"/>
            <a:ext cx="969698" cy="954907"/>
            <a:chOff x="8017684" y="5588851"/>
            <a:chExt cx="969698" cy="954907"/>
          </a:xfrm>
        </p:grpSpPr>
        <p:sp>
          <p:nvSpPr>
            <p:cNvPr id="24" name="Oval 15">
              <a:extLst>
                <a:ext uri="{FF2B5EF4-FFF2-40B4-BE49-F238E27FC236}">
                  <a16:creationId xmlns:a16="http://schemas.microsoft.com/office/drawing/2014/main" xmlns="" id="{A319F33E-4023-4F17-8E36-3132C5FF5FDA}"/>
                </a:ext>
              </a:extLst>
            </p:cNvPr>
            <p:cNvSpPr/>
            <p:nvPr/>
          </p:nvSpPr>
          <p:spPr>
            <a:xfrm>
              <a:off x="8017684" y="5588851"/>
              <a:ext cx="969698" cy="954907"/>
            </a:xfrm>
            <a:prstGeom prst="ellipse">
              <a:avLst/>
            </a:prstGeom>
            <a:solidFill>
              <a:srgbClr val="139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5" name="Picture 2" descr="Resultado de imagem para saneamento bÃ¡sico png">
              <a:extLst>
                <a:ext uri="{FF2B5EF4-FFF2-40B4-BE49-F238E27FC236}">
                  <a16:creationId xmlns:a16="http://schemas.microsoft.com/office/drawing/2014/main" xmlns="" id="{D00556F2-99A5-4BFE-BFF2-CD7A4862533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flipH="1">
              <a:off x="8179939" y="5736336"/>
              <a:ext cx="637648" cy="659936"/>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etângulo 8">
            <a:extLst>
              <a:ext uri="{FF2B5EF4-FFF2-40B4-BE49-F238E27FC236}">
                <a16:creationId xmlns:a16="http://schemas.microsoft.com/office/drawing/2014/main" xmlns="" id="{88D46C0F-D306-4FBC-AF62-4934EAD680A1}"/>
              </a:ext>
            </a:extLst>
          </p:cNvPr>
          <p:cNvSpPr/>
          <p:nvPr/>
        </p:nvSpPr>
        <p:spPr>
          <a:xfrm>
            <a:off x="1199466" y="4050614"/>
            <a:ext cx="3299703" cy="1188000"/>
          </a:xfrm>
          <a:prstGeom prst="rect">
            <a:avLst/>
          </a:prstGeom>
        </p:spPr>
        <p:style>
          <a:lnRef idx="1">
            <a:schemeClr val="accent1"/>
          </a:lnRef>
          <a:fillRef idx="2">
            <a:schemeClr val="accent1"/>
          </a:fillRef>
          <a:effectRef idx="1">
            <a:schemeClr val="accent1"/>
          </a:effectRef>
          <a:fontRef idx="minor">
            <a:schemeClr val="dk1"/>
          </a:fontRef>
        </p:style>
        <p:txBody>
          <a:bodyPr wrap="square" lIns="94640" tIns="47320" rIns="94640" bIns="47320">
            <a:spAutoFit/>
          </a:bodyPr>
          <a:lstStyle/>
          <a:p>
            <a:pPr algn="ctr"/>
            <a:r>
              <a:rPr lang="pt-BR" sz="2400" b="1" dirty="0">
                <a:solidFill>
                  <a:schemeClr val="tx1"/>
                </a:solidFill>
                <a:latin typeface="+mj-lt"/>
              </a:rPr>
              <a:t>SOLUÇÕES </a:t>
            </a:r>
          </a:p>
          <a:p>
            <a:pPr algn="ctr"/>
            <a:r>
              <a:rPr lang="pt-BR" sz="2400" b="1" dirty="0">
                <a:solidFill>
                  <a:schemeClr val="tx1"/>
                </a:solidFill>
                <a:latin typeface="+mj-lt"/>
              </a:rPr>
              <a:t>COLETIVAS E INDIVIDUAIS </a:t>
            </a:r>
          </a:p>
        </p:txBody>
      </p:sp>
      <p:sp>
        <p:nvSpPr>
          <p:cNvPr id="27" name="Retângulo 9">
            <a:extLst>
              <a:ext uri="{FF2B5EF4-FFF2-40B4-BE49-F238E27FC236}">
                <a16:creationId xmlns:a16="http://schemas.microsoft.com/office/drawing/2014/main" xmlns="" id="{C4314BDB-0401-4CA3-BEDC-051DA9066E7C}"/>
              </a:ext>
            </a:extLst>
          </p:cNvPr>
          <p:cNvSpPr/>
          <p:nvPr/>
        </p:nvSpPr>
        <p:spPr>
          <a:xfrm>
            <a:off x="5703048" y="4038830"/>
            <a:ext cx="2582890" cy="1203560"/>
          </a:xfrm>
          <a:prstGeom prst="rect">
            <a:avLst/>
          </a:prstGeom>
        </p:spPr>
        <p:style>
          <a:lnRef idx="1">
            <a:schemeClr val="accent1"/>
          </a:lnRef>
          <a:fillRef idx="2">
            <a:schemeClr val="accent1"/>
          </a:fillRef>
          <a:effectRef idx="1">
            <a:schemeClr val="accent1"/>
          </a:effectRef>
          <a:fontRef idx="minor">
            <a:schemeClr val="dk1"/>
          </a:fontRef>
        </p:style>
        <p:txBody>
          <a:bodyPr wrap="square" lIns="94640" tIns="47320" rIns="94640" bIns="47320">
            <a:spAutoFit/>
          </a:bodyPr>
          <a:lstStyle/>
          <a:p>
            <a:pPr algn="ctr"/>
            <a:r>
              <a:rPr lang="pt-BR" sz="2400" b="1" dirty="0">
                <a:latin typeface="+mj-lt"/>
              </a:rPr>
              <a:t>SOLUÇÕES PARA</a:t>
            </a:r>
          </a:p>
          <a:p>
            <a:pPr algn="ctr"/>
            <a:r>
              <a:rPr lang="pt-BR" sz="2400" b="1" dirty="0">
                <a:latin typeface="+mj-lt"/>
              </a:rPr>
              <a:t> DOMICÍLIO E PERIDOMICÍLIO</a:t>
            </a:r>
          </a:p>
        </p:txBody>
      </p:sp>
    </p:spTree>
    <p:extLst>
      <p:ext uri="{BB962C8B-B14F-4D97-AF65-F5344CB8AC3E}">
        <p14:creationId xmlns:p14="http://schemas.microsoft.com/office/powerpoint/2010/main" val="77196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A1F7DA43-2BB6-406D-A7A8-C732438F8C9E}"/>
              </a:ext>
            </a:extLst>
          </p:cNvPr>
          <p:cNvSpPr/>
          <p:nvPr/>
        </p:nvSpPr>
        <p:spPr>
          <a:xfrm>
            <a:off x="-108519" y="1022360"/>
            <a:ext cx="9252519" cy="5886086"/>
          </a:xfrm>
          <a:prstGeom prst="rect">
            <a:avLst/>
          </a:prstGeom>
          <a:solidFill>
            <a:srgbClr val="C7E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Pentágono 8"/>
          <p:cNvSpPr/>
          <p:nvPr/>
        </p:nvSpPr>
        <p:spPr>
          <a:xfrm>
            <a:off x="-1" y="169590"/>
            <a:ext cx="4796801"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a:solidFill>
                  <a:srgbClr val="17788B"/>
                </a:solidFill>
                <a:latin typeface="+mj-lt"/>
              </a:rPr>
              <a:t>   </a:t>
            </a:r>
            <a:r>
              <a:rPr lang="pt-BR" sz="3600" b="1" dirty="0">
                <a:solidFill>
                  <a:schemeClr val="bg1"/>
                </a:solidFill>
                <a:latin typeface="+mj-lt"/>
              </a:rPr>
              <a:t>Eixos Estratégicos</a:t>
            </a:r>
            <a:endParaRPr lang="pt-BR" sz="3600" b="1" dirty="0">
              <a:solidFill>
                <a:schemeClr val="bg1"/>
              </a:solidFill>
              <a:latin typeface="+mj-lt"/>
              <a:ea typeface="Dosis"/>
              <a:cs typeface="Dosis"/>
              <a:sym typeface="Dosis"/>
            </a:endParaRPr>
          </a:p>
        </p:txBody>
      </p:sp>
      <p:grpSp>
        <p:nvGrpSpPr>
          <p:cNvPr id="28" name="Group 166">
            <a:extLst>
              <a:ext uri="{FF2B5EF4-FFF2-40B4-BE49-F238E27FC236}">
                <a16:creationId xmlns:a16="http://schemas.microsoft.com/office/drawing/2014/main" xmlns="" id="{2744EADC-7C85-4894-A6D6-0ADAAE6B501F}"/>
              </a:ext>
            </a:extLst>
          </p:cNvPr>
          <p:cNvGrpSpPr/>
          <p:nvPr/>
        </p:nvGrpSpPr>
        <p:grpSpPr>
          <a:xfrm>
            <a:off x="58451" y="2509446"/>
            <a:ext cx="8856873" cy="1207586"/>
            <a:chOff x="42582" y="813683"/>
            <a:chExt cx="8856873" cy="1207586"/>
          </a:xfrm>
        </p:grpSpPr>
        <p:sp>
          <p:nvSpPr>
            <p:cNvPr id="29" name="TextBox 4">
              <a:extLst>
                <a:ext uri="{FF2B5EF4-FFF2-40B4-BE49-F238E27FC236}">
                  <a16:creationId xmlns:a16="http://schemas.microsoft.com/office/drawing/2014/main" xmlns="" id="{36DF0CD3-231B-45D7-BEEA-13C31E998DDC}"/>
                </a:ext>
              </a:extLst>
            </p:cNvPr>
            <p:cNvSpPr txBox="1"/>
            <p:nvPr/>
          </p:nvSpPr>
          <p:spPr>
            <a:xfrm>
              <a:off x="42582" y="813683"/>
              <a:ext cx="3197863" cy="415498"/>
            </a:xfrm>
            <a:prstGeom prst="rect">
              <a:avLst/>
            </a:prstGeom>
            <a:noFill/>
          </p:spPr>
          <p:txBody>
            <a:bodyPr wrap="none" rtlCol="0">
              <a:spAutoFit/>
            </a:bodyPr>
            <a:lstStyle/>
            <a:p>
              <a:r>
                <a:rPr lang="pt-BR" sz="2100" b="1" dirty="0">
                  <a:solidFill>
                    <a:schemeClr val="accent6">
                      <a:lumMod val="75000"/>
                    </a:schemeClr>
                  </a:solidFill>
                </a:rPr>
                <a:t>ESGOTAMENTO SANITÁRIO</a:t>
              </a:r>
            </a:p>
          </p:txBody>
        </p:sp>
        <p:sp>
          <p:nvSpPr>
            <p:cNvPr id="30" name="TextBox 10">
              <a:extLst>
                <a:ext uri="{FF2B5EF4-FFF2-40B4-BE49-F238E27FC236}">
                  <a16:creationId xmlns:a16="http://schemas.microsoft.com/office/drawing/2014/main" xmlns="" id="{A3BF9069-DAB0-4851-B248-C2D7385AF381}"/>
                </a:ext>
              </a:extLst>
            </p:cNvPr>
            <p:cNvSpPr txBox="1"/>
            <p:nvPr/>
          </p:nvSpPr>
          <p:spPr>
            <a:xfrm>
              <a:off x="6156176" y="1115753"/>
              <a:ext cx="1576558" cy="707886"/>
            </a:xfrm>
            <a:prstGeom prst="rect">
              <a:avLst/>
            </a:prstGeom>
            <a:noFill/>
          </p:spPr>
          <p:txBody>
            <a:bodyPr wrap="square" rtlCol="0">
              <a:spAutoFit/>
            </a:bodyPr>
            <a:lstStyle/>
            <a:p>
              <a:r>
                <a:rPr lang="pt-BR" sz="2000" b="1" dirty="0">
                  <a:solidFill>
                    <a:schemeClr val="accent6">
                      <a:lumMod val="75000"/>
                    </a:schemeClr>
                  </a:solidFill>
                </a:rPr>
                <a:t>Níveis de tratamento</a:t>
              </a:r>
            </a:p>
          </p:txBody>
        </p:sp>
        <p:grpSp>
          <p:nvGrpSpPr>
            <p:cNvPr id="31" name="Group 28">
              <a:extLst>
                <a:ext uri="{FF2B5EF4-FFF2-40B4-BE49-F238E27FC236}">
                  <a16:creationId xmlns:a16="http://schemas.microsoft.com/office/drawing/2014/main" xmlns="" id="{7846B010-C869-4B53-8063-35158E1DB080}"/>
                </a:ext>
              </a:extLst>
            </p:cNvPr>
            <p:cNvGrpSpPr/>
            <p:nvPr/>
          </p:nvGrpSpPr>
          <p:grpSpPr>
            <a:xfrm>
              <a:off x="7867109" y="1034348"/>
              <a:ext cx="1032346" cy="986921"/>
              <a:chOff x="1043608" y="1991991"/>
              <a:chExt cx="1152128" cy="1099638"/>
            </a:xfrm>
          </p:grpSpPr>
          <p:sp>
            <p:nvSpPr>
              <p:cNvPr id="41" name="Oval 14">
                <a:extLst>
                  <a:ext uri="{FF2B5EF4-FFF2-40B4-BE49-F238E27FC236}">
                    <a16:creationId xmlns:a16="http://schemas.microsoft.com/office/drawing/2014/main" xmlns="" id="{48853182-5EC9-4685-8847-7C12454B8EAA}"/>
                  </a:ext>
                </a:extLst>
              </p:cNvPr>
              <p:cNvSpPr/>
              <p:nvPr/>
            </p:nvSpPr>
            <p:spPr>
              <a:xfrm>
                <a:off x="1043608" y="1991991"/>
                <a:ext cx="1152128" cy="1099638"/>
              </a:xfrm>
              <a:prstGeom prst="ellipse">
                <a:avLst/>
              </a:prstGeom>
              <a:solidFill>
                <a:srgbClr val="EF9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2" name="Picture 2" descr="Resultado de imagem para saneamento bÃ¡sico png">
                <a:extLst>
                  <a:ext uri="{FF2B5EF4-FFF2-40B4-BE49-F238E27FC236}">
                    <a16:creationId xmlns:a16="http://schemas.microsoft.com/office/drawing/2014/main" xmlns="" id="{47E0DBE1-3ABC-4BB2-91ED-72C391C27A8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1261419" y="2124337"/>
                <a:ext cx="716505" cy="816151"/>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Box 23">
              <a:extLst>
                <a:ext uri="{FF2B5EF4-FFF2-40B4-BE49-F238E27FC236}">
                  <a16:creationId xmlns:a16="http://schemas.microsoft.com/office/drawing/2014/main" xmlns="" id="{36C54A84-4E38-423B-B4C2-B2DB49397DC4}"/>
                </a:ext>
              </a:extLst>
            </p:cNvPr>
            <p:cNvSpPr txBox="1"/>
            <p:nvPr/>
          </p:nvSpPr>
          <p:spPr>
            <a:xfrm>
              <a:off x="7201898" y="897938"/>
              <a:ext cx="184730" cy="369332"/>
            </a:xfrm>
            <a:prstGeom prst="rect">
              <a:avLst/>
            </a:prstGeom>
            <a:noFill/>
          </p:spPr>
          <p:txBody>
            <a:bodyPr wrap="none" rtlCol="0">
              <a:spAutoFit/>
            </a:bodyPr>
            <a:lstStyle/>
            <a:p>
              <a:pPr algn="ctr"/>
              <a:endParaRPr lang="pt-BR" b="1" dirty="0">
                <a:solidFill>
                  <a:srgbClr val="D17F29"/>
                </a:solidFill>
              </a:endParaRPr>
            </a:p>
          </p:txBody>
        </p:sp>
        <p:sp>
          <p:nvSpPr>
            <p:cNvPr id="33" name="TextBox 24">
              <a:extLst>
                <a:ext uri="{FF2B5EF4-FFF2-40B4-BE49-F238E27FC236}">
                  <a16:creationId xmlns:a16="http://schemas.microsoft.com/office/drawing/2014/main" xmlns="" id="{89B7BED4-0F96-4CD7-BEF3-5F01B9047D8F}"/>
                </a:ext>
              </a:extLst>
            </p:cNvPr>
            <p:cNvSpPr txBox="1"/>
            <p:nvPr/>
          </p:nvSpPr>
          <p:spPr>
            <a:xfrm>
              <a:off x="4084576" y="883634"/>
              <a:ext cx="184731" cy="369332"/>
            </a:xfrm>
            <a:prstGeom prst="rect">
              <a:avLst/>
            </a:prstGeom>
            <a:noFill/>
          </p:spPr>
          <p:txBody>
            <a:bodyPr wrap="none" rtlCol="0">
              <a:spAutoFit/>
            </a:bodyPr>
            <a:lstStyle/>
            <a:p>
              <a:pPr algn="ctr"/>
              <a:endParaRPr lang="pt-BR" b="1" dirty="0">
                <a:solidFill>
                  <a:srgbClr val="55C6CE"/>
                </a:solidFill>
              </a:endParaRPr>
            </a:p>
          </p:txBody>
        </p:sp>
        <p:sp>
          <p:nvSpPr>
            <p:cNvPr id="34" name="Rectangle 31">
              <a:extLst>
                <a:ext uri="{FF2B5EF4-FFF2-40B4-BE49-F238E27FC236}">
                  <a16:creationId xmlns:a16="http://schemas.microsoft.com/office/drawing/2014/main" xmlns="" id="{27C6C6A8-14CB-445A-804F-90E1BEB4C581}"/>
                </a:ext>
              </a:extLst>
            </p:cNvPr>
            <p:cNvSpPr/>
            <p:nvPr/>
          </p:nvSpPr>
          <p:spPr>
            <a:xfrm>
              <a:off x="179512" y="1219399"/>
              <a:ext cx="2024607" cy="707886"/>
            </a:xfrm>
            <a:prstGeom prst="rect">
              <a:avLst/>
            </a:prstGeom>
          </p:spPr>
          <p:txBody>
            <a:bodyPr wrap="square">
              <a:spAutoFit/>
            </a:bodyPr>
            <a:lstStyle/>
            <a:p>
              <a:r>
                <a:rPr lang="pt-BR" sz="2000" b="1" dirty="0"/>
                <a:t>Disponibilidade hídrica</a:t>
              </a:r>
            </a:p>
          </p:txBody>
        </p:sp>
        <p:sp>
          <p:nvSpPr>
            <p:cNvPr id="35" name="Rectangle 32">
              <a:extLst>
                <a:ext uri="{FF2B5EF4-FFF2-40B4-BE49-F238E27FC236}">
                  <a16:creationId xmlns:a16="http://schemas.microsoft.com/office/drawing/2014/main" xmlns="" id="{8A2A5111-CBFB-458B-BE41-FE34214D8268}"/>
                </a:ext>
              </a:extLst>
            </p:cNvPr>
            <p:cNvSpPr/>
            <p:nvPr/>
          </p:nvSpPr>
          <p:spPr>
            <a:xfrm>
              <a:off x="2282032" y="1161900"/>
              <a:ext cx="1775758" cy="707886"/>
            </a:xfrm>
            <a:prstGeom prst="rect">
              <a:avLst/>
            </a:prstGeom>
          </p:spPr>
          <p:txBody>
            <a:bodyPr wrap="square">
              <a:spAutoFit/>
            </a:bodyPr>
            <a:lstStyle/>
            <a:p>
              <a:r>
                <a:rPr lang="pt-BR" sz="2000" b="1" dirty="0"/>
                <a:t>Profundidade do lençol</a:t>
              </a:r>
            </a:p>
          </p:txBody>
        </p:sp>
        <p:sp>
          <p:nvSpPr>
            <p:cNvPr id="36" name="Rectangle 33">
              <a:extLst>
                <a:ext uri="{FF2B5EF4-FFF2-40B4-BE49-F238E27FC236}">
                  <a16:creationId xmlns:a16="http://schemas.microsoft.com/office/drawing/2014/main" xmlns="" id="{209A7017-B4D3-498E-8CE0-5FD6243BF82A}"/>
                </a:ext>
              </a:extLst>
            </p:cNvPr>
            <p:cNvSpPr/>
            <p:nvPr/>
          </p:nvSpPr>
          <p:spPr>
            <a:xfrm>
              <a:off x="4168528" y="1173204"/>
              <a:ext cx="2072558" cy="707886"/>
            </a:xfrm>
            <a:prstGeom prst="rect">
              <a:avLst/>
            </a:prstGeom>
          </p:spPr>
          <p:txBody>
            <a:bodyPr wrap="square">
              <a:spAutoFit/>
            </a:bodyPr>
            <a:lstStyle/>
            <a:p>
              <a:r>
                <a:rPr lang="pt-BR" sz="2000" b="1" dirty="0"/>
                <a:t>Segregação de águas cinzas</a:t>
              </a:r>
            </a:p>
          </p:txBody>
        </p:sp>
        <p:cxnSp>
          <p:nvCxnSpPr>
            <p:cNvPr id="37" name="Straight Connector 134">
              <a:extLst>
                <a:ext uri="{FF2B5EF4-FFF2-40B4-BE49-F238E27FC236}">
                  <a16:creationId xmlns:a16="http://schemas.microsoft.com/office/drawing/2014/main" xmlns="" id="{B820CF49-AD1F-4DEE-BED4-A7CE3BFE72A9}"/>
                </a:ext>
              </a:extLst>
            </p:cNvPr>
            <p:cNvCxnSpPr/>
            <p:nvPr/>
          </p:nvCxnSpPr>
          <p:spPr>
            <a:xfrm>
              <a:off x="2265264" y="1161565"/>
              <a:ext cx="0" cy="750966"/>
            </a:xfrm>
            <a:prstGeom prst="line">
              <a:avLst/>
            </a:prstGeom>
          </p:spPr>
          <p:style>
            <a:lnRef idx="3">
              <a:schemeClr val="accent6"/>
            </a:lnRef>
            <a:fillRef idx="0">
              <a:schemeClr val="accent6"/>
            </a:fillRef>
            <a:effectRef idx="2">
              <a:schemeClr val="accent6"/>
            </a:effectRef>
            <a:fontRef idx="minor">
              <a:schemeClr val="tx1"/>
            </a:fontRef>
          </p:style>
        </p:cxnSp>
        <p:cxnSp>
          <p:nvCxnSpPr>
            <p:cNvPr id="38" name="Straight Connector 135">
              <a:extLst>
                <a:ext uri="{FF2B5EF4-FFF2-40B4-BE49-F238E27FC236}">
                  <a16:creationId xmlns:a16="http://schemas.microsoft.com/office/drawing/2014/main" xmlns="" id="{93561DC8-CE63-41D2-BACD-51C2030AF8C1}"/>
                </a:ext>
              </a:extLst>
            </p:cNvPr>
            <p:cNvCxnSpPr/>
            <p:nvPr/>
          </p:nvCxnSpPr>
          <p:spPr>
            <a:xfrm>
              <a:off x="4152697" y="1143091"/>
              <a:ext cx="0" cy="750966"/>
            </a:xfrm>
            <a:prstGeom prst="line">
              <a:avLst/>
            </a:prstGeom>
          </p:spPr>
          <p:style>
            <a:lnRef idx="3">
              <a:schemeClr val="accent6"/>
            </a:lnRef>
            <a:fillRef idx="0">
              <a:schemeClr val="accent6"/>
            </a:fillRef>
            <a:effectRef idx="2">
              <a:schemeClr val="accent6"/>
            </a:effectRef>
            <a:fontRef idx="minor">
              <a:schemeClr val="tx1"/>
            </a:fontRef>
          </p:style>
        </p:cxnSp>
        <p:cxnSp>
          <p:nvCxnSpPr>
            <p:cNvPr id="39" name="Straight Connector 136">
              <a:extLst>
                <a:ext uri="{FF2B5EF4-FFF2-40B4-BE49-F238E27FC236}">
                  <a16:creationId xmlns:a16="http://schemas.microsoft.com/office/drawing/2014/main" xmlns="" id="{F53B6CFC-E39E-4A03-B896-CE899D48863F}"/>
                </a:ext>
              </a:extLst>
            </p:cNvPr>
            <p:cNvCxnSpPr/>
            <p:nvPr/>
          </p:nvCxnSpPr>
          <p:spPr>
            <a:xfrm>
              <a:off x="6148109" y="1105230"/>
              <a:ext cx="0" cy="750966"/>
            </a:xfrm>
            <a:prstGeom prst="line">
              <a:avLst/>
            </a:prstGeom>
          </p:spPr>
          <p:style>
            <a:lnRef idx="3">
              <a:schemeClr val="accent6"/>
            </a:lnRef>
            <a:fillRef idx="0">
              <a:schemeClr val="accent6"/>
            </a:fillRef>
            <a:effectRef idx="2">
              <a:schemeClr val="accent6"/>
            </a:effectRef>
            <a:fontRef idx="minor">
              <a:schemeClr val="tx1"/>
            </a:fontRef>
          </p:style>
        </p:cxnSp>
        <p:cxnSp>
          <p:nvCxnSpPr>
            <p:cNvPr id="40" name="Straight Connector 138">
              <a:extLst>
                <a:ext uri="{FF2B5EF4-FFF2-40B4-BE49-F238E27FC236}">
                  <a16:creationId xmlns:a16="http://schemas.microsoft.com/office/drawing/2014/main" xmlns="" id="{FB224A09-565E-4EB8-B5C0-13B27F476578}"/>
                </a:ext>
              </a:extLst>
            </p:cNvPr>
            <p:cNvCxnSpPr/>
            <p:nvPr/>
          </p:nvCxnSpPr>
          <p:spPr>
            <a:xfrm>
              <a:off x="176066" y="1210213"/>
              <a:ext cx="0" cy="750966"/>
            </a:xfrm>
            <a:prstGeom prst="line">
              <a:avLst/>
            </a:prstGeom>
          </p:spPr>
          <p:style>
            <a:lnRef idx="3">
              <a:schemeClr val="accent6"/>
            </a:lnRef>
            <a:fillRef idx="0">
              <a:schemeClr val="accent6"/>
            </a:fillRef>
            <a:effectRef idx="2">
              <a:schemeClr val="accent6"/>
            </a:effectRef>
            <a:fontRef idx="minor">
              <a:schemeClr val="tx1"/>
            </a:fontRef>
          </p:style>
        </p:cxnSp>
      </p:grpSp>
      <p:grpSp>
        <p:nvGrpSpPr>
          <p:cNvPr id="43" name="Group 167">
            <a:extLst>
              <a:ext uri="{FF2B5EF4-FFF2-40B4-BE49-F238E27FC236}">
                <a16:creationId xmlns:a16="http://schemas.microsoft.com/office/drawing/2014/main" xmlns="" id="{0FF39764-F3AF-4F41-87C5-BE415CD38E90}"/>
              </a:ext>
            </a:extLst>
          </p:cNvPr>
          <p:cNvGrpSpPr/>
          <p:nvPr/>
        </p:nvGrpSpPr>
        <p:grpSpPr>
          <a:xfrm>
            <a:off x="38036" y="3795306"/>
            <a:ext cx="8851212" cy="1469027"/>
            <a:chOff x="38036" y="2411086"/>
            <a:chExt cx="8851212" cy="1469027"/>
          </a:xfrm>
        </p:grpSpPr>
        <p:sp>
          <p:nvSpPr>
            <p:cNvPr id="44" name="TextBox 5">
              <a:extLst>
                <a:ext uri="{FF2B5EF4-FFF2-40B4-BE49-F238E27FC236}">
                  <a16:creationId xmlns:a16="http://schemas.microsoft.com/office/drawing/2014/main" xmlns="" id="{AE29762F-F54F-4D1E-9915-F4A7BAE31671}"/>
                </a:ext>
              </a:extLst>
            </p:cNvPr>
            <p:cNvSpPr txBox="1"/>
            <p:nvPr/>
          </p:nvSpPr>
          <p:spPr>
            <a:xfrm>
              <a:off x="38036" y="2411086"/>
              <a:ext cx="3759940" cy="415498"/>
            </a:xfrm>
            <a:prstGeom prst="rect">
              <a:avLst/>
            </a:prstGeom>
            <a:noFill/>
          </p:spPr>
          <p:txBody>
            <a:bodyPr wrap="none" rtlCol="0">
              <a:spAutoFit/>
            </a:bodyPr>
            <a:lstStyle/>
            <a:p>
              <a:r>
                <a:rPr lang="pt-BR" sz="2100" b="1" dirty="0">
                  <a:solidFill>
                    <a:srgbClr val="009900"/>
                  </a:solidFill>
                </a:rPr>
                <a:t>MANEJO DE RESIDUOS SÓLIDOS</a:t>
              </a:r>
            </a:p>
          </p:txBody>
        </p:sp>
        <p:sp>
          <p:nvSpPr>
            <p:cNvPr id="45" name="TextBox 11">
              <a:extLst>
                <a:ext uri="{FF2B5EF4-FFF2-40B4-BE49-F238E27FC236}">
                  <a16:creationId xmlns:a16="http://schemas.microsoft.com/office/drawing/2014/main" xmlns="" id="{06CAF4A6-5A03-4403-B3DD-3A73496D0E08}"/>
                </a:ext>
              </a:extLst>
            </p:cNvPr>
            <p:cNvSpPr txBox="1"/>
            <p:nvPr/>
          </p:nvSpPr>
          <p:spPr>
            <a:xfrm>
              <a:off x="3923928" y="2798708"/>
              <a:ext cx="2028730" cy="707886"/>
            </a:xfrm>
            <a:prstGeom prst="rect">
              <a:avLst/>
            </a:prstGeom>
            <a:noFill/>
          </p:spPr>
          <p:txBody>
            <a:bodyPr wrap="square" rtlCol="0">
              <a:spAutoFit/>
            </a:bodyPr>
            <a:lstStyle/>
            <a:p>
              <a:r>
                <a:rPr lang="pt-BR" sz="2000" b="1" dirty="0"/>
                <a:t>Distância relativa à sede municipal</a:t>
              </a:r>
            </a:p>
          </p:txBody>
        </p:sp>
        <p:grpSp>
          <p:nvGrpSpPr>
            <p:cNvPr id="46" name="Group 29">
              <a:extLst>
                <a:ext uri="{FF2B5EF4-FFF2-40B4-BE49-F238E27FC236}">
                  <a16:creationId xmlns:a16="http://schemas.microsoft.com/office/drawing/2014/main" xmlns="" id="{19C5B4D7-D964-48A0-8481-450E91AA720C}"/>
                </a:ext>
              </a:extLst>
            </p:cNvPr>
            <p:cNvGrpSpPr/>
            <p:nvPr/>
          </p:nvGrpSpPr>
          <p:grpSpPr>
            <a:xfrm>
              <a:off x="7953967" y="2865182"/>
              <a:ext cx="935281" cy="954907"/>
              <a:chOff x="4797212" y="2972212"/>
              <a:chExt cx="1136581" cy="1099638"/>
            </a:xfrm>
          </p:grpSpPr>
          <p:sp>
            <p:nvSpPr>
              <p:cNvPr id="54" name="Oval 16">
                <a:extLst>
                  <a:ext uri="{FF2B5EF4-FFF2-40B4-BE49-F238E27FC236}">
                    <a16:creationId xmlns:a16="http://schemas.microsoft.com/office/drawing/2014/main" xmlns="" id="{00FD78D9-8A84-4E04-90F4-BF7C742CA766}"/>
                  </a:ext>
                </a:extLst>
              </p:cNvPr>
              <p:cNvSpPr/>
              <p:nvPr/>
            </p:nvSpPr>
            <p:spPr>
              <a:xfrm>
                <a:off x="4797212" y="2972212"/>
                <a:ext cx="1136581" cy="1099638"/>
              </a:xfrm>
              <a:prstGeom prst="ellipse">
                <a:avLst/>
              </a:prstGeom>
              <a:solidFill>
                <a:srgbClr val="96D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5" name="Picture 2" descr="Resultado de imagem para saneamento bÃ¡sico png">
                <a:extLst>
                  <a:ext uri="{FF2B5EF4-FFF2-40B4-BE49-F238E27FC236}">
                    <a16:creationId xmlns:a16="http://schemas.microsoft.com/office/drawing/2014/main" xmlns="" id="{62A5A81A-069E-488A-BF69-FB6F3745701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030092" y="3088782"/>
                <a:ext cx="670819" cy="807936"/>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Rectangle 72">
              <a:extLst>
                <a:ext uri="{FF2B5EF4-FFF2-40B4-BE49-F238E27FC236}">
                  <a16:creationId xmlns:a16="http://schemas.microsoft.com/office/drawing/2014/main" xmlns="" id="{5D347FA7-C15A-44CB-B6B2-7EB70390EE4B}"/>
                </a:ext>
              </a:extLst>
            </p:cNvPr>
            <p:cNvSpPr/>
            <p:nvPr/>
          </p:nvSpPr>
          <p:spPr>
            <a:xfrm>
              <a:off x="179512" y="2787577"/>
              <a:ext cx="1923588" cy="1015663"/>
            </a:xfrm>
            <a:prstGeom prst="rect">
              <a:avLst/>
            </a:prstGeom>
          </p:spPr>
          <p:txBody>
            <a:bodyPr wrap="square">
              <a:spAutoFit/>
            </a:bodyPr>
            <a:lstStyle/>
            <a:p>
              <a:r>
                <a:rPr lang="pt-BR" sz="2000" b="1" dirty="0"/>
                <a:t>Existência de mercado para recicláveis</a:t>
              </a:r>
            </a:p>
          </p:txBody>
        </p:sp>
        <p:sp>
          <p:nvSpPr>
            <p:cNvPr id="48" name="Rectangle 73">
              <a:extLst>
                <a:ext uri="{FF2B5EF4-FFF2-40B4-BE49-F238E27FC236}">
                  <a16:creationId xmlns:a16="http://schemas.microsoft.com/office/drawing/2014/main" xmlns="" id="{A8E1D7B7-6EE2-4F7B-A92A-BA1ECC61CF62}"/>
                </a:ext>
              </a:extLst>
            </p:cNvPr>
            <p:cNvSpPr/>
            <p:nvPr/>
          </p:nvSpPr>
          <p:spPr>
            <a:xfrm>
              <a:off x="2123728" y="2772117"/>
              <a:ext cx="1731747" cy="1015663"/>
            </a:xfrm>
            <a:prstGeom prst="rect">
              <a:avLst/>
            </a:prstGeom>
          </p:spPr>
          <p:txBody>
            <a:bodyPr wrap="square">
              <a:spAutoFit/>
            </a:bodyPr>
            <a:lstStyle/>
            <a:p>
              <a:r>
                <a:rPr lang="pt-BR" sz="2000" b="1" dirty="0"/>
                <a:t>Geração de</a:t>
              </a:r>
            </a:p>
            <a:p>
              <a:r>
                <a:rPr lang="pt-BR" sz="2000" b="1" dirty="0"/>
                <a:t>resíduos orgânicos</a:t>
              </a:r>
            </a:p>
          </p:txBody>
        </p:sp>
        <p:sp>
          <p:nvSpPr>
            <p:cNvPr id="49" name="TextBox 74">
              <a:extLst>
                <a:ext uri="{FF2B5EF4-FFF2-40B4-BE49-F238E27FC236}">
                  <a16:creationId xmlns:a16="http://schemas.microsoft.com/office/drawing/2014/main" xmlns="" id="{1BF0994F-9153-4D41-8388-68609909A2BD}"/>
                </a:ext>
              </a:extLst>
            </p:cNvPr>
            <p:cNvSpPr txBox="1"/>
            <p:nvPr/>
          </p:nvSpPr>
          <p:spPr>
            <a:xfrm>
              <a:off x="6012160" y="2798708"/>
              <a:ext cx="2005524" cy="1015663"/>
            </a:xfrm>
            <a:prstGeom prst="rect">
              <a:avLst/>
            </a:prstGeom>
            <a:noFill/>
          </p:spPr>
          <p:txBody>
            <a:bodyPr wrap="square" rtlCol="0">
              <a:spAutoFit/>
            </a:bodyPr>
            <a:lstStyle/>
            <a:p>
              <a:r>
                <a:rPr lang="pt-BR" sz="2000" b="1" dirty="0">
                  <a:solidFill>
                    <a:srgbClr val="008000"/>
                  </a:solidFill>
                </a:rPr>
                <a:t>Tipo de coleta, destinação e disposição</a:t>
              </a:r>
              <a:endParaRPr lang="pt-BR" sz="2000" dirty="0">
                <a:solidFill>
                  <a:srgbClr val="008000"/>
                </a:solidFill>
              </a:endParaRPr>
            </a:p>
          </p:txBody>
        </p:sp>
        <p:cxnSp>
          <p:nvCxnSpPr>
            <p:cNvPr id="50" name="Straight Connector 154">
              <a:extLst>
                <a:ext uri="{FF2B5EF4-FFF2-40B4-BE49-F238E27FC236}">
                  <a16:creationId xmlns:a16="http://schemas.microsoft.com/office/drawing/2014/main" xmlns="" id="{0946D528-2AC3-4F94-8EA9-0B20CD2FCE07}"/>
                </a:ext>
              </a:extLst>
            </p:cNvPr>
            <p:cNvCxnSpPr/>
            <p:nvPr/>
          </p:nvCxnSpPr>
          <p:spPr>
            <a:xfrm>
              <a:off x="176066" y="2798708"/>
              <a:ext cx="0" cy="1081405"/>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cxnSp>
          <p:nvCxnSpPr>
            <p:cNvPr id="51" name="Straight Connector 155">
              <a:extLst>
                <a:ext uri="{FF2B5EF4-FFF2-40B4-BE49-F238E27FC236}">
                  <a16:creationId xmlns:a16="http://schemas.microsoft.com/office/drawing/2014/main" xmlns="" id="{08738959-CC61-43BA-BB3D-18638D596FE1}"/>
                </a:ext>
              </a:extLst>
            </p:cNvPr>
            <p:cNvCxnSpPr/>
            <p:nvPr/>
          </p:nvCxnSpPr>
          <p:spPr>
            <a:xfrm>
              <a:off x="2123728" y="2772117"/>
              <a:ext cx="0" cy="1081405"/>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cxnSp>
          <p:nvCxnSpPr>
            <p:cNvPr id="52" name="Straight Connector 156">
              <a:extLst>
                <a:ext uri="{FF2B5EF4-FFF2-40B4-BE49-F238E27FC236}">
                  <a16:creationId xmlns:a16="http://schemas.microsoft.com/office/drawing/2014/main" xmlns="" id="{226AB8C6-9C50-4DD2-87FF-0C202AC7F360}"/>
                </a:ext>
              </a:extLst>
            </p:cNvPr>
            <p:cNvCxnSpPr/>
            <p:nvPr/>
          </p:nvCxnSpPr>
          <p:spPr>
            <a:xfrm>
              <a:off x="3923928" y="2772116"/>
              <a:ext cx="0" cy="1081405"/>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cxnSp>
          <p:nvCxnSpPr>
            <p:cNvPr id="53" name="Straight Connector 157">
              <a:extLst>
                <a:ext uri="{FF2B5EF4-FFF2-40B4-BE49-F238E27FC236}">
                  <a16:creationId xmlns:a16="http://schemas.microsoft.com/office/drawing/2014/main" xmlns="" id="{BB0CFE6A-3C0D-4E67-9193-04DEB62E94ED}"/>
                </a:ext>
              </a:extLst>
            </p:cNvPr>
            <p:cNvCxnSpPr/>
            <p:nvPr/>
          </p:nvCxnSpPr>
          <p:spPr>
            <a:xfrm>
              <a:off x="6026485" y="2785412"/>
              <a:ext cx="0" cy="1081405"/>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grpSp>
      <p:grpSp>
        <p:nvGrpSpPr>
          <p:cNvPr id="56" name="Group 168">
            <a:extLst>
              <a:ext uri="{FF2B5EF4-FFF2-40B4-BE49-F238E27FC236}">
                <a16:creationId xmlns:a16="http://schemas.microsoft.com/office/drawing/2014/main" xmlns="" id="{80A1C3BC-AD22-4FF7-AF09-9D91F4E13E1D}"/>
              </a:ext>
            </a:extLst>
          </p:cNvPr>
          <p:cNvGrpSpPr/>
          <p:nvPr/>
        </p:nvGrpSpPr>
        <p:grpSpPr>
          <a:xfrm>
            <a:off x="63818" y="5337993"/>
            <a:ext cx="8923564" cy="1533678"/>
            <a:chOff x="63818" y="4611742"/>
            <a:chExt cx="8923564" cy="1533678"/>
          </a:xfrm>
        </p:grpSpPr>
        <p:sp>
          <p:nvSpPr>
            <p:cNvPr id="57" name="TextBox 6">
              <a:extLst>
                <a:ext uri="{FF2B5EF4-FFF2-40B4-BE49-F238E27FC236}">
                  <a16:creationId xmlns:a16="http://schemas.microsoft.com/office/drawing/2014/main" xmlns="" id="{74203580-5C5D-463B-BD3D-92BF792EC3A1}"/>
                </a:ext>
              </a:extLst>
            </p:cNvPr>
            <p:cNvSpPr txBox="1"/>
            <p:nvPr/>
          </p:nvSpPr>
          <p:spPr>
            <a:xfrm>
              <a:off x="63818" y="4611742"/>
              <a:ext cx="3460114" cy="415498"/>
            </a:xfrm>
            <a:prstGeom prst="rect">
              <a:avLst/>
            </a:prstGeom>
            <a:noFill/>
          </p:spPr>
          <p:txBody>
            <a:bodyPr wrap="none" rtlCol="0">
              <a:spAutoFit/>
            </a:bodyPr>
            <a:lstStyle/>
            <a:p>
              <a:r>
                <a:rPr lang="pt-BR" sz="2100" b="1" dirty="0">
                  <a:solidFill>
                    <a:srgbClr val="0070C0"/>
                  </a:solidFill>
                </a:rPr>
                <a:t>MANEJO DE ÁGUAS PLUVIAIS</a:t>
              </a:r>
            </a:p>
          </p:txBody>
        </p:sp>
        <p:grpSp>
          <p:nvGrpSpPr>
            <p:cNvPr id="58" name="Group 30">
              <a:extLst>
                <a:ext uri="{FF2B5EF4-FFF2-40B4-BE49-F238E27FC236}">
                  <a16:creationId xmlns:a16="http://schemas.microsoft.com/office/drawing/2014/main" xmlns="" id="{1C14B488-12DD-40F5-A922-F41DDBAE9F1D}"/>
                </a:ext>
              </a:extLst>
            </p:cNvPr>
            <p:cNvGrpSpPr/>
            <p:nvPr/>
          </p:nvGrpSpPr>
          <p:grpSpPr>
            <a:xfrm>
              <a:off x="8017684" y="5040456"/>
              <a:ext cx="969698" cy="954907"/>
              <a:chOff x="4672753" y="4537957"/>
              <a:chExt cx="1136582" cy="1099638"/>
            </a:xfrm>
          </p:grpSpPr>
          <p:sp>
            <p:nvSpPr>
              <p:cNvPr id="67" name="TextBox 18">
                <a:extLst>
                  <a:ext uri="{FF2B5EF4-FFF2-40B4-BE49-F238E27FC236}">
                    <a16:creationId xmlns:a16="http://schemas.microsoft.com/office/drawing/2014/main" xmlns="" id="{0C94826E-9E1E-4181-9A65-D72FB4023464}"/>
                  </a:ext>
                </a:extLst>
              </p:cNvPr>
              <p:cNvSpPr txBox="1"/>
              <p:nvPr/>
            </p:nvSpPr>
            <p:spPr>
              <a:xfrm>
                <a:off x="4862324" y="4730033"/>
                <a:ext cx="184731" cy="369332"/>
              </a:xfrm>
              <a:prstGeom prst="rect">
                <a:avLst/>
              </a:prstGeom>
              <a:noFill/>
            </p:spPr>
            <p:txBody>
              <a:bodyPr wrap="none" rtlCol="0">
                <a:spAutoFit/>
              </a:bodyPr>
              <a:lstStyle/>
              <a:p>
                <a:pPr algn="ctr"/>
                <a:endParaRPr lang="pt-BR" b="1" dirty="0">
                  <a:solidFill>
                    <a:srgbClr val="84C04E"/>
                  </a:solidFill>
                </a:endParaRPr>
              </a:p>
            </p:txBody>
          </p:sp>
          <p:sp>
            <p:nvSpPr>
              <p:cNvPr id="68" name="Oval 15">
                <a:extLst>
                  <a:ext uri="{FF2B5EF4-FFF2-40B4-BE49-F238E27FC236}">
                    <a16:creationId xmlns:a16="http://schemas.microsoft.com/office/drawing/2014/main" xmlns="" id="{E5CC7D01-8CE2-4C6F-980D-E9269123DF25}"/>
                  </a:ext>
                </a:extLst>
              </p:cNvPr>
              <p:cNvSpPr/>
              <p:nvPr/>
            </p:nvSpPr>
            <p:spPr>
              <a:xfrm>
                <a:off x="4672753" y="4537957"/>
                <a:ext cx="1136582" cy="1099638"/>
              </a:xfrm>
              <a:prstGeom prst="ellipse">
                <a:avLst/>
              </a:prstGeom>
              <a:solidFill>
                <a:srgbClr val="139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9" name="Picture 2" descr="Resultado de imagem para saneamento bÃ¡sico png">
                <a:extLst>
                  <a:ext uri="{FF2B5EF4-FFF2-40B4-BE49-F238E27FC236}">
                    <a16:creationId xmlns:a16="http://schemas.microsoft.com/office/drawing/2014/main" xmlns="" id="{7750B14F-09C9-44C5-8A04-30EB1E46B90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flipH="1">
                <a:off x="4862932" y="4707796"/>
                <a:ext cx="747387" cy="759960"/>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Rectangle 91">
              <a:extLst>
                <a:ext uri="{FF2B5EF4-FFF2-40B4-BE49-F238E27FC236}">
                  <a16:creationId xmlns:a16="http://schemas.microsoft.com/office/drawing/2014/main" xmlns="" id="{C5DE5047-22FC-4E92-8314-339E4AEE814A}"/>
                </a:ext>
              </a:extLst>
            </p:cNvPr>
            <p:cNvSpPr/>
            <p:nvPr/>
          </p:nvSpPr>
          <p:spPr>
            <a:xfrm>
              <a:off x="192820" y="5087922"/>
              <a:ext cx="2027121" cy="1015663"/>
            </a:xfrm>
            <a:prstGeom prst="rect">
              <a:avLst/>
            </a:prstGeom>
          </p:spPr>
          <p:txBody>
            <a:bodyPr wrap="square">
              <a:spAutoFit/>
            </a:bodyPr>
            <a:lstStyle/>
            <a:p>
              <a:r>
                <a:rPr lang="pt-BR" sz="2000" b="1" dirty="0"/>
                <a:t>Declividade e permeabilidade</a:t>
              </a:r>
            </a:p>
            <a:p>
              <a:r>
                <a:rPr lang="pt-BR" sz="2000" b="1" dirty="0"/>
                <a:t>do solo</a:t>
              </a:r>
            </a:p>
          </p:txBody>
        </p:sp>
        <p:sp>
          <p:nvSpPr>
            <p:cNvPr id="60" name="Rectangle 93">
              <a:extLst>
                <a:ext uri="{FF2B5EF4-FFF2-40B4-BE49-F238E27FC236}">
                  <a16:creationId xmlns:a16="http://schemas.microsoft.com/office/drawing/2014/main" xmlns="" id="{D39812FE-784E-457E-B9FB-3A55E4E4E788}"/>
                </a:ext>
              </a:extLst>
            </p:cNvPr>
            <p:cNvSpPr/>
            <p:nvPr/>
          </p:nvSpPr>
          <p:spPr>
            <a:xfrm>
              <a:off x="2218767" y="5177993"/>
              <a:ext cx="1792867" cy="707886"/>
            </a:xfrm>
            <a:prstGeom prst="rect">
              <a:avLst/>
            </a:prstGeom>
          </p:spPr>
          <p:txBody>
            <a:bodyPr wrap="square">
              <a:spAutoFit/>
            </a:bodyPr>
            <a:lstStyle/>
            <a:p>
              <a:r>
                <a:rPr lang="pt-BR" sz="2000" b="1" dirty="0"/>
                <a:t>Profundidade do lençol</a:t>
              </a:r>
            </a:p>
          </p:txBody>
        </p:sp>
        <p:sp>
          <p:nvSpPr>
            <p:cNvPr id="61" name="Rectangle 94">
              <a:extLst>
                <a:ext uri="{FF2B5EF4-FFF2-40B4-BE49-F238E27FC236}">
                  <a16:creationId xmlns:a16="http://schemas.microsoft.com/office/drawing/2014/main" xmlns="" id="{133FB219-1E4E-496C-8FCE-5E393A1CA0EA}"/>
                </a:ext>
              </a:extLst>
            </p:cNvPr>
            <p:cNvSpPr/>
            <p:nvPr/>
          </p:nvSpPr>
          <p:spPr>
            <a:xfrm>
              <a:off x="4066978" y="5177993"/>
              <a:ext cx="2027121" cy="707886"/>
            </a:xfrm>
            <a:prstGeom prst="rect">
              <a:avLst/>
            </a:prstGeom>
          </p:spPr>
          <p:txBody>
            <a:bodyPr wrap="square">
              <a:spAutoFit/>
            </a:bodyPr>
            <a:lstStyle/>
            <a:p>
              <a:r>
                <a:rPr lang="pt-BR" sz="2000" b="1" dirty="0"/>
                <a:t>Pavimentação das vias</a:t>
              </a:r>
            </a:p>
          </p:txBody>
        </p:sp>
        <p:cxnSp>
          <p:nvCxnSpPr>
            <p:cNvPr id="62" name="Straight Connector 160">
              <a:extLst>
                <a:ext uri="{FF2B5EF4-FFF2-40B4-BE49-F238E27FC236}">
                  <a16:creationId xmlns:a16="http://schemas.microsoft.com/office/drawing/2014/main" xmlns="" id="{0885C15F-0EBA-44D9-A4D6-B2E5A26E5A10}"/>
                </a:ext>
              </a:extLst>
            </p:cNvPr>
            <p:cNvCxnSpPr/>
            <p:nvPr/>
          </p:nvCxnSpPr>
          <p:spPr>
            <a:xfrm>
              <a:off x="175919" y="5064015"/>
              <a:ext cx="0" cy="1081405"/>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63" name="Straight Connector 161">
              <a:extLst>
                <a:ext uri="{FF2B5EF4-FFF2-40B4-BE49-F238E27FC236}">
                  <a16:creationId xmlns:a16="http://schemas.microsoft.com/office/drawing/2014/main" xmlns="" id="{C45085B8-0812-4BC3-AD34-87E992A23B64}"/>
                </a:ext>
              </a:extLst>
            </p:cNvPr>
            <p:cNvCxnSpPr/>
            <p:nvPr/>
          </p:nvCxnSpPr>
          <p:spPr>
            <a:xfrm>
              <a:off x="2198879" y="5005550"/>
              <a:ext cx="0" cy="1081405"/>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64" name="Straight Connector 162">
              <a:extLst>
                <a:ext uri="{FF2B5EF4-FFF2-40B4-BE49-F238E27FC236}">
                  <a16:creationId xmlns:a16="http://schemas.microsoft.com/office/drawing/2014/main" xmlns="" id="{AD02F997-C28D-4202-8EB4-7B311654E81F}"/>
                </a:ext>
              </a:extLst>
            </p:cNvPr>
            <p:cNvCxnSpPr/>
            <p:nvPr/>
          </p:nvCxnSpPr>
          <p:spPr>
            <a:xfrm>
              <a:off x="4052317" y="5022012"/>
              <a:ext cx="0" cy="1081405"/>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65" name="Straight Connector 163">
              <a:extLst>
                <a:ext uri="{FF2B5EF4-FFF2-40B4-BE49-F238E27FC236}">
                  <a16:creationId xmlns:a16="http://schemas.microsoft.com/office/drawing/2014/main" xmlns="" id="{759F6A86-5A0B-4423-9A89-05492BFA4A0F}"/>
                </a:ext>
              </a:extLst>
            </p:cNvPr>
            <p:cNvCxnSpPr/>
            <p:nvPr/>
          </p:nvCxnSpPr>
          <p:spPr>
            <a:xfrm>
              <a:off x="5914291" y="4968802"/>
              <a:ext cx="0" cy="1081405"/>
            </a:xfrm>
            <a:prstGeom prst="line">
              <a:avLst/>
            </a:prstGeom>
            <a:ln/>
          </p:spPr>
          <p:style>
            <a:lnRef idx="3">
              <a:schemeClr val="accent5"/>
            </a:lnRef>
            <a:fillRef idx="0">
              <a:schemeClr val="accent5"/>
            </a:fillRef>
            <a:effectRef idx="2">
              <a:schemeClr val="accent5"/>
            </a:effectRef>
            <a:fontRef idx="minor">
              <a:schemeClr val="tx1"/>
            </a:fontRef>
          </p:style>
        </p:cxnSp>
        <p:sp>
          <p:nvSpPr>
            <p:cNvPr id="66" name="Rectangle 164">
              <a:extLst>
                <a:ext uri="{FF2B5EF4-FFF2-40B4-BE49-F238E27FC236}">
                  <a16:creationId xmlns:a16="http://schemas.microsoft.com/office/drawing/2014/main" xmlns="" id="{C2595C30-C736-47A8-94BD-27A37AC5B5BB}"/>
                </a:ext>
              </a:extLst>
            </p:cNvPr>
            <p:cNvSpPr/>
            <p:nvPr/>
          </p:nvSpPr>
          <p:spPr>
            <a:xfrm>
              <a:off x="5952657" y="4986648"/>
              <a:ext cx="2650645" cy="1015663"/>
            </a:xfrm>
            <a:prstGeom prst="rect">
              <a:avLst/>
            </a:prstGeom>
          </p:spPr>
          <p:txBody>
            <a:bodyPr wrap="square">
              <a:spAutoFit/>
            </a:bodyPr>
            <a:lstStyle/>
            <a:p>
              <a:r>
                <a:rPr lang="pt-BR" sz="2000" b="1" dirty="0">
                  <a:solidFill>
                    <a:srgbClr val="0070C0"/>
                  </a:solidFill>
                </a:rPr>
                <a:t>Aproveitamento</a:t>
              </a:r>
            </a:p>
            <a:p>
              <a:r>
                <a:rPr lang="pt-BR" sz="2000" b="1" dirty="0">
                  <a:solidFill>
                    <a:srgbClr val="0070C0"/>
                  </a:solidFill>
                </a:rPr>
                <a:t>ou Condução</a:t>
              </a:r>
            </a:p>
            <a:p>
              <a:r>
                <a:rPr lang="pt-BR" sz="2000" b="1" dirty="0">
                  <a:solidFill>
                    <a:srgbClr val="0070C0"/>
                  </a:solidFill>
                </a:rPr>
                <a:t>das águas</a:t>
              </a:r>
            </a:p>
          </p:txBody>
        </p:sp>
      </p:grpSp>
      <p:grpSp>
        <p:nvGrpSpPr>
          <p:cNvPr id="70" name="Grupo 1">
            <a:extLst>
              <a:ext uri="{FF2B5EF4-FFF2-40B4-BE49-F238E27FC236}">
                <a16:creationId xmlns:a16="http://schemas.microsoft.com/office/drawing/2014/main" xmlns="" id="{A219FB1D-699B-44EA-9632-8E2D56A6DE1A}"/>
              </a:ext>
            </a:extLst>
          </p:cNvPr>
          <p:cNvGrpSpPr/>
          <p:nvPr/>
        </p:nvGrpSpPr>
        <p:grpSpPr>
          <a:xfrm>
            <a:off x="35496" y="1161619"/>
            <a:ext cx="8936527" cy="1403285"/>
            <a:chOff x="156067" y="-1717815"/>
            <a:chExt cx="8936527" cy="1403285"/>
          </a:xfrm>
        </p:grpSpPr>
        <p:grpSp>
          <p:nvGrpSpPr>
            <p:cNvPr id="71" name="Group 166">
              <a:extLst>
                <a:ext uri="{FF2B5EF4-FFF2-40B4-BE49-F238E27FC236}">
                  <a16:creationId xmlns:a16="http://schemas.microsoft.com/office/drawing/2014/main" xmlns="" id="{2F83109C-C4F0-4B9A-83C6-5219636EE07A}"/>
                </a:ext>
              </a:extLst>
            </p:cNvPr>
            <p:cNvGrpSpPr/>
            <p:nvPr/>
          </p:nvGrpSpPr>
          <p:grpSpPr>
            <a:xfrm>
              <a:off x="156067" y="-1717815"/>
              <a:ext cx="7690152" cy="1403285"/>
              <a:chOff x="42582" y="774278"/>
              <a:chExt cx="7690152" cy="1403285"/>
            </a:xfrm>
          </p:grpSpPr>
          <p:sp>
            <p:nvSpPr>
              <p:cNvPr id="75" name="TextBox 4">
                <a:extLst>
                  <a:ext uri="{FF2B5EF4-FFF2-40B4-BE49-F238E27FC236}">
                    <a16:creationId xmlns:a16="http://schemas.microsoft.com/office/drawing/2014/main" xmlns="" id="{041EB765-13CB-4C3B-81B9-19DB6CB00B7E}"/>
                  </a:ext>
                </a:extLst>
              </p:cNvPr>
              <p:cNvSpPr txBox="1"/>
              <p:nvPr/>
            </p:nvSpPr>
            <p:spPr>
              <a:xfrm>
                <a:off x="42582" y="774278"/>
                <a:ext cx="3200171" cy="415498"/>
              </a:xfrm>
              <a:prstGeom prst="rect">
                <a:avLst/>
              </a:prstGeom>
              <a:noFill/>
            </p:spPr>
            <p:txBody>
              <a:bodyPr wrap="none" rtlCol="0">
                <a:spAutoFit/>
              </a:bodyPr>
              <a:lstStyle/>
              <a:p>
                <a:r>
                  <a:rPr lang="pt-BR" sz="2100" b="1" dirty="0">
                    <a:solidFill>
                      <a:srgbClr val="00B0F0"/>
                    </a:solidFill>
                  </a:rPr>
                  <a:t>ABASTECIMENTO DE ÁGUA</a:t>
                </a:r>
              </a:p>
            </p:txBody>
          </p:sp>
          <p:sp>
            <p:nvSpPr>
              <p:cNvPr id="76" name="TextBox 10">
                <a:extLst>
                  <a:ext uri="{FF2B5EF4-FFF2-40B4-BE49-F238E27FC236}">
                    <a16:creationId xmlns:a16="http://schemas.microsoft.com/office/drawing/2014/main" xmlns="" id="{AD4CAC88-254D-41AD-8521-72D8A0EAA572}"/>
                  </a:ext>
                </a:extLst>
              </p:cNvPr>
              <p:cNvSpPr txBox="1"/>
              <p:nvPr/>
            </p:nvSpPr>
            <p:spPr>
              <a:xfrm>
                <a:off x="6156176" y="1115753"/>
                <a:ext cx="1576558" cy="400110"/>
              </a:xfrm>
              <a:prstGeom prst="rect">
                <a:avLst/>
              </a:prstGeom>
              <a:noFill/>
            </p:spPr>
            <p:txBody>
              <a:bodyPr wrap="square" rtlCol="0">
                <a:spAutoFit/>
              </a:bodyPr>
              <a:lstStyle/>
              <a:p>
                <a:r>
                  <a:rPr lang="pt-BR" sz="2000" b="1" dirty="0">
                    <a:solidFill>
                      <a:srgbClr val="00B0F0"/>
                    </a:solidFill>
                  </a:rPr>
                  <a:t>Distribuição</a:t>
                </a:r>
              </a:p>
            </p:txBody>
          </p:sp>
          <p:sp>
            <p:nvSpPr>
              <p:cNvPr id="77" name="TextBox 23">
                <a:extLst>
                  <a:ext uri="{FF2B5EF4-FFF2-40B4-BE49-F238E27FC236}">
                    <a16:creationId xmlns:a16="http://schemas.microsoft.com/office/drawing/2014/main" xmlns="" id="{C2A4C7FA-44D6-4B50-A30F-9FAF4EB6AAA8}"/>
                  </a:ext>
                </a:extLst>
              </p:cNvPr>
              <p:cNvSpPr txBox="1"/>
              <p:nvPr/>
            </p:nvSpPr>
            <p:spPr>
              <a:xfrm>
                <a:off x="7201898" y="897938"/>
                <a:ext cx="184730" cy="369332"/>
              </a:xfrm>
              <a:prstGeom prst="rect">
                <a:avLst/>
              </a:prstGeom>
              <a:noFill/>
            </p:spPr>
            <p:txBody>
              <a:bodyPr wrap="none" rtlCol="0">
                <a:spAutoFit/>
              </a:bodyPr>
              <a:lstStyle/>
              <a:p>
                <a:pPr algn="ctr"/>
                <a:endParaRPr lang="pt-BR" b="1" dirty="0">
                  <a:solidFill>
                    <a:srgbClr val="D17F29"/>
                  </a:solidFill>
                </a:endParaRPr>
              </a:p>
            </p:txBody>
          </p:sp>
          <p:sp>
            <p:nvSpPr>
              <p:cNvPr id="78" name="TextBox 24">
                <a:extLst>
                  <a:ext uri="{FF2B5EF4-FFF2-40B4-BE49-F238E27FC236}">
                    <a16:creationId xmlns:a16="http://schemas.microsoft.com/office/drawing/2014/main" xmlns="" id="{AAA40EF9-2D1B-4B69-8AC5-C9425FACD94A}"/>
                  </a:ext>
                </a:extLst>
              </p:cNvPr>
              <p:cNvSpPr txBox="1"/>
              <p:nvPr/>
            </p:nvSpPr>
            <p:spPr>
              <a:xfrm>
                <a:off x="4084576" y="883634"/>
                <a:ext cx="184731" cy="369332"/>
              </a:xfrm>
              <a:prstGeom prst="rect">
                <a:avLst/>
              </a:prstGeom>
              <a:noFill/>
            </p:spPr>
            <p:txBody>
              <a:bodyPr wrap="none" rtlCol="0">
                <a:spAutoFit/>
              </a:bodyPr>
              <a:lstStyle/>
              <a:p>
                <a:pPr algn="ctr"/>
                <a:endParaRPr lang="pt-BR" b="1" dirty="0">
                  <a:solidFill>
                    <a:srgbClr val="55C6CE"/>
                  </a:solidFill>
                </a:endParaRPr>
              </a:p>
            </p:txBody>
          </p:sp>
          <p:sp>
            <p:nvSpPr>
              <p:cNvPr id="79" name="Rectangle 31">
                <a:extLst>
                  <a:ext uri="{FF2B5EF4-FFF2-40B4-BE49-F238E27FC236}">
                    <a16:creationId xmlns:a16="http://schemas.microsoft.com/office/drawing/2014/main" xmlns="" id="{DD8862F6-C7EF-4897-AEC0-B453DA5F19E1}"/>
                  </a:ext>
                </a:extLst>
              </p:cNvPr>
              <p:cNvSpPr/>
              <p:nvPr/>
            </p:nvSpPr>
            <p:spPr>
              <a:xfrm>
                <a:off x="179512" y="1219399"/>
                <a:ext cx="2024607" cy="707886"/>
              </a:xfrm>
              <a:prstGeom prst="rect">
                <a:avLst/>
              </a:prstGeom>
            </p:spPr>
            <p:txBody>
              <a:bodyPr wrap="square">
                <a:spAutoFit/>
              </a:bodyPr>
              <a:lstStyle/>
              <a:p>
                <a:r>
                  <a:rPr lang="pt-BR" sz="2000" b="1" dirty="0"/>
                  <a:t>Disponibilidade hídrica</a:t>
                </a:r>
              </a:p>
            </p:txBody>
          </p:sp>
          <p:sp>
            <p:nvSpPr>
              <p:cNvPr id="80" name="Rectangle 32">
                <a:extLst>
                  <a:ext uri="{FF2B5EF4-FFF2-40B4-BE49-F238E27FC236}">
                    <a16:creationId xmlns:a16="http://schemas.microsoft.com/office/drawing/2014/main" xmlns="" id="{C4E3E7AB-CA5F-4D61-8796-DFC0BB75D682}"/>
                  </a:ext>
                </a:extLst>
              </p:cNvPr>
              <p:cNvSpPr/>
              <p:nvPr/>
            </p:nvSpPr>
            <p:spPr>
              <a:xfrm>
                <a:off x="2282032" y="1161900"/>
                <a:ext cx="1775758" cy="1015663"/>
              </a:xfrm>
              <a:prstGeom prst="rect">
                <a:avLst/>
              </a:prstGeom>
            </p:spPr>
            <p:txBody>
              <a:bodyPr wrap="square">
                <a:spAutoFit/>
              </a:bodyPr>
              <a:lstStyle/>
              <a:p>
                <a:r>
                  <a:rPr lang="pt-BR" sz="2000" b="1" dirty="0"/>
                  <a:t>Tipo e qualidade do manancial</a:t>
                </a:r>
              </a:p>
            </p:txBody>
          </p:sp>
          <p:sp>
            <p:nvSpPr>
              <p:cNvPr id="81" name="Rectangle 33">
                <a:extLst>
                  <a:ext uri="{FF2B5EF4-FFF2-40B4-BE49-F238E27FC236}">
                    <a16:creationId xmlns:a16="http://schemas.microsoft.com/office/drawing/2014/main" xmlns="" id="{89D823D1-49D0-4CDB-B17A-785F76F184A8}"/>
                  </a:ext>
                </a:extLst>
              </p:cNvPr>
              <p:cNvSpPr/>
              <p:nvPr/>
            </p:nvSpPr>
            <p:spPr>
              <a:xfrm>
                <a:off x="4168528" y="1173204"/>
                <a:ext cx="2072558" cy="707886"/>
              </a:xfrm>
              <a:prstGeom prst="rect">
                <a:avLst/>
              </a:prstGeom>
            </p:spPr>
            <p:txBody>
              <a:bodyPr wrap="square">
                <a:spAutoFit/>
              </a:bodyPr>
              <a:lstStyle/>
              <a:p>
                <a:r>
                  <a:rPr lang="pt-BR" sz="2000" b="1" dirty="0"/>
                  <a:t>Níveis de tratamento</a:t>
                </a:r>
              </a:p>
            </p:txBody>
          </p:sp>
          <p:cxnSp>
            <p:nvCxnSpPr>
              <p:cNvPr id="82" name="Straight Connector 134">
                <a:extLst>
                  <a:ext uri="{FF2B5EF4-FFF2-40B4-BE49-F238E27FC236}">
                    <a16:creationId xmlns:a16="http://schemas.microsoft.com/office/drawing/2014/main" xmlns="" id="{3A650C7D-C956-42C1-A08F-3FBEA00A95AD}"/>
                  </a:ext>
                </a:extLst>
              </p:cNvPr>
              <p:cNvCxnSpPr/>
              <p:nvPr/>
            </p:nvCxnSpPr>
            <p:spPr>
              <a:xfrm>
                <a:off x="2265264" y="1161565"/>
                <a:ext cx="0" cy="750966"/>
              </a:xfrm>
              <a:prstGeom prst="line">
                <a:avLst/>
              </a:prstGeom>
              <a:ln>
                <a:solidFill>
                  <a:srgbClr val="00B0F0"/>
                </a:solidFill>
              </a:ln>
            </p:spPr>
            <p:style>
              <a:lnRef idx="3">
                <a:schemeClr val="accent6"/>
              </a:lnRef>
              <a:fillRef idx="0">
                <a:schemeClr val="accent6"/>
              </a:fillRef>
              <a:effectRef idx="2">
                <a:schemeClr val="accent6"/>
              </a:effectRef>
              <a:fontRef idx="minor">
                <a:schemeClr val="tx1"/>
              </a:fontRef>
            </p:style>
          </p:cxnSp>
          <p:cxnSp>
            <p:nvCxnSpPr>
              <p:cNvPr id="83" name="Straight Connector 135">
                <a:extLst>
                  <a:ext uri="{FF2B5EF4-FFF2-40B4-BE49-F238E27FC236}">
                    <a16:creationId xmlns:a16="http://schemas.microsoft.com/office/drawing/2014/main" xmlns="" id="{E01E7A83-720E-431C-B5CE-A9BE1C3B4A2E}"/>
                  </a:ext>
                </a:extLst>
              </p:cNvPr>
              <p:cNvCxnSpPr/>
              <p:nvPr/>
            </p:nvCxnSpPr>
            <p:spPr>
              <a:xfrm>
                <a:off x="4152697" y="1143091"/>
                <a:ext cx="0" cy="750966"/>
              </a:xfrm>
              <a:prstGeom prst="line">
                <a:avLst/>
              </a:prstGeom>
              <a:ln>
                <a:solidFill>
                  <a:srgbClr val="00B0F0"/>
                </a:solidFill>
              </a:ln>
            </p:spPr>
            <p:style>
              <a:lnRef idx="3">
                <a:schemeClr val="accent6"/>
              </a:lnRef>
              <a:fillRef idx="0">
                <a:schemeClr val="accent6"/>
              </a:fillRef>
              <a:effectRef idx="2">
                <a:schemeClr val="accent6"/>
              </a:effectRef>
              <a:fontRef idx="minor">
                <a:schemeClr val="tx1"/>
              </a:fontRef>
            </p:style>
          </p:cxnSp>
          <p:cxnSp>
            <p:nvCxnSpPr>
              <p:cNvPr id="84" name="Straight Connector 136">
                <a:extLst>
                  <a:ext uri="{FF2B5EF4-FFF2-40B4-BE49-F238E27FC236}">
                    <a16:creationId xmlns:a16="http://schemas.microsoft.com/office/drawing/2014/main" xmlns="" id="{8C2D5D32-7753-4553-B0C5-9598DD357D70}"/>
                  </a:ext>
                </a:extLst>
              </p:cNvPr>
              <p:cNvCxnSpPr/>
              <p:nvPr/>
            </p:nvCxnSpPr>
            <p:spPr>
              <a:xfrm>
                <a:off x="6148109" y="1105230"/>
                <a:ext cx="0" cy="750966"/>
              </a:xfrm>
              <a:prstGeom prst="line">
                <a:avLst/>
              </a:prstGeom>
              <a:ln>
                <a:solidFill>
                  <a:srgbClr val="00B0F0"/>
                </a:solidFill>
              </a:ln>
            </p:spPr>
            <p:style>
              <a:lnRef idx="3">
                <a:schemeClr val="accent6"/>
              </a:lnRef>
              <a:fillRef idx="0">
                <a:schemeClr val="accent6"/>
              </a:fillRef>
              <a:effectRef idx="2">
                <a:schemeClr val="accent6"/>
              </a:effectRef>
              <a:fontRef idx="minor">
                <a:schemeClr val="tx1"/>
              </a:fontRef>
            </p:style>
          </p:cxnSp>
          <p:cxnSp>
            <p:nvCxnSpPr>
              <p:cNvPr id="85" name="Straight Connector 138">
                <a:extLst>
                  <a:ext uri="{FF2B5EF4-FFF2-40B4-BE49-F238E27FC236}">
                    <a16:creationId xmlns:a16="http://schemas.microsoft.com/office/drawing/2014/main" xmlns="" id="{8ABFB3A8-A91E-44B0-9113-3C9F8822CA03}"/>
                  </a:ext>
                </a:extLst>
              </p:cNvPr>
              <p:cNvCxnSpPr/>
              <p:nvPr/>
            </p:nvCxnSpPr>
            <p:spPr>
              <a:xfrm>
                <a:off x="176066" y="1210213"/>
                <a:ext cx="0" cy="750966"/>
              </a:xfrm>
              <a:prstGeom prst="line">
                <a:avLst/>
              </a:prstGeom>
              <a:ln>
                <a:solidFill>
                  <a:srgbClr val="00B0F0"/>
                </a:solidFill>
              </a:ln>
            </p:spPr>
            <p:style>
              <a:lnRef idx="3">
                <a:schemeClr val="accent6"/>
              </a:lnRef>
              <a:fillRef idx="0">
                <a:schemeClr val="accent6"/>
              </a:fillRef>
              <a:effectRef idx="2">
                <a:schemeClr val="accent6"/>
              </a:effectRef>
              <a:fontRef idx="minor">
                <a:schemeClr val="tx1"/>
              </a:fontRef>
            </p:style>
          </p:cxnSp>
        </p:grpSp>
        <p:grpSp>
          <p:nvGrpSpPr>
            <p:cNvPr id="72" name="Group 4">
              <a:extLst>
                <a:ext uri="{FF2B5EF4-FFF2-40B4-BE49-F238E27FC236}">
                  <a16:creationId xmlns:a16="http://schemas.microsoft.com/office/drawing/2014/main" xmlns="" id="{FA231C47-5018-45F6-9B2E-786DA76C46DE}"/>
                </a:ext>
              </a:extLst>
            </p:cNvPr>
            <p:cNvGrpSpPr/>
            <p:nvPr/>
          </p:nvGrpSpPr>
          <p:grpSpPr>
            <a:xfrm>
              <a:off x="8140397" y="-1386863"/>
              <a:ext cx="952197" cy="864319"/>
              <a:chOff x="8066617" y="5877272"/>
              <a:chExt cx="952197" cy="864319"/>
            </a:xfrm>
          </p:grpSpPr>
          <p:sp>
            <p:nvSpPr>
              <p:cNvPr id="73" name="Oval 13">
                <a:extLst>
                  <a:ext uri="{FF2B5EF4-FFF2-40B4-BE49-F238E27FC236}">
                    <a16:creationId xmlns:a16="http://schemas.microsoft.com/office/drawing/2014/main" xmlns="" id="{9528B526-9D93-4893-AB6E-DC8366E7EB26}"/>
                  </a:ext>
                </a:extLst>
              </p:cNvPr>
              <p:cNvSpPr/>
              <p:nvPr/>
            </p:nvSpPr>
            <p:spPr>
              <a:xfrm>
                <a:off x="8066617" y="5877272"/>
                <a:ext cx="952197" cy="864319"/>
              </a:xfrm>
              <a:prstGeom prst="ellipse">
                <a:avLst/>
              </a:prstGeom>
              <a:solidFill>
                <a:srgbClr val="60E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4" name="Picture 2" descr="Resultado de imagem para saneamento bÃ¡sico png">
                <a:extLst>
                  <a:ext uri="{FF2B5EF4-FFF2-40B4-BE49-F238E27FC236}">
                    <a16:creationId xmlns:a16="http://schemas.microsoft.com/office/drawing/2014/main" xmlns="" id="{7CBBB578-47F4-4106-8462-4CFFBF6C315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268056" y="5963266"/>
                <a:ext cx="549319" cy="63760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6" name="Retângulo 85">
            <a:extLst>
              <a:ext uri="{FF2B5EF4-FFF2-40B4-BE49-F238E27FC236}">
                <a16:creationId xmlns:a16="http://schemas.microsoft.com/office/drawing/2014/main" xmlns="" id="{A902CD68-8D7A-4B72-AE20-B993AD793342}"/>
              </a:ext>
            </a:extLst>
          </p:cNvPr>
          <p:cNvSpPr/>
          <p:nvPr/>
        </p:nvSpPr>
        <p:spPr>
          <a:xfrm>
            <a:off x="5001642" y="453152"/>
            <a:ext cx="3950294" cy="492443"/>
          </a:xfrm>
          <a:prstGeom prst="rect">
            <a:avLst/>
          </a:prstGeom>
        </p:spPr>
        <p:txBody>
          <a:bodyPr wrap="square">
            <a:spAutoFit/>
          </a:bodyPr>
          <a:lstStyle/>
          <a:p>
            <a:pPr algn="just">
              <a:spcBef>
                <a:spcPts val="0"/>
              </a:spcBef>
              <a:spcAft>
                <a:spcPts val="0"/>
              </a:spcAft>
            </a:pPr>
            <a:r>
              <a:rPr lang="pt-BR" sz="2600" b="1" dirty="0">
                <a:solidFill>
                  <a:srgbClr val="187F94"/>
                </a:solidFill>
                <a:latin typeface="Calibri"/>
                <a:ea typeface="Calibri"/>
                <a:cs typeface="Calibri"/>
                <a:sym typeface="Dosis"/>
              </a:rPr>
              <a:t>MATRIZES TECNOLÓGICAS</a:t>
            </a:r>
          </a:p>
        </p:txBody>
      </p:sp>
    </p:spTree>
    <p:extLst>
      <p:ext uri="{BB962C8B-B14F-4D97-AF65-F5344CB8AC3E}">
        <p14:creationId xmlns:p14="http://schemas.microsoft.com/office/powerpoint/2010/main" val="113024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250"/>
                                  </p:stCondLst>
                                  <p:childTnLst>
                                    <p:set>
                                      <p:cBhvr>
                                        <p:cTn id="9" dur="1" fill="hold">
                                          <p:stCondLst>
                                            <p:cond delay="9"/>
                                          </p:stCondLst>
                                        </p:cTn>
                                        <p:tgtEl>
                                          <p:spTgt spid="43"/>
                                        </p:tgtEl>
                                        <p:attrNameLst>
                                          <p:attrName>style.visibility</p:attrName>
                                        </p:attrNameLst>
                                      </p:cBhvr>
                                      <p:to>
                                        <p:strVal val="visible"/>
                                      </p:to>
                                    </p:set>
                                  </p:childTnLst>
                                </p:cTn>
                              </p:par>
                            </p:childTnLst>
                          </p:cTn>
                        </p:par>
                        <p:par>
                          <p:cTn id="10" fill="hold">
                            <p:stCondLst>
                              <p:cond delay="510"/>
                            </p:stCondLst>
                            <p:childTnLst>
                              <p:par>
                                <p:cTn id="11" presetID="1" presetClass="entr" presetSubtype="0" fill="hold" nodeType="afterEffect">
                                  <p:stCondLst>
                                    <p:cond delay="25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1911975B-3CF2-4235-BBBC-35E83682F9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496" y="0"/>
            <a:ext cx="6624736" cy="6861334"/>
          </a:xfrm>
          <a:prstGeom prst="rect">
            <a:avLst/>
          </a:prstGeom>
        </p:spPr>
      </p:pic>
      <p:sp>
        <p:nvSpPr>
          <p:cNvPr id="11" name="Pentágono 19">
            <a:extLst>
              <a:ext uri="{FF2B5EF4-FFF2-40B4-BE49-F238E27FC236}">
                <a16:creationId xmlns:a16="http://schemas.microsoft.com/office/drawing/2014/main" xmlns="" id="{F6CDEFE6-8235-49B8-A89B-08AD4E068991}"/>
              </a:ext>
            </a:extLst>
          </p:cNvPr>
          <p:cNvSpPr/>
          <p:nvPr/>
        </p:nvSpPr>
        <p:spPr>
          <a:xfrm>
            <a:off x="3131840" y="5877272"/>
            <a:ext cx="5976664"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pt-BR" sz="3600" b="1" dirty="0">
                <a:solidFill>
                  <a:schemeClr val="bg1"/>
                </a:solidFill>
                <a:latin typeface="+mj-lt"/>
              </a:rPr>
              <a:t>Metas e Investimentos</a:t>
            </a:r>
          </a:p>
        </p:txBody>
      </p:sp>
    </p:spTree>
    <p:extLst>
      <p:ext uri="{BB962C8B-B14F-4D97-AF65-F5344CB8AC3E}">
        <p14:creationId xmlns:p14="http://schemas.microsoft.com/office/powerpoint/2010/main" val="161660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1115616" y="30626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chemeClr val="tx1"/>
                </a:solidFill>
                <a:effectLst/>
                <a:latin typeface="Arial" panose="020B0604020202020204" pitchFamily="34" charset="0"/>
              </a:rPr>
              <a:t/>
            </a:r>
            <a:br>
              <a:rPr kumimoji="0" lang="pt-BR" altLang="pt-BR" sz="1800" b="0" i="0" u="none" strike="noStrike" cap="none" normalizeH="0" baseline="0">
                <a:ln>
                  <a:noFill/>
                </a:ln>
                <a:solidFill>
                  <a:schemeClr val="tx1"/>
                </a:solidFill>
                <a:effectLst/>
                <a:latin typeface="Arial" panose="020B0604020202020204" pitchFamily="34" charset="0"/>
              </a:rPr>
            </a:br>
            <a:endParaRPr kumimoji="0" lang="pt-BR" altLang="pt-BR" sz="1800" b="0" i="0" u="none" strike="noStrike" cap="none" normalizeH="0" baseline="0">
              <a:ln>
                <a:noFill/>
              </a:ln>
              <a:solidFill>
                <a:schemeClr val="tx1"/>
              </a:solidFill>
              <a:effectLst/>
              <a:latin typeface="Arial" panose="020B0604020202020204" pitchFamily="34" charset="0"/>
            </a:endParaRPr>
          </a:p>
        </p:txBody>
      </p:sp>
      <p:pic>
        <p:nvPicPr>
          <p:cNvPr id="5" name="Imagem 4"/>
          <p:cNvPicPr>
            <a:picLocks noChangeAspect="1"/>
          </p:cNvPicPr>
          <p:nvPr/>
        </p:nvPicPr>
        <p:blipFill>
          <a:blip r:embed="rId3" cstate="print"/>
          <a:stretch>
            <a:fillRect/>
          </a:stretch>
        </p:blipFill>
        <p:spPr>
          <a:xfrm>
            <a:off x="6296127" y="709099"/>
            <a:ext cx="413892" cy="276225"/>
          </a:xfrm>
          <a:prstGeom prst="rect">
            <a:avLst/>
          </a:prstGeom>
        </p:spPr>
      </p:pic>
      <p:sp>
        <p:nvSpPr>
          <p:cNvPr id="7" name="CaixaDeTexto 6"/>
          <p:cNvSpPr txBox="1"/>
          <p:nvPr/>
        </p:nvSpPr>
        <p:spPr>
          <a:xfrm>
            <a:off x="6660232" y="692696"/>
            <a:ext cx="2095525" cy="1200329"/>
          </a:xfrm>
          <a:prstGeom prst="rect">
            <a:avLst/>
          </a:prstGeom>
          <a:noFill/>
        </p:spPr>
        <p:txBody>
          <a:bodyPr wrap="square" rtlCol="0">
            <a:spAutoFit/>
          </a:bodyPr>
          <a:lstStyle/>
          <a:p>
            <a:pPr algn="just"/>
            <a:r>
              <a:rPr lang="pt-BR" sz="1200" dirty="0"/>
              <a:t>AA – Domicílios rurais abastecidos por </a:t>
            </a:r>
            <a:r>
              <a:rPr lang="pt-BR" sz="1200" u="sng" dirty="0"/>
              <a:t>rede de água</a:t>
            </a:r>
            <a:r>
              <a:rPr lang="pt-BR" sz="1200" dirty="0"/>
              <a:t>, com canalização interna ou ponto de água, ou </a:t>
            </a:r>
            <a:r>
              <a:rPr lang="pt-BR" sz="1200" u="sng" dirty="0"/>
              <a:t>poço ou nascente</a:t>
            </a:r>
            <a:r>
              <a:rPr lang="pt-BR" sz="1200" dirty="0"/>
              <a:t> com </a:t>
            </a:r>
            <a:r>
              <a:rPr lang="pt-BR" sz="1200" u="sng" dirty="0"/>
              <a:t>canalização interna</a:t>
            </a:r>
            <a:r>
              <a:rPr lang="pt-BR" sz="1200" dirty="0"/>
              <a:t>. </a:t>
            </a:r>
          </a:p>
        </p:txBody>
      </p:sp>
      <p:pic>
        <p:nvPicPr>
          <p:cNvPr id="13" name="Imagem 12"/>
          <p:cNvPicPr>
            <a:picLocks noChangeAspect="1"/>
          </p:cNvPicPr>
          <p:nvPr/>
        </p:nvPicPr>
        <p:blipFill>
          <a:blip r:embed="rId4" cstate="print"/>
          <a:stretch>
            <a:fillRect/>
          </a:stretch>
        </p:blipFill>
        <p:spPr>
          <a:xfrm>
            <a:off x="6327747" y="1921495"/>
            <a:ext cx="394641" cy="238125"/>
          </a:xfrm>
          <a:prstGeom prst="rect">
            <a:avLst/>
          </a:prstGeom>
        </p:spPr>
      </p:pic>
      <p:sp>
        <p:nvSpPr>
          <p:cNvPr id="14" name="CaixaDeTexto 13"/>
          <p:cNvSpPr txBox="1"/>
          <p:nvPr/>
        </p:nvSpPr>
        <p:spPr>
          <a:xfrm>
            <a:off x="6664771" y="1916832"/>
            <a:ext cx="2095525" cy="461665"/>
          </a:xfrm>
          <a:prstGeom prst="rect">
            <a:avLst/>
          </a:prstGeom>
          <a:noFill/>
        </p:spPr>
        <p:txBody>
          <a:bodyPr wrap="square" rtlCol="0">
            <a:spAutoFit/>
          </a:bodyPr>
          <a:lstStyle/>
          <a:p>
            <a:pPr algn="just"/>
            <a:r>
              <a:rPr lang="pt-BR" sz="1200" dirty="0"/>
              <a:t>IHS – Domicílios rurais com </a:t>
            </a:r>
            <a:r>
              <a:rPr lang="pt-BR" sz="1200" u="sng" dirty="0"/>
              <a:t>unidades </a:t>
            </a:r>
            <a:r>
              <a:rPr lang="pt-BR" sz="1200" u="sng" dirty="0" err="1"/>
              <a:t>hidrossanitárias</a:t>
            </a:r>
            <a:r>
              <a:rPr lang="pt-BR" sz="1200" dirty="0"/>
              <a:t>. </a:t>
            </a:r>
          </a:p>
        </p:txBody>
      </p:sp>
      <p:pic>
        <p:nvPicPr>
          <p:cNvPr id="15" name="Imagem 14"/>
          <p:cNvPicPr>
            <a:picLocks noChangeAspect="1"/>
          </p:cNvPicPr>
          <p:nvPr/>
        </p:nvPicPr>
        <p:blipFill>
          <a:blip r:embed="rId5" cstate="print"/>
          <a:stretch>
            <a:fillRect/>
          </a:stretch>
        </p:blipFill>
        <p:spPr>
          <a:xfrm>
            <a:off x="6372200" y="2488590"/>
            <a:ext cx="394641" cy="161925"/>
          </a:xfrm>
          <a:prstGeom prst="rect">
            <a:avLst/>
          </a:prstGeom>
        </p:spPr>
      </p:pic>
      <p:sp>
        <p:nvSpPr>
          <p:cNvPr id="16" name="CaixaDeTexto 15"/>
          <p:cNvSpPr txBox="1"/>
          <p:nvPr/>
        </p:nvSpPr>
        <p:spPr>
          <a:xfrm>
            <a:off x="6669310" y="2420888"/>
            <a:ext cx="2095525" cy="830997"/>
          </a:xfrm>
          <a:prstGeom prst="rect">
            <a:avLst/>
          </a:prstGeom>
          <a:noFill/>
        </p:spPr>
        <p:txBody>
          <a:bodyPr wrap="square" rtlCol="0">
            <a:spAutoFit/>
          </a:bodyPr>
          <a:lstStyle/>
          <a:p>
            <a:pPr algn="just"/>
            <a:r>
              <a:rPr lang="pt-BR" sz="1200" dirty="0"/>
              <a:t>MRS – Domicílios rurais atendidos por sistema de coleta direta e indireta de </a:t>
            </a:r>
            <a:r>
              <a:rPr lang="pt-BR" sz="1200" u="sng" dirty="0"/>
              <a:t>resíduos sólidos</a:t>
            </a:r>
            <a:r>
              <a:rPr lang="pt-BR" sz="1200" dirty="0"/>
              <a:t>. </a:t>
            </a:r>
          </a:p>
        </p:txBody>
      </p:sp>
      <p:pic>
        <p:nvPicPr>
          <p:cNvPr id="17" name="Imagem 16"/>
          <p:cNvPicPr>
            <a:picLocks noChangeAspect="1"/>
          </p:cNvPicPr>
          <p:nvPr/>
        </p:nvPicPr>
        <p:blipFill>
          <a:blip r:embed="rId6" cstate="print"/>
          <a:stretch>
            <a:fillRect/>
          </a:stretch>
        </p:blipFill>
        <p:spPr>
          <a:xfrm>
            <a:off x="6338008" y="3267393"/>
            <a:ext cx="423517" cy="190500"/>
          </a:xfrm>
          <a:prstGeom prst="rect">
            <a:avLst/>
          </a:prstGeom>
        </p:spPr>
      </p:pic>
      <p:sp>
        <p:nvSpPr>
          <p:cNvPr id="19" name="CaixaDeTexto 18"/>
          <p:cNvSpPr txBox="1"/>
          <p:nvPr/>
        </p:nvSpPr>
        <p:spPr>
          <a:xfrm>
            <a:off x="6660232" y="3208141"/>
            <a:ext cx="2095525" cy="830997"/>
          </a:xfrm>
          <a:prstGeom prst="rect">
            <a:avLst/>
          </a:prstGeom>
          <a:noFill/>
        </p:spPr>
        <p:txBody>
          <a:bodyPr wrap="square" rtlCol="0">
            <a:spAutoFit/>
          </a:bodyPr>
          <a:lstStyle/>
          <a:p>
            <a:pPr algn="just"/>
            <a:r>
              <a:rPr lang="pt-BR" sz="1200" dirty="0"/>
              <a:t>ES – Domicílios rurais atendidos por </a:t>
            </a:r>
            <a:r>
              <a:rPr lang="pt-BR" sz="1200" u="sng" dirty="0"/>
              <a:t>rede coletora ou fossa séptica </a:t>
            </a:r>
            <a:r>
              <a:rPr lang="pt-BR" sz="1200" dirty="0"/>
              <a:t>para excretas ou esgotos sanitários.</a:t>
            </a:r>
          </a:p>
        </p:txBody>
      </p:sp>
      <p:pic>
        <p:nvPicPr>
          <p:cNvPr id="20" name="Imagem 19"/>
          <p:cNvPicPr>
            <a:picLocks noChangeAspect="1"/>
          </p:cNvPicPr>
          <p:nvPr/>
        </p:nvPicPr>
        <p:blipFill>
          <a:blip r:embed="rId7" cstate="print"/>
          <a:stretch>
            <a:fillRect/>
          </a:stretch>
        </p:blipFill>
        <p:spPr>
          <a:xfrm>
            <a:off x="6370996" y="4148404"/>
            <a:ext cx="375390" cy="190500"/>
          </a:xfrm>
          <a:prstGeom prst="rect">
            <a:avLst/>
          </a:prstGeom>
        </p:spPr>
      </p:pic>
      <p:sp>
        <p:nvSpPr>
          <p:cNvPr id="22" name="CaixaDeTexto 21"/>
          <p:cNvSpPr txBox="1"/>
          <p:nvPr/>
        </p:nvSpPr>
        <p:spPr>
          <a:xfrm>
            <a:off x="6666327" y="4057426"/>
            <a:ext cx="2095525" cy="830997"/>
          </a:xfrm>
          <a:prstGeom prst="rect">
            <a:avLst/>
          </a:prstGeom>
          <a:noFill/>
        </p:spPr>
        <p:txBody>
          <a:bodyPr wrap="square" rtlCol="0">
            <a:spAutoFit/>
          </a:bodyPr>
          <a:lstStyle/>
          <a:p>
            <a:pPr algn="just"/>
            <a:r>
              <a:rPr lang="pt-BR" sz="1200" dirty="0"/>
              <a:t>MAP – Domicílios rurais localizados em vias com </a:t>
            </a:r>
            <a:r>
              <a:rPr lang="pt-BR" sz="1200" u="sng" dirty="0"/>
              <a:t>bueiro/bocas de lobo ou pavimentação</a:t>
            </a:r>
            <a:r>
              <a:rPr lang="pt-BR" sz="1200" dirty="0"/>
              <a:t>. </a:t>
            </a:r>
          </a:p>
        </p:txBody>
      </p:sp>
      <p:pic>
        <p:nvPicPr>
          <p:cNvPr id="23" name="Imagem 22"/>
          <p:cNvPicPr>
            <a:picLocks noChangeAspect="1"/>
          </p:cNvPicPr>
          <p:nvPr/>
        </p:nvPicPr>
        <p:blipFill>
          <a:blip r:embed="rId8" cstate="print"/>
          <a:stretch>
            <a:fillRect/>
          </a:stretch>
        </p:blipFill>
        <p:spPr>
          <a:xfrm>
            <a:off x="6361435" y="4970075"/>
            <a:ext cx="327263" cy="200025"/>
          </a:xfrm>
          <a:prstGeom prst="rect">
            <a:avLst/>
          </a:prstGeom>
        </p:spPr>
      </p:pic>
      <p:sp>
        <p:nvSpPr>
          <p:cNvPr id="24" name="CaixaDeTexto 23"/>
          <p:cNvSpPr txBox="1"/>
          <p:nvPr/>
        </p:nvSpPr>
        <p:spPr>
          <a:xfrm>
            <a:off x="6660232" y="4934917"/>
            <a:ext cx="2095525" cy="830997"/>
          </a:xfrm>
          <a:prstGeom prst="rect">
            <a:avLst/>
          </a:prstGeom>
          <a:noFill/>
        </p:spPr>
        <p:txBody>
          <a:bodyPr wrap="square" rtlCol="0">
            <a:spAutoFit/>
          </a:bodyPr>
          <a:lstStyle/>
          <a:p>
            <a:pPr algn="just"/>
            <a:r>
              <a:rPr lang="pt-BR" sz="1200" dirty="0"/>
              <a:t>MAP – Domicílios rurais com dispositivos de controle do </a:t>
            </a:r>
            <a:r>
              <a:rPr lang="pt-BR" sz="1200" u="sng" dirty="0"/>
              <a:t>escoamento superficial excedente</a:t>
            </a:r>
            <a:r>
              <a:rPr lang="pt-BR" sz="1200" dirty="0"/>
              <a:t>.</a:t>
            </a:r>
          </a:p>
        </p:txBody>
      </p:sp>
      <p:sp>
        <p:nvSpPr>
          <p:cNvPr id="26" name="Pentágono 25"/>
          <p:cNvSpPr/>
          <p:nvPr/>
        </p:nvSpPr>
        <p:spPr>
          <a:xfrm>
            <a:off x="-1" y="169590"/>
            <a:ext cx="3347865"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a:solidFill>
                  <a:srgbClr val="17788B"/>
                </a:solidFill>
                <a:latin typeface="+mj-lt"/>
              </a:rPr>
              <a:t>   </a:t>
            </a:r>
            <a:r>
              <a:rPr lang="pt-BR" sz="3600" b="1" dirty="0">
                <a:solidFill>
                  <a:schemeClr val="bg1"/>
                </a:solidFill>
                <a:latin typeface="+mj-lt"/>
              </a:rPr>
              <a:t>Metas</a:t>
            </a:r>
            <a:endParaRPr lang="pt-BR" sz="3600" b="1" dirty="0">
              <a:solidFill>
                <a:schemeClr val="bg1"/>
              </a:solidFill>
              <a:latin typeface="+mj-lt"/>
              <a:ea typeface="Dosis"/>
              <a:cs typeface="Dosis"/>
              <a:sym typeface="Dosis"/>
            </a:endParaRPr>
          </a:p>
        </p:txBody>
      </p:sp>
      <p:graphicFrame>
        <p:nvGraphicFramePr>
          <p:cNvPr id="25" name="Gráfico 24">
            <a:extLst>
              <a:ext uri="{FF2B5EF4-FFF2-40B4-BE49-F238E27FC236}">
                <a16:creationId xmlns:a16="http://schemas.microsoft.com/office/drawing/2014/main" xmlns="" id="{7C8D147E-4E94-4902-B3A0-6CC3F24F768E}"/>
              </a:ext>
            </a:extLst>
          </p:cNvPr>
          <p:cNvGraphicFramePr/>
          <p:nvPr>
            <p:extLst>
              <p:ext uri="{D42A27DB-BD31-4B8C-83A1-F6EECF244321}">
                <p14:modId xmlns:p14="http://schemas.microsoft.com/office/powerpoint/2010/main" val="442431278"/>
              </p:ext>
            </p:extLst>
          </p:nvPr>
        </p:nvGraphicFramePr>
        <p:xfrm>
          <a:off x="179512" y="1052736"/>
          <a:ext cx="5801787" cy="6152638"/>
        </p:xfrm>
        <a:graphic>
          <a:graphicData uri="http://schemas.openxmlformats.org/drawingml/2006/chart">
            <c:chart xmlns:c="http://schemas.openxmlformats.org/drawingml/2006/chart" xmlns:r="http://schemas.openxmlformats.org/officeDocument/2006/relationships" r:id="rId9"/>
          </a:graphicData>
        </a:graphic>
      </p:graphicFrame>
      <p:cxnSp>
        <p:nvCxnSpPr>
          <p:cNvPr id="3" name="Conector de Seta Reta 2"/>
          <p:cNvCxnSpPr/>
          <p:nvPr/>
        </p:nvCxnSpPr>
        <p:spPr>
          <a:xfrm>
            <a:off x="848158" y="5091435"/>
            <a:ext cx="482453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1928278" y="4947419"/>
            <a:ext cx="0" cy="32113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a:off x="2720366" y="4947419"/>
            <a:ext cx="0" cy="32113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a:off x="3728478" y="4947419"/>
            <a:ext cx="0" cy="32113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1784262" y="5235451"/>
            <a:ext cx="936104" cy="338554"/>
          </a:xfrm>
          <a:prstGeom prst="rect">
            <a:avLst/>
          </a:prstGeom>
          <a:noFill/>
        </p:spPr>
        <p:txBody>
          <a:bodyPr wrap="square" rtlCol="0">
            <a:spAutoFit/>
          </a:bodyPr>
          <a:lstStyle/>
          <a:p>
            <a:pPr algn="ctr"/>
            <a:r>
              <a:rPr lang="pt-BR" sz="1600" b="1" dirty="0"/>
              <a:t>CURTO</a:t>
            </a:r>
          </a:p>
        </p:txBody>
      </p:sp>
      <p:sp>
        <p:nvSpPr>
          <p:cNvPr id="28" name="CaixaDeTexto 27"/>
          <p:cNvSpPr txBox="1"/>
          <p:nvPr/>
        </p:nvSpPr>
        <p:spPr>
          <a:xfrm>
            <a:off x="2720366" y="5235451"/>
            <a:ext cx="936104" cy="338554"/>
          </a:xfrm>
          <a:prstGeom prst="rect">
            <a:avLst/>
          </a:prstGeom>
          <a:noFill/>
        </p:spPr>
        <p:txBody>
          <a:bodyPr wrap="square" rtlCol="0">
            <a:spAutoFit/>
          </a:bodyPr>
          <a:lstStyle/>
          <a:p>
            <a:pPr algn="ctr"/>
            <a:r>
              <a:rPr lang="pt-BR" sz="1600" b="1" dirty="0"/>
              <a:t>MÉDIO</a:t>
            </a:r>
          </a:p>
        </p:txBody>
      </p:sp>
      <p:sp>
        <p:nvSpPr>
          <p:cNvPr id="29" name="CaixaDeTexto 28"/>
          <p:cNvSpPr txBox="1"/>
          <p:nvPr/>
        </p:nvSpPr>
        <p:spPr>
          <a:xfrm>
            <a:off x="3728477" y="5235451"/>
            <a:ext cx="1944217" cy="338554"/>
          </a:xfrm>
          <a:prstGeom prst="rect">
            <a:avLst/>
          </a:prstGeom>
          <a:noFill/>
        </p:spPr>
        <p:txBody>
          <a:bodyPr wrap="square" rtlCol="0">
            <a:spAutoFit/>
          </a:bodyPr>
          <a:lstStyle/>
          <a:p>
            <a:pPr algn="ctr"/>
            <a:r>
              <a:rPr lang="pt-BR" sz="1600" b="1" dirty="0"/>
              <a:t>LONGO PRAZO</a:t>
            </a:r>
          </a:p>
        </p:txBody>
      </p:sp>
      <p:cxnSp>
        <p:nvCxnSpPr>
          <p:cNvPr id="30" name="Conector reto 29"/>
          <p:cNvCxnSpPr/>
          <p:nvPr/>
        </p:nvCxnSpPr>
        <p:spPr>
          <a:xfrm>
            <a:off x="5652120" y="4947419"/>
            <a:ext cx="0" cy="321131"/>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03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78510" y="1055638"/>
            <a:ext cx="8743169" cy="769441"/>
          </a:xfrm>
          <a:prstGeom prst="rect">
            <a:avLst/>
          </a:prstGeom>
        </p:spPr>
        <p:txBody>
          <a:bodyPr wrap="square">
            <a:spAutoFit/>
          </a:bodyPr>
          <a:lstStyle/>
          <a:p>
            <a:pPr algn="ctr"/>
            <a:r>
              <a:rPr lang="pt-BR" sz="2400" b="1" dirty="0"/>
              <a:t>Investimentos em medidas estruturais e estruturantes </a:t>
            </a:r>
          </a:p>
          <a:p>
            <a:pPr algn="ctr"/>
            <a:r>
              <a:rPr lang="pt-BR" sz="2000" dirty="0"/>
              <a:t>(em bilhões de reais) </a:t>
            </a:r>
          </a:p>
        </p:txBody>
      </p:sp>
      <p:graphicFrame>
        <p:nvGraphicFramePr>
          <p:cNvPr id="6" name="Objeto 5"/>
          <p:cNvGraphicFramePr>
            <a:graphicFrameLocks noChangeAspect="1"/>
          </p:cNvGraphicFramePr>
          <p:nvPr>
            <p:extLst>
              <p:ext uri="{D42A27DB-BD31-4B8C-83A1-F6EECF244321}">
                <p14:modId xmlns:p14="http://schemas.microsoft.com/office/powerpoint/2010/main" val="3595479578"/>
              </p:ext>
            </p:extLst>
          </p:nvPr>
        </p:nvGraphicFramePr>
        <p:xfrm>
          <a:off x="107504" y="1795803"/>
          <a:ext cx="8743705" cy="4770375"/>
        </p:xfrm>
        <a:graphic>
          <a:graphicData uri="http://schemas.openxmlformats.org/presentationml/2006/ole">
            <mc:AlternateContent xmlns:mc="http://schemas.openxmlformats.org/markup-compatibility/2006">
              <mc:Choice xmlns:v="urn:schemas-microsoft-com:vml" Requires="v">
                <p:oleObj spid="_x0000_s1138" name="Planilha" r:id="rId4" imgW="7000815" imgH="3819625" progId="Excel.Sheet.12">
                  <p:embed/>
                </p:oleObj>
              </mc:Choice>
              <mc:Fallback>
                <p:oleObj name="Planilha" r:id="rId4" imgW="7000815" imgH="3819625" progId="Excel.Sheet.12">
                  <p:embed/>
                  <p:pic>
                    <p:nvPicPr>
                      <p:cNvPr id="0" name=""/>
                      <p:cNvPicPr/>
                      <p:nvPr/>
                    </p:nvPicPr>
                    <p:blipFill>
                      <a:blip r:embed="rId5"/>
                      <a:stretch>
                        <a:fillRect/>
                      </a:stretch>
                    </p:blipFill>
                    <p:spPr>
                      <a:xfrm>
                        <a:off x="107504" y="1795803"/>
                        <a:ext cx="8743705" cy="4770375"/>
                      </a:xfrm>
                      <a:prstGeom prst="rect">
                        <a:avLst/>
                      </a:prstGeom>
                    </p:spPr>
                  </p:pic>
                </p:oleObj>
              </mc:Fallback>
            </mc:AlternateContent>
          </a:graphicData>
        </a:graphic>
      </p:graphicFrame>
      <p:sp>
        <p:nvSpPr>
          <p:cNvPr id="3" name="Retângulo 2"/>
          <p:cNvSpPr/>
          <p:nvPr/>
        </p:nvSpPr>
        <p:spPr>
          <a:xfrm>
            <a:off x="2551017" y="6294014"/>
            <a:ext cx="6300192" cy="2835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p:cNvSpPr txBox="1"/>
          <p:nvPr/>
        </p:nvSpPr>
        <p:spPr>
          <a:xfrm>
            <a:off x="174753" y="6577607"/>
            <a:ext cx="4464496" cy="307777"/>
          </a:xfrm>
          <a:prstGeom prst="rect">
            <a:avLst/>
          </a:prstGeom>
          <a:noFill/>
        </p:spPr>
        <p:txBody>
          <a:bodyPr wrap="square" rtlCol="0">
            <a:spAutoFit/>
          </a:bodyPr>
          <a:lstStyle/>
          <a:p>
            <a:r>
              <a:rPr lang="pt-BR" sz="1400" dirty="0"/>
              <a:t>*base de custos de julho de 2018</a:t>
            </a:r>
          </a:p>
        </p:txBody>
      </p:sp>
      <p:sp>
        <p:nvSpPr>
          <p:cNvPr id="12" name="Pentágono 11"/>
          <p:cNvSpPr/>
          <p:nvPr/>
        </p:nvSpPr>
        <p:spPr>
          <a:xfrm>
            <a:off x="-1" y="169590"/>
            <a:ext cx="3871059"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a:solidFill>
                  <a:srgbClr val="17788B"/>
                </a:solidFill>
                <a:latin typeface="+mj-lt"/>
              </a:rPr>
              <a:t>   </a:t>
            </a:r>
            <a:r>
              <a:rPr lang="pt-BR" sz="3600" b="1" dirty="0">
                <a:solidFill>
                  <a:schemeClr val="bg1"/>
                </a:solidFill>
                <a:latin typeface="+mj-lt"/>
              </a:rPr>
              <a:t>Investimentos</a:t>
            </a:r>
            <a:endParaRPr lang="pt-BR" sz="3600" b="1" dirty="0">
              <a:solidFill>
                <a:schemeClr val="bg1"/>
              </a:solidFill>
              <a:latin typeface="+mj-lt"/>
              <a:ea typeface="Dosis"/>
              <a:cs typeface="Dosis"/>
              <a:sym typeface="Dosis"/>
            </a:endParaRPr>
          </a:p>
        </p:txBody>
      </p:sp>
    </p:spTree>
    <p:extLst>
      <p:ext uri="{BB962C8B-B14F-4D97-AF65-F5344CB8AC3E}">
        <p14:creationId xmlns:p14="http://schemas.microsoft.com/office/powerpoint/2010/main" val="183049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xmlns="" id="{304E2453-E8DF-4DD1-B6A8-4233F60F46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512" y="0"/>
            <a:ext cx="8208912" cy="6858000"/>
          </a:xfrm>
          <a:prstGeom prst="rect">
            <a:avLst/>
          </a:prstGeom>
        </p:spPr>
      </p:pic>
      <p:sp>
        <p:nvSpPr>
          <p:cNvPr id="10" name="Pentágono 19">
            <a:extLst>
              <a:ext uri="{FF2B5EF4-FFF2-40B4-BE49-F238E27FC236}">
                <a16:creationId xmlns:a16="http://schemas.microsoft.com/office/drawing/2014/main" xmlns="" id="{E7FE67C0-A111-4928-AE4D-55FF7B43587C}"/>
              </a:ext>
            </a:extLst>
          </p:cNvPr>
          <p:cNvSpPr/>
          <p:nvPr/>
        </p:nvSpPr>
        <p:spPr>
          <a:xfrm>
            <a:off x="3131840" y="5877272"/>
            <a:ext cx="5976664"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pt-BR" sz="3600" b="1" dirty="0">
                <a:solidFill>
                  <a:schemeClr val="bg1"/>
                </a:solidFill>
                <a:latin typeface="+mj-lt"/>
              </a:rPr>
              <a:t>Gestão do Programa</a:t>
            </a:r>
          </a:p>
        </p:txBody>
      </p:sp>
      <p:pic>
        <p:nvPicPr>
          <p:cNvPr id="4" name="Imagem 3">
            <a:extLst>
              <a:ext uri="{FF2B5EF4-FFF2-40B4-BE49-F238E27FC236}">
                <a16:creationId xmlns:a16="http://schemas.microsoft.com/office/drawing/2014/main" xmlns="" id="{55BD8F6D-1EBF-49FE-B1C2-7727431C33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9512" y="-27384"/>
            <a:ext cx="1872208" cy="908720"/>
          </a:xfrm>
          <a:prstGeom prst="rect">
            <a:avLst/>
          </a:prstGeom>
        </p:spPr>
      </p:pic>
    </p:spTree>
    <p:extLst>
      <p:ext uri="{BB962C8B-B14F-4D97-AF65-F5344CB8AC3E}">
        <p14:creationId xmlns:p14="http://schemas.microsoft.com/office/powerpoint/2010/main" val="872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entágono 37"/>
          <p:cNvSpPr/>
          <p:nvPr/>
        </p:nvSpPr>
        <p:spPr>
          <a:xfrm>
            <a:off x="-1" y="169590"/>
            <a:ext cx="4709097"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a:solidFill>
                  <a:srgbClr val="17788B"/>
                </a:solidFill>
                <a:latin typeface="+mj-lt"/>
              </a:rPr>
              <a:t>   </a:t>
            </a:r>
            <a:r>
              <a:rPr lang="pt-BR" sz="3600" b="1" dirty="0">
                <a:solidFill>
                  <a:schemeClr val="bg1"/>
                </a:solidFill>
                <a:latin typeface="+mj-lt"/>
              </a:rPr>
              <a:t>Gestão do Programa</a:t>
            </a:r>
            <a:endParaRPr lang="pt-BR" sz="3600" b="1" dirty="0">
              <a:solidFill>
                <a:schemeClr val="bg1"/>
              </a:solidFill>
              <a:latin typeface="+mj-lt"/>
              <a:ea typeface="Dosis"/>
              <a:cs typeface="Dosis"/>
              <a:sym typeface="Dosis"/>
            </a:endParaRPr>
          </a:p>
        </p:txBody>
      </p:sp>
      <p:pic>
        <p:nvPicPr>
          <p:cNvPr id="39" name="Imagem 3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39752" y="961678"/>
            <a:ext cx="4362307" cy="4821498"/>
          </a:xfrm>
          <a:prstGeom prst="rect">
            <a:avLst/>
          </a:prstGeom>
        </p:spPr>
      </p:pic>
    </p:spTree>
    <p:extLst>
      <p:ext uri="{BB962C8B-B14F-4D97-AF65-F5344CB8AC3E}">
        <p14:creationId xmlns:p14="http://schemas.microsoft.com/office/powerpoint/2010/main" val="10482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ágono 2"/>
          <p:cNvSpPr/>
          <p:nvPr/>
        </p:nvSpPr>
        <p:spPr>
          <a:xfrm>
            <a:off x="0" y="116632"/>
            <a:ext cx="5148064"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a:solidFill>
                  <a:srgbClr val="17788B"/>
                </a:solidFill>
                <a:latin typeface="+mj-lt"/>
              </a:rPr>
              <a:t>   </a:t>
            </a:r>
            <a:r>
              <a:rPr lang="pt-BR" sz="3600" b="1" dirty="0">
                <a:solidFill>
                  <a:schemeClr val="bg1"/>
                </a:solidFill>
                <a:latin typeface="+mj-lt"/>
              </a:rPr>
              <a:t>Marcos Referenciais</a:t>
            </a:r>
            <a:endParaRPr lang="pt-BR" sz="3600" b="1" dirty="0">
              <a:solidFill>
                <a:schemeClr val="bg1"/>
              </a:solidFill>
              <a:latin typeface="+mj-lt"/>
              <a:ea typeface="Dosis"/>
              <a:cs typeface="Dosis"/>
              <a:sym typeface="Dosis"/>
            </a:endParaRPr>
          </a:p>
        </p:txBody>
      </p:sp>
      <p:sp>
        <p:nvSpPr>
          <p:cNvPr id="4" name="Retângulo 3">
            <a:extLst>
              <a:ext uri="{FF2B5EF4-FFF2-40B4-BE49-F238E27FC236}">
                <a16:creationId xmlns:a16="http://schemas.microsoft.com/office/drawing/2014/main" xmlns="" id="{66ABA397-223B-442A-9480-CF26D7F48F18}"/>
              </a:ext>
            </a:extLst>
          </p:cNvPr>
          <p:cNvSpPr/>
          <p:nvPr/>
        </p:nvSpPr>
        <p:spPr>
          <a:xfrm>
            <a:off x="204222" y="1269335"/>
            <a:ext cx="9289031" cy="4031873"/>
          </a:xfrm>
          <a:prstGeom prst="rect">
            <a:avLst/>
          </a:prstGeom>
        </p:spPr>
        <p:txBody>
          <a:bodyPr wrap="square">
            <a:spAutoFit/>
          </a:bodyPr>
          <a:lstStyle/>
          <a:p>
            <a:pPr lvl="0"/>
            <a:r>
              <a:rPr lang="pt-BR" sz="2300" b="1" dirty="0">
                <a:solidFill>
                  <a:schemeClr val="accent5">
                    <a:lumMod val="50000"/>
                  </a:schemeClr>
                </a:solidFill>
                <a:ea typeface="Dosis"/>
                <a:cs typeface="Dosis"/>
                <a:sym typeface="Dosis"/>
              </a:rPr>
              <a:t>Saneamento básico como Direito Humano</a:t>
            </a:r>
          </a:p>
          <a:p>
            <a:pPr marL="800100" lvl="1" indent="-342900">
              <a:buFont typeface="Wingdings" panose="05000000000000000000" pitchFamily="2" charset="2"/>
              <a:buChar char="Ø"/>
            </a:pPr>
            <a:r>
              <a:rPr lang="pt-BR" sz="2200" dirty="0"/>
              <a:t>Princípios dos Direitos Humanos à Água e ao Esgotamento </a:t>
            </a:r>
            <a:r>
              <a:rPr lang="pt-BR" sz="2200" dirty="0" smtClean="0"/>
              <a:t>Sanitário</a:t>
            </a:r>
          </a:p>
          <a:p>
            <a:pPr lvl="1"/>
            <a:endParaRPr lang="pt-BR" sz="2200" dirty="0"/>
          </a:p>
          <a:p>
            <a:pPr lvl="0"/>
            <a:r>
              <a:rPr lang="pt-BR" sz="2300" b="1" dirty="0">
                <a:solidFill>
                  <a:schemeClr val="accent5">
                    <a:lumMod val="50000"/>
                  </a:schemeClr>
                </a:solidFill>
                <a:ea typeface="Dosis"/>
                <a:cs typeface="Dosis"/>
                <a:sym typeface="Dosis"/>
              </a:rPr>
              <a:t>Saneamento básico como promoção da saúde</a:t>
            </a:r>
          </a:p>
          <a:p>
            <a:pPr marL="800100" lvl="1" indent="-342900">
              <a:buFont typeface="Wingdings" panose="05000000000000000000" pitchFamily="2" charset="2"/>
              <a:buChar char="Ø"/>
            </a:pPr>
            <a:r>
              <a:rPr lang="pt-BR" sz="2200" dirty="0"/>
              <a:t>Saneamento como determinante da saúde (conceito mais amplo</a:t>
            </a:r>
            <a:r>
              <a:rPr lang="pt-BR" sz="2200" dirty="0" smtClean="0"/>
              <a:t>)</a:t>
            </a:r>
          </a:p>
          <a:p>
            <a:pPr lvl="1"/>
            <a:endParaRPr lang="pt-BR" sz="2200" dirty="0">
              <a:sym typeface="Dosis"/>
            </a:endParaRPr>
          </a:p>
          <a:p>
            <a:pPr marL="0" lvl="1"/>
            <a:r>
              <a:rPr lang="pt-BR" sz="2300" b="1" dirty="0">
                <a:solidFill>
                  <a:schemeClr val="accent5">
                    <a:lumMod val="50000"/>
                  </a:schemeClr>
                </a:solidFill>
                <a:sym typeface="Dosis"/>
              </a:rPr>
              <a:t>Saneamento básico e erradicação da extrema pobreza</a:t>
            </a:r>
          </a:p>
          <a:p>
            <a:pPr marL="800100" lvl="1" indent="-342900">
              <a:buFont typeface="Wingdings" panose="05000000000000000000" pitchFamily="2" charset="2"/>
              <a:buChar char="Ø"/>
            </a:pPr>
            <a:r>
              <a:rPr lang="pt-BR" sz="2200" dirty="0"/>
              <a:t>Agenda 2030 - Objetivos de Desenvolvimento Sustentável (ODS</a:t>
            </a:r>
            <a:r>
              <a:rPr lang="pt-BR" sz="2200" dirty="0" smtClean="0"/>
              <a:t>)</a:t>
            </a:r>
          </a:p>
          <a:p>
            <a:pPr lvl="1"/>
            <a:endParaRPr lang="pt-BR" sz="2200" dirty="0"/>
          </a:p>
          <a:p>
            <a:r>
              <a:rPr lang="pt-BR" sz="2300" b="1" dirty="0">
                <a:solidFill>
                  <a:schemeClr val="accent5">
                    <a:lumMod val="50000"/>
                  </a:schemeClr>
                </a:solidFill>
                <a:ea typeface="Dosis"/>
                <a:cs typeface="Dosis"/>
                <a:sym typeface="Dosis"/>
              </a:rPr>
              <a:t>Saneamento básico e desenvolvimento rural solidário e sustentável</a:t>
            </a:r>
          </a:p>
          <a:p>
            <a:pPr marL="800100" lvl="1" indent="-342900">
              <a:buFont typeface="Wingdings" panose="05000000000000000000" pitchFamily="2" charset="2"/>
              <a:buChar char="Ø"/>
            </a:pPr>
            <a:r>
              <a:rPr lang="pt-BR" sz="2200" dirty="0"/>
              <a:t>Relações de produção com preservação ambiental + equidade</a:t>
            </a:r>
          </a:p>
        </p:txBody>
      </p:sp>
    </p:spTree>
    <p:extLst>
      <p:ext uri="{BB962C8B-B14F-4D97-AF65-F5344CB8AC3E}">
        <p14:creationId xmlns:p14="http://schemas.microsoft.com/office/powerpoint/2010/main" val="34849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entágono 37"/>
          <p:cNvSpPr/>
          <p:nvPr/>
        </p:nvSpPr>
        <p:spPr>
          <a:xfrm>
            <a:off x="-1" y="169590"/>
            <a:ext cx="4709097"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a:solidFill>
                  <a:srgbClr val="17788B"/>
                </a:solidFill>
                <a:latin typeface="+mj-lt"/>
              </a:rPr>
              <a:t>   </a:t>
            </a:r>
            <a:r>
              <a:rPr lang="pt-BR" sz="3600" b="1" dirty="0">
                <a:solidFill>
                  <a:schemeClr val="bg1"/>
                </a:solidFill>
                <a:latin typeface="+mj-lt"/>
              </a:rPr>
              <a:t>Gestão do Programa</a:t>
            </a:r>
            <a:endParaRPr lang="pt-BR" sz="3600" b="1" dirty="0">
              <a:solidFill>
                <a:schemeClr val="bg1"/>
              </a:solidFill>
              <a:latin typeface="+mj-lt"/>
              <a:ea typeface="Dosis"/>
              <a:cs typeface="Dosis"/>
              <a:sym typeface="Dosis"/>
            </a:endParaRPr>
          </a:p>
        </p:txBody>
      </p:sp>
      <p:pic>
        <p:nvPicPr>
          <p:cNvPr id="27" name="Imagem 26">
            <a:extLst>
              <a:ext uri="{FF2B5EF4-FFF2-40B4-BE49-F238E27FC236}">
                <a16:creationId xmlns:a16="http://schemas.microsoft.com/office/drawing/2014/main" xmlns="" id="{C6CF6311-82F1-4050-8019-3BFC4FF8F856}"/>
              </a:ext>
            </a:extLst>
          </p:cNvPr>
          <p:cNvPicPr/>
          <p:nvPr/>
        </p:nvPicPr>
        <p:blipFill>
          <a:blip r:embed="rId3" cstate="print">
            <a:extLst>
              <a:ext uri="{28A0092B-C50C-407E-A947-70E740481C1C}">
                <a14:useLocalDpi xmlns:a14="http://schemas.microsoft.com/office/drawing/2010/main"/>
              </a:ext>
            </a:extLst>
          </a:blip>
          <a:stretch>
            <a:fillRect/>
          </a:stretch>
        </p:blipFill>
        <p:spPr>
          <a:xfrm>
            <a:off x="323527" y="1340680"/>
            <a:ext cx="8454989" cy="4320568"/>
          </a:xfrm>
          <a:prstGeom prst="rect">
            <a:avLst/>
          </a:prstGeom>
        </p:spPr>
      </p:pic>
      <p:sp>
        <p:nvSpPr>
          <p:cNvPr id="39" name="Retângulo 38">
            <a:extLst>
              <a:ext uri="{FF2B5EF4-FFF2-40B4-BE49-F238E27FC236}">
                <a16:creationId xmlns:a16="http://schemas.microsoft.com/office/drawing/2014/main" xmlns="" id="{3ED39D65-86DB-44C8-A063-D990DF1452C9}"/>
              </a:ext>
            </a:extLst>
          </p:cNvPr>
          <p:cNvSpPr/>
          <p:nvPr/>
        </p:nvSpPr>
        <p:spPr>
          <a:xfrm>
            <a:off x="4860032" y="620688"/>
            <a:ext cx="3918485" cy="584775"/>
          </a:xfrm>
          <a:prstGeom prst="rect">
            <a:avLst/>
          </a:prstGeom>
        </p:spPr>
        <p:txBody>
          <a:bodyPr wrap="square">
            <a:spAutoFit/>
          </a:bodyPr>
          <a:lstStyle/>
          <a:p>
            <a:pPr algn="just"/>
            <a:r>
              <a:rPr lang="pt-BR" sz="3200" b="1" dirty="0">
                <a:ea typeface="Dosis"/>
                <a:cs typeface="Dosis"/>
              </a:rPr>
              <a:t>Arranjo Institucional</a:t>
            </a:r>
          </a:p>
        </p:txBody>
      </p:sp>
    </p:spTree>
    <p:extLst>
      <p:ext uri="{BB962C8B-B14F-4D97-AF65-F5344CB8AC3E}">
        <p14:creationId xmlns:p14="http://schemas.microsoft.com/office/powerpoint/2010/main" val="313866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entágono 37"/>
          <p:cNvSpPr/>
          <p:nvPr/>
        </p:nvSpPr>
        <p:spPr>
          <a:xfrm>
            <a:off x="-1" y="169590"/>
            <a:ext cx="4709097"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a:solidFill>
                  <a:srgbClr val="17788B"/>
                </a:solidFill>
                <a:latin typeface="+mj-lt"/>
              </a:rPr>
              <a:t>   </a:t>
            </a:r>
            <a:r>
              <a:rPr lang="pt-BR" sz="3600" b="1" dirty="0">
                <a:solidFill>
                  <a:schemeClr val="bg1"/>
                </a:solidFill>
                <a:latin typeface="+mj-lt"/>
              </a:rPr>
              <a:t>Gestão do Programa</a:t>
            </a:r>
            <a:endParaRPr lang="pt-BR" sz="3600" b="1" dirty="0">
              <a:solidFill>
                <a:schemeClr val="bg1"/>
              </a:solidFill>
              <a:latin typeface="+mj-lt"/>
              <a:ea typeface="Dosis"/>
              <a:cs typeface="Dosis"/>
              <a:sym typeface="Dosis"/>
            </a:endParaRPr>
          </a:p>
        </p:txBody>
      </p:sp>
      <p:sp>
        <p:nvSpPr>
          <p:cNvPr id="5" name="Rectangle 1">
            <a:extLst>
              <a:ext uri="{FF2B5EF4-FFF2-40B4-BE49-F238E27FC236}">
                <a16:creationId xmlns:a16="http://schemas.microsoft.com/office/drawing/2014/main" xmlns="" id="{D2904230-0C43-4A02-A7C5-04342B6D0D4E}"/>
              </a:ext>
            </a:extLst>
          </p:cNvPr>
          <p:cNvSpPr>
            <a:spLocks noChangeArrowheads="1"/>
          </p:cNvSpPr>
          <p:nvPr/>
        </p:nvSpPr>
        <p:spPr bwMode="auto">
          <a:xfrm>
            <a:off x="388251" y="929480"/>
            <a:ext cx="8360213" cy="486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33" tIns="45067" rIns="90133" bIns="45067" numCol="1" anchor="ctr" anchorCtr="0" compatLnSpc="1">
            <a:prstTxWarp prst="textNoShape">
              <a:avLst/>
            </a:prstTxWarp>
            <a:spAutoFit/>
          </a:bodyPr>
          <a:lstStyle>
            <a:lvl1pPr eaLnBrk="0" hangingPunct="0">
              <a:tabLst>
                <a:tab pos="558800" algn="l"/>
                <a:tab pos="5394325" algn="r"/>
              </a:tabLst>
              <a:defRPr>
                <a:solidFill>
                  <a:schemeClr val="tx1"/>
                </a:solidFill>
                <a:latin typeface="Arial" panose="020B0604020202020204" pitchFamily="34" charset="0"/>
              </a:defRPr>
            </a:lvl1pPr>
            <a:lvl2pPr eaLnBrk="0" hangingPunct="0">
              <a:tabLst>
                <a:tab pos="558800" algn="l"/>
                <a:tab pos="5394325" algn="r"/>
              </a:tabLst>
              <a:defRPr>
                <a:solidFill>
                  <a:schemeClr val="tx1"/>
                </a:solidFill>
                <a:latin typeface="Arial" panose="020B0604020202020204" pitchFamily="34" charset="0"/>
              </a:defRPr>
            </a:lvl2pPr>
            <a:lvl3pPr eaLnBrk="0" hangingPunct="0">
              <a:tabLst>
                <a:tab pos="558800" algn="l"/>
                <a:tab pos="5394325" algn="r"/>
              </a:tabLst>
              <a:defRPr>
                <a:solidFill>
                  <a:schemeClr val="tx1"/>
                </a:solidFill>
                <a:latin typeface="Arial" panose="020B0604020202020204" pitchFamily="34" charset="0"/>
              </a:defRPr>
            </a:lvl3pPr>
            <a:lvl4pPr eaLnBrk="0" hangingPunct="0">
              <a:tabLst>
                <a:tab pos="558800" algn="l"/>
                <a:tab pos="5394325" algn="r"/>
              </a:tabLst>
              <a:defRPr>
                <a:solidFill>
                  <a:schemeClr val="tx1"/>
                </a:solidFill>
                <a:latin typeface="Arial" panose="020B0604020202020204" pitchFamily="34" charset="0"/>
              </a:defRPr>
            </a:lvl4pPr>
            <a:lvl5pPr eaLnBrk="0" hangingPunct="0">
              <a:tabLst>
                <a:tab pos="558800" algn="l"/>
                <a:tab pos="5394325" algn="r"/>
              </a:tabLst>
              <a:defRPr>
                <a:solidFill>
                  <a:schemeClr val="tx1"/>
                </a:solidFill>
                <a:latin typeface="Arial" panose="020B0604020202020204" pitchFamily="34" charset="0"/>
              </a:defRPr>
            </a:lvl5pPr>
            <a:lvl6pPr eaLnBrk="0" fontAlgn="base" hangingPunct="0">
              <a:spcBef>
                <a:spcPct val="0"/>
              </a:spcBef>
              <a:spcAft>
                <a:spcPct val="0"/>
              </a:spcAft>
              <a:tabLst>
                <a:tab pos="558800" algn="l"/>
                <a:tab pos="5394325" algn="r"/>
              </a:tabLst>
              <a:defRPr>
                <a:solidFill>
                  <a:schemeClr val="tx1"/>
                </a:solidFill>
                <a:latin typeface="Arial" panose="020B0604020202020204" pitchFamily="34" charset="0"/>
              </a:defRPr>
            </a:lvl6pPr>
            <a:lvl7pPr eaLnBrk="0" fontAlgn="base" hangingPunct="0">
              <a:spcBef>
                <a:spcPct val="0"/>
              </a:spcBef>
              <a:spcAft>
                <a:spcPct val="0"/>
              </a:spcAft>
              <a:tabLst>
                <a:tab pos="558800" algn="l"/>
                <a:tab pos="5394325" algn="r"/>
              </a:tabLst>
              <a:defRPr>
                <a:solidFill>
                  <a:schemeClr val="tx1"/>
                </a:solidFill>
                <a:latin typeface="Arial" panose="020B0604020202020204" pitchFamily="34" charset="0"/>
              </a:defRPr>
            </a:lvl7pPr>
            <a:lvl8pPr eaLnBrk="0" fontAlgn="base" hangingPunct="0">
              <a:spcBef>
                <a:spcPct val="0"/>
              </a:spcBef>
              <a:spcAft>
                <a:spcPct val="0"/>
              </a:spcAft>
              <a:tabLst>
                <a:tab pos="558800" algn="l"/>
                <a:tab pos="5394325" algn="r"/>
              </a:tabLst>
              <a:defRPr>
                <a:solidFill>
                  <a:schemeClr val="tx1"/>
                </a:solidFill>
                <a:latin typeface="Arial" panose="020B0604020202020204" pitchFamily="34" charset="0"/>
              </a:defRPr>
            </a:lvl8pPr>
            <a:lvl9pPr eaLnBrk="0" fontAlgn="base" hangingPunct="0">
              <a:spcBef>
                <a:spcPct val="0"/>
              </a:spcBef>
              <a:spcAft>
                <a:spcPct val="0"/>
              </a:spcAft>
              <a:tabLst>
                <a:tab pos="558800" algn="l"/>
                <a:tab pos="5394325" algn="r"/>
              </a:tabLst>
              <a:defRPr>
                <a:solidFill>
                  <a:schemeClr val="tx1"/>
                </a:solidFill>
                <a:latin typeface="Arial" panose="020B0604020202020204" pitchFamily="34" charset="0"/>
              </a:defRPr>
            </a:lvl9pPr>
          </a:lstStyle>
          <a:p>
            <a:pPr algn="just">
              <a:spcAft>
                <a:spcPts val="600"/>
              </a:spcAft>
            </a:pPr>
            <a:r>
              <a:rPr lang="pt-BR" sz="2000" b="1" i="1" dirty="0">
                <a:solidFill>
                  <a:schemeClr val="accent6">
                    <a:lumMod val="75000"/>
                  </a:schemeClr>
                </a:solidFill>
                <a:latin typeface="+mj-lt"/>
              </a:rPr>
              <a:t>Órgãos Federais com Atuação Direta</a:t>
            </a:r>
            <a:endParaRPr lang="pt-BR" sz="2000" b="1" dirty="0">
              <a:solidFill>
                <a:schemeClr val="accent6">
                  <a:lumMod val="75000"/>
                </a:schemeClr>
              </a:solidFill>
              <a:latin typeface="+mj-lt"/>
            </a:endParaRPr>
          </a:p>
          <a:p>
            <a:pPr marL="342900" indent="-342900" algn="just">
              <a:buFont typeface="Wingdings" panose="05000000000000000000" pitchFamily="2" charset="2"/>
              <a:buChar char="§"/>
            </a:pPr>
            <a:r>
              <a:rPr lang="pt-BR" b="1" dirty="0">
                <a:latin typeface="+mj-lt"/>
              </a:rPr>
              <a:t>Ministério da Saúde: </a:t>
            </a:r>
          </a:p>
          <a:p>
            <a:pPr marL="361950" indent="171450" algn="just">
              <a:buFont typeface="Arial" panose="020B0604020202020204" pitchFamily="34" charset="0"/>
              <a:buChar char="•"/>
              <a:tabLst>
                <a:tab pos="628650" algn="l"/>
                <a:tab pos="5394325" algn="r"/>
              </a:tabLst>
            </a:pPr>
            <a:r>
              <a:rPr lang="pt-BR" dirty="0">
                <a:latin typeface="+mj-lt"/>
              </a:rPr>
              <a:t>Saneamento rural (Funasa)</a:t>
            </a:r>
          </a:p>
          <a:p>
            <a:pPr marL="361950" indent="171450" algn="just">
              <a:buFont typeface="Arial" panose="020B0604020202020204" pitchFamily="34" charset="0"/>
              <a:buChar char="•"/>
              <a:tabLst>
                <a:tab pos="628650" algn="l"/>
                <a:tab pos="5394325" algn="r"/>
              </a:tabLst>
            </a:pPr>
            <a:r>
              <a:rPr lang="pt-BR" dirty="0">
                <a:latin typeface="+mj-lt"/>
              </a:rPr>
              <a:t>Saneamento em áreas indígenas (SESAI) </a:t>
            </a:r>
          </a:p>
          <a:p>
            <a:pPr marL="361950" indent="171450" algn="just">
              <a:buFont typeface="Arial" panose="020B0604020202020204" pitchFamily="34" charset="0"/>
              <a:buChar char="•"/>
              <a:tabLst>
                <a:tab pos="628650" algn="l"/>
                <a:tab pos="5394325" algn="r"/>
              </a:tabLst>
            </a:pPr>
            <a:r>
              <a:rPr lang="pt-BR" dirty="0">
                <a:latin typeface="+mj-lt"/>
              </a:rPr>
              <a:t>Ações de vigilância em saúde (SVS)</a:t>
            </a:r>
          </a:p>
          <a:p>
            <a:pPr marL="361950" indent="171450" algn="just">
              <a:buFont typeface="Arial" panose="020B0604020202020204" pitchFamily="34" charset="0"/>
              <a:buChar char="•"/>
              <a:tabLst>
                <a:tab pos="628650" algn="l"/>
                <a:tab pos="5394325" algn="r"/>
              </a:tabLst>
            </a:pPr>
            <a:r>
              <a:rPr lang="pt-BR" dirty="0">
                <a:latin typeface="+mj-lt"/>
              </a:rPr>
              <a:t>Política Nacional de Saúde Integral das Populações do Campo, Floresta e Águas</a:t>
            </a:r>
          </a:p>
          <a:p>
            <a:pPr marL="342900" indent="-342900" algn="just">
              <a:spcBef>
                <a:spcPts val="600"/>
              </a:spcBef>
              <a:buFont typeface="Wingdings" panose="05000000000000000000" pitchFamily="2" charset="2"/>
              <a:buChar char="§"/>
            </a:pPr>
            <a:r>
              <a:rPr lang="pt-BR" b="1" dirty="0">
                <a:latin typeface="+mj-lt"/>
              </a:rPr>
              <a:t>Ministério do Desenvolvimento Regional: </a:t>
            </a:r>
          </a:p>
          <a:p>
            <a:pPr marL="342900" indent="19050" algn="just">
              <a:buFont typeface="Arial" panose="020B0604020202020204" pitchFamily="34" charset="0"/>
              <a:buChar char="•"/>
            </a:pPr>
            <a:r>
              <a:rPr lang="pt-BR" dirty="0">
                <a:latin typeface="+mj-lt"/>
              </a:rPr>
              <a:t>	Política Federal de Saneamento Básico</a:t>
            </a:r>
          </a:p>
          <a:p>
            <a:pPr marL="342900" indent="19050" algn="just">
              <a:buFont typeface="Arial" panose="020B0604020202020204" pitchFamily="34" charset="0"/>
              <a:buChar char="•"/>
            </a:pPr>
            <a:r>
              <a:rPr lang="pt-BR" dirty="0">
                <a:latin typeface="+mj-lt"/>
              </a:rPr>
              <a:t>	Programa Água para Todos </a:t>
            </a:r>
          </a:p>
          <a:p>
            <a:pPr marL="342900" indent="19050" algn="just">
              <a:buFont typeface="Arial" panose="020B0604020202020204" pitchFamily="34" charset="0"/>
              <a:buChar char="•"/>
            </a:pPr>
            <a:r>
              <a:rPr lang="pt-BR" dirty="0">
                <a:latin typeface="+mj-lt"/>
              </a:rPr>
              <a:t>	Programa Água Doce</a:t>
            </a:r>
          </a:p>
          <a:p>
            <a:pPr marL="342900" indent="19050" algn="just">
              <a:buFont typeface="Arial" panose="020B0604020202020204" pitchFamily="34" charset="0"/>
              <a:buChar char="•"/>
            </a:pPr>
            <a:r>
              <a:rPr lang="pt-BR" dirty="0">
                <a:latin typeface="+mj-lt"/>
              </a:rPr>
              <a:t>	Ações da </a:t>
            </a:r>
            <a:r>
              <a:rPr lang="pt-BR" dirty="0" err="1">
                <a:latin typeface="+mj-lt"/>
              </a:rPr>
              <a:t>Codevasf</a:t>
            </a:r>
            <a:endParaRPr lang="pt-BR" dirty="0">
              <a:latin typeface="+mj-lt"/>
            </a:endParaRPr>
          </a:p>
          <a:p>
            <a:pPr marL="342900" indent="-342900" algn="just">
              <a:spcBef>
                <a:spcPts val="600"/>
              </a:spcBef>
              <a:buFont typeface="Wingdings" panose="05000000000000000000" pitchFamily="2" charset="2"/>
              <a:buChar char="§"/>
            </a:pPr>
            <a:r>
              <a:rPr lang="pt-BR" b="1" dirty="0">
                <a:latin typeface="+mj-lt"/>
              </a:rPr>
              <a:t>Ministério da Cidadania:</a:t>
            </a:r>
            <a:r>
              <a:rPr lang="pt-BR" dirty="0">
                <a:latin typeface="+mj-lt"/>
              </a:rPr>
              <a:t> </a:t>
            </a:r>
          </a:p>
          <a:p>
            <a:pPr marL="361950" indent="171450" algn="just">
              <a:buFont typeface="Arial" panose="020B0604020202020204" pitchFamily="34" charset="0"/>
              <a:buChar char="•"/>
            </a:pPr>
            <a:r>
              <a:rPr lang="pt-BR" dirty="0">
                <a:latin typeface="+mj-lt"/>
              </a:rPr>
              <a:t>Programa Um Milhão de Cisternas</a:t>
            </a:r>
            <a:endParaRPr lang="pt-BR" b="1" dirty="0">
              <a:latin typeface="+mj-lt"/>
            </a:endParaRPr>
          </a:p>
          <a:p>
            <a:pPr marL="342900" indent="-342900" algn="just">
              <a:spcBef>
                <a:spcPts val="600"/>
              </a:spcBef>
              <a:buFont typeface="Wingdings" panose="05000000000000000000" pitchFamily="2" charset="2"/>
              <a:buChar char="§"/>
            </a:pPr>
            <a:r>
              <a:rPr lang="pt-BR" b="1" dirty="0">
                <a:latin typeface="+mj-lt"/>
              </a:rPr>
              <a:t>Ministério do Meio Ambiente:</a:t>
            </a:r>
            <a:r>
              <a:rPr lang="pt-BR" dirty="0">
                <a:latin typeface="+mj-lt"/>
              </a:rPr>
              <a:t> </a:t>
            </a:r>
          </a:p>
          <a:p>
            <a:pPr marL="361950" indent="171450" algn="just">
              <a:buFont typeface="Arial" panose="020B0604020202020204" pitchFamily="34" charset="0"/>
              <a:buChar char="•"/>
            </a:pPr>
            <a:r>
              <a:rPr lang="pt-BR" dirty="0">
                <a:latin typeface="+mj-lt"/>
              </a:rPr>
              <a:t>Política Nacional de Resíduos Sólidos</a:t>
            </a:r>
          </a:p>
          <a:p>
            <a:pPr marL="361950" indent="171450" algn="just">
              <a:buFont typeface="Arial" panose="020B0604020202020204" pitchFamily="34" charset="0"/>
              <a:buChar char="•"/>
            </a:pPr>
            <a:r>
              <a:rPr lang="pt-BR" dirty="0">
                <a:latin typeface="+mj-lt"/>
              </a:rPr>
              <a:t>Programas de Educação Ambiental</a:t>
            </a:r>
          </a:p>
        </p:txBody>
      </p:sp>
    </p:spTree>
    <p:extLst>
      <p:ext uri="{BB962C8B-B14F-4D97-AF65-F5344CB8AC3E}">
        <p14:creationId xmlns:p14="http://schemas.microsoft.com/office/powerpoint/2010/main" val="393215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entágono 37"/>
          <p:cNvSpPr/>
          <p:nvPr/>
        </p:nvSpPr>
        <p:spPr>
          <a:xfrm>
            <a:off x="-1" y="169590"/>
            <a:ext cx="4709097"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a:solidFill>
                  <a:srgbClr val="17788B"/>
                </a:solidFill>
                <a:latin typeface="+mj-lt"/>
              </a:rPr>
              <a:t>   </a:t>
            </a:r>
            <a:r>
              <a:rPr lang="pt-BR" sz="3600" b="1" dirty="0">
                <a:solidFill>
                  <a:schemeClr val="bg1"/>
                </a:solidFill>
                <a:latin typeface="+mj-lt"/>
              </a:rPr>
              <a:t>Gestão do Programa</a:t>
            </a:r>
            <a:endParaRPr lang="pt-BR" sz="3600" b="1" dirty="0">
              <a:solidFill>
                <a:schemeClr val="bg1"/>
              </a:solidFill>
              <a:latin typeface="+mj-lt"/>
              <a:ea typeface="Dosis"/>
              <a:cs typeface="Dosis"/>
              <a:sym typeface="Dosis"/>
            </a:endParaRPr>
          </a:p>
        </p:txBody>
      </p:sp>
      <p:sp>
        <p:nvSpPr>
          <p:cNvPr id="3" name="Rectangle 1">
            <a:extLst>
              <a:ext uri="{FF2B5EF4-FFF2-40B4-BE49-F238E27FC236}">
                <a16:creationId xmlns:a16="http://schemas.microsoft.com/office/drawing/2014/main" xmlns="" id="{A95939B3-1946-4F6D-A444-711A07F13657}"/>
              </a:ext>
            </a:extLst>
          </p:cNvPr>
          <p:cNvSpPr>
            <a:spLocks noChangeArrowheads="1"/>
          </p:cNvSpPr>
          <p:nvPr/>
        </p:nvSpPr>
        <p:spPr bwMode="auto">
          <a:xfrm>
            <a:off x="356212" y="965340"/>
            <a:ext cx="8176228" cy="312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33" tIns="45067" rIns="90133" bIns="45067" numCol="1" anchor="ctr" anchorCtr="0" compatLnSpc="1">
            <a:prstTxWarp prst="textNoShape">
              <a:avLst/>
            </a:prstTxWarp>
            <a:spAutoFit/>
          </a:bodyPr>
          <a:lstStyle>
            <a:lvl1pPr eaLnBrk="0" hangingPunct="0">
              <a:tabLst>
                <a:tab pos="558800" algn="l"/>
                <a:tab pos="5394325" algn="r"/>
              </a:tabLst>
              <a:defRPr>
                <a:solidFill>
                  <a:schemeClr val="tx1"/>
                </a:solidFill>
                <a:latin typeface="Arial" panose="020B0604020202020204" pitchFamily="34" charset="0"/>
              </a:defRPr>
            </a:lvl1pPr>
            <a:lvl2pPr eaLnBrk="0" hangingPunct="0">
              <a:tabLst>
                <a:tab pos="558800" algn="l"/>
                <a:tab pos="5394325" algn="r"/>
              </a:tabLst>
              <a:defRPr>
                <a:solidFill>
                  <a:schemeClr val="tx1"/>
                </a:solidFill>
                <a:latin typeface="Arial" panose="020B0604020202020204" pitchFamily="34" charset="0"/>
              </a:defRPr>
            </a:lvl2pPr>
            <a:lvl3pPr eaLnBrk="0" hangingPunct="0">
              <a:tabLst>
                <a:tab pos="558800" algn="l"/>
                <a:tab pos="5394325" algn="r"/>
              </a:tabLst>
              <a:defRPr>
                <a:solidFill>
                  <a:schemeClr val="tx1"/>
                </a:solidFill>
                <a:latin typeface="Arial" panose="020B0604020202020204" pitchFamily="34" charset="0"/>
              </a:defRPr>
            </a:lvl3pPr>
            <a:lvl4pPr eaLnBrk="0" hangingPunct="0">
              <a:tabLst>
                <a:tab pos="558800" algn="l"/>
                <a:tab pos="5394325" algn="r"/>
              </a:tabLst>
              <a:defRPr>
                <a:solidFill>
                  <a:schemeClr val="tx1"/>
                </a:solidFill>
                <a:latin typeface="Arial" panose="020B0604020202020204" pitchFamily="34" charset="0"/>
              </a:defRPr>
            </a:lvl4pPr>
            <a:lvl5pPr eaLnBrk="0" hangingPunct="0">
              <a:tabLst>
                <a:tab pos="558800" algn="l"/>
                <a:tab pos="5394325" algn="r"/>
              </a:tabLst>
              <a:defRPr>
                <a:solidFill>
                  <a:schemeClr val="tx1"/>
                </a:solidFill>
                <a:latin typeface="Arial" panose="020B0604020202020204" pitchFamily="34" charset="0"/>
              </a:defRPr>
            </a:lvl5pPr>
            <a:lvl6pPr eaLnBrk="0" fontAlgn="base" hangingPunct="0">
              <a:spcBef>
                <a:spcPct val="0"/>
              </a:spcBef>
              <a:spcAft>
                <a:spcPct val="0"/>
              </a:spcAft>
              <a:tabLst>
                <a:tab pos="558800" algn="l"/>
                <a:tab pos="5394325" algn="r"/>
              </a:tabLst>
              <a:defRPr>
                <a:solidFill>
                  <a:schemeClr val="tx1"/>
                </a:solidFill>
                <a:latin typeface="Arial" panose="020B0604020202020204" pitchFamily="34" charset="0"/>
              </a:defRPr>
            </a:lvl6pPr>
            <a:lvl7pPr eaLnBrk="0" fontAlgn="base" hangingPunct="0">
              <a:spcBef>
                <a:spcPct val="0"/>
              </a:spcBef>
              <a:spcAft>
                <a:spcPct val="0"/>
              </a:spcAft>
              <a:tabLst>
                <a:tab pos="558800" algn="l"/>
                <a:tab pos="5394325" algn="r"/>
              </a:tabLst>
              <a:defRPr>
                <a:solidFill>
                  <a:schemeClr val="tx1"/>
                </a:solidFill>
                <a:latin typeface="Arial" panose="020B0604020202020204" pitchFamily="34" charset="0"/>
              </a:defRPr>
            </a:lvl7pPr>
            <a:lvl8pPr eaLnBrk="0" fontAlgn="base" hangingPunct="0">
              <a:spcBef>
                <a:spcPct val="0"/>
              </a:spcBef>
              <a:spcAft>
                <a:spcPct val="0"/>
              </a:spcAft>
              <a:tabLst>
                <a:tab pos="558800" algn="l"/>
                <a:tab pos="5394325" algn="r"/>
              </a:tabLst>
              <a:defRPr>
                <a:solidFill>
                  <a:schemeClr val="tx1"/>
                </a:solidFill>
                <a:latin typeface="Arial" panose="020B0604020202020204" pitchFamily="34" charset="0"/>
              </a:defRPr>
            </a:lvl8pPr>
            <a:lvl9pPr eaLnBrk="0" fontAlgn="base" hangingPunct="0">
              <a:spcBef>
                <a:spcPct val="0"/>
              </a:spcBef>
              <a:spcAft>
                <a:spcPct val="0"/>
              </a:spcAft>
              <a:tabLst>
                <a:tab pos="558800" algn="l"/>
                <a:tab pos="5394325" algn="r"/>
              </a:tabLst>
              <a:defRPr>
                <a:solidFill>
                  <a:schemeClr val="tx1"/>
                </a:solidFill>
                <a:latin typeface="Arial" panose="020B0604020202020204" pitchFamily="34" charset="0"/>
              </a:defRPr>
            </a:lvl9pPr>
          </a:lstStyle>
          <a:p>
            <a:pPr algn="just">
              <a:spcAft>
                <a:spcPts val="1200"/>
              </a:spcAft>
            </a:pPr>
            <a:r>
              <a:rPr lang="pt-BR" sz="2000" b="1" i="1" dirty="0">
                <a:solidFill>
                  <a:schemeClr val="accent6">
                    <a:lumMod val="75000"/>
                  </a:schemeClr>
                </a:solidFill>
                <a:latin typeface="+mj-lt"/>
              </a:rPr>
              <a:t>Órgãos Federais com Atuação Indireta</a:t>
            </a:r>
            <a:endParaRPr lang="pt-BR" sz="2000" b="1" dirty="0">
              <a:solidFill>
                <a:schemeClr val="accent6">
                  <a:lumMod val="75000"/>
                </a:schemeClr>
              </a:solidFill>
              <a:latin typeface="+mj-lt"/>
            </a:endParaRPr>
          </a:p>
          <a:p>
            <a:pPr algn="just">
              <a:spcAft>
                <a:spcPts val="600"/>
              </a:spcAft>
            </a:pPr>
            <a:r>
              <a:rPr lang="pt-BR" dirty="0" err="1">
                <a:latin typeface="+mj-lt"/>
              </a:rPr>
              <a:t>Intersetorialidade</a:t>
            </a:r>
            <a:r>
              <a:rPr lang="pt-BR" dirty="0">
                <a:latin typeface="+mj-lt"/>
              </a:rPr>
              <a:t> das ações de saneamento rural com políticas públicas e temas transversais:</a:t>
            </a:r>
          </a:p>
          <a:p>
            <a:pPr marL="342900" indent="-342900" algn="just">
              <a:buFont typeface="Wingdings" panose="05000000000000000000" pitchFamily="2" charset="2"/>
              <a:buChar char="§"/>
            </a:pPr>
            <a:r>
              <a:rPr lang="pt-BR" dirty="0">
                <a:latin typeface="+mj-lt"/>
              </a:rPr>
              <a:t>Desenvolvimento rural (ex.: Embrapa/MMA)</a:t>
            </a:r>
          </a:p>
          <a:p>
            <a:pPr marL="342900" indent="-342900" algn="just">
              <a:buFont typeface="Wingdings" panose="05000000000000000000" pitchFamily="2" charset="2"/>
              <a:buChar char="§"/>
            </a:pPr>
            <a:r>
              <a:rPr lang="pt-BR" dirty="0">
                <a:latin typeface="+mj-lt"/>
              </a:rPr>
              <a:t>Habitação (ex.: SNH/MDR)</a:t>
            </a:r>
          </a:p>
          <a:p>
            <a:pPr marL="342900" indent="-342900" algn="just">
              <a:buFont typeface="Wingdings" panose="05000000000000000000" pitchFamily="2" charset="2"/>
              <a:buChar char="§"/>
            </a:pPr>
            <a:r>
              <a:rPr lang="pt-BR" dirty="0">
                <a:latin typeface="+mj-lt"/>
              </a:rPr>
              <a:t>Meio ambiente (ex.: IBAMA/MMA)</a:t>
            </a:r>
          </a:p>
          <a:p>
            <a:pPr marL="342900" indent="-342900" algn="just">
              <a:buFont typeface="Wingdings" panose="05000000000000000000" pitchFamily="2" charset="2"/>
              <a:buChar char="§"/>
            </a:pPr>
            <a:r>
              <a:rPr lang="pt-BR" dirty="0">
                <a:latin typeface="+mj-lt"/>
              </a:rPr>
              <a:t>Educação (ex.: IFES/MEC)</a:t>
            </a:r>
          </a:p>
          <a:p>
            <a:pPr marL="342900" indent="-342900" algn="just">
              <a:buFont typeface="Wingdings" panose="05000000000000000000" pitchFamily="2" charset="2"/>
              <a:buChar char="§"/>
            </a:pPr>
            <a:r>
              <a:rPr lang="pt-BR" dirty="0">
                <a:latin typeface="+mj-lt"/>
              </a:rPr>
              <a:t>Inclusão social (ex.: SEPPIR/MDH)</a:t>
            </a:r>
          </a:p>
          <a:p>
            <a:pPr marL="342900" indent="-342900" algn="just">
              <a:buFont typeface="Wingdings" panose="05000000000000000000" pitchFamily="2" charset="2"/>
              <a:buChar char="§"/>
            </a:pPr>
            <a:r>
              <a:rPr lang="pt-BR" dirty="0">
                <a:latin typeface="+mj-lt"/>
              </a:rPr>
              <a:t>Promoção da igualdade racial (ex.: Fundação Palmares/</a:t>
            </a:r>
            <a:r>
              <a:rPr lang="pt-BR" dirty="0" err="1">
                <a:latin typeface="+mj-lt"/>
              </a:rPr>
              <a:t>MCidadania</a:t>
            </a:r>
            <a:r>
              <a:rPr lang="pt-BR" dirty="0">
                <a:latin typeface="+mj-lt"/>
              </a:rPr>
              <a:t>)</a:t>
            </a:r>
          </a:p>
          <a:p>
            <a:pPr marL="342900" indent="-342900" algn="just">
              <a:buFont typeface="Wingdings" panose="05000000000000000000" pitchFamily="2" charset="2"/>
              <a:buChar char="§"/>
            </a:pPr>
            <a:r>
              <a:rPr lang="pt-BR" dirty="0">
                <a:latin typeface="+mj-lt"/>
              </a:rPr>
              <a:t>Igualdade de gênero (ex.: SN </a:t>
            </a:r>
            <a:r>
              <a:rPr lang="pt-BR" dirty="0" err="1">
                <a:latin typeface="+mj-lt"/>
              </a:rPr>
              <a:t>Polit.Mulheres</a:t>
            </a:r>
            <a:r>
              <a:rPr lang="pt-BR" dirty="0">
                <a:latin typeface="+mj-lt"/>
              </a:rPr>
              <a:t>/MDH)</a:t>
            </a:r>
          </a:p>
        </p:txBody>
      </p:sp>
      <p:sp>
        <p:nvSpPr>
          <p:cNvPr id="4" name="Rectangle 1">
            <a:extLst>
              <a:ext uri="{FF2B5EF4-FFF2-40B4-BE49-F238E27FC236}">
                <a16:creationId xmlns:a16="http://schemas.microsoft.com/office/drawing/2014/main" xmlns="" id="{4783CD4C-123E-41F7-B0EB-8EDA4FD6D175}"/>
              </a:ext>
            </a:extLst>
          </p:cNvPr>
          <p:cNvSpPr>
            <a:spLocks noChangeArrowheads="1"/>
          </p:cNvSpPr>
          <p:nvPr/>
        </p:nvSpPr>
        <p:spPr bwMode="auto">
          <a:xfrm>
            <a:off x="393692" y="4011606"/>
            <a:ext cx="8498788" cy="193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33" tIns="45067" rIns="90133" bIns="45067" numCol="1" anchor="ctr" anchorCtr="0" compatLnSpc="1">
            <a:prstTxWarp prst="textNoShape">
              <a:avLst/>
            </a:prstTxWarp>
            <a:spAutoFit/>
          </a:bodyPr>
          <a:lstStyle>
            <a:lvl1pPr eaLnBrk="0" hangingPunct="0">
              <a:tabLst>
                <a:tab pos="558800" algn="l"/>
                <a:tab pos="5394325" algn="r"/>
              </a:tabLst>
              <a:defRPr>
                <a:solidFill>
                  <a:schemeClr val="tx1"/>
                </a:solidFill>
                <a:latin typeface="Arial" panose="020B0604020202020204" pitchFamily="34" charset="0"/>
              </a:defRPr>
            </a:lvl1pPr>
            <a:lvl2pPr eaLnBrk="0" hangingPunct="0">
              <a:tabLst>
                <a:tab pos="558800" algn="l"/>
                <a:tab pos="5394325" algn="r"/>
              </a:tabLst>
              <a:defRPr>
                <a:solidFill>
                  <a:schemeClr val="tx1"/>
                </a:solidFill>
                <a:latin typeface="Arial" panose="020B0604020202020204" pitchFamily="34" charset="0"/>
              </a:defRPr>
            </a:lvl2pPr>
            <a:lvl3pPr eaLnBrk="0" hangingPunct="0">
              <a:tabLst>
                <a:tab pos="558800" algn="l"/>
                <a:tab pos="5394325" algn="r"/>
              </a:tabLst>
              <a:defRPr>
                <a:solidFill>
                  <a:schemeClr val="tx1"/>
                </a:solidFill>
                <a:latin typeface="Arial" panose="020B0604020202020204" pitchFamily="34" charset="0"/>
              </a:defRPr>
            </a:lvl3pPr>
            <a:lvl4pPr eaLnBrk="0" hangingPunct="0">
              <a:tabLst>
                <a:tab pos="558800" algn="l"/>
                <a:tab pos="5394325" algn="r"/>
              </a:tabLst>
              <a:defRPr>
                <a:solidFill>
                  <a:schemeClr val="tx1"/>
                </a:solidFill>
                <a:latin typeface="Arial" panose="020B0604020202020204" pitchFamily="34" charset="0"/>
              </a:defRPr>
            </a:lvl4pPr>
            <a:lvl5pPr eaLnBrk="0" hangingPunct="0">
              <a:tabLst>
                <a:tab pos="558800" algn="l"/>
                <a:tab pos="5394325" algn="r"/>
              </a:tabLst>
              <a:defRPr>
                <a:solidFill>
                  <a:schemeClr val="tx1"/>
                </a:solidFill>
                <a:latin typeface="Arial" panose="020B0604020202020204" pitchFamily="34" charset="0"/>
              </a:defRPr>
            </a:lvl5pPr>
            <a:lvl6pPr eaLnBrk="0" fontAlgn="base" hangingPunct="0">
              <a:spcBef>
                <a:spcPct val="0"/>
              </a:spcBef>
              <a:spcAft>
                <a:spcPct val="0"/>
              </a:spcAft>
              <a:tabLst>
                <a:tab pos="558800" algn="l"/>
                <a:tab pos="5394325" algn="r"/>
              </a:tabLst>
              <a:defRPr>
                <a:solidFill>
                  <a:schemeClr val="tx1"/>
                </a:solidFill>
                <a:latin typeface="Arial" panose="020B0604020202020204" pitchFamily="34" charset="0"/>
              </a:defRPr>
            </a:lvl6pPr>
            <a:lvl7pPr eaLnBrk="0" fontAlgn="base" hangingPunct="0">
              <a:spcBef>
                <a:spcPct val="0"/>
              </a:spcBef>
              <a:spcAft>
                <a:spcPct val="0"/>
              </a:spcAft>
              <a:tabLst>
                <a:tab pos="558800" algn="l"/>
                <a:tab pos="5394325" algn="r"/>
              </a:tabLst>
              <a:defRPr>
                <a:solidFill>
                  <a:schemeClr val="tx1"/>
                </a:solidFill>
                <a:latin typeface="Arial" panose="020B0604020202020204" pitchFamily="34" charset="0"/>
              </a:defRPr>
            </a:lvl7pPr>
            <a:lvl8pPr eaLnBrk="0" fontAlgn="base" hangingPunct="0">
              <a:spcBef>
                <a:spcPct val="0"/>
              </a:spcBef>
              <a:spcAft>
                <a:spcPct val="0"/>
              </a:spcAft>
              <a:tabLst>
                <a:tab pos="558800" algn="l"/>
                <a:tab pos="5394325" algn="r"/>
              </a:tabLst>
              <a:defRPr>
                <a:solidFill>
                  <a:schemeClr val="tx1"/>
                </a:solidFill>
                <a:latin typeface="Arial" panose="020B0604020202020204" pitchFamily="34" charset="0"/>
              </a:defRPr>
            </a:lvl8pPr>
            <a:lvl9pPr eaLnBrk="0" fontAlgn="base" hangingPunct="0">
              <a:spcBef>
                <a:spcPct val="0"/>
              </a:spcBef>
              <a:spcAft>
                <a:spcPct val="0"/>
              </a:spcAft>
              <a:tabLst>
                <a:tab pos="558800" algn="l"/>
                <a:tab pos="5394325" algn="r"/>
              </a:tabLst>
              <a:defRPr>
                <a:solidFill>
                  <a:schemeClr val="tx1"/>
                </a:solidFill>
                <a:latin typeface="Arial" panose="020B0604020202020204" pitchFamily="34" charset="0"/>
              </a:defRPr>
            </a:lvl9pPr>
          </a:lstStyle>
          <a:p>
            <a:pPr>
              <a:spcAft>
                <a:spcPts val="1200"/>
              </a:spcAft>
            </a:pPr>
            <a:r>
              <a:rPr lang="pt-BR" sz="2000" b="1" i="1" dirty="0">
                <a:solidFill>
                  <a:schemeClr val="accent6">
                    <a:lumMod val="75000"/>
                  </a:schemeClr>
                </a:solidFill>
                <a:latin typeface="+mj-lt"/>
              </a:rPr>
              <a:t>Organizações da Sociedade Civil</a:t>
            </a:r>
          </a:p>
          <a:p>
            <a:r>
              <a:rPr lang="pt-BR" dirty="0">
                <a:latin typeface="+mj-lt"/>
              </a:rPr>
              <a:t>Âmbito nacional, regional e local; </a:t>
            </a:r>
          </a:p>
          <a:p>
            <a:r>
              <a:rPr lang="pt-BR" dirty="0">
                <a:latin typeface="+mj-lt"/>
              </a:rPr>
              <a:t>Papéis ativos no acesso a direitos sociais das populações rurais</a:t>
            </a:r>
          </a:p>
          <a:p>
            <a:pPr marL="342900" indent="-342900">
              <a:buFont typeface="Wingdings" panose="05000000000000000000" pitchFamily="2" charset="2"/>
              <a:buChar char="§"/>
            </a:pPr>
            <a:r>
              <a:rPr lang="pt-BR" dirty="0">
                <a:latin typeface="+mj-lt"/>
              </a:rPr>
              <a:t>Grupo da Terra</a:t>
            </a:r>
          </a:p>
          <a:p>
            <a:pPr marL="342900" indent="-342900">
              <a:buFont typeface="Wingdings" panose="05000000000000000000" pitchFamily="2" charset="2"/>
              <a:buChar char="§"/>
            </a:pPr>
            <a:r>
              <a:rPr lang="pt-BR" dirty="0">
                <a:latin typeface="+mj-lt"/>
              </a:rPr>
              <a:t>ANATER – Agência Nacional de Assistência Técnica e Extensão Rural</a:t>
            </a:r>
          </a:p>
          <a:p>
            <a:pPr marL="342900" indent="-342900">
              <a:buFont typeface="Wingdings" panose="05000000000000000000" pitchFamily="2" charset="2"/>
              <a:buChar char="§"/>
            </a:pPr>
            <a:r>
              <a:rPr lang="pt-BR" dirty="0">
                <a:latin typeface="+mj-lt"/>
              </a:rPr>
              <a:t>MAB – Movimento dos atingidos por barragem</a:t>
            </a:r>
            <a:endParaRPr lang="pt-BR" b="1" i="1" dirty="0">
              <a:solidFill>
                <a:schemeClr val="accent6">
                  <a:lumMod val="75000"/>
                </a:schemeClr>
              </a:solidFill>
              <a:latin typeface="+mj-lt"/>
            </a:endParaRPr>
          </a:p>
        </p:txBody>
      </p:sp>
    </p:spTree>
    <p:extLst>
      <p:ext uri="{BB962C8B-B14F-4D97-AF65-F5344CB8AC3E}">
        <p14:creationId xmlns:p14="http://schemas.microsoft.com/office/powerpoint/2010/main" val="138811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entágono 37"/>
          <p:cNvSpPr/>
          <p:nvPr/>
        </p:nvSpPr>
        <p:spPr>
          <a:xfrm>
            <a:off x="-1" y="169590"/>
            <a:ext cx="4709097"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a:solidFill>
                  <a:srgbClr val="17788B"/>
                </a:solidFill>
                <a:latin typeface="+mj-lt"/>
              </a:rPr>
              <a:t>   </a:t>
            </a:r>
            <a:r>
              <a:rPr lang="pt-BR" sz="3600" b="1" dirty="0">
                <a:solidFill>
                  <a:schemeClr val="bg1"/>
                </a:solidFill>
                <a:latin typeface="+mj-lt"/>
              </a:rPr>
              <a:t>Gestão do Programa</a:t>
            </a:r>
            <a:endParaRPr lang="pt-BR" sz="3600" b="1" dirty="0">
              <a:solidFill>
                <a:schemeClr val="bg1"/>
              </a:solidFill>
              <a:latin typeface="+mj-lt"/>
              <a:ea typeface="Dosis"/>
              <a:cs typeface="Dosis"/>
              <a:sym typeface="Dosis"/>
            </a:endParaRPr>
          </a:p>
        </p:txBody>
      </p:sp>
      <p:pic>
        <p:nvPicPr>
          <p:cNvPr id="3" name="Imagem 2">
            <a:extLst>
              <a:ext uri="{FF2B5EF4-FFF2-40B4-BE49-F238E27FC236}">
                <a16:creationId xmlns:a16="http://schemas.microsoft.com/office/drawing/2014/main" xmlns="" id="{17D5C07F-0793-4FBB-9B82-AA2D4863FFEE}"/>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314878" y="2836448"/>
            <a:ext cx="3422208" cy="3527462"/>
          </a:xfrm>
          <a:prstGeom prst="rect">
            <a:avLst/>
          </a:prstGeom>
        </p:spPr>
      </p:pic>
      <p:pic>
        <p:nvPicPr>
          <p:cNvPr id="4" name="Imagem 3">
            <a:extLst>
              <a:ext uri="{FF2B5EF4-FFF2-40B4-BE49-F238E27FC236}">
                <a16:creationId xmlns:a16="http://schemas.microsoft.com/office/drawing/2014/main" xmlns="" id="{8ABFC6F4-EDB3-4721-978B-3B20E340AE25}"/>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541489" y="1051454"/>
            <a:ext cx="2016224" cy="1657466"/>
          </a:xfrm>
          <a:prstGeom prst="rect">
            <a:avLst/>
          </a:prstGeom>
        </p:spPr>
      </p:pic>
      <p:sp>
        <p:nvSpPr>
          <p:cNvPr id="5" name="Retângulo 4">
            <a:extLst>
              <a:ext uri="{FF2B5EF4-FFF2-40B4-BE49-F238E27FC236}">
                <a16:creationId xmlns:a16="http://schemas.microsoft.com/office/drawing/2014/main" xmlns="" id="{D9861788-BDA2-420D-8146-9D2F194F681A}"/>
              </a:ext>
            </a:extLst>
          </p:cNvPr>
          <p:cNvSpPr/>
          <p:nvPr/>
        </p:nvSpPr>
        <p:spPr>
          <a:xfrm>
            <a:off x="2557713" y="1123178"/>
            <a:ext cx="6192177" cy="861774"/>
          </a:xfrm>
          <a:prstGeom prst="rect">
            <a:avLst/>
          </a:prstGeom>
        </p:spPr>
        <p:txBody>
          <a:bodyPr wrap="square">
            <a:spAutoFit/>
          </a:bodyPr>
          <a:lstStyle/>
          <a:p>
            <a:pPr algn="ctr"/>
            <a:r>
              <a:rPr lang="pt-BR" sz="2800" b="1" dirty="0">
                <a:ea typeface="Dosis"/>
                <a:cs typeface="Dosis"/>
              </a:rPr>
              <a:t>Atividades para implementação</a:t>
            </a:r>
          </a:p>
          <a:p>
            <a:pPr algn="ctr"/>
            <a:r>
              <a:rPr lang="pt-BR" sz="2200" b="1" dirty="0"/>
              <a:t>2019 a 2023 </a:t>
            </a:r>
          </a:p>
        </p:txBody>
      </p:sp>
      <p:grpSp>
        <p:nvGrpSpPr>
          <p:cNvPr id="2" name="Agrupar 1">
            <a:extLst>
              <a:ext uri="{FF2B5EF4-FFF2-40B4-BE49-F238E27FC236}">
                <a16:creationId xmlns:a16="http://schemas.microsoft.com/office/drawing/2014/main" xmlns="" id="{E201007E-234B-4059-BFBD-90DE0000C1A9}"/>
              </a:ext>
            </a:extLst>
          </p:cNvPr>
          <p:cNvGrpSpPr/>
          <p:nvPr/>
        </p:nvGrpSpPr>
        <p:grpSpPr>
          <a:xfrm>
            <a:off x="1259632" y="2636912"/>
            <a:ext cx="7492613" cy="2646878"/>
            <a:chOff x="1259632" y="2942362"/>
            <a:chExt cx="7492613" cy="2646878"/>
          </a:xfrm>
        </p:grpSpPr>
        <p:sp>
          <p:nvSpPr>
            <p:cNvPr id="7" name="Retângulo de cantos arredondados 4">
              <a:extLst>
                <a:ext uri="{FF2B5EF4-FFF2-40B4-BE49-F238E27FC236}">
                  <a16:creationId xmlns:a16="http://schemas.microsoft.com/office/drawing/2014/main" xmlns="" id="{6E84AF97-BFAB-4474-A512-7F1349C0DE9B}"/>
                </a:ext>
              </a:extLst>
            </p:cNvPr>
            <p:cNvSpPr/>
            <p:nvPr/>
          </p:nvSpPr>
          <p:spPr>
            <a:xfrm>
              <a:off x="1259632" y="3141898"/>
              <a:ext cx="2477454" cy="355222"/>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F95D44FE-D0FB-4086-9C1C-614F933B315F}"/>
                </a:ext>
              </a:extLst>
            </p:cNvPr>
            <p:cNvCxnSpPr/>
            <p:nvPr/>
          </p:nvCxnSpPr>
          <p:spPr>
            <a:xfrm>
              <a:off x="3737086" y="3281096"/>
              <a:ext cx="5012805" cy="870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Retângulo 8">
              <a:extLst>
                <a:ext uri="{FF2B5EF4-FFF2-40B4-BE49-F238E27FC236}">
                  <a16:creationId xmlns:a16="http://schemas.microsoft.com/office/drawing/2014/main" xmlns="" id="{10B12416-5920-4A34-958D-CC7A8B512E3C}"/>
                </a:ext>
              </a:extLst>
            </p:cNvPr>
            <p:cNvSpPr/>
            <p:nvPr/>
          </p:nvSpPr>
          <p:spPr>
            <a:xfrm>
              <a:off x="4788024" y="2942362"/>
              <a:ext cx="3964221" cy="2646878"/>
            </a:xfrm>
            <a:prstGeom prst="rect">
              <a:avLst/>
            </a:prstGeom>
            <a:solidFill>
              <a:schemeClr val="accent6">
                <a:lumMod val="20000"/>
                <a:lumOff val="80000"/>
              </a:schemeClr>
            </a:solidFill>
            <a:ln>
              <a:solidFill>
                <a:schemeClr val="accent6"/>
              </a:solidFill>
            </a:ln>
          </p:spPr>
          <p:txBody>
            <a:bodyPr wrap="square">
              <a:spAutoFit/>
            </a:bodyPr>
            <a:lstStyle/>
            <a:p>
              <a:pPr>
                <a:spcAft>
                  <a:spcPts val="571"/>
                </a:spcAft>
              </a:pPr>
              <a:r>
                <a:rPr lang="pt-BR" sz="2000" b="1" dirty="0">
                  <a:solidFill>
                    <a:schemeClr val="accent6">
                      <a:lumMod val="75000"/>
                    </a:schemeClr>
                  </a:solidFill>
                </a:rPr>
                <a:t>Caberá à Funasa, de 2019 a 2020:</a:t>
              </a:r>
            </a:p>
            <a:p>
              <a:pPr marL="285750" indent="-285750">
                <a:spcAft>
                  <a:spcPts val="571"/>
                </a:spcAft>
                <a:buFont typeface="Wingdings" panose="05000000000000000000" pitchFamily="2" charset="2"/>
                <a:buChar char="§"/>
                <a:tabLst>
                  <a:tab pos="176897" algn="l"/>
                </a:tabLst>
              </a:pPr>
              <a:r>
                <a:rPr lang="pt-BR" dirty="0"/>
                <a:t>Instituir e estruturar os Fóruns Gestor e Executivo</a:t>
              </a:r>
            </a:p>
            <a:p>
              <a:pPr marL="285750" indent="-285750">
                <a:spcAft>
                  <a:spcPts val="571"/>
                </a:spcAft>
                <a:buFont typeface="Wingdings" panose="05000000000000000000" pitchFamily="2" charset="2"/>
                <a:buChar char="§"/>
                <a:tabLst>
                  <a:tab pos="176897" algn="l"/>
                </a:tabLst>
              </a:pPr>
              <a:r>
                <a:rPr lang="pt-BR" dirty="0"/>
                <a:t>Constituir Sala de Coordenação e Acompanhamento (Sala de Situação)</a:t>
              </a:r>
            </a:p>
            <a:p>
              <a:pPr marL="285750" indent="-285750">
                <a:spcAft>
                  <a:spcPts val="571"/>
                </a:spcAft>
                <a:buFont typeface="Wingdings" panose="05000000000000000000" pitchFamily="2" charset="2"/>
                <a:buChar char="§"/>
                <a:tabLst>
                  <a:tab pos="176897" algn="l"/>
                </a:tabLst>
              </a:pPr>
              <a:r>
                <a:rPr lang="pt-BR" dirty="0"/>
                <a:t>Formar e qualificar equipes técnicas para atuar nos fóruns</a:t>
              </a:r>
            </a:p>
            <a:p>
              <a:pPr marL="285750" indent="-285750">
                <a:spcAft>
                  <a:spcPts val="571"/>
                </a:spcAft>
                <a:buFont typeface="Wingdings" panose="05000000000000000000" pitchFamily="2" charset="2"/>
                <a:buChar char="§"/>
                <a:tabLst>
                  <a:tab pos="176897" algn="l"/>
                </a:tabLst>
              </a:pPr>
              <a:r>
                <a:rPr lang="pt-BR" dirty="0"/>
                <a:t>Difundir as diretrizes e estratégias</a:t>
              </a:r>
            </a:p>
          </p:txBody>
        </p:sp>
      </p:grpSp>
    </p:spTree>
    <p:extLst>
      <p:ext uri="{BB962C8B-B14F-4D97-AF65-F5344CB8AC3E}">
        <p14:creationId xmlns:p14="http://schemas.microsoft.com/office/powerpoint/2010/main" val="111149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entágono 37"/>
          <p:cNvSpPr/>
          <p:nvPr/>
        </p:nvSpPr>
        <p:spPr>
          <a:xfrm>
            <a:off x="-1" y="169590"/>
            <a:ext cx="4709097"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a:solidFill>
                  <a:srgbClr val="17788B"/>
                </a:solidFill>
                <a:latin typeface="+mj-lt"/>
              </a:rPr>
              <a:t>   </a:t>
            </a:r>
            <a:r>
              <a:rPr lang="pt-BR" sz="3600" b="1" dirty="0">
                <a:solidFill>
                  <a:schemeClr val="bg1"/>
                </a:solidFill>
                <a:latin typeface="+mj-lt"/>
              </a:rPr>
              <a:t>Gestão do Programa</a:t>
            </a:r>
            <a:endParaRPr lang="pt-BR" sz="3600" b="1" dirty="0">
              <a:solidFill>
                <a:schemeClr val="bg1"/>
              </a:solidFill>
              <a:latin typeface="+mj-lt"/>
              <a:ea typeface="Dosis"/>
              <a:cs typeface="Dosis"/>
              <a:sym typeface="Dosis"/>
            </a:endParaRPr>
          </a:p>
        </p:txBody>
      </p:sp>
      <p:sp>
        <p:nvSpPr>
          <p:cNvPr id="3" name="Retângulo 2">
            <a:extLst>
              <a:ext uri="{FF2B5EF4-FFF2-40B4-BE49-F238E27FC236}">
                <a16:creationId xmlns:a16="http://schemas.microsoft.com/office/drawing/2014/main" xmlns="" id="{7E7ECFD1-9899-44DF-9380-84A5D3328459}"/>
              </a:ext>
            </a:extLst>
          </p:cNvPr>
          <p:cNvSpPr/>
          <p:nvPr/>
        </p:nvSpPr>
        <p:spPr>
          <a:xfrm>
            <a:off x="258630" y="1760248"/>
            <a:ext cx="8587524" cy="2707115"/>
          </a:xfrm>
          <a:prstGeom prst="rect">
            <a:avLst/>
          </a:prstGeom>
        </p:spPr>
        <p:txBody>
          <a:bodyPr wrap="square" lIns="90133" tIns="45067" rIns="90133" bIns="45067">
            <a:spAutoFit/>
          </a:bodyPr>
          <a:lstStyle/>
          <a:p>
            <a:pPr marL="342900" indent="-342900" algn="just">
              <a:spcBef>
                <a:spcPts val="591"/>
              </a:spcBef>
              <a:spcAft>
                <a:spcPts val="1800"/>
              </a:spcAft>
              <a:buFont typeface="Wingdings" panose="05000000000000000000" pitchFamily="2" charset="2"/>
              <a:buChar char="§"/>
            </a:pPr>
            <a:r>
              <a:rPr lang="pt-BR" sz="2400" dirty="0"/>
              <a:t>Recursos não onerosos (fonte principal) + onerosos</a:t>
            </a:r>
            <a:endParaRPr lang="pt-BR" sz="2400" b="1" dirty="0"/>
          </a:p>
          <a:p>
            <a:pPr algn="just">
              <a:spcBef>
                <a:spcPts val="591"/>
              </a:spcBef>
              <a:spcAft>
                <a:spcPts val="591"/>
              </a:spcAft>
            </a:pPr>
            <a:r>
              <a:rPr lang="pt-BR" sz="2400" b="1" dirty="0">
                <a:solidFill>
                  <a:schemeClr val="accent6">
                    <a:lumMod val="75000"/>
                  </a:schemeClr>
                </a:solidFill>
              </a:rPr>
              <a:t>Governo Federal</a:t>
            </a:r>
          </a:p>
          <a:p>
            <a:pPr marL="342900" indent="-342900" algn="just">
              <a:spcBef>
                <a:spcPts val="591"/>
              </a:spcBef>
              <a:spcAft>
                <a:spcPts val="591"/>
              </a:spcAft>
              <a:buFont typeface="Wingdings" panose="05000000000000000000" pitchFamily="2" charset="2"/>
              <a:buChar char="§"/>
            </a:pPr>
            <a:r>
              <a:rPr lang="pt-BR" sz="2400" dirty="0"/>
              <a:t>Ajustes nas ações orçamentárias</a:t>
            </a:r>
          </a:p>
          <a:p>
            <a:pPr marL="342900" indent="-342900" algn="just">
              <a:spcBef>
                <a:spcPts val="591"/>
              </a:spcBef>
              <a:spcAft>
                <a:spcPts val="591"/>
              </a:spcAft>
              <a:buFont typeface="Wingdings" panose="05000000000000000000" pitchFamily="2" charset="2"/>
              <a:buChar char="§"/>
            </a:pPr>
            <a:r>
              <a:rPr lang="pt-BR" sz="2400" dirty="0"/>
              <a:t>Ampliação dos recursos disponibilizados</a:t>
            </a:r>
          </a:p>
          <a:p>
            <a:pPr marL="342900" indent="-342900" algn="just">
              <a:spcBef>
                <a:spcPts val="591"/>
              </a:spcBef>
              <a:spcAft>
                <a:spcPts val="591"/>
              </a:spcAft>
              <a:buFont typeface="Wingdings" panose="05000000000000000000" pitchFamily="2" charset="2"/>
              <a:buChar char="§"/>
            </a:pPr>
            <a:r>
              <a:rPr lang="pt-BR" sz="2400" dirty="0"/>
              <a:t>Debate durante o processo de formulação dos próximos </a:t>
            </a:r>
            <a:r>
              <a:rPr lang="pt-BR" sz="2400" dirty="0" err="1"/>
              <a:t>PPAs</a:t>
            </a:r>
            <a:endParaRPr lang="pt-BR" sz="2400" b="1" dirty="0"/>
          </a:p>
        </p:txBody>
      </p:sp>
      <p:sp>
        <p:nvSpPr>
          <p:cNvPr id="4" name="Retângulo 3">
            <a:extLst>
              <a:ext uri="{FF2B5EF4-FFF2-40B4-BE49-F238E27FC236}">
                <a16:creationId xmlns:a16="http://schemas.microsoft.com/office/drawing/2014/main" xmlns="" id="{9E8D1DF9-75F0-4C60-B7AC-066A5E8A587E}"/>
              </a:ext>
            </a:extLst>
          </p:cNvPr>
          <p:cNvSpPr/>
          <p:nvPr/>
        </p:nvSpPr>
        <p:spPr>
          <a:xfrm>
            <a:off x="233188" y="1052736"/>
            <a:ext cx="8504228" cy="553998"/>
          </a:xfrm>
          <a:prstGeom prst="rect">
            <a:avLst/>
          </a:prstGeom>
        </p:spPr>
        <p:txBody>
          <a:bodyPr wrap="square">
            <a:spAutoFit/>
          </a:bodyPr>
          <a:lstStyle/>
          <a:p>
            <a:pPr algn="just"/>
            <a:r>
              <a:rPr lang="pt-BR" sz="3000" b="1" dirty="0">
                <a:ea typeface="Dosis"/>
                <a:cs typeface="Dosis"/>
              </a:rPr>
              <a:t>Fontes de recursos e orçamento</a:t>
            </a:r>
          </a:p>
        </p:txBody>
      </p:sp>
      <p:sp>
        <p:nvSpPr>
          <p:cNvPr id="6" name="Retângulo 5">
            <a:extLst>
              <a:ext uri="{FF2B5EF4-FFF2-40B4-BE49-F238E27FC236}">
                <a16:creationId xmlns:a16="http://schemas.microsoft.com/office/drawing/2014/main" xmlns="" id="{EEE87A47-B5B5-44E8-9957-923A16855D12}"/>
              </a:ext>
            </a:extLst>
          </p:cNvPr>
          <p:cNvSpPr/>
          <p:nvPr/>
        </p:nvSpPr>
        <p:spPr>
          <a:xfrm>
            <a:off x="1223628" y="4797152"/>
            <a:ext cx="6696744" cy="937827"/>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2200" dirty="0"/>
              <a:t>PPA 2020-2023: avançar na identificação de metas que reflitam a atuação dos órgãos federais</a:t>
            </a:r>
          </a:p>
        </p:txBody>
      </p:sp>
    </p:spTree>
    <p:extLst>
      <p:ext uri="{BB962C8B-B14F-4D97-AF65-F5344CB8AC3E}">
        <p14:creationId xmlns:p14="http://schemas.microsoft.com/office/powerpoint/2010/main" val="10506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entágono 37"/>
          <p:cNvSpPr/>
          <p:nvPr/>
        </p:nvSpPr>
        <p:spPr>
          <a:xfrm>
            <a:off x="-1" y="169590"/>
            <a:ext cx="4709097"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a:solidFill>
                  <a:srgbClr val="17788B"/>
                </a:solidFill>
                <a:latin typeface="+mj-lt"/>
              </a:rPr>
              <a:t>   </a:t>
            </a:r>
            <a:r>
              <a:rPr lang="pt-BR" sz="3600" b="1" dirty="0">
                <a:solidFill>
                  <a:schemeClr val="bg1"/>
                </a:solidFill>
                <a:latin typeface="+mj-lt"/>
              </a:rPr>
              <a:t>Gestão do Programa</a:t>
            </a:r>
            <a:endParaRPr lang="pt-BR" sz="3600" b="1" dirty="0">
              <a:solidFill>
                <a:schemeClr val="bg1"/>
              </a:solidFill>
              <a:latin typeface="+mj-lt"/>
              <a:ea typeface="Dosis"/>
              <a:cs typeface="Dosis"/>
              <a:sym typeface="Dosis"/>
            </a:endParaRPr>
          </a:p>
        </p:txBody>
      </p:sp>
      <p:sp>
        <p:nvSpPr>
          <p:cNvPr id="3" name="Retângulo 2">
            <a:extLst>
              <a:ext uri="{FF2B5EF4-FFF2-40B4-BE49-F238E27FC236}">
                <a16:creationId xmlns:a16="http://schemas.microsoft.com/office/drawing/2014/main" xmlns="" id="{A1E6CBA1-8E55-4634-AC3E-93D53865BDB7}"/>
              </a:ext>
            </a:extLst>
          </p:cNvPr>
          <p:cNvSpPr/>
          <p:nvPr/>
        </p:nvSpPr>
        <p:spPr>
          <a:xfrm>
            <a:off x="260331" y="3128907"/>
            <a:ext cx="8632149" cy="2507060"/>
          </a:xfrm>
          <a:prstGeom prst="rect">
            <a:avLst/>
          </a:prstGeom>
        </p:spPr>
        <p:txBody>
          <a:bodyPr wrap="square" lIns="90133" tIns="45067" rIns="90133" bIns="45067">
            <a:spAutoFit/>
          </a:bodyPr>
          <a:lstStyle/>
          <a:p>
            <a:pPr marL="269875" lvl="0" indent="-269875">
              <a:spcBef>
                <a:spcPts val="600"/>
              </a:spcBef>
              <a:buFont typeface="Wingdings" panose="05000000000000000000" pitchFamily="2" charset="2"/>
              <a:buChar char="§"/>
            </a:pPr>
            <a:r>
              <a:rPr lang="pt-BR" sz="2200" dirty="0"/>
              <a:t>Integrar os atores institucionais</a:t>
            </a:r>
          </a:p>
          <a:p>
            <a:pPr marL="269875" lvl="1" indent="-269875">
              <a:spcBef>
                <a:spcPts val="600"/>
              </a:spcBef>
              <a:buFont typeface="Wingdings" panose="05000000000000000000" pitchFamily="2" charset="2"/>
              <a:buChar char="§"/>
            </a:pPr>
            <a:r>
              <a:rPr lang="pt-BR" sz="2200" dirty="0"/>
              <a:t>Acompanhar cumprimento de metas</a:t>
            </a:r>
          </a:p>
          <a:p>
            <a:pPr marL="269875" lvl="1" indent="-269875">
              <a:spcBef>
                <a:spcPts val="600"/>
              </a:spcBef>
              <a:buFont typeface="Wingdings" panose="05000000000000000000" pitchFamily="2" charset="2"/>
              <a:buChar char="§"/>
            </a:pPr>
            <a:r>
              <a:rPr lang="pt-BR" sz="2200" dirty="0"/>
              <a:t>Gerar relatórios para transparência pública</a:t>
            </a:r>
          </a:p>
          <a:p>
            <a:pPr marL="269875" lvl="0" indent="-269875">
              <a:spcBef>
                <a:spcPts val="600"/>
              </a:spcBef>
              <a:buFont typeface="Wingdings" panose="05000000000000000000" pitchFamily="2" charset="2"/>
              <a:buChar char="§"/>
            </a:pPr>
            <a:r>
              <a:rPr lang="pt-BR" sz="2200" dirty="0"/>
              <a:t>Avaliar alocações orçamentárias e financeiras</a:t>
            </a:r>
          </a:p>
          <a:p>
            <a:pPr marL="269875" lvl="0" indent="-269875">
              <a:spcBef>
                <a:spcPts val="600"/>
              </a:spcBef>
              <a:buFont typeface="Wingdings" panose="05000000000000000000" pitchFamily="2" charset="2"/>
              <a:buChar char="§"/>
            </a:pPr>
            <a:r>
              <a:rPr lang="pt-BR" sz="2200" dirty="0"/>
              <a:t>Observar o atendimento dos princípios e orientações dos DHAES e ODS</a:t>
            </a:r>
          </a:p>
          <a:p>
            <a:pPr marL="269875" lvl="0" indent="-269875">
              <a:spcBef>
                <a:spcPts val="600"/>
              </a:spcBef>
              <a:buFont typeface="Wingdings" panose="05000000000000000000" pitchFamily="2" charset="2"/>
              <a:buChar char="§"/>
            </a:pPr>
            <a:r>
              <a:rPr lang="pt-BR" sz="2200" dirty="0"/>
              <a:t>Possibilitar o replanejamento das ações </a:t>
            </a:r>
          </a:p>
        </p:txBody>
      </p:sp>
      <p:sp>
        <p:nvSpPr>
          <p:cNvPr id="4" name="Retângulo 3">
            <a:extLst>
              <a:ext uri="{FF2B5EF4-FFF2-40B4-BE49-F238E27FC236}">
                <a16:creationId xmlns:a16="http://schemas.microsoft.com/office/drawing/2014/main" xmlns="" id="{67140201-82A4-4B03-9001-5B6E2A2C9996}"/>
              </a:ext>
            </a:extLst>
          </p:cNvPr>
          <p:cNvSpPr/>
          <p:nvPr/>
        </p:nvSpPr>
        <p:spPr>
          <a:xfrm>
            <a:off x="323528" y="930786"/>
            <a:ext cx="8504228" cy="553998"/>
          </a:xfrm>
          <a:prstGeom prst="rect">
            <a:avLst/>
          </a:prstGeom>
        </p:spPr>
        <p:txBody>
          <a:bodyPr wrap="square">
            <a:spAutoFit/>
          </a:bodyPr>
          <a:lstStyle/>
          <a:p>
            <a:pPr algn="just"/>
            <a:r>
              <a:rPr lang="pt-BR" sz="3000" b="1" dirty="0">
                <a:ea typeface="Dosis"/>
                <a:cs typeface="Dosis"/>
              </a:rPr>
              <a:t>Monitoramento, avaliação e revisão</a:t>
            </a:r>
          </a:p>
        </p:txBody>
      </p:sp>
      <p:sp>
        <p:nvSpPr>
          <p:cNvPr id="5" name="Retângulo 4">
            <a:extLst>
              <a:ext uri="{FF2B5EF4-FFF2-40B4-BE49-F238E27FC236}">
                <a16:creationId xmlns:a16="http://schemas.microsoft.com/office/drawing/2014/main" xmlns="" id="{714C5B8B-936C-4289-AA38-77275A249244}"/>
              </a:ext>
            </a:extLst>
          </p:cNvPr>
          <p:cNvSpPr/>
          <p:nvPr/>
        </p:nvSpPr>
        <p:spPr>
          <a:xfrm>
            <a:off x="1213343" y="1640861"/>
            <a:ext cx="6543917" cy="830997"/>
          </a:xfrm>
          <a:prstGeom prst="rect">
            <a:avLst/>
          </a:prstGeom>
          <a:solidFill>
            <a:schemeClr val="accent6">
              <a:lumMod val="40000"/>
              <a:lumOff val="60000"/>
            </a:schemeClr>
          </a:solidFill>
        </p:spPr>
        <p:txBody>
          <a:bodyPr wrap="square">
            <a:spAutoFit/>
          </a:bodyPr>
          <a:lstStyle/>
          <a:p>
            <a:pPr algn="ctr"/>
            <a:r>
              <a:rPr lang="pt-BR" sz="2400" dirty="0"/>
              <a:t>Sala de Coordenação e Acompanhamento</a:t>
            </a:r>
          </a:p>
          <a:p>
            <a:pPr algn="ctr"/>
            <a:r>
              <a:rPr lang="pt-BR" sz="2400" b="1" dirty="0"/>
              <a:t>(Sala de Situação) </a:t>
            </a:r>
          </a:p>
        </p:txBody>
      </p:sp>
      <p:sp>
        <p:nvSpPr>
          <p:cNvPr id="6" name="Retângulo Arredondado 18">
            <a:extLst>
              <a:ext uri="{FF2B5EF4-FFF2-40B4-BE49-F238E27FC236}">
                <a16:creationId xmlns:a16="http://schemas.microsoft.com/office/drawing/2014/main" xmlns="" id="{B34CC25A-7EA9-4133-9143-13D7D44DA63F}"/>
              </a:ext>
            </a:extLst>
          </p:cNvPr>
          <p:cNvSpPr/>
          <p:nvPr/>
        </p:nvSpPr>
        <p:spPr>
          <a:xfrm>
            <a:off x="2299712" y="2637032"/>
            <a:ext cx="1800200" cy="357717"/>
          </a:xfrm>
          <a:prstGeom prst="roundRect">
            <a:avLst/>
          </a:prstGeom>
          <a:ln>
            <a:solidFill>
              <a:schemeClr val="accent6">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pt-BR" sz="2000" dirty="0"/>
              <a:t>Nível Nacional</a:t>
            </a:r>
          </a:p>
        </p:txBody>
      </p:sp>
      <p:sp>
        <p:nvSpPr>
          <p:cNvPr id="7" name="Retângulo Arredondado 18">
            <a:extLst>
              <a:ext uri="{FF2B5EF4-FFF2-40B4-BE49-F238E27FC236}">
                <a16:creationId xmlns:a16="http://schemas.microsoft.com/office/drawing/2014/main" xmlns="" id="{F0E6FB75-E8F8-411A-88CA-2D24B342597A}"/>
              </a:ext>
            </a:extLst>
          </p:cNvPr>
          <p:cNvSpPr/>
          <p:nvPr/>
        </p:nvSpPr>
        <p:spPr>
          <a:xfrm>
            <a:off x="4972080" y="2639235"/>
            <a:ext cx="1800200" cy="357717"/>
          </a:xfrm>
          <a:prstGeom prst="roundRect">
            <a:avLst/>
          </a:prstGeom>
          <a:ln>
            <a:solidFill>
              <a:schemeClr val="accent6">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pt-BR" sz="2000" dirty="0"/>
              <a:t>Nível Estadual</a:t>
            </a:r>
          </a:p>
        </p:txBody>
      </p:sp>
      <p:sp>
        <p:nvSpPr>
          <p:cNvPr id="8" name="Mais 2">
            <a:extLst>
              <a:ext uri="{FF2B5EF4-FFF2-40B4-BE49-F238E27FC236}">
                <a16:creationId xmlns:a16="http://schemas.microsoft.com/office/drawing/2014/main" xmlns="" id="{BC744097-FD0B-465B-AFA5-437A09668326}"/>
              </a:ext>
            </a:extLst>
          </p:cNvPr>
          <p:cNvSpPr/>
          <p:nvPr/>
        </p:nvSpPr>
        <p:spPr>
          <a:xfrm>
            <a:off x="4314947" y="2562701"/>
            <a:ext cx="442098" cy="432048"/>
          </a:xfrm>
          <a:prstGeom prst="mathPlu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1231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entágono 37"/>
          <p:cNvSpPr/>
          <p:nvPr/>
        </p:nvSpPr>
        <p:spPr>
          <a:xfrm>
            <a:off x="-1" y="169590"/>
            <a:ext cx="4709097"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a:solidFill>
                  <a:srgbClr val="17788B"/>
                </a:solidFill>
                <a:latin typeface="+mj-lt"/>
              </a:rPr>
              <a:t>   </a:t>
            </a:r>
            <a:r>
              <a:rPr lang="pt-BR" sz="3600" b="1" dirty="0">
                <a:solidFill>
                  <a:schemeClr val="bg1"/>
                </a:solidFill>
                <a:latin typeface="+mj-lt"/>
              </a:rPr>
              <a:t>Gestão do Programa</a:t>
            </a:r>
            <a:endParaRPr lang="pt-BR" sz="3600" b="1" dirty="0">
              <a:solidFill>
                <a:schemeClr val="bg1"/>
              </a:solidFill>
              <a:latin typeface="+mj-lt"/>
              <a:ea typeface="Dosis"/>
              <a:cs typeface="Dosis"/>
              <a:sym typeface="Dosis"/>
            </a:endParaRPr>
          </a:p>
        </p:txBody>
      </p:sp>
      <p:sp>
        <p:nvSpPr>
          <p:cNvPr id="3" name="Retângulo 2">
            <a:extLst>
              <a:ext uri="{FF2B5EF4-FFF2-40B4-BE49-F238E27FC236}">
                <a16:creationId xmlns:a16="http://schemas.microsoft.com/office/drawing/2014/main" xmlns="" id="{A6F11096-6DFB-4B0D-85D1-63ABF0C55769}"/>
              </a:ext>
            </a:extLst>
          </p:cNvPr>
          <p:cNvSpPr/>
          <p:nvPr/>
        </p:nvSpPr>
        <p:spPr>
          <a:xfrm>
            <a:off x="233188" y="1002794"/>
            <a:ext cx="8504228" cy="553998"/>
          </a:xfrm>
          <a:prstGeom prst="rect">
            <a:avLst/>
          </a:prstGeom>
        </p:spPr>
        <p:txBody>
          <a:bodyPr wrap="square">
            <a:spAutoFit/>
          </a:bodyPr>
          <a:lstStyle/>
          <a:p>
            <a:pPr algn="just"/>
            <a:r>
              <a:rPr lang="pt-BR" sz="3000" b="1" dirty="0">
                <a:solidFill>
                  <a:schemeClr val="accent5">
                    <a:lumMod val="50000"/>
                  </a:schemeClr>
                </a:solidFill>
                <a:ea typeface="Dosis"/>
                <a:cs typeface="Dosis"/>
              </a:rPr>
              <a:t>Monitoramento, avaliação e revisão do Programa</a:t>
            </a:r>
          </a:p>
        </p:txBody>
      </p:sp>
      <p:pic>
        <p:nvPicPr>
          <p:cNvPr id="4" name="Imagem 3">
            <a:extLst>
              <a:ext uri="{FF2B5EF4-FFF2-40B4-BE49-F238E27FC236}">
                <a16:creationId xmlns:a16="http://schemas.microsoft.com/office/drawing/2014/main" xmlns="" id="{FEB99EBD-DA01-4474-9FD6-FB01A9982C18}"/>
              </a:ext>
            </a:extLst>
          </p:cNvPr>
          <p:cNvPicPr/>
          <p:nvPr/>
        </p:nvPicPr>
        <p:blipFill>
          <a:blip r:embed="rId3" cstate="screen">
            <a:extLst>
              <a:ext uri="{28A0092B-C50C-407E-A947-70E740481C1C}">
                <a14:useLocalDpi xmlns:a14="http://schemas.microsoft.com/office/drawing/2010/main"/>
              </a:ext>
            </a:extLst>
          </a:blip>
          <a:stretch>
            <a:fillRect/>
          </a:stretch>
        </p:blipFill>
        <p:spPr>
          <a:xfrm>
            <a:off x="421959" y="1650133"/>
            <a:ext cx="8182489" cy="4023743"/>
          </a:xfrm>
          <a:prstGeom prst="rect">
            <a:avLst/>
          </a:prstGeom>
        </p:spPr>
      </p:pic>
    </p:spTree>
    <p:extLst>
      <p:ext uri="{BB962C8B-B14F-4D97-AF65-F5344CB8AC3E}">
        <p14:creationId xmlns:p14="http://schemas.microsoft.com/office/powerpoint/2010/main" val="388355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6732240" cy="6848313"/>
          </a:xfrm>
          <a:prstGeom prst="rect">
            <a:avLst/>
          </a:prstGeom>
        </p:spPr>
      </p:pic>
      <p:sp>
        <p:nvSpPr>
          <p:cNvPr id="38" name="Pentágono 37"/>
          <p:cNvSpPr/>
          <p:nvPr/>
        </p:nvSpPr>
        <p:spPr>
          <a:xfrm>
            <a:off x="4788024" y="5949280"/>
            <a:ext cx="4367471"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smtClean="0">
                <a:solidFill>
                  <a:schemeClr val="bg1"/>
                </a:solidFill>
                <a:latin typeface="+mj-lt"/>
              </a:rPr>
              <a:t>   Jardins do PNSR</a:t>
            </a:r>
            <a:endParaRPr lang="pt-BR" sz="3600" b="1" dirty="0">
              <a:solidFill>
                <a:schemeClr val="bg1"/>
              </a:solidFill>
              <a:latin typeface="+mj-lt"/>
              <a:ea typeface="Dosis"/>
              <a:cs typeface="Dosis"/>
              <a:sym typeface="Dosis"/>
            </a:endParaRPr>
          </a:p>
        </p:txBody>
      </p:sp>
    </p:spTree>
    <p:extLst>
      <p:ext uri="{BB962C8B-B14F-4D97-AF65-F5344CB8AC3E}">
        <p14:creationId xmlns:p14="http://schemas.microsoft.com/office/powerpoint/2010/main" val="412190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p:nvPr/>
        </p:nvPicPr>
        <p:blipFill>
          <a:blip r:embed="rId3" cstate="screen">
            <a:extLst>
              <a:ext uri="{28A0092B-C50C-407E-A947-70E740481C1C}">
                <a14:useLocalDpi xmlns:a14="http://schemas.microsoft.com/office/drawing/2010/main"/>
              </a:ext>
            </a:extLst>
          </a:blip>
          <a:stretch>
            <a:fillRect/>
          </a:stretch>
        </p:blipFill>
        <p:spPr>
          <a:xfrm>
            <a:off x="2123728" y="332656"/>
            <a:ext cx="7056784" cy="6480720"/>
          </a:xfrm>
          <a:prstGeom prst="rect">
            <a:avLst/>
          </a:prstGeom>
        </p:spPr>
      </p:pic>
      <p:sp>
        <p:nvSpPr>
          <p:cNvPr id="5" name="Retângulo 4"/>
          <p:cNvSpPr/>
          <p:nvPr/>
        </p:nvSpPr>
        <p:spPr>
          <a:xfrm>
            <a:off x="5724128" y="242064"/>
            <a:ext cx="3528392" cy="738664"/>
          </a:xfrm>
          <a:prstGeom prst="rect">
            <a:avLst/>
          </a:prstGeom>
          <a:ln>
            <a:noFill/>
          </a:ln>
        </p:spPr>
        <p:txBody>
          <a:bodyPr wrap="square">
            <a:spAutoFit/>
          </a:bodyPr>
          <a:lstStyle/>
          <a:p>
            <a:pPr lvl="0" algn="ctr"/>
            <a:r>
              <a:rPr lang="pt-BR" sz="2100" dirty="0" smtClean="0">
                <a:solidFill>
                  <a:schemeClr val="accent6">
                    <a:lumMod val="75000"/>
                  </a:schemeClr>
                </a:solidFill>
              </a:rPr>
              <a:t>Mapeamento </a:t>
            </a:r>
            <a:r>
              <a:rPr lang="pt-BR" sz="2100" dirty="0">
                <a:solidFill>
                  <a:schemeClr val="accent6">
                    <a:lumMod val="75000"/>
                  </a:schemeClr>
                </a:solidFill>
              </a:rPr>
              <a:t>das experiências identificadas</a:t>
            </a:r>
          </a:p>
        </p:txBody>
      </p:sp>
      <p:pic>
        <p:nvPicPr>
          <p:cNvPr id="6" name="Picture 4"/>
          <p:cNvPicPr/>
          <p:nvPr/>
        </p:nvPicPr>
        <p:blipFill rotWithShape="1">
          <a:blip r:embed="rId4" cstate="screen">
            <a:extLst>
              <a:ext uri="{28A0092B-C50C-407E-A947-70E740481C1C}">
                <a14:useLocalDpi xmlns:a14="http://schemas.microsoft.com/office/drawing/2010/main"/>
              </a:ext>
            </a:extLst>
          </a:blip>
          <a:srcRect/>
          <a:stretch/>
        </p:blipFill>
        <p:spPr>
          <a:xfrm>
            <a:off x="1187624" y="4149080"/>
            <a:ext cx="3528392" cy="2808312"/>
          </a:xfrm>
          <a:prstGeom prst="rect">
            <a:avLst/>
          </a:prstGeom>
        </p:spPr>
      </p:pic>
      <p:sp>
        <p:nvSpPr>
          <p:cNvPr id="38" name="Pentágono 37"/>
          <p:cNvSpPr/>
          <p:nvPr/>
        </p:nvSpPr>
        <p:spPr>
          <a:xfrm>
            <a:off x="-1" y="169590"/>
            <a:ext cx="3491881"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smtClean="0">
                <a:solidFill>
                  <a:schemeClr val="bg1"/>
                </a:solidFill>
                <a:latin typeface="+mj-lt"/>
              </a:rPr>
              <a:t>Jardins do PNSR</a:t>
            </a:r>
            <a:endParaRPr lang="pt-BR" sz="3600" b="1" dirty="0">
              <a:solidFill>
                <a:schemeClr val="bg1"/>
              </a:solidFill>
              <a:latin typeface="+mj-lt"/>
              <a:ea typeface="Dosis"/>
              <a:cs typeface="Dosis"/>
              <a:sym typeface="Dosis"/>
            </a:endParaRPr>
          </a:p>
        </p:txBody>
      </p:sp>
    </p:spTree>
    <p:extLst>
      <p:ext uri="{BB962C8B-B14F-4D97-AF65-F5344CB8AC3E}">
        <p14:creationId xmlns:p14="http://schemas.microsoft.com/office/powerpoint/2010/main" val="230817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03848" y="3568170"/>
            <a:ext cx="4896544" cy="1805046"/>
          </a:xfrm>
          <a:prstGeom prst="rect">
            <a:avLst/>
          </a:prstGeom>
        </p:spPr>
        <p:txBody>
          <a:bodyPr wrap="square">
            <a:spAutoFit/>
          </a:bodyPr>
          <a:lstStyle/>
          <a:p>
            <a:pPr algn="ctr">
              <a:lnSpc>
                <a:spcPct val="107000"/>
              </a:lnSpc>
              <a:spcBef>
                <a:spcPts val="600"/>
              </a:spcBef>
            </a:pPr>
            <a:endParaRPr lang="pt-BR" sz="2400" dirty="0">
              <a:latin typeface="+mj-lt"/>
            </a:endParaRPr>
          </a:p>
          <a:p>
            <a:pPr algn="ctr">
              <a:lnSpc>
                <a:spcPct val="107000"/>
              </a:lnSpc>
              <a:spcBef>
                <a:spcPts val="600"/>
              </a:spcBef>
            </a:pPr>
            <a:r>
              <a:rPr lang="pt-BR" sz="2400" dirty="0">
                <a:solidFill>
                  <a:srgbClr val="FF0000"/>
                </a:solidFill>
                <a:latin typeface="+mj-lt"/>
              </a:rPr>
              <a:t>www.pnsr.desa.ufmg.br</a:t>
            </a:r>
          </a:p>
          <a:p>
            <a:pPr algn="ctr">
              <a:lnSpc>
                <a:spcPct val="107000"/>
              </a:lnSpc>
              <a:spcBef>
                <a:spcPts val="600"/>
              </a:spcBef>
            </a:pPr>
            <a:r>
              <a:rPr lang="pt-BR" sz="2400" dirty="0">
                <a:latin typeface="+mj-lt"/>
              </a:rPr>
              <a:t>saneamentorural@funasa.gov.br</a:t>
            </a:r>
          </a:p>
          <a:p>
            <a:pPr lvl="0" algn="ctr">
              <a:lnSpc>
                <a:spcPct val="107000"/>
              </a:lnSpc>
              <a:spcBef>
                <a:spcPts val="600"/>
              </a:spcBef>
              <a:spcAft>
                <a:spcPts val="0"/>
              </a:spcAft>
            </a:pPr>
            <a:endParaRPr lang="pt-BR" b="1" dirty="0">
              <a:solidFill>
                <a:schemeClr val="accent6">
                  <a:lumMod val="75000"/>
                </a:schemeClr>
              </a:solidFill>
            </a:endParaRPr>
          </a:p>
        </p:txBody>
      </p:sp>
      <p:pic>
        <p:nvPicPr>
          <p:cNvPr id="12" name="image08.jpg" descr="regionais_cabeçalho.jpg"/>
          <p:cNvPicPr/>
          <p:nvPr/>
        </p:nvPicPr>
        <p:blipFill rotWithShape="1">
          <a:blip r:embed="rId3" cstate="screen">
            <a:extLst>
              <a:ext uri="{28A0092B-C50C-407E-A947-70E740481C1C}">
                <a14:useLocalDpi xmlns:a14="http://schemas.microsoft.com/office/drawing/2010/main"/>
              </a:ext>
            </a:extLst>
          </a:blip>
          <a:srcRect/>
          <a:stretch/>
        </p:blipFill>
        <p:spPr bwMode="auto">
          <a:xfrm>
            <a:off x="59147" y="9455"/>
            <a:ext cx="9061080" cy="1772816"/>
          </a:xfrm>
          <a:prstGeom prst="rect">
            <a:avLst/>
          </a:prstGeom>
          <a:ln>
            <a:noFill/>
          </a:ln>
          <a:extLst>
            <a:ext uri="{53640926-AAD7-44D8-BBD7-CCE9431645EC}">
              <a14:shadowObscured xmlns:a14="http://schemas.microsoft.com/office/drawing/2010/main"/>
            </a:ext>
          </a:extLst>
        </p:spPr>
      </p:pic>
      <p:pic>
        <p:nvPicPr>
          <p:cNvPr id="13" name="image08.jpg" descr="regionais_cabeçalho.jpg"/>
          <p:cNvPicPr/>
          <p:nvPr/>
        </p:nvPicPr>
        <p:blipFill rotWithShape="1">
          <a:blip r:embed="rId4" cstate="screen">
            <a:extLst>
              <a:ext uri="{28A0092B-C50C-407E-A947-70E740481C1C}">
                <a14:useLocalDpi xmlns:a14="http://schemas.microsoft.com/office/drawing/2010/main"/>
              </a:ext>
            </a:extLst>
          </a:blip>
          <a:srcRect/>
          <a:stretch/>
        </p:blipFill>
        <p:spPr bwMode="auto">
          <a:xfrm>
            <a:off x="2627784" y="1689827"/>
            <a:ext cx="4320480" cy="744269"/>
          </a:xfrm>
          <a:prstGeom prst="rect">
            <a:avLst/>
          </a:prstGeom>
          <a:ln>
            <a:noFill/>
          </a:ln>
          <a:extLst>
            <a:ext uri="{53640926-AAD7-44D8-BBD7-CCE9431645EC}">
              <a14:shadowObscured xmlns:a14="http://schemas.microsoft.com/office/drawing/2010/main"/>
            </a:ext>
          </a:extLst>
        </p:spPr>
      </p:pic>
      <p:grpSp>
        <p:nvGrpSpPr>
          <p:cNvPr id="6" name="Grupo 5"/>
          <p:cNvGrpSpPr/>
          <p:nvPr/>
        </p:nvGrpSpPr>
        <p:grpSpPr>
          <a:xfrm>
            <a:off x="2591872" y="5229200"/>
            <a:ext cx="6192688" cy="528017"/>
            <a:chOff x="1331640" y="6285359"/>
            <a:chExt cx="6192688" cy="528017"/>
          </a:xfrm>
        </p:grpSpPr>
        <p:pic>
          <p:nvPicPr>
            <p:cNvPr id="7" name="Imagem 6" descr="logomarca 1ªOficina-rodape.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31640" y="6285359"/>
              <a:ext cx="3672408" cy="528017"/>
            </a:xfrm>
            <a:prstGeom prst="rect">
              <a:avLst/>
            </a:prstGeom>
          </p:spPr>
        </p:pic>
        <p:pic>
          <p:nvPicPr>
            <p:cNvPr id="8" name="Imagem 7"/>
            <p:cNvPicPr>
              <a:picLocks noChangeAspect="1"/>
            </p:cNvPicPr>
            <p:nvPr/>
          </p:nvPicPr>
          <p:blipFill>
            <a:blip r:embed="rId6">
              <a:grayscl/>
            </a:blip>
            <a:stretch>
              <a:fillRect/>
            </a:stretch>
          </p:blipFill>
          <p:spPr>
            <a:xfrm>
              <a:off x="5004048" y="6285359"/>
              <a:ext cx="2520280" cy="528017"/>
            </a:xfrm>
            <a:prstGeom prst="rect">
              <a:avLst/>
            </a:prstGeom>
          </p:spPr>
        </p:pic>
      </p:grpSp>
      <p:pic>
        <p:nvPicPr>
          <p:cNvPr id="3" name="Imagem 2"/>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5900"/>
                    </a14:imgEffect>
                    <a14:imgEffect>
                      <a14:saturation sat="33000"/>
                    </a14:imgEffect>
                  </a14:imgLayer>
                </a14:imgProps>
              </a:ext>
              <a:ext uri="{28A0092B-C50C-407E-A947-70E740481C1C}">
                <a14:useLocalDpi xmlns:a14="http://schemas.microsoft.com/office/drawing/2010/main"/>
              </a:ext>
            </a:extLst>
          </a:blip>
          <a:stretch>
            <a:fillRect/>
          </a:stretch>
        </p:blipFill>
        <p:spPr>
          <a:xfrm>
            <a:off x="611560" y="2605846"/>
            <a:ext cx="1728192" cy="2304256"/>
          </a:xfrm>
          <a:prstGeom prst="rect">
            <a:avLst/>
          </a:prstGeom>
          <a:solidFill>
            <a:schemeClr val="bg1"/>
          </a:solidFill>
          <a:ln w="38100">
            <a:solidFill>
              <a:schemeClr val="accent5">
                <a:lumMod val="75000"/>
              </a:schemeClr>
            </a:solidFill>
            <a:prstDash val="solid"/>
          </a:ln>
          <a:effectLst>
            <a:glow rad="127000">
              <a:schemeClr val="accent1">
                <a:alpha val="0"/>
              </a:schemeClr>
            </a:glow>
          </a:effectLst>
        </p:spPr>
      </p:pic>
      <p:sp>
        <p:nvSpPr>
          <p:cNvPr id="4" name="CaixaDeTexto 3">
            <a:extLst>
              <a:ext uri="{FF2B5EF4-FFF2-40B4-BE49-F238E27FC236}">
                <a16:creationId xmlns:a16="http://schemas.microsoft.com/office/drawing/2014/main" xmlns="" id="{34E9FAC5-BB26-4E23-896A-082ACE870FC1}"/>
              </a:ext>
            </a:extLst>
          </p:cNvPr>
          <p:cNvSpPr txBox="1"/>
          <p:nvPr/>
        </p:nvSpPr>
        <p:spPr>
          <a:xfrm>
            <a:off x="431632" y="4910102"/>
            <a:ext cx="2196152" cy="584775"/>
          </a:xfrm>
          <a:prstGeom prst="rect">
            <a:avLst/>
          </a:prstGeom>
          <a:noFill/>
        </p:spPr>
        <p:txBody>
          <a:bodyPr wrap="square" rtlCol="0">
            <a:spAutoFit/>
          </a:bodyPr>
          <a:lstStyle/>
          <a:p>
            <a:pPr algn="ctr"/>
            <a:r>
              <a:rPr lang="pt-BR" sz="1600" dirty="0"/>
              <a:t>22º Concurso Inovação no Setor Público - ENAP </a:t>
            </a:r>
          </a:p>
        </p:txBody>
      </p:sp>
      <p:sp>
        <p:nvSpPr>
          <p:cNvPr id="5" name="CaixaDeTexto 4"/>
          <p:cNvSpPr txBox="1"/>
          <p:nvPr/>
        </p:nvSpPr>
        <p:spPr>
          <a:xfrm>
            <a:off x="3943722" y="3090139"/>
            <a:ext cx="3024336" cy="646331"/>
          </a:xfrm>
          <a:prstGeom prst="rect">
            <a:avLst/>
          </a:prstGeom>
          <a:noFill/>
        </p:spPr>
        <p:txBody>
          <a:bodyPr wrap="square" rtlCol="0">
            <a:spAutoFit/>
          </a:bodyPr>
          <a:lstStyle/>
          <a:p>
            <a:pPr algn="ctr"/>
            <a:r>
              <a:rPr lang="pt-BR" sz="3600" b="1" dirty="0" smtClean="0"/>
              <a:t>Obrigado!!!</a:t>
            </a:r>
            <a:endParaRPr lang="pt-BR" sz="3600" b="1" dirty="0"/>
          </a:p>
        </p:txBody>
      </p:sp>
    </p:spTree>
    <p:extLst>
      <p:ext uri="{BB962C8B-B14F-4D97-AF65-F5344CB8AC3E}">
        <p14:creationId xmlns:p14="http://schemas.microsoft.com/office/powerpoint/2010/main" val="204048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ágono 2"/>
          <p:cNvSpPr/>
          <p:nvPr/>
        </p:nvSpPr>
        <p:spPr>
          <a:xfrm>
            <a:off x="0" y="164760"/>
            <a:ext cx="5105200"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200" b="1" dirty="0">
                <a:solidFill>
                  <a:schemeClr val="bg1"/>
                </a:solidFill>
                <a:latin typeface="+mj-lt"/>
                <a:ea typeface="Dosis"/>
                <a:cs typeface="Dosis"/>
                <a:sym typeface="Dosis"/>
              </a:rPr>
              <a:t>Estruturação dos Estudos</a:t>
            </a:r>
          </a:p>
        </p:txBody>
      </p:sp>
      <p:sp>
        <p:nvSpPr>
          <p:cNvPr id="4" name="Retângulo 3">
            <a:extLst>
              <a:ext uri="{FF2B5EF4-FFF2-40B4-BE49-F238E27FC236}">
                <a16:creationId xmlns:a16="http://schemas.microsoft.com/office/drawing/2014/main" xmlns="" id="{15067E0A-8992-4BA0-99D3-29C93810F959}"/>
              </a:ext>
            </a:extLst>
          </p:cNvPr>
          <p:cNvSpPr/>
          <p:nvPr/>
        </p:nvSpPr>
        <p:spPr>
          <a:xfrm>
            <a:off x="395537" y="1429771"/>
            <a:ext cx="7733744" cy="1999229"/>
          </a:xfrm>
          <a:prstGeom prst="rect">
            <a:avLst/>
          </a:prstGeom>
          <a:ln>
            <a:noFill/>
          </a:ln>
        </p:spPr>
        <p:txBody>
          <a:bodyPr wrap="square" lIns="90133" tIns="45067" rIns="90133" bIns="45067">
            <a:spAutoFit/>
          </a:bodyPr>
          <a:lstStyle/>
          <a:p>
            <a:pPr marL="457200" indent="-457200" algn="just">
              <a:spcBef>
                <a:spcPts val="600"/>
              </a:spcBef>
              <a:spcAft>
                <a:spcPts val="600"/>
              </a:spcAft>
              <a:buFont typeface="Wingdings" panose="05000000000000000000" pitchFamily="2" charset="2"/>
              <a:buChar char="§"/>
            </a:pPr>
            <a:r>
              <a:rPr lang="pt-BR" sz="2600" dirty="0">
                <a:latin typeface="+mj-lt"/>
                <a:ea typeface="Dosis"/>
                <a:cs typeface="Dosis"/>
              </a:rPr>
              <a:t>Programa do Governo Federal</a:t>
            </a:r>
          </a:p>
          <a:p>
            <a:pPr marL="457200" indent="-457200" algn="just">
              <a:spcBef>
                <a:spcPts val="600"/>
              </a:spcBef>
              <a:spcAft>
                <a:spcPts val="600"/>
              </a:spcAft>
              <a:buFont typeface="Wingdings" panose="05000000000000000000" pitchFamily="2" charset="2"/>
              <a:buChar char="§"/>
            </a:pPr>
            <a:r>
              <a:rPr lang="pt-BR" sz="2600" dirty="0">
                <a:latin typeface="+mj-lt"/>
              </a:rPr>
              <a:t>Coordenação: </a:t>
            </a:r>
            <a:r>
              <a:rPr lang="pt-BR" sz="2600" dirty="0" smtClean="0">
                <a:latin typeface="+mj-lt"/>
              </a:rPr>
              <a:t>Funasa/MS</a:t>
            </a:r>
            <a:endParaRPr lang="pt-BR" sz="2600" dirty="0">
              <a:latin typeface="+mj-lt"/>
            </a:endParaRPr>
          </a:p>
          <a:p>
            <a:pPr marL="457200" indent="-457200" algn="just">
              <a:spcBef>
                <a:spcPts val="600"/>
              </a:spcBef>
              <a:spcAft>
                <a:spcPts val="600"/>
              </a:spcAft>
              <a:buFont typeface="Wingdings" panose="05000000000000000000" pitchFamily="2" charset="2"/>
              <a:buChar char="§"/>
            </a:pPr>
            <a:r>
              <a:rPr lang="pt-BR" sz="2600" dirty="0">
                <a:latin typeface="+mj-lt"/>
              </a:rPr>
              <a:t>Parceria: UFMG, Grupo da Terra/MS além de outros atores governamentais e não governamentais</a:t>
            </a:r>
          </a:p>
        </p:txBody>
      </p:sp>
      <p:sp>
        <p:nvSpPr>
          <p:cNvPr id="2" name="Retângulo de cantos arredondados 1"/>
          <p:cNvSpPr/>
          <p:nvPr/>
        </p:nvSpPr>
        <p:spPr>
          <a:xfrm>
            <a:off x="1475656" y="4077072"/>
            <a:ext cx="561662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600" dirty="0" smtClean="0"/>
              <a:t>Abordagem ampla e participativa</a:t>
            </a:r>
            <a:endParaRPr lang="pt-BR" sz="2600" dirty="0"/>
          </a:p>
        </p:txBody>
      </p:sp>
    </p:spTree>
    <p:extLst>
      <p:ext uri="{BB962C8B-B14F-4D97-AF65-F5344CB8AC3E}">
        <p14:creationId xmlns:p14="http://schemas.microsoft.com/office/powerpoint/2010/main" val="5068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C:\Users\basc\Desktop\diagVenn_PNSR\06_06_Diagrama de Venn_Grupo 2_SE.jpg">
            <a:extLst>
              <a:ext uri="{FF2B5EF4-FFF2-40B4-BE49-F238E27FC236}">
                <a16:creationId xmlns:a16="http://schemas.microsoft.com/office/drawing/2014/main" xmlns="" id="{7D39B616-1845-456B-BA79-DFC26FDFC7A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4584" y="3266400"/>
            <a:ext cx="3816424" cy="2560052"/>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m 24">
            <a:extLst>
              <a:ext uri="{FF2B5EF4-FFF2-40B4-BE49-F238E27FC236}">
                <a16:creationId xmlns:a16="http://schemas.microsoft.com/office/drawing/2014/main" xmlns="" id="{166E8A7B-DEF0-45C8-A32C-DEDE49D804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1992" y="2935568"/>
            <a:ext cx="3041922" cy="2027948"/>
          </a:xfrm>
          <a:prstGeom prst="rect">
            <a:avLst/>
          </a:prstGeom>
        </p:spPr>
      </p:pic>
      <p:pic>
        <p:nvPicPr>
          <p:cNvPr id="13" name="Imagem 12">
            <a:extLst>
              <a:ext uri="{FF2B5EF4-FFF2-40B4-BE49-F238E27FC236}">
                <a16:creationId xmlns:a16="http://schemas.microsoft.com/office/drawing/2014/main" xmlns="" id="{1BB1F082-0BC2-48D6-8C58-05F8BE6C23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12868" y="820036"/>
            <a:ext cx="3223277" cy="2148851"/>
          </a:xfrm>
          <a:prstGeom prst="rect">
            <a:avLst/>
          </a:prstGeom>
        </p:spPr>
      </p:pic>
      <p:pic>
        <p:nvPicPr>
          <p:cNvPr id="12" name="Imagem 11" descr="regionais_mapa.jpg">
            <a:extLst>
              <a:ext uri="{FF2B5EF4-FFF2-40B4-BE49-F238E27FC236}">
                <a16:creationId xmlns:a16="http://schemas.microsoft.com/office/drawing/2014/main" xmlns="" id="{F9B19FEC-892F-4E44-93E0-4948069CD61F}"/>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 y="1154422"/>
            <a:ext cx="3131839" cy="2974072"/>
          </a:xfrm>
          <a:prstGeom prst="rect">
            <a:avLst/>
          </a:prstGeom>
          <a:ln>
            <a:solidFill>
              <a:srgbClr val="1B91A9"/>
            </a:solidFill>
          </a:ln>
          <a:effectLst>
            <a:outerShdw blurRad="292100" dist="139700" dir="2700000" algn="tl" rotWithShape="0">
              <a:srgbClr val="333333">
                <a:alpha val="65000"/>
              </a:srgbClr>
            </a:outerShdw>
          </a:effectLst>
        </p:spPr>
      </p:pic>
      <p:sp>
        <p:nvSpPr>
          <p:cNvPr id="18" name="Pentágono 2">
            <a:extLst>
              <a:ext uri="{FF2B5EF4-FFF2-40B4-BE49-F238E27FC236}">
                <a16:creationId xmlns:a16="http://schemas.microsoft.com/office/drawing/2014/main" xmlns="" id="{340E4A73-C87B-4D37-9DBB-D8A3AD8A5901}"/>
              </a:ext>
            </a:extLst>
          </p:cNvPr>
          <p:cNvSpPr/>
          <p:nvPr/>
        </p:nvSpPr>
        <p:spPr>
          <a:xfrm>
            <a:off x="0" y="164760"/>
            <a:ext cx="5105200"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200" b="1" dirty="0">
                <a:solidFill>
                  <a:schemeClr val="bg1"/>
                </a:solidFill>
                <a:latin typeface="+mj-lt"/>
                <a:ea typeface="Dosis"/>
                <a:cs typeface="Dosis"/>
                <a:sym typeface="Dosis"/>
              </a:rPr>
              <a:t>Estruturação dos Estudos</a:t>
            </a:r>
          </a:p>
        </p:txBody>
      </p:sp>
      <p:pic>
        <p:nvPicPr>
          <p:cNvPr id="20" name="Imagem 19">
            <a:extLst>
              <a:ext uri="{FF2B5EF4-FFF2-40B4-BE49-F238E27FC236}">
                <a16:creationId xmlns:a16="http://schemas.microsoft.com/office/drawing/2014/main" xmlns="" id="{D462F3F1-664E-49BC-BE95-6CC51F31C36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67438" y="4128494"/>
            <a:ext cx="3488224" cy="2616168"/>
          </a:xfrm>
          <a:prstGeom prst="rect">
            <a:avLst/>
          </a:prstGeom>
        </p:spPr>
      </p:pic>
      <p:pic>
        <p:nvPicPr>
          <p:cNvPr id="22" name="Imagem 21">
            <a:extLst>
              <a:ext uri="{FF2B5EF4-FFF2-40B4-BE49-F238E27FC236}">
                <a16:creationId xmlns:a16="http://schemas.microsoft.com/office/drawing/2014/main" xmlns="" id="{E230F7CD-7292-42AC-B030-42EF60B4592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46867" y="2120915"/>
            <a:ext cx="3488226" cy="2616169"/>
          </a:xfrm>
          <a:prstGeom prst="rect">
            <a:avLst/>
          </a:prstGeom>
        </p:spPr>
      </p:pic>
      <p:sp>
        <p:nvSpPr>
          <p:cNvPr id="23" name="Retângulo: Cantos Arredondados 22">
            <a:extLst>
              <a:ext uri="{FF2B5EF4-FFF2-40B4-BE49-F238E27FC236}">
                <a16:creationId xmlns:a16="http://schemas.microsoft.com/office/drawing/2014/main" xmlns="" id="{E0B1C4C9-5EED-4C1D-9BF9-66EA1AFEFC91}"/>
              </a:ext>
            </a:extLst>
          </p:cNvPr>
          <p:cNvSpPr/>
          <p:nvPr/>
        </p:nvSpPr>
        <p:spPr>
          <a:xfrm>
            <a:off x="6732240" y="4449052"/>
            <a:ext cx="1872208" cy="57606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accent5">
                    <a:lumMod val="50000"/>
                  </a:schemeClr>
                </a:solidFill>
              </a:rPr>
              <a:t>Estudos de caso</a:t>
            </a:r>
            <a:endParaRPr lang="pt-BR" b="1" dirty="0">
              <a:solidFill>
                <a:schemeClr val="accent5">
                  <a:lumMod val="50000"/>
                </a:schemeClr>
              </a:solidFill>
            </a:endParaRPr>
          </a:p>
        </p:txBody>
      </p:sp>
    </p:spTree>
    <p:extLst>
      <p:ext uri="{BB962C8B-B14F-4D97-AF65-F5344CB8AC3E}">
        <p14:creationId xmlns:p14="http://schemas.microsoft.com/office/powerpoint/2010/main" val="243251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Agrupar 18">
            <a:extLst>
              <a:ext uri="{FF2B5EF4-FFF2-40B4-BE49-F238E27FC236}">
                <a16:creationId xmlns:a16="http://schemas.microsoft.com/office/drawing/2014/main" xmlns="" id="{E3957C2A-E4AE-4029-9F3E-296926A7D8CE}"/>
              </a:ext>
            </a:extLst>
          </p:cNvPr>
          <p:cNvGrpSpPr/>
          <p:nvPr/>
        </p:nvGrpSpPr>
        <p:grpSpPr>
          <a:xfrm>
            <a:off x="4197558" y="1179909"/>
            <a:ext cx="4568587" cy="1384995"/>
            <a:chOff x="4197558" y="1052736"/>
            <a:chExt cx="4568587" cy="1384995"/>
          </a:xfrm>
        </p:grpSpPr>
        <p:sp>
          <p:nvSpPr>
            <p:cNvPr id="10" name="CaixaDeTexto 9">
              <a:extLst>
                <a:ext uri="{FF2B5EF4-FFF2-40B4-BE49-F238E27FC236}">
                  <a16:creationId xmlns:a16="http://schemas.microsoft.com/office/drawing/2014/main" xmlns="" id="{AFFADDE3-83C1-4B13-91BD-F1137FE8686C}"/>
                </a:ext>
              </a:extLst>
            </p:cNvPr>
            <p:cNvSpPr txBox="1"/>
            <p:nvPr/>
          </p:nvSpPr>
          <p:spPr>
            <a:xfrm>
              <a:off x="4946443" y="1052736"/>
              <a:ext cx="3819702" cy="1384995"/>
            </a:xfrm>
            <a:prstGeom prst="rect">
              <a:avLst/>
            </a:prstGeom>
            <a:solidFill>
              <a:srgbClr val="EC9C95"/>
            </a:solidFill>
            <a:ln>
              <a:noFill/>
            </a:ln>
          </p:spPr>
          <p:txBody>
            <a:bodyPr wrap="square" rtlCol="0">
              <a:spAutoFit/>
            </a:bodyPr>
            <a:lstStyle/>
            <a:p>
              <a:pPr>
                <a:spcBef>
                  <a:spcPts val="600"/>
                </a:spcBef>
              </a:pPr>
              <a:r>
                <a:rPr lang="pt-BR" sz="2200" b="1" dirty="0">
                  <a:latin typeface="+mj-lt"/>
                  <a:ea typeface="Dosis"/>
                  <a:cs typeface="Dosis"/>
                </a:rPr>
                <a:t>Série PNSR: </a:t>
              </a:r>
              <a:r>
                <a:rPr lang="pt-BR" sz="2200" dirty="0">
                  <a:latin typeface="+mj-lt"/>
                </a:rPr>
                <a:t>conjunto de estudos de suporte</a:t>
              </a:r>
              <a:endParaRPr lang="pt-BR" sz="2000" b="1" dirty="0">
                <a:latin typeface="+mj-lt"/>
                <a:ea typeface="Dosis"/>
                <a:cs typeface="Dosis"/>
              </a:endParaRPr>
            </a:p>
            <a:p>
              <a:pPr marL="342900" lvl="0" indent="-342900">
                <a:buFont typeface="Wingdings" panose="05000000000000000000" pitchFamily="2" charset="2"/>
                <a:buChar char="§"/>
              </a:pPr>
              <a:r>
                <a:rPr lang="pt-BR" sz="2000" dirty="0">
                  <a:latin typeface="+mj-lt"/>
                  <a:ea typeface="Dosis"/>
                  <a:cs typeface="Dosis"/>
                </a:rPr>
                <a:t>Organizada por temáticas</a:t>
              </a:r>
            </a:p>
            <a:p>
              <a:pPr marL="342900" lvl="0" indent="-342900">
                <a:buFont typeface="Wingdings" panose="05000000000000000000" pitchFamily="2" charset="2"/>
                <a:buChar char="§"/>
              </a:pPr>
              <a:r>
                <a:rPr lang="pt-BR" sz="2000" dirty="0">
                  <a:latin typeface="+mj-lt"/>
                  <a:ea typeface="Dosis"/>
                  <a:cs typeface="Dosis"/>
                </a:rPr>
                <a:t>Formato eletrônico</a:t>
              </a:r>
            </a:p>
          </p:txBody>
        </p:sp>
        <p:cxnSp>
          <p:nvCxnSpPr>
            <p:cNvPr id="11" name="Conector reto 10">
              <a:extLst>
                <a:ext uri="{FF2B5EF4-FFF2-40B4-BE49-F238E27FC236}">
                  <a16:creationId xmlns:a16="http://schemas.microsoft.com/office/drawing/2014/main" xmlns="" id="{33FB0053-AE8F-4BD1-ACD6-B036A737AD1F}"/>
                </a:ext>
              </a:extLst>
            </p:cNvPr>
            <p:cNvCxnSpPr/>
            <p:nvPr/>
          </p:nvCxnSpPr>
          <p:spPr>
            <a:xfrm flipV="1">
              <a:off x="4197558" y="1775726"/>
              <a:ext cx="734483" cy="432051"/>
            </a:xfrm>
            <a:prstGeom prst="line">
              <a:avLst/>
            </a:prstGeom>
            <a:ln>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grpSp>
      <p:grpSp>
        <p:nvGrpSpPr>
          <p:cNvPr id="12" name="Agrupar 11">
            <a:extLst>
              <a:ext uri="{FF2B5EF4-FFF2-40B4-BE49-F238E27FC236}">
                <a16:creationId xmlns:a16="http://schemas.microsoft.com/office/drawing/2014/main" xmlns="" id="{81BE8859-656C-4DD7-9BB2-6D39F96712C3}"/>
              </a:ext>
            </a:extLst>
          </p:cNvPr>
          <p:cNvGrpSpPr/>
          <p:nvPr/>
        </p:nvGrpSpPr>
        <p:grpSpPr>
          <a:xfrm>
            <a:off x="323528" y="1124744"/>
            <a:ext cx="4015671" cy="4628809"/>
            <a:chOff x="3826008" y="2636912"/>
            <a:chExt cx="3481676" cy="3913081"/>
          </a:xfrm>
        </p:grpSpPr>
        <p:pic>
          <p:nvPicPr>
            <p:cNvPr id="13" name="Imagem 12" descr="cid:image001.jpg@01D33062.EADEE200">
              <a:extLst>
                <a:ext uri="{FF2B5EF4-FFF2-40B4-BE49-F238E27FC236}">
                  <a16:creationId xmlns:a16="http://schemas.microsoft.com/office/drawing/2014/main" xmlns="" id="{F79BEF21-C3C3-4A54-B4DB-34EF4674B72E}"/>
                </a:ext>
              </a:extLst>
            </p:cNvPr>
            <p:cNvPicPr/>
            <p:nvPr/>
          </p:nvPicPr>
          <p:blipFill rotWithShape="1">
            <a:blip r:embed="rId3" r:link="rId4" cstate="print">
              <a:extLst>
                <a:ext uri="{28A0092B-C50C-407E-A947-70E740481C1C}">
                  <a14:useLocalDpi xmlns:a14="http://schemas.microsoft.com/office/drawing/2010/main"/>
                </a:ext>
              </a:extLst>
            </a:blip>
            <a:srcRect/>
            <a:stretch>
              <a:fillRect/>
            </a:stretch>
          </p:blipFill>
          <p:spPr bwMode="auto">
            <a:xfrm>
              <a:off x="3826008" y="2636912"/>
              <a:ext cx="3481676" cy="3913081"/>
            </a:xfrm>
            <a:prstGeom prst="rect">
              <a:avLst/>
            </a:prstGeom>
            <a:noFill/>
            <a:ln>
              <a:noFill/>
            </a:ln>
          </p:spPr>
        </p:pic>
        <p:sp>
          <p:nvSpPr>
            <p:cNvPr id="14" name="CaixaDeTexto 13">
              <a:extLst>
                <a:ext uri="{FF2B5EF4-FFF2-40B4-BE49-F238E27FC236}">
                  <a16:creationId xmlns:a16="http://schemas.microsoft.com/office/drawing/2014/main" xmlns="" id="{7489410E-1F21-466D-B422-A050746DF07D}"/>
                </a:ext>
              </a:extLst>
            </p:cNvPr>
            <p:cNvSpPr txBox="1"/>
            <p:nvPr/>
          </p:nvSpPr>
          <p:spPr>
            <a:xfrm>
              <a:off x="4067944" y="4052684"/>
              <a:ext cx="1008112" cy="356123"/>
            </a:xfrm>
            <a:prstGeom prst="rect">
              <a:avLst/>
            </a:prstGeom>
            <a:solidFill>
              <a:srgbClr val="9D5D78"/>
            </a:solidFill>
            <a:ln>
              <a:noFill/>
            </a:ln>
          </p:spPr>
          <p:txBody>
            <a:bodyPr wrap="square" rtlCol="0">
              <a:spAutoFit/>
            </a:bodyPr>
            <a:lstStyle/>
            <a:p>
              <a:pPr algn="just">
                <a:spcBef>
                  <a:spcPts val="591"/>
                </a:spcBef>
              </a:pPr>
              <a:endParaRPr lang="pt-BR" sz="1714" dirty="0">
                <a:latin typeface="+mj-lt"/>
              </a:endParaRPr>
            </a:p>
          </p:txBody>
        </p:sp>
      </p:grpSp>
      <p:grpSp>
        <p:nvGrpSpPr>
          <p:cNvPr id="20" name="Agrupar 19">
            <a:extLst>
              <a:ext uri="{FF2B5EF4-FFF2-40B4-BE49-F238E27FC236}">
                <a16:creationId xmlns:a16="http://schemas.microsoft.com/office/drawing/2014/main" xmlns="" id="{ED145D46-5DE4-4256-BA49-DA06904BD8AD}"/>
              </a:ext>
            </a:extLst>
          </p:cNvPr>
          <p:cNvGrpSpPr/>
          <p:nvPr/>
        </p:nvGrpSpPr>
        <p:grpSpPr>
          <a:xfrm>
            <a:off x="4339199" y="4044988"/>
            <a:ext cx="4426946" cy="1723549"/>
            <a:chOff x="4339199" y="4160693"/>
            <a:chExt cx="4426946" cy="1723549"/>
          </a:xfrm>
        </p:grpSpPr>
        <p:cxnSp>
          <p:nvCxnSpPr>
            <p:cNvPr id="15" name="Conector reto 14">
              <a:extLst>
                <a:ext uri="{FF2B5EF4-FFF2-40B4-BE49-F238E27FC236}">
                  <a16:creationId xmlns:a16="http://schemas.microsoft.com/office/drawing/2014/main" xmlns="" id="{0BE7750C-608B-47ED-B894-6F1604D84C7B}"/>
                </a:ext>
              </a:extLst>
            </p:cNvPr>
            <p:cNvCxnSpPr>
              <a:cxnSpLocks/>
            </p:cNvCxnSpPr>
            <p:nvPr/>
          </p:nvCxnSpPr>
          <p:spPr>
            <a:xfrm>
              <a:off x="4339199" y="4693246"/>
              <a:ext cx="808865" cy="261063"/>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6" name="CaixaDeTexto 15">
              <a:extLst>
                <a:ext uri="{FF2B5EF4-FFF2-40B4-BE49-F238E27FC236}">
                  <a16:creationId xmlns:a16="http://schemas.microsoft.com/office/drawing/2014/main" xmlns="" id="{E5F0B9C6-D433-4D69-A611-1FB39D8E13B5}"/>
                </a:ext>
              </a:extLst>
            </p:cNvPr>
            <p:cNvSpPr txBox="1"/>
            <p:nvPr/>
          </p:nvSpPr>
          <p:spPr>
            <a:xfrm>
              <a:off x="4892116" y="4160693"/>
              <a:ext cx="3874029" cy="1723549"/>
            </a:xfrm>
            <a:prstGeom prst="rect">
              <a:avLst/>
            </a:prstGeom>
            <a:solidFill>
              <a:srgbClr val="EBEAF2"/>
            </a:solidFill>
            <a:ln>
              <a:noFill/>
            </a:ln>
          </p:spPr>
          <p:txBody>
            <a:bodyPr wrap="square" rtlCol="0">
              <a:spAutoFit/>
            </a:bodyPr>
            <a:lstStyle>
              <a:defPPr>
                <a:defRPr lang="pt-BR"/>
              </a:defPPr>
              <a:lvl1pPr algn="just">
                <a:defRPr b="1">
                  <a:latin typeface="+mj-lt"/>
                  <a:ea typeface="Dosis"/>
                  <a:cs typeface="Dosis"/>
                </a:defRPr>
              </a:lvl1pPr>
            </a:lstStyle>
            <a:p>
              <a:pPr algn="l"/>
              <a:r>
                <a:rPr lang="pt-BR" sz="2200" dirty="0"/>
                <a:t>Memória PNSR: </a:t>
              </a:r>
              <a:r>
                <a:rPr lang="pt-BR" sz="2200" b="0" dirty="0"/>
                <a:t>conjunto de registros de memória do processo</a:t>
              </a:r>
              <a:endParaRPr lang="pt-BR" sz="1000" b="0" dirty="0"/>
            </a:p>
            <a:p>
              <a:pPr marL="285750" indent="-285750" algn="l">
                <a:buFont typeface="Wingdings" panose="05000000000000000000" pitchFamily="2" charset="2"/>
                <a:buChar char="§"/>
              </a:pPr>
              <a:r>
                <a:rPr lang="pt-BR" sz="2000" b="0" dirty="0"/>
                <a:t>Processo de formulação do PNSR </a:t>
              </a:r>
            </a:p>
            <a:p>
              <a:pPr marL="285750" indent="-285750" algn="l">
                <a:buFont typeface="Wingdings" panose="05000000000000000000" pitchFamily="2" charset="2"/>
                <a:buChar char="§"/>
              </a:pPr>
              <a:r>
                <a:rPr lang="pt-BR" sz="2000" b="0" dirty="0"/>
                <a:t>Formato eletrônico</a:t>
              </a:r>
            </a:p>
          </p:txBody>
        </p:sp>
      </p:grpSp>
      <p:grpSp>
        <p:nvGrpSpPr>
          <p:cNvPr id="21" name="Agrupar 20">
            <a:extLst>
              <a:ext uri="{FF2B5EF4-FFF2-40B4-BE49-F238E27FC236}">
                <a16:creationId xmlns:a16="http://schemas.microsoft.com/office/drawing/2014/main" xmlns="" id="{60E834B2-E3B4-49DD-90BB-0102C4DD2942}"/>
              </a:ext>
            </a:extLst>
          </p:cNvPr>
          <p:cNvGrpSpPr/>
          <p:nvPr/>
        </p:nvGrpSpPr>
        <p:grpSpPr>
          <a:xfrm>
            <a:off x="1979712" y="3012994"/>
            <a:ext cx="6786433" cy="769441"/>
            <a:chOff x="1979712" y="3061120"/>
            <a:chExt cx="6786433" cy="769441"/>
          </a:xfrm>
        </p:grpSpPr>
        <p:cxnSp>
          <p:nvCxnSpPr>
            <p:cNvPr id="17" name="Conector reto 16">
              <a:extLst>
                <a:ext uri="{FF2B5EF4-FFF2-40B4-BE49-F238E27FC236}">
                  <a16:creationId xmlns:a16="http://schemas.microsoft.com/office/drawing/2014/main" xmlns="" id="{BDAED8CF-B86F-45C8-96B8-EA9FF13929FB}"/>
                </a:ext>
              </a:extLst>
            </p:cNvPr>
            <p:cNvCxnSpPr/>
            <p:nvPr/>
          </p:nvCxnSpPr>
          <p:spPr>
            <a:xfrm>
              <a:off x="1979712" y="3454561"/>
              <a:ext cx="2966730" cy="3523"/>
            </a:xfrm>
            <a:prstGeom prst="line">
              <a:avLst/>
            </a:prstGeom>
            <a:ln w="28575">
              <a:solidFill>
                <a:srgbClr val="BD91A3"/>
              </a:solidFill>
            </a:ln>
          </p:spPr>
          <p:style>
            <a:lnRef idx="1">
              <a:schemeClr val="dk1"/>
            </a:lnRef>
            <a:fillRef idx="0">
              <a:schemeClr val="dk1"/>
            </a:fillRef>
            <a:effectRef idx="0">
              <a:schemeClr val="dk1"/>
            </a:effectRef>
            <a:fontRef idx="minor">
              <a:schemeClr val="tx1"/>
            </a:fontRef>
          </p:style>
        </p:cxnSp>
        <p:sp>
          <p:nvSpPr>
            <p:cNvPr id="18" name="CaixaDeTexto 17">
              <a:extLst>
                <a:ext uri="{FF2B5EF4-FFF2-40B4-BE49-F238E27FC236}">
                  <a16:creationId xmlns:a16="http://schemas.microsoft.com/office/drawing/2014/main" xmlns="" id="{5191689B-127F-4530-8C81-B958D8559BF2}"/>
                </a:ext>
              </a:extLst>
            </p:cNvPr>
            <p:cNvSpPr txBox="1"/>
            <p:nvPr/>
          </p:nvSpPr>
          <p:spPr>
            <a:xfrm>
              <a:off x="4946442" y="3061120"/>
              <a:ext cx="3819703" cy="769441"/>
            </a:xfrm>
            <a:prstGeom prst="rect">
              <a:avLst/>
            </a:prstGeom>
            <a:solidFill>
              <a:srgbClr val="9D5D78">
                <a:alpha val="67843"/>
              </a:srgbClr>
            </a:solidFill>
            <a:ln>
              <a:noFill/>
            </a:ln>
          </p:spPr>
          <p:txBody>
            <a:bodyPr wrap="square" rtlCol="0">
              <a:spAutoFit/>
            </a:bodyPr>
            <a:lstStyle/>
            <a:p>
              <a:pPr lvl="0">
                <a:spcBef>
                  <a:spcPts val="600"/>
                </a:spcBef>
              </a:pPr>
              <a:r>
                <a:rPr lang="pt-BR" sz="2200" b="1" dirty="0">
                  <a:latin typeface="+mj-lt"/>
                  <a:ea typeface="Dosis"/>
                  <a:cs typeface="Dosis"/>
                </a:rPr>
                <a:t>Documento Central: </a:t>
              </a:r>
              <a:r>
                <a:rPr lang="pt-BR" sz="2200" dirty="0">
                  <a:latin typeface="+mj-lt"/>
                </a:rPr>
                <a:t> Resultados e Propostas </a:t>
              </a:r>
            </a:p>
          </p:txBody>
        </p:sp>
      </p:grpSp>
      <p:sp>
        <p:nvSpPr>
          <p:cNvPr id="23" name="Pentágono 2">
            <a:extLst>
              <a:ext uri="{FF2B5EF4-FFF2-40B4-BE49-F238E27FC236}">
                <a16:creationId xmlns:a16="http://schemas.microsoft.com/office/drawing/2014/main" xmlns="" id="{525953F1-C04D-4290-ABC1-E92A9DBEB8D2}"/>
              </a:ext>
            </a:extLst>
          </p:cNvPr>
          <p:cNvSpPr/>
          <p:nvPr/>
        </p:nvSpPr>
        <p:spPr>
          <a:xfrm>
            <a:off x="0" y="164760"/>
            <a:ext cx="5105200"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200" b="1" dirty="0">
                <a:solidFill>
                  <a:schemeClr val="bg1"/>
                </a:solidFill>
                <a:latin typeface="+mj-lt"/>
                <a:ea typeface="Dosis"/>
                <a:cs typeface="Dosis"/>
                <a:sym typeface="Dosis"/>
              </a:rPr>
              <a:t>Estruturação dos Estudos</a:t>
            </a:r>
          </a:p>
        </p:txBody>
      </p:sp>
    </p:spTree>
    <p:extLst>
      <p:ext uri="{BB962C8B-B14F-4D97-AF65-F5344CB8AC3E}">
        <p14:creationId xmlns:p14="http://schemas.microsoft.com/office/powerpoint/2010/main" val="334202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xmlns="" id="{1A59EFB1-2906-44C1-BA7F-B7D4B314F400}"/>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a:ext>
            </a:extLst>
          </a:blip>
          <a:srcRect l="3497" t="18222" r="4151"/>
          <a:stretch/>
        </p:blipFill>
        <p:spPr>
          <a:xfrm>
            <a:off x="303774" y="1876160"/>
            <a:ext cx="8444689" cy="3857096"/>
          </a:xfrm>
          <a:prstGeom prst="rect">
            <a:avLst/>
          </a:prstGeom>
        </p:spPr>
      </p:pic>
      <p:sp>
        <p:nvSpPr>
          <p:cNvPr id="5" name="Rectangle 1">
            <a:extLst>
              <a:ext uri="{FF2B5EF4-FFF2-40B4-BE49-F238E27FC236}">
                <a16:creationId xmlns:a16="http://schemas.microsoft.com/office/drawing/2014/main" xmlns="" id="{A7802B38-1DB5-46FA-A337-2CE237638939}"/>
              </a:ext>
            </a:extLst>
          </p:cNvPr>
          <p:cNvSpPr>
            <a:spLocks noChangeArrowheads="1"/>
          </p:cNvSpPr>
          <p:nvPr/>
        </p:nvSpPr>
        <p:spPr bwMode="auto">
          <a:xfrm>
            <a:off x="303775" y="2120229"/>
            <a:ext cx="8531153" cy="348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33" tIns="45067" rIns="90133" bIns="45067" numCol="1" anchor="ctr" anchorCtr="0" compatLnSpc="1">
            <a:prstTxWarp prst="textNoShape">
              <a:avLst/>
            </a:prstTxWarp>
            <a:spAutoFit/>
          </a:bodyPr>
          <a:lstStyle>
            <a:lvl1pPr eaLnBrk="0" hangingPunct="0">
              <a:tabLst>
                <a:tab pos="558800" algn="l"/>
                <a:tab pos="5394325" algn="r"/>
              </a:tabLst>
              <a:defRPr>
                <a:solidFill>
                  <a:schemeClr val="tx1"/>
                </a:solidFill>
                <a:latin typeface="Arial" panose="020B0604020202020204" pitchFamily="34" charset="0"/>
              </a:defRPr>
            </a:lvl1pPr>
            <a:lvl2pPr eaLnBrk="0" hangingPunct="0">
              <a:tabLst>
                <a:tab pos="558800" algn="l"/>
                <a:tab pos="5394325" algn="r"/>
              </a:tabLst>
              <a:defRPr>
                <a:solidFill>
                  <a:schemeClr val="tx1"/>
                </a:solidFill>
                <a:latin typeface="Arial" panose="020B0604020202020204" pitchFamily="34" charset="0"/>
              </a:defRPr>
            </a:lvl2pPr>
            <a:lvl3pPr eaLnBrk="0" hangingPunct="0">
              <a:tabLst>
                <a:tab pos="558800" algn="l"/>
                <a:tab pos="5394325" algn="r"/>
              </a:tabLst>
              <a:defRPr>
                <a:solidFill>
                  <a:schemeClr val="tx1"/>
                </a:solidFill>
                <a:latin typeface="Arial" panose="020B0604020202020204" pitchFamily="34" charset="0"/>
              </a:defRPr>
            </a:lvl3pPr>
            <a:lvl4pPr eaLnBrk="0" hangingPunct="0">
              <a:tabLst>
                <a:tab pos="558800" algn="l"/>
                <a:tab pos="5394325" algn="r"/>
              </a:tabLst>
              <a:defRPr>
                <a:solidFill>
                  <a:schemeClr val="tx1"/>
                </a:solidFill>
                <a:latin typeface="Arial" panose="020B0604020202020204" pitchFamily="34" charset="0"/>
              </a:defRPr>
            </a:lvl4pPr>
            <a:lvl5pPr eaLnBrk="0" hangingPunct="0">
              <a:tabLst>
                <a:tab pos="558800" algn="l"/>
                <a:tab pos="5394325" algn="r"/>
              </a:tabLst>
              <a:defRPr>
                <a:solidFill>
                  <a:schemeClr val="tx1"/>
                </a:solidFill>
                <a:latin typeface="Arial" panose="020B0604020202020204" pitchFamily="34" charset="0"/>
              </a:defRPr>
            </a:lvl5pPr>
            <a:lvl6pPr eaLnBrk="0" fontAlgn="base" hangingPunct="0">
              <a:spcBef>
                <a:spcPct val="0"/>
              </a:spcBef>
              <a:spcAft>
                <a:spcPct val="0"/>
              </a:spcAft>
              <a:tabLst>
                <a:tab pos="558800" algn="l"/>
                <a:tab pos="5394325" algn="r"/>
              </a:tabLst>
              <a:defRPr>
                <a:solidFill>
                  <a:schemeClr val="tx1"/>
                </a:solidFill>
                <a:latin typeface="Arial" panose="020B0604020202020204" pitchFamily="34" charset="0"/>
              </a:defRPr>
            </a:lvl6pPr>
            <a:lvl7pPr eaLnBrk="0" fontAlgn="base" hangingPunct="0">
              <a:spcBef>
                <a:spcPct val="0"/>
              </a:spcBef>
              <a:spcAft>
                <a:spcPct val="0"/>
              </a:spcAft>
              <a:tabLst>
                <a:tab pos="558800" algn="l"/>
                <a:tab pos="5394325" algn="r"/>
              </a:tabLst>
              <a:defRPr>
                <a:solidFill>
                  <a:schemeClr val="tx1"/>
                </a:solidFill>
                <a:latin typeface="Arial" panose="020B0604020202020204" pitchFamily="34" charset="0"/>
              </a:defRPr>
            </a:lvl7pPr>
            <a:lvl8pPr eaLnBrk="0" fontAlgn="base" hangingPunct="0">
              <a:spcBef>
                <a:spcPct val="0"/>
              </a:spcBef>
              <a:spcAft>
                <a:spcPct val="0"/>
              </a:spcAft>
              <a:tabLst>
                <a:tab pos="558800" algn="l"/>
                <a:tab pos="5394325" algn="r"/>
              </a:tabLst>
              <a:defRPr>
                <a:solidFill>
                  <a:schemeClr val="tx1"/>
                </a:solidFill>
                <a:latin typeface="Arial" panose="020B0604020202020204" pitchFamily="34" charset="0"/>
              </a:defRPr>
            </a:lvl8pPr>
            <a:lvl9pPr eaLnBrk="0" fontAlgn="base" hangingPunct="0">
              <a:spcBef>
                <a:spcPct val="0"/>
              </a:spcBef>
              <a:spcAft>
                <a:spcPct val="0"/>
              </a:spcAft>
              <a:tabLst>
                <a:tab pos="558800" algn="l"/>
                <a:tab pos="5394325" algn="r"/>
              </a:tabLst>
              <a:defRPr>
                <a:solidFill>
                  <a:schemeClr val="tx1"/>
                </a:solidFill>
                <a:latin typeface="Arial" panose="020B0604020202020204" pitchFamily="34" charset="0"/>
              </a:defRPr>
            </a:lvl9pPr>
          </a:lstStyle>
          <a:p>
            <a:pPr marL="175264" indent="-175264">
              <a:spcBef>
                <a:spcPts val="591"/>
              </a:spcBef>
              <a:buAutoNum type="arabicPeriod"/>
              <a:tabLst>
                <a:tab pos="175264" algn="l"/>
                <a:tab pos="5317369" algn="r"/>
              </a:tabLst>
            </a:pPr>
            <a:r>
              <a:rPr lang="pt-BR" altLang="pt-BR" sz="2200" dirty="0">
                <a:latin typeface="+mj-lt"/>
                <a:ea typeface="Dosis"/>
                <a:cs typeface="Dosis"/>
              </a:rPr>
              <a:t> Introdução</a:t>
            </a:r>
          </a:p>
          <a:p>
            <a:pPr algn="just">
              <a:spcBef>
                <a:spcPts val="591"/>
              </a:spcBef>
              <a:tabLst>
                <a:tab pos="826242" algn="l"/>
                <a:tab pos="6026248" algn="r"/>
              </a:tabLst>
            </a:pPr>
            <a:r>
              <a:rPr lang="pt-BR" altLang="pt-BR" sz="2200" dirty="0">
                <a:latin typeface="+mj-lt"/>
                <a:ea typeface="Calibri" panose="020F0502020204030204" pitchFamily="34" charset="0"/>
              </a:rPr>
              <a:t>2. Marcos Referenciais </a:t>
            </a:r>
          </a:p>
          <a:p>
            <a:pPr>
              <a:spcBef>
                <a:spcPts val="300"/>
              </a:spcBef>
              <a:tabLst>
                <a:tab pos="355600" algn="l"/>
                <a:tab pos="5394325" algn="r"/>
              </a:tabLst>
            </a:pPr>
            <a:r>
              <a:rPr lang="pt-BR" altLang="pt-BR" sz="2200" dirty="0">
                <a:latin typeface="+mj-lt"/>
                <a:ea typeface="Calibri" panose="020F0502020204030204" pitchFamily="34" charset="0"/>
              </a:rPr>
              <a:t>3. </a:t>
            </a:r>
            <a:r>
              <a:rPr lang="pt-BR" altLang="pt-BR" sz="2200" dirty="0">
                <a:latin typeface="+mj-lt"/>
                <a:ea typeface="Dosis"/>
                <a:cs typeface="Dosis"/>
              </a:rPr>
              <a:t>O Rural para o Saneamento</a:t>
            </a:r>
          </a:p>
          <a:p>
            <a:pPr>
              <a:spcBef>
                <a:spcPts val="300"/>
              </a:spcBef>
              <a:tabLst>
                <a:tab pos="355600" algn="l"/>
                <a:tab pos="5394325" algn="r"/>
              </a:tabLst>
            </a:pPr>
            <a:r>
              <a:rPr lang="pt-BR" altLang="pt-BR" sz="2200" dirty="0">
                <a:latin typeface="+mj-lt"/>
                <a:ea typeface="Dosis"/>
                <a:cs typeface="Dosis"/>
              </a:rPr>
              <a:t>4. Análise Situacional </a:t>
            </a:r>
          </a:p>
          <a:p>
            <a:pPr>
              <a:spcBef>
                <a:spcPts val="300"/>
              </a:spcBef>
              <a:tabLst>
                <a:tab pos="355600" algn="l"/>
                <a:tab pos="5394325" algn="r"/>
              </a:tabLst>
            </a:pPr>
            <a:r>
              <a:rPr lang="pt-BR" altLang="pt-BR" sz="2200" dirty="0">
                <a:latin typeface="+mj-lt"/>
                <a:ea typeface="Dosis"/>
                <a:cs typeface="Dosis"/>
              </a:rPr>
              <a:t>5. Eixos Estratégicos</a:t>
            </a:r>
          </a:p>
          <a:p>
            <a:pPr>
              <a:spcBef>
                <a:spcPts val="300"/>
              </a:spcBef>
              <a:tabLst>
                <a:tab pos="355600" algn="l"/>
                <a:tab pos="5394325" algn="r"/>
              </a:tabLst>
            </a:pPr>
            <a:r>
              <a:rPr lang="pt-BR" altLang="pt-BR" sz="2200" dirty="0">
                <a:latin typeface="+mj-lt"/>
                <a:ea typeface="Calibri" panose="020F0502020204030204" pitchFamily="34" charset="0"/>
              </a:rPr>
              <a:t>6. Metas</a:t>
            </a:r>
          </a:p>
          <a:p>
            <a:pPr>
              <a:spcBef>
                <a:spcPts val="300"/>
              </a:spcBef>
              <a:tabLst>
                <a:tab pos="355600" algn="l"/>
                <a:tab pos="5394325" algn="r"/>
              </a:tabLst>
            </a:pPr>
            <a:r>
              <a:rPr lang="pt-BR" altLang="pt-BR" sz="2200" dirty="0">
                <a:latin typeface="+mj-lt"/>
                <a:ea typeface="Calibri" panose="020F0502020204030204" pitchFamily="34" charset="0"/>
              </a:rPr>
              <a:t>7. Investimentos</a:t>
            </a:r>
          </a:p>
          <a:p>
            <a:pPr>
              <a:spcBef>
                <a:spcPts val="300"/>
              </a:spcBef>
              <a:tabLst>
                <a:tab pos="355600" algn="l"/>
                <a:tab pos="5394325" algn="r"/>
              </a:tabLst>
            </a:pPr>
            <a:r>
              <a:rPr lang="pt-BR" altLang="pt-BR" sz="2200" dirty="0">
                <a:latin typeface="+mj-lt"/>
                <a:ea typeface="Calibri" panose="020F0502020204030204" pitchFamily="34" charset="0"/>
              </a:rPr>
              <a:t>8. Gestão do Programa</a:t>
            </a:r>
          </a:p>
          <a:p>
            <a:pPr>
              <a:spcBef>
                <a:spcPts val="300"/>
              </a:spcBef>
              <a:tabLst>
                <a:tab pos="355600" algn="l"/>
                <a:tab pos="5394325" algn="r"/>
              </a:tabLst>
            </a:pPr>
            <a:r>
              <a:rPr lang="pt-BR" altLang="pt-BR" sz="2200" dirty="0">
                <a:latin typeface="+mj-lt"/>
                <a:ea typeface="Calibri" panose="020F0502020204030204" pitchFamily="34" charset="0"/>
              </a:rPr>
              <a:t>9. Jardins do PNSR</a:t>
            </a:r>
          </a:p>
        </p:txBody>
      </p:sp>
      <p:sp>
        <p:nvSpPr>
          <p:cNvPr id="6" name="Retângulo 5">
            <a:extLst>
              <a:ext uri="{FF2B5EF4-FFF2-40B4-BE49-F238E27FC236}">
                <a16:creationId xmlns:a16="http://schemas.microsoft.com/office/drawing/2014/main" xmlns="" id="{C3712625-8BCF-4F0D-A3FF-776AE38F23B2}"/>
              </a:ext>
            </a:extLst>
          </p:cNvPr>
          <p:cNvSpPr/>
          <p:nvPr/>
        </p:nvSpPr>
        <p:spPr>
          <a:xfrm>
            <a:off x="287751" y="1124744"/>
            <a:ext cx="8460713" cy="584775"/>
          </a:xfrm>
          <a:prstGeom prst="rect">
            <a:avLst/>
          </a:prstGeom>
        </p:spPr>
        <p:txBody>
          <a:bodyPr wrap="square">
            <a:spAutoFit/>
          </a:bodyPr>
          <a:lstStyle/>
          <a:p>
            <a:pPr lvl="0" algn="just"/>
            <a:r>
              <a:rPr lang="pt-BR" sz="3200" b="1" dirty="0">
                <a:solidFill>
                  <a:schemeClr val="accent5">
                    <a:lumMod val="50000"/>
                  </a:schemeClr>
                </a:solidFill>
                <a:ea typeface="Dosis"/>
                <a:cs typeface="Dosis"/>
                <a:sym typeface="Dosis"/>
              </a:rPr>
              <a:t>Documento Central</a:t>
            </a:r>
          </a:p>
        </p:txBody>
      </p:sp>
      <p:sp>
        <p:nvSpPr>
          <p:cNvPr id="7" name="Chave Direita 6">
            <a:extLst>
              <a:ext uri="{FF2B5EF4-FFF2-40B4-BE49-F238E27FC236}">
                <a16:creationId xmlns:a16="http://schemas.microsoft.com/office/drawing/2014/main" xmlns="" id="{1F07DF14-A8B4-4603-BBD0-C94DDCEC2E14}"/>
              </a:ext>
            </a:extLst>
          </p:cNvPr>
          <p:cNvSpPr/>
          <p:nvPr/>
        </p:nvSpPr>
        <p:spPr>
          <a:xfrm>
            <a:off x="4739766" y="2092184"/>
            <a:ext cx="360040" cy="15968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8" name="Retângulo 7">
            <a:extLst>
              <a:ext uri="{FF2B5EF4-FFF2-40B4-BE49-F238E27FC236}">
                <a16:creationId xmlns:a16="http://schemas.microsoft.com/office/drawing/2014/main" xmlns="" id="{045107D5-A8B1-43F1-854C-7FC1450DEC74}"/>
              </a:ext>
            </a:extLst>
          </p:cNvPr>
          <p:cNvSpPr/>
          <p:nvPr/>
        </p:nvSpPr>
        <p:spPr>
          <a:xfrm>
            <a:off x="5220072" y="2318465"/>
            <a:ext cx="2880224" cy="1200329"/>
          </a:xfrm>
          <a:prstGeom prst="rect">
            <a:avLst/>
          </a:prstGeom>
        </p:spPr>
        <p:txBody>
          <a:bodyPr wrap="square">
            <a:spAutoFit/>
          </a:bodyPr>
          <a:lstStyle/>
          <a:p>
            <a:pPr algn="ctr"/>
            <a:r>
              <a:rPr lang="pt-BR" dirty="0">
                <a:ea typeface="Dosis"/>
                <a:cs typeface="Dosis"/>
              </a:rPr>
              <a:t>Definições conceituais, referências, análise situacional </a:t>
            </a:r>
          </a:p>
          <a:p>
            <a:pPr algn="ctr"/>
            <a:r>
              <a:rPr lang="pt-BR" dirty="0">
                <a:solidFill>
                  <a:srgbClr val="0070C0"/>
                </a:solidFill>
                <a:ea typeface="Dosis"/>
                <a:cs typeface="Dosis"/>
              </a:rPr>
              <a:t>(Caps. 1 a 4)</a:t>
            </a:r>
          </a:p>
        </p:txBody>
      </p:sp>
      <p:sp>
        <p:nvSpPr>
          <p:cNvPr id="9" name="Retângulo 8">
            <a:extLst>
              <a:ext uri="{FF2B5EF4-FFF2-40B4-BE49-F238E27FC236}">
                <a16:creationId xmlns:a16="http://schemas.microsoft.com/office/drawing/2014/main" xmlns="" id="{4441450E-C530-434E-99C0-CFD44008DE5C}"/>
              </a:ext>
            </a:extLst>
          </p:cNvPr>
          <p:cNvSpPr/>
          <p:nvPr/>
        </p:nvSpPr>
        <p:spPr>
          <a:xfrm>
            <a:off x="5220072" y="4221088"/>
            <a:ext cx="3024080" cy="1200329"/>
          </a:xfrm>
          <a:prstGeom prst="rect">
            <a:avLst/>
          </a:prstGeom>
        </p:spPr>
        <p:txBody>
          <a:bodyPr wrap="square">
            <a:spAutoFit/>
          </a:bodyPr>
          <a:lstStyle/>
          <a:p>
            <a:pPr algn="ctr"/>
            <a:r>
              <a:rPr lang="pt-BR" dirty="0">
                <a:ea typeface="Dosis"/>
                <a:cs typeface="Dosis"/>
              </a:rPr>
              <a:t>Operacional: ações a serem executadas, diretrizes, metas, gestão </a:t>
            </a:r>
          </a:p>
          <a:p>
            <a:pPr algn="ctr"/>
            <a:r>
              <a:rPr lang="pt-BR" dirty="0">
                <a:solidFill>
                  <a:srgbClr val="0070C0"/>
                </a:solidFill>
                <a:ea typeface="Dosis"/>
                <a:cs typeface="Dosis"/>
              </a:rPr>
              <a:t>(Caps. 5 a 9)</a:t>
            </a:r>
          </a:p>
        </p:txBody>
      </p:sp>
      <p:sp>
        <p:nvSpPr>
          <p:cNvPr id="10" name="Chave Direita 9">
            <a:extLst>
              <a:ext uri="{FF2B5EF4-FFF2-40B4-BE49-F238E27FC236}">
                <a16:creationId xmlns:a16="http://schemas.microsoft.com/office/drawing/2014/main" xmlns="" id="{2CD435C8-F4AA-41B0-86A4-A2261505A61B}"/>
              </a:ext>
            </a:extLst>
          </p:cNvPr>
          <p:cNvSpPr/>
          <p:nvPr/>
        </p:nvSpPr>
        <p:spPr>
          <a:xfrm>
            <a:off x="4750503" y="3717033"/>
            <a:ext cx="313678" cy="18874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3" name="Pentágono 2">
            <a:extLst>
              <a:ext uri="{FF2B5EF4-FFF2-40B4-BE49-F238E27FC236}">
                <a16:creationId xmlns:a16="http://schemas.microsoft.com/office/drawing/2014/main" xmlns="" id="{7181FDA4-CD79-4821-A1A1-0C2CFCA90920}"/>
              </a:ext>
            </a:extLst>
          </p:cNvPr>
          <p:cNvSpPr/>
          <p:nvPr/>
        </p:nvSpPr>
        <p:spPr>
          <a:xfrm>
            <a:off x="0" y="164760"/>
            <a:ext cx="5105200"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200" b="1" dirty="0">
                <a:solidFill>
                  <a:schemeClr val="bg1"/>
                </a:solidFill>
                <a:latin typeface="+mj-lt"/>
                <a:ea typeface="Dosis"/>
                <a:cs typeface="Dosis"/>
                <a:sym typeface="Dosis"/>
              </a:rPr>
              <a:t>Estruturação dos Estudos</a:t>
            </a:r>
          </a:p>
        </p:txBody>
      </p:sp>
      <p:grpSp>
        <p:nvGrpSpPr>
          <p:cNvPr id="17" name="Grupo 16"/>
          <p:cNvGrpSpPr/>
          <p:nvPr/>
        </p:nvGrpSpPr>
        <p:grpSpPr>
          <a:xfrm>
            <a:off x="8431656" y="2286742"/>
            <a:ext cx="604840" cy="3374506"/>
            <a:chOff x="8431656" y="2286742"/>
            <a:chExt cx="604840" cy="3374506"/>
          </a:xfrm>
        </p:grpSpPr>
        <p:sp>
          <p:nvSpPr>
            <p:cNvPr id="15" name="Retângulo Arredondado 19">
              <a:extLst>
                <a:ext uri="{FF2B5EF4-FFF2-40B4-BE49-F238E27FC236}">
                  <a16:creationId xmlns:a16="http://schemas.microsoft.com/office/drawing/2014/main" xmlns="" id="{239FDD18-6E3F-4148-AEA5-62DD94C6EE5E}"/>
                </a:ext>
              </a:extLst>
            </p:cNvPr>
            <p:cNvSpPr/>
            <p:nvPr/>
          </p:nvSpPr>
          <p:spPr>
            <a:xfrm>
              <a:off x="8431656" y="2286742"/>
              <a:ext cx="604840" cy="1232052"/>
            </a:xfrm>
            <a:prstGeom prst="roundRect">
              <a:avLst/>
            </a:prstGeom>
            <a:ln>
              <a:solidFill>
                <a:schemeClr val="accent1"/>
              </a:solidFill>
            </a:ln>
            <a:effectLst/>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pt-BR" sz="2200" b="1" dirty="0"/>
                <a:t>PLANO</a:t>
              </a:r>
            </a:p>
          </p:txBody>
        </p:sp>
        <p:sp>
          <p:nvSpPr>
            <p:cNvPr id="16" name="Retângulo Arredondado 19">
              <a:extLst>
                <a:ext uri="{FF2B5EF4-FFF2-40B4-BE49-F238E27FC236}">
                  <a16:creationId xmlns:a16="http://schemas.microsoft.com/office/drawing/2014/main" xmlns="" id="{239FDD18-6E3F-4148-AEA5-62DD94C6EE5E}"/>
                </a:ext>
              </a:extLst>
            </p:cNvPr>
            <p:cNvSpPr/>
            <p:nvPr/>
          </p:nvSpPr>
          <p:spPr>
            <a:xfrm>
              <a:off x="8431656" y="4001512"/>
              <a:ext cx="604840" cy="1659736"/>
            </a:xfrm>
            <a:prstGeom prst="roundRect">
              <a:avLst/>
            </a:prstGeom>
            <a:ln>
              <a:solidFill>
                <a:schemeClr val="accent1"/>
              </a:solidFill>
            </a:ln>
            <a:effectLst/>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pt-BR" sz="2200" b="1" dirty="0" smtClean="0"/>
                <a:t>PROGRAMA</a:t>
              </a:r>
              <a:endParaRPr lang="pt-BR" sz="2200" b="1" dirty="0"/>
            </a:p>
          </p:txBody>
        </p:sp>
        <p:sp>
          <p:nvSpPr>
            <p:cNvPr id="4" name="Cruz 3"/>
            <p:cNvSpPr/>
            <p:nvPr/>
          </p:nvSpPr>
          <p:spPr>
            <a:xfrm>
              <a:off x="8604448" y="3645024"/>
              <a:ext cx="288033" cy="284479"/>
            </a:xfrm>
            <a:prstGeom prst="plu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220253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9C3956CA-64F4-411D-A426-AD0F7FE474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3528" y="-4700"/>
            <a:ext cx="6924694" cy="6858000"/>
          </a:xfrm>
          <a:prstGeom prst="rect">
            <a:avLst/>
          </a:prstGeom>
        </p:spPr>
      </p:pic>
      <p:sp>
        <p:nvSpPr>
          <p:cNvPr id="6" name="Pentágono 19">
            <a:extLst>
              <a:ext uri="{FF2B5EF4-FFF2-40B4-BE49-F238E27FC236}">
                <a16:creationId xmlns:a16="http://schemas.microsoft.com/office/drawing/2014/main" xmlns="" id="{391D2C55-C7D6-44BB-9B35-FFD3F6F9CC6B}"/>
              </a:ext>
            </a:extLst>
          </p:cNvPr>
          <p:cNvSpPr/>
          <p:nvPr/>
        </p:nvSpPr>
        <p:spPr>
          <a:xfrm>
            <a:off x="3131840" y="5877272"/>
            <a:ext cx="5976664"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pt-BR" sz="3600" b="1" dirty="0">
                <a:solidFill>
                  <a:schemeClr val="bg1"/>
                </a:solidFill>
                <a:latin typeface="+mj-lt"/>
              </a:rPr>
              <a:t>O Rural para o Saneamento</a:t>
            </a:r>
          </a:p>
        </p:txBody>
      </p:sp>
    </p:spTree>
    <p:extLst>
      <p:ext uri="{BB962C8B-B14F-4D97-AF65-F5344CB8AC3E}">
        <p14:creationId xmlns:p14="http://schemas.microsoft.com/office/powerpoint/2010/main" val="265533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m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707" y="548680"/>
            <a:ext cx="8028741" cy="3587031"/>
          </a:xfrm>
          <a:prstGeom prst="rect">
            <a:avLst/>
          </a:prstGeom>
          <a:ln w="38100">
            <a:noFill/>
          </a:ln>
          <a:effectLst/>
        </p:spPr>
      </p:pic>
      <p:sp>
        <p:nvSpPr>
          <p:cNvPr id="26" name="Retângulo 25"/>
          <p:cNvSpPr/>
          <p:nvPr/>
        </p:nvSpPr>
        <p:spPr>
          <a:xfrm>
            <a:off x="4954354" y="2564904"/>
            <a:ext cx="3643317" cy="1403721"/>
          </a:xfrm>
          <a:prstGeom prst="rect">
            <a:avLst/>
          </a:prstGeom>
          <a:solidFill>
            <a:schemeClr val="accent3">
              <a:lumMod val="75000"/>
              <a:alpha val="16078"/>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p:cNvSpPr/>
          <p:nvPr/>
        </p:nvSpPr>
        <p:spPr>
          <a:xfrm>
            <a:off x="4961131" y="1648487"/>
            <a:ext cx="3643317" cy="844409"/>
          </a:xfrm>
          <a:prstGeom prst="rect">
            <a:avLst/>
          </a:prstGeom>
          <a:noFill/>
          <a:ln>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Agrupar 1"/>
          <p:cNvGrpSpPr/>
          <p:nvPr/>
        </p:nvGrpSpPr>
        <p:grpSpPr>
          <a:xfrm>
            <a:off x="555473" y="4365104"/>
            <a:ext cx="3800503" cy="1393535"/>
            <a:chOff x="411457" y="4365104"/>
            <a:chExt cx="3800503" cy="1393535"/>
          </a:xfrm>
        </p:grpSpPr>
        <p:cxnSp>
          <p:nvCxnSpPr>
            <p:cNvPr id="33" name="Conector de Seta Reta 61"/>
            <p:cNvCxnSpPr/>
            <p:nvPr/>
          </p:nvCxnSpPr>
          <p:spPr>
            <a:xfrm flipV="1">
              <a:off x="1242751" y="4586780"/>
              <a:ext cx="647950" cy="316359"/>
            </a:xfrm>
            <a:prstGeom prst="straightConnector1">
              <a:avLst/>
            </a:prstGeom>
            <a:ln w="19050">
              <a:solidFill>
                <a:schemeClr val="accent6">
                  <a:lumMod val="75000"/>
                </a:schemeClr>
              </a:solidFill>
              <a:tailEnd type="triangle"/>
            </a:ln>
            <a:effectLst/>
          </p:spPr>
          <p:style>
            <a:lnRef idx="1">
              <a:schemeClr val="accent1"/>
            </a:lnRef>
            <a:fillRef idx="0">
              <a:schemeClr val="accent1"/>
            </a:fillRef>
            <a:effectRef idx="0">
              <a:schemeClr val="accent1"/>
            </a:effectRef>
            <a:fontRef idx="minor">
              <a:schemeClr val="tx1"/>
            </a:fontRef>
          </p:style>
        </p:cxnSp>
        <p:sp>
          <p:nvSpPr>
            <p:cNvPr id="35" name="Retângulo Arredondado 10"/>
            <p:cNvSpPr/>
            <p:nvPr/>
          </p:nvSpPr>
          <p:spPr>
            <a:xfrm>
              <a:off x="2021646" y="4365104"/>
              <a:ext cx="2111469" cy="344625"/>
            </a:xfrm>
            <a:prstGeom prst="roundRect">
              <a:avLst/>
            </a:prstGeom>
            <a:ln w="19050">
              <a:solidFill>
                <a:schemeClr val="accent6">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pt-BR" sz="1600" b="1" dirty="0"/>
                <a:t>1a - Urbano</a:t>
              </a:r>
            </a:p>
          </p:txBody>
        </p:sp>
        <p:sp>
          <p:nvSpPr>
            <p:cNvPr id="43" name="Retângulo Arredondado 10"/>
            <p:cNvSpPr/>
            <p:nvPr/>
          </p:nvSpPr>
          <p:spPr>
            <a:xfrm>
              <a:off x="2008705" y="4903138"/>
              <a:ext cx="2203255" cy="855501"/>
            </a:xfrm>
            <a:prstGeom prst="roundRect">
              <a:avLst/>
            </a:prstGeom>
            <a:solidFill>
              <a:schemeClr val="accent6">
                <a:lumMod val="75000"/>
                <a:alpha val="16078"/>
              </a:schemeClr>
            </a:solidFill>
            <a:ln>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600" b="1" dirty="0">
                  <a:solidFill>
                    <a:schemeClr val="tx1"/>
                  </a:solidFill>
                </a:rPr>
                <a:t>1b - Rural </a:t>
              </a:r>
            </a:p>
            <a:p>
              <a:pPr algn="ctr"/>
              <a:r>
                <a:rPr lang="pt-BR" sz="1400" dirty="0">
                  <a:solidFill>
                    <a:schemeClr val="tx1"/>
                  </a:solidFill>
                </a:rPr>
                <a:t>(densidade &lt; 605 </a:t>
              </a:r>
              <a:r>
                <a:rPr lang="pt-BR" sz="1400" dirty="0" err="1">
                  <a:solidFill>
                    <a:schemeClr val="tx1"/>
                  </a:solidFill>
                </a:rPr>
                <a:t>hab</a:t>
              </a:r>
              <a:r>
                <a:rPr lang="pt-BR" sz="1400" dirty="0">
                  <a:solidFill>
                    <a:schemeClr val="tx1"/>
                  </a:solidFill>
                </a:rPr>
                <a:t>/km² + vizinho rural)</a:t>
              </a:r>
            </a:p>
          </p:txBody>
        </p:sp>
        <p:cxnSp>
          <p:nvCxnSpPr>
            <p:cNvPr id="46" name="Conector de Seta Reta 61"/>
            <p:cNvCxnSpPr/>
            <p:nvPr/>
          </p:nvCxnSpPr>
          <p:spPr>
            <a:xfrm>
              <a:off x="1242751" y="4903138"/>
              <a:ext cx="647950" cy="263941"/>
            </a:xfrm>
            <a:prstGeom prst="straightConnector1">
              <a:avLst/>
            </a:prstGeom>
            <a:ln w="19050">
              <a:solidFill>
                <a:schemeClr val="accent6">
                  <a:lumMod val="75000"/>
                </a:schemeClr>
              </a:solidFill>
              <a:tailEnd type="triangle"/>
            </a:ln>
            <a:effectLst/>
          </p:spPr>
          <p:style>
            <a:lnRef idx="1">
              <a:schemeClr val="accent1"/>
            </a:lnRef>
            <a:fillRef idx="0">
              <a:schemeClr val="accent1"/>
            </a:fillRef>
            <a:effectRef idx="0">
              <a:schemeClr val="accent1"/>
            </a:effectRef>
            <a:fontRef idx="minor">
              <a:schemeClr val="tx1"/>
            </a:fontRef>
          </p:style>
        </p:cxnSp>
        <p:sp>
          <p:nvSpPr>
            <p:cNvPr id="32" name="Retângulo Arredondado 10"/>
            <p:cNvSpPr/>
            <p:nvPr/>
          </p:nvSpPr>
          <p:spPr>
            <a:xfrm>
              <a:off x="411457" y="4435608"/>
              <a:ext cx="782875" cy="859667"/>
            </a:xfrm>
            <a:prstGeom prst="roundRect">
              <a:avLst/>
            </a:prstGeom>
            <a:ln w="28575">
              <a:solidFill>
                <a:srgbClr val="F4C249"/>
              </a:solidFill>
              <a:prstDash val="sysDash"/>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pt-BR" sz="1600" b="1" dirty="0"/>
                <a:t>Setor 1</a:t>
              </a:r>
            </a:p>
          </p:txBody>
        </p:sp>
      </p:grpSp>
      <p:grpSp>
        <p:nvGrpSpPr>
          <p:cNvPr id="11" name="Agrupar 10"/>
          <p:cNvGrpSpPr/>
          <p:nvPr/>
        </p:nvGrpSpPr>
        <p:grpSpPr>
          <a:xfrm>
            <a:off x="4810729" y="4041160"/>
            <a:ext cx="3971806" cy="1856709"/>
            <a:chOff x="5027914" y="4793881"/>
            <a:chExt cx="3971806" cy="1856709"/>
          </a:xfrm>
        </p:grpSpPr>
        <p:sp>
          <p:nvSpPr>
            <p:cNvPr id="16" name="Rectangle 1"/>
            <p:cNvSpPr>
              <a:spLocks noChangeArrowheads="1"/>
            </p:cNvSpPr>
            <p:nvPr/>
          </p:nvSpPr>
          <p:spPr bwMode="auto">
            <a:xfrm>
              <a:off x="5436095" y="5990782"/>
              <a:ext cx="35636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zh-CN" sz="1600" dirty="0">
                  <a:ea typeface="Times New Roman" panose="02020603050405020304" pitchFamily="18" charset="0"/>
                  <a:cs typeface="Calibri" panose="020F0502020204030204" pitchFamily="34" charset="0"/>
                </a:rPr>
                <a:t>Á</a:t>
              </a:r>
              <a:r>
                <a:rPr kumimoji="0" lang="pt-BR" altLang="zh-CN" sz="16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reas tipicamente rurais do Brasil (2010)</a:t>
              </a:r>
              <a:endParaRPr lang="pt-BR" altLang="zh-CN" sz="1600" dirty="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zh-CN" sz="1600" b="1"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39,91 mi </a:t>
              </a:r>
              <a:r>
                <a:rPr kumimoji="0" lang="pt-BR" altLang="zh-CN" sz="1600" b="1" i="0" u="none" strike="noStrike" cap="none" normalizeH="0" baseline="0" dirty="0" err="1">
                  <a:ln>
                    <a:noFill/>
                  </a:ln>
                  <a:solidFill>
                    <a:schemeClr val="tx1"/>
                  </a:solidFill>
                  <a:effectLst/>
                  <a:ea typeface="Times New Roman" panose="02020603050405020304" pitchFamily="18" charset="0"/>
                  <a:cs typeface="Calibri" panose="020F0502020204030204" pitchFamily="34" charset="0"/>
                </a:rPr>
                <a:t>hab</a:t>
              </a:r>
              <a:r>
                <a:rPr kumimoji="0" lang="pt-BR" altLang="zh-CN" sz="160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a:t>
              </a:r>
              <a:r>
                <a:rPr kumimoji="0" lang="pt-BR" altLang="zh-CN" sz="16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21%)</a:t>
              </a:r>
              <a:endParaRPr kumimoji="0" lang="pt-BR" altLang="zh-CN" sz="1600" b="0" i="0" u="none" strike="noStrike" cap="none" normalizeH="0" baseline="0" dirty="0">
                <a:ln>
                  <a:noFill/>
                </a:ln>
                <a:solidFill>
                  <a:schemeClr val="tx1"/>
                </a:solidFill>
                <a:effectLst/>
              </a:endParaRPr>
            </a:p>
          </p:txBody>
        </p:sp>
        <p:sp>
          <p:nvSpPr>
            <p:cNvPr id="17" name="Multiplicar 16"/>
            <p:cNvSpPr/>
            <p:nvPr/>
          </p:nvSpPr>
          <p:spPr>
            <a:xfrm>
              <a:off x="6934774" y="5526246"/>
              <a:ext cx="373530" cy="464536"/>
            </a:xfrm>
            <a:prstGeom prst="mathMultiply">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dirty="0"/>
            </a:p>
          </p:txBody>
        </p:sp>
        <p:sp>
          <p:nvSpPr>
            <p:cNvPr id="18" name="Retângulo 17"/>
            <p:cNvSpPr/>
            <p:nvPr/>
          </p:nvSpPr>
          <p:spPr>
            <a:xfrm>
              <a:off x="5436095" y="4865889"/>
              <a:ext cx="35636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pt-BR" sz="1600" dirty="0">
                  <a:ea typeface="Times New Roman" panose="02020603050405020304" pitchFamily="18" charset="0"/>
                  <a:cs typeface="Calibri" panose="020F0502020204030204" pitchFamily="34" charset="0"/>
                </a:rPr>
                <a:t>Censo Demográfico (2010): </a:t>
              </a:r>
            </a:p>
            <a:p>
              <a:pPr algn="ctr" eaLnBrk="0" fontAlgn="base" hangingPunct="0">
                <a:spcBef>
                  <a:spcPct val="0"/>
                </a:spcBef>
                <a:spcAft>
                  <a:spcPct val="0"/>
                </a:spcAft>
              </a:pPr>
              <a:r>
                <a:rPr lang="pt-BR" sz="1600" b="1" dirty="0">
                  <a:ea typeface="Times New Roman" panose="02020603050405020304" pitchFamily="18" charset="0"/>
                  <a:cs typeface="Calibri" panose="020F0502020204030204" pitchFamily="34" charset="0"/>
                </a:rPr>
                <a:t>29,54 mi </a:t>
              </a:r>
              <a:r>
                <a:rPr lang="pt-BR" sz="1600" b="1" dirty="0" err="1">
                  <a:ea typeface="Times New Roman" panose="02020603050405020304" pitchFamily="18" charset="0"/>
                  <a:cs typeface="Calibri" panose="020F0502020204030204" pitchFamily="34" charset="0"/>
                </a:rPr>
                <a:t>hab</a:t>
              </a:r>
              <a:r>
                <a:rPr lang="pt-BR" sz="1600" b="1" dirty="0">
                  <a:ea typeface="Times New Roman" panose="02020603050405020304" pitchFamily="18" charset="0"/>
                  <a:cs typeface="Calibri" panose="020F0502020204030204" pitchFamily="34" charset="0"/>
                </a:rPr>
                <a:t> </a:t>
              </a:r>
              <a:r>
                <a:rPr lang="pt-BR" sz="1600" dirty="0">
                  <a:ea typeface="Times New Roman" panose="02020603050405020304" pitchFamily="18" charset="0"/>
                  <a:cs typeface="Calibri" panose="020F0502020204030204" pitchFamily="34" charset="0"/>
                </a:rPr>
                <a:t>(15,6%)</a:t>
              </a:r>
            </a:p>
          </p:txBody>
        </p:sp>
        <p:sp>
          <p:nvSpPr>
            <p:cNvPr id="28" name="Retângulo 27"/>
            <p:cNvSpPr/>
            <p:nvPr/>
          </p:nvSpPr>
          <p:spPr>
            <a:xfrm>
              <a:off x="5027914" y="4793881"/>
              <a:ext cx="430887" cy="185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pt-BR" sz="1600" b="1" dirty="0">
                  <a:ea typeface="Times New Roman" panose="02020603050405020304" pitchFamily="18" charset="0"/>
                  <a:cs typeface="Calibri" panose="020F0502020204030204" pitchFamily="34" charset="0"/>
                </a:rPr>
                <a:t>POPULAÇÃO RURAL</a:t>
              </a:r>
            </a:p>
          </p:txBody>
        </p:sp>
      </p:grpSp>
      <p:sp>
        <p:nvSpPr>
          <p:cNvPr id="20" name="Pentágono 19"/>
          <p:cNvSpPr/>
          <p:nvPr/>
        </p:nvSpPr>
        <p:spPr>
          <a:xfrm>
            <a:off x="0" y="157499"/>
            <a:ext cx="5868144" cy="792088"/>
          </a:xfrm>
          <a:prstGeom prst="homePlate">
            <a:avLst/>
          </a:prstGeom>
          <a:solidFill>
            <a:srgbClr val="1B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pt-BR" sz="3600" b="1" dirty="0">
                <a:solidFill>
                  <a:srgbClr val="17788B"/>
                </a:solidFill>
                <a:latin typeface="+mj-lt"/>
              </a:rPr>
              <a:t> </a:t>
            </a:r>
            <a:r>
              <a:rPr lang="pt-BR" sz="3600" b="1" dirty="0">
                <a:solidFill>
                  <a:schemeClr val="bg1"/>
                </a:solidFill>
                <a:latin typeface="+mj-lt"/>
              </a:rPr>
              <a:t>O Rural para o Saneamento</a:t>
            </a:r>
            <a:endParaRPr lang="pt-BR" sz="3600" b="1" dirty="0">
              <a:solidFill>
                <a:schemeClr val="bg1"/>
              </a:solidFill>
              <a:latin typeface="+mj-lt"/>
              <a:ea typeface="Dosis"/>
              <a:cs typeface="Dosis"/>
              <a:sym typeface="Dosis"/>
            </a:endParaRPr>
          </a:p>
        </p:txBody>
      </p:sp>
      <p:sp>
        <p:nvSpPr>
          <p:cNvPr id="19" name="Retângulo 18"/>
          <p:cNvSpPr/>
          <p:nvPr/>
        </p:nvSpPr>
        <p:spPr>
          <a:xfrm>
            <a:off x="4961131" y="1668557"/>
            <a:ext cx="3643317" cy="284457"/>
          </a:xfrm>
          <a:prstGeom prst="rect">
            <a:avLst/>
          </a:prstGeom>
          <a:solidFill>
            <a:schemeClr val="bg1">
              <a:alpha val="16078"/>
            </a:schemeClr>
          </a:solidFill>
          <a:ln>
            <a:solidFill>
              <a:srgbClr val="F4C2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2">
                  <a:lumMod val="75000"/>
                </a:schemeClr>
              </a:solidFill>
            </a:endParaRPr>
          </a:p>
        </p:txBody>
      </p:sp>
      <p:sp>
        <p:nvSpPr>
          <p:cNvPr id="21" name="Retângulo 20">
            <a:extLst>
              <a:ext uri="{FF2B5EF4-FFF2-40B4-BE49-F238E27FC236}">
                <a16:creationId xmlns:a16="http://schemas.microsoft.com/office/drawing/2014/main" xmlns="" id="{2E970CEA-0223-439E-BCF4-C27BED1B9D0E}"/>
              </a:ext>
            </a:extLst>
          </p:cNvPr>
          <p:cNvSpPr/>
          <p:nvPr/>
        </p:nvSpPr>
        <p:spPr>
          <a:xfrm>
            <a:off x="4961131" y="2002672"/>
            <a:ext cx="3643317" cy="490224"/>
          </a:xfrm>
          <a:prstGeom prst="rect">
            <a:avLst/>
          </a:prstGeom>
          <a:solidFill>
            <a:schemeClr val="accent6">
              <a:lumMod val="60000"/>
              <a:lumOff val="40000"/>
              <a:alpha val="16078"/>
            </a:schemeClr>
          </a:solid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2">
                  <a:lumMod val="75000"/>
                </a:schemeClr>
              </a:solidFill>
            </a:endParaRPr>
          </a:p>
        </p:txBody>
      </p:sp>
    </p:spTree>
    <p:extLst>
      <p:ext uri="{BB962C8B-B14F-4D97-AF65-F5344CB8AC3E}">
        <p14:creationId xmlns:p14="http://schemas.microsoft.com/office/powerpoint/2010/main" val="148760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9" grpId="0" animBg="1"/>
      <p:bldP spid="21" grpId="0"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9281</TotalTime>
  <Words>4545</Words>
  <Application>Microsoft Office PowerPoint</Application>
  <PresentationFormat>Apresentação na tela (4:3)</PresentationFormat>
  <Paragraphs>475</Paragraphs>
  <Slides>39</Slides>
  <Notes>39</Notes>
  <HiddenSlides>0</HiddenSlides>
  <MMClips>0</MMClips>
  <ScaleCrop>false</ScaleCrop>
  <HeadingPairs>
    <vt:vector size="8" baseType="variant">
      <vt:variant>
        <vt:lpstr>Fontes usadas</vt:lpstr>
      </vt:variant>
      <vt:variant>
        <vt:i4>9</vt:i4>
      </vt:variant>
      <vt:variant>
        <vt:lpstr>Tema</vt:lpstr>
      </vt:variant>
      <vt:variant>
        <vt:i4>1</vt:i4>
      </vt:variant>
      <vt:variant>
        <vt:lpstr>Servidores OLE inseridos</vt:lpstr>
      </vt:variant>
      <vt:variant>
        <vt:i4>1</vt:i4>
      </vt:variant>
      <vt:variant>
        <vt:lpstr>Títulos de slides</vt:lpstr>
      </vt:variant>
      <vt:variant>
        <vt:i4>39</vt:i4>
      </vt:variant>
    </vt:vector>
  </HeadingPairs>
  <TitlesOfParts>
    <vt:vector size="50" baseType="lpstr">
      <vt:lpstr>宋体</vt:lpstr>
      <vt:lpstr>Arial</vt:lpstr>
      <vt:lpstr>Arial Rounded MT Bold</vt:lpstr>
      <vt:lpstr>Calibri</vt:lpstr>
      <vt:lpstr>Dosis</vt:lpstr>
      <vt:lpstr>Noto Sans Symbols</vt:lpstr>
      <vt:lpstr>Tahoma</vt:lpstr>
      <vt:lpstr>Times New Roman</vt:lpstr>
      <vt:lpstr>Wingdings</vt:lpstr>
      <vt:lpstr>Tema do Office</vt:lpstr>
      <vt:lpstr>Planilha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Perguntas orientadoras dos grupos de trabalho   Partindo do que já temos instituído:     Quais instâncias e processos podem ser aproveitados e/ou induzidos para fortalecer a legitimação social do programa? Exemplificar.     Quais os espaços/instituições podem ser aproveitados e/ou induzidos para os processos educativos e participativos? Exemplificar.      Que experiências existentes de Educação em Saneamento, Educação Ambiental, Educação em Saúde, Educação Popular e Participação Social podem ser aproveitadas (Exemplificar. ex: Recesa,...)</dc:title>
  <dc:creator>Barbarah Silva</dc:creator>
  <cp:lastModifiedBy>User</cp:lastModifiedBy>
  <cp:revision>1263</cp:revision>
  <cp:lastPrinted>2019-05-07T14:55:55Z</cp:lastPrinted>
  <dcterms:created xsi:type="dcterms:W3CDTF">2018-04-17T18:12:11Z</dcterms:created>
  <dcterms:modified xsi:type="dcterms:W3CDTF">2019-05-07T15:01:26Z</dcterms:modified>
</cp:coreProperties>
</file>