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79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4A8D8-F471-4C9A-9979-2A829F808FC5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EA1BF-25F0-48F9-A883-0E07E8D89F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4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287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84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4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612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579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229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449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64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55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78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17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594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837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36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873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92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253303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/>
              <a:t>VERIFICAÇÃO HIDRÁULICA DA REDE DE DISTRIBUIÇÃO DE ÁGUA DO DISTRITO DE LAGOA DO MATO–ITATIRA-CE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/>
          </a:bodyPr>
          <a:lstStyle/>
          <a:p>
            <a:r>
              <a:rPr lang="pt-BR" sz="2800" b="1" dirty="0"/>
              <a:t>Autores: Geisson Mesquita Silva, Francisco das Chagas Gomes da Silva Junior, João Paulo Leite Félix e Francisco de Assis Martins Ponce.</a:t>
            </a:r>
          </a:p>
          <a:p>
            <a:pPr algn="l"/>
            <a:endParaRPr lang="pt-BR" sz="2800" dirty="0"/>
          </a:p>
        </p:txBody>
      </p:sp>
      <p:pic>
        <p:nvPicPr>
          <p:cNvPr id="1026" name="Picture 2" descr="Image result for ifce">
            <a:extLst>
              <a:ext uri="{FF2B5EF4-FFF2-40B4-BE49-F238E27FC236}">
                <a16:creationId xmlns:a16="http://schemas.microsoft.com/office/drawing/2014/main" id="{D2248A0B-5AE8-4F40-918E-6D8BBF30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11559" y="114855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Cenários simulados para o distrito de Lagoa do Mato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755576" y="1651300"/>
            <a:ext cx="795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/>
              <a:t>Após realizar a conversão dos arquivos de saída do Crede para os de entrada no EPANET, foram definidos três cenários de simulações conforme o Quadro 2.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E63931A-7565-4B3B-9079-CABFA46CE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50" y="2564904"/>
            <a:ext cx="7279697" cy="250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4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65820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01316" y="114680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Estudo populacional e vazões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701316" y="1538206"/>
            <a:ext cx="7956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/>
              <a:t>Com os dados dos CENSOS do IBGE, foi possível obter a taxa de crescimento geométrico de 5,8% a.a. essa taxa deve-se ao êxodo rural que ocorre no distrito. No entanto, adotou-se o valor de 3,5% </a:t>
            </a:r>
            <a:r>
              <a:rPr lang="pt-BR" dirty="0" err="1"/>
              <a:t>a.a</a:t>
            </a:r>
            <a:r>
              <a:rPr lang="pt-BR" dirty="0"/>
              <a:t>, conforme recomendado pela CAGECE.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D083C3B-DECD-4B16-9ED7-D19C25B69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758863"/>
            <a:ext cx="712249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7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512116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83568" y="101617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856101" y="1305634"/>
            <a:ext cx="795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/>
              <a:t>Através da Figura 2, observou-se que parte das tubulações da rede existente estão com diâmetro inferior a 50 mm.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E13A8BC-C825-4330-B5FB-1ACCC1010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83" y="2070911"/>
            <a:ext cx="7824729" cy="350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8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55576" y="112010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827584" y="1772816"/>
            <a:ext cx="79563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6,77% dos trechos apresentaram valores acima de 8 m/km;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O maior valor sendo de 81,22 m/km;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5,11% dos nós estão com pressões abaixo de 10 </a:t>
            </a:r>
            <a:r>
              <a:rPr lang="pt-BR" dirty="0" err="1"/>
              <a:t>m.c.a</a:t>
            </a:r>
            <a:r>
              <a:rPr lang="pt-BR" dirty="0"/>
              <a:t>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</a:rPr>
              <a:t>Hipótese</a:t>
            </a:r>
            <a:r>
              <a:rPr lang="pt-BR" dirty="0"/>
              <a:t>: regiões de cota próximas à cota do Reservatório Apoiado (RAP) e linearmente muito afastadas tendem a ter pressões baixas, pois a carga hidráulica disponível tonar-se pouca sobre essas cotas.</a:t>
            </a:r>
          </a:p>
        </p:txBody>
      </p:sp>
    </p:spTree>
    <p:extLst>
      <p:ext uri="{BB962C8B-B14F-4D97-AF65-F5344CB8AC3E}">
        <p14:creationId xmlns:p14="http://schemas.microsoft.com/office/powerpoint/2010/main" val="122905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99592" y="520583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21437" y="111136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827584" y="1586155"/>
            <a:ext cx="795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/>
              <a:t>Após feitas as substituições as perdas de carga linear com valores acima de 8 m/km representaram apenas 1,23% dos trechos. Na Figura 3 têm-se as </a:t>
            </a:r>
            <a:r>
              <a:rPr lang="pt-BR" dirty="0" err="1"/>
              <a:t>isolinhas</a:t>
            </a:r>
            <a:r>
              <a:rPr lang="pt-BR" dirty="0"/>
              <a:t>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9ABDB7B-678F-42B1-B3AA-F83AE182D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58547"/>
            <a:ext cx="6786754" cy="337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65820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65820" y="112109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899592" y="1916832"/>
            <a:ext cx="79563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Substituição da tubulação de DN 25 mm por 50 mm;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A rede ainda apresentou trechos com elevadas perdas de carga linear;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Houve aumento de nós com pressões abaixo de 10 </a:t>
            </a:r>
            <a:r>
              <a:rPr lang="pt-BR" dirty="0" err="1"/>
              <a:t>m.c.a</a:t>
            </a:r>
            <a:r>
              <a:rPr lang="pt-BR" dirty="0"/>
              <a:t> (9,54%);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</a:rPr>
              <a:t>Hipótese</a:t>
            </a:r>
            <a:r>
              <a:rPr lang="pt-BR" dirty="0"/>
              <a:t>: esse aumento pode ser consequência da correção do consumo per capita da população do distrito de Lagoa do Mato, que no Cenário 1 era de 56 L/</a:t>
            </a:r>
            <a:r>
              <a:rPr lang="pt-BR" dirty="0" err="1"/>
              <a:t>hab.dia</a:t>
            </a:r>
            <a:r>
              <a:rPr lang="pt-BR" dirty="0"/>
              <a:t> e no Cenário 2 passou para 100 L/</a:t>
            </a:r>
            <a:r>
              <a:rPr lang="pt-BR" dirty="0" err="1"/>
              <a:t>hab.dia</a:t>
            </a:r>
            <a:r>
              <a:rPr lang="pt-BR" dirty="0"/>
              <a:t>, como o recomendo pela norma SPO-012 da CAGECE para comunidades do interior.</a:t>
            </a:r>
          </a:p>
        </p:txBody>
      </p:sp>
    </p:spTree>
    <p:extLst>
      <p:ext uri="{BB962C8B-B14F-4D97-AF65-F5344CB8AC3E}">
        <p14:creationId xmlns:p14="http://schemas.microsoft.com/office/powerpoint/2010/main" val="3575157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90795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08543" y="126054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827584" y="1629875"/>
            <a:ext cx="795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/>
              <a:t>Aumentou-se a extensão de rede, substituição de outros diâmetros e implantação de um Reservatório Elevado (REL), indicado na Figura 4.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1D350CC-92AA-46CC-A446-12167910F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47" y="2420888"/>
            <a:ext cx="7519375" cy="33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76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33211" y="114390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733211" y="1772816"/>
            <a:ext cx="79563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Houve alteração de diâmetros em toda a rede e as ampliações se restringiram a tubulações com DN de 50 e 100 mm;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As substituições foram decorrentes da busca pela redução das perdas de carga linear apresentadas nos cenários 1 e 2;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Foi implementado um REL na cota mais elevada da região que apresentou as menores pressões;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Ainda persistiram regiões com pressões abaixo de 10 </a:t>
            </a:r>
            <a:r>
              <a:rPr lang="pt-BR" dirty="0" err="1"/>
              <a:t>m.c.a</a:t>
            </a:r>
            <a:r>
              <a:rPr lang="pt-BR" dirty="0"/>
              <a:t> (menor 6,64 </a:t>
            </a:r>
            <a:r>
              <a:rPr lang="pt-BR" dirty="0" err="1"/>
              <a:t>m.c.a</a:t>
            </a:r>
            <a:r>
              <a:rPr lang="pt-BR" dirty="0"/>
              <a:t>);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Segundo Heller e Pádua (2010), valores de pressões superiores ou inferiores a norma são aceitáveis;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nenhum trecho apresentou valores acima de 8 m/km.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5648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809411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CONCLUSÕES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809411" y="1700808"/>
            <a:ext cx="79563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A rede de distribuição de água de Lagoa do Mato necessita de adequações quanto aos seus diâmetros;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5,11% dos nós da rede estavam com pressões menores que 10 </a:t>
            </a:r>
            <a:r>
              <a:rPr lang="pt-BR" dirty="0" err="1"/>
              <a:t>m.c.a</a:t>
            </a:r>
            <a:r>
              <a:rPr lang="pt-BR" dirty="0"/>
              <a:t> devido à proximidade das cotas destes pontos com as do RAP;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6,11% dos trechos encontram-se com perdas de carga acima de 8 m/Km;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Para 2039, ano de fim de plano, a rede de distribuição deve implementar um REL para reduzir pontos com pressão inferior a 10 </a:t>
            </a:r>
            <a:r>
              <a:rPr lang="pt-BR" dirty="0" err="1"/>
              <a:t>m.c.a</a:t>
            </a:r>
            <a:r>
              <a:rPr lang="pt-BR" dirty="0"/>
              <a:t> e manter as perdas de carga abaixo de 8 m/Km.</a:t>
            </a:r>
          </a:p>
        </p:txBody>
      </p:sp>
    </p:spTree>
    <p:extLst>
      <p:ext uri="{BB962C8B-B14F-4D97-AF65-F5344CB8AC3E}">
        <p14:creationId xmlns:p14="http://schemas.microsoft.com/office/powerpoint/2010/main" val="424987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1997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REFERÊNCIAS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681997" y="1340768"/>
            <a:ext cx="79563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/>
              <a:t>CEARÁ (2017). </a:t>
            </a:r>
            <a:r>
              <a:rPr lang="pt-BR" b="1" dirty="0"/>
              <a:t>Instituto de Pesquisa e Estratégia Econômica do Ceará – IPECE. Perfil Municipal de </a:t>
            </a:r>
            <a:r>
              <a:rPr lang="pt-BR" b="1" dirty="0" err="1"/>
              <a:t>Itatira</a:t>
            </a:r>
            <a:r>
              <a:rPr lang="pt-BR" dirty="0"/>
              <a:t>. Fortaleza. </a:t>
            </a:r>
          </a:p>
          <a:p>
            <a:pPr>
              <a:spcAft>
                <a:spcPts val="1200"/>
              </a:spcAft>
            </a:pPr>
            <a:r>
              <a:rPr lang="pt-BR" dirty="0"/>
              <a:t>CEARÁ (2010). </a:t>
            </a:r>
            <a:r>
              <a:rPr lang="pt-BR" b="1" dirty="0"/>
              <a:t>Normas Técnicas para Projetos de Sistemas de Abastecimento de Água e Esgotamento Sanitário CAGECE 2</a:t>
            </a:r>
            <a:r>
              <a:rPr lang="pt-BR" dirty="0"/>
              <a:t>. Ed. Fortaleza: CAGECE.</a:t>
            </a:r>
          </a:p>
          <a:p>
            <a:pPr>
              <a:spcAft>
                <a:spcPts val="1200"/>
              </a:spcAft>
            </a:pPr>
            <a:r>
              <a:rPr lang="pt-BR" dirty="0"/>
              <a:t>HELLER, L; PÁDUA, V. L. (2010). </a:t>
            </a:r>
            <a:r>
              <a:rPr lang="pt-BR" b="1" dirty="0"/>
              <a:t>Abastecimento de Água para Consumo Humano</a:t>
            </a:r>
            <a:r>
              <a:rPr lang="pt-BR" dirty="0"/>
              <a:t>. 2.ed.rev. e atual. 1 v.: </a:t>
            </a:r>
            <a:r>
              <a:rPr lang="pt-BR" dirty="0" err="1"/>
              <a:t>il</a:t>
            </a:r>
            <a:r>
              <a:rPr lang="pt-BR" dirty="0"/>
              <a:t> – (</a:t>
            </a:r>
            <a:r>
              <a:rPr lang="pt-BR" dirty="0" err="1"/>
              <a:t>Ingenium</a:t>
            </a:r>
            <a:r>
              <a:rPr lang="pt-BR" dirty="0"/>
              <a:t>). Belo Horizonte: Editora UFMG.</a:t>
            </a:r>
          </a:p>
          <a:p>
            <a:pPr>
              <a:spcAft>
                <a:spcPts val="1200"/>
              </a:spcAft>
            </a:pPr>
            <a:r>
              <a:rPr lang="pt-BR" dirty="0"/>
              <a:t>IBGE (2010), </a:t>
            </a:r>
            <a:r>
              <a:rPr lang="pt-BR" b="1" dirty="0"/>
              <a:t>Fundação Instituto Brasileiro de Geografia e Estatística. Dados referentes ao município de </a:t>
            </a:r>
            <a:r>
              <a:rPr lang="pt-BR" b="1" dirty="0" err="1"/>
              <a:t>Itatira</a:t>
            </a:r>
            <a:r>
              <a:rPr lang="pt-BR" dirty="0"/>
              <a:t>. Censo Demográfico . Disponível em: &lt;http://cidades.ibge.gov.br/v4/brasil/</a:t>
            </a:r>
            <a:r>
              <a:rPr lang="pt-BR" dirty="0" err="1"/>
              <a:t>ce</a:t>
            </a:r>
            <a:r>
              <a:rPr lang="pt-BR" dirty="0"/>
              <a:t>/</a:t>
            </a:r>
            <a:r>
              <a:rPr lang="pt-BR" dirty="0" err="1"/>
              <a:t>itatira</a:t>
            </a:r>
            <a:r>
              <a:rPr lang="pt-BR" dirty="0"/>
              <a:t>/panorama&gt;. Acesso em: 01/02/2018.</a:t>
            </a:r>
          </a:p>
        </p:txBody>
      </p:sp>
    </p:spTree>
    <p:extLst>
      <p:ext uri="{BB962C8B-B14F-4D97-AF65-F5344CB8AC3E}">
        <p14:creationId xmlns:p14="http://schemas.microsoft.com/office/powerpoint/2010/main" val="294184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INTRODUÇÃO/OBJETIVOS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/>
          <p:nvPr/>
        </p:nvSpPr>
        <p:spPr>
          <a:xfrm>
            <a:off x="716195" y="1225635"/>
            <a:ext cx="79208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saneamento básico proporciona a qualidade de vida;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Saneamento básico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Os SAAE mais antigos são deteriorados;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Softwares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 simulação 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HidroCad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SanCad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UFC6,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CRede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Epanet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2.0);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Verificar as pressões e perdas de carga linear para diagnosticar e propor alterações na rede de distribuição de água, através de modelagem computacional.</a:t>
            </a:r>
          </a:p>
        </p:txBody>
      </p:sp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504056"/>
          </a:xfrm>
        </p:spPr>
        <p:txBody>
          <a:bodyPr anchor="t" anchorCtr="0">
            <a:normAutofit fontScale="90000"/>
          </a:bodyPr>
          <a:lstStyle/>
          <a:p>
            <a:r>
              <a:rPr lang="pt-BR" sz="3200" dirty="0"/>
              <a:t>OBRIGADO!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683568" y="2924944"/>
            <a:ext cx="79563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dirty="0"/>
              <a:t>Geisson Mesquita - Engenheiro Ambiental e Sanitarista</a:t>
            </a:r>
          </a:p>
          <a:p>
            <a:pPr algn="ctr">
              <a:spcAft>
                <a:spcPts val="1200"/>
              </a:spcAft>
            </a:pPr>
            <a:r>
              <a:rPr lang="pt-BR" dirty="0"/>
              <a:t>geisson.mesquita@gmail.com</a:t>
            </a:r>
          </a:p>
        </p:txBody>
      </p:sp>
    </p:spTree>
    <p:extLst>
      <p:ext uri="{BB962C8B-B14F-4D97-AF65-F5344CB8AC3E}">
        <p14:creationId xmlns:p14="http://schemas.microsoft.com/office/powerpoint/2010/main" val="159986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83568" y="1180852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Descrição da área de estudo e critérios técnicos adotados: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2018, o distrito tinha 2.138 ligações totais além de 21.618 m de extensão de rede;</a:t>
            </a:r>
          </a:p>
          <a:p>
            <a:pPr algn="just">
              <a:spcAft>
                <a:spcPts val="1200"/>
              </a:spcAft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9AD5DE-D2D1-49D6-A723-49EB5938B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876" y="2708920"/>
            <a:ext cx="6948264" cy="19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01316" y="1251035"/>
            <a:ext cx="79208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Descrição da área de estudo e critérios técnicos adotados: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Critérios hidráulicos adotados CAGECE (2010):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• Pressão estática máxima: 50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m.c.a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• Pressão dinâmica mínima: 10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m.c.a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• Perda de carga unitária máxima: 8 m/km (tubos novos ou velhos);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• O diâmetro mínimo dos condutos secundários: 50 mm;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• Coeficiente de rugosidade para PVC: 140.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• Consumo per capita de 100 L/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hab.dia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para o interior.</a:t>
            </a:r>
          </a:p>
          <a:p>
            <a:pPr algn="just">
              <a:spcAft>
                <a:spcPts val="1200"/>
              </a:spcAft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16277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02296" y="1098351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Estudo populacional: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Utilizaram-se os dados dos CENSOS do IBGE (Tabela 1) para estimar a evolução populacional de 2019, início de projeto, à 2039 como final de projeto, já os dados do SISAR-BBA foram usados para estimar a população distrital em 2018.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5F1AF8-FE91-4207-AA62-7CB58CE31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20" y="3169334"/>
            <a:ext cx="7488832" cy="18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3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01316" y="1156580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Vazões de projeto:</a:t>
            </a:r>
          </a:p>
          <a:p>
            <a:pPr algn="just">
              <a:spcAft>
                <a:spcPts val="1200"/>
              </a:spcAft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F86D2CE-C74F-4EC7-BB84-78240DA45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620" y="2082052"/>
            <a:ext cx="7020272" cy="29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0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99344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63192" y="1208701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Vazões de projeto:</a:t>
            </a:r>
          </a:p>
          <a:p>
            <a:pPr algn="just">
              <a:spcAft>
                <a:spcPts val="1200"/>
              </a:spcAft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05CB07-1DC1-425E-92E3-7F1811FD2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46" y="2092877"/>
            <a:ext cx="6858508" cy="24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0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19064" y="1132218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Vazões de projeto:</a:t>
            </a:r>
          </a:p>
          <a:p>
            <a:pPr algn="just">
              <a:spcAft>
                <a:spcPts val="1200"/>
              </a:spcAft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A0D5B7-5F12-4271-8990-A77BF5E0D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2501026"/>
            <a:ext cx="6300192" cy="20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90712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26208" y="140207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Concepção do modelo hidráulico e cenários de simulações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729243" y="2048728"/>
            <a:ext cx="7956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BR" dirty="0"/>
              <a:t>Para montar o modelo utilizou-se </a:t>
            </a:r>
            <a:r>
              <a:rPr lang="pt-BR" i="1" dirty="0"/>
              <a:t>software</a:t>
            </a:r>
            <a:r>
              <a:rPr lang="pt-BR" dirty="0"/>
              <a:t> de </a:t>
            </a:r>
            <a:r>
              <a:rPr lang="pt-BR" dirty="0" err="1"/>
              <a:t>platadorma</a:t>
            </a:r>
            <a:r>
              <a:rPr lang="pt-BR" dirty="0"/>
              <a:t> CAD, </a:t>
            </a:r>
            <a:r>
              <a:rPr lang="pt-BR" dirty="0" err="1"/>
              <a:t>Epanet</a:t>
            </a:r>
            <a:r>
              <a:rPr lang="pt-BR" dirty="0"/>
              <a:t> Brasil 2.0, planilhas eletrônicas e o </a:t>
            </a:r>
            <a:r>
              <a:rPr lang="pt-BR" dirty="0" err="1"/>
              <a:t>CRede</a:t>
            </a:r>
            <a:r>
              <a:rPr lang="pt-BR" dirty="0"/>
              <a:t>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BR" dirty="0"/>
              <a:t>A partir das curvas de nível, foi desenhado o arruamento do distrito de Lagoa do Mato.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BR" dirty="0"/>
              <a:t>Consultaram-se os operadores técnicos do SISAR-BBA do sistema, e  no programa </a:t>
            </a:r>
            <a:r>
              <a:rPr lang="pt-BR" dirty="0" err="1"/>
              <a:t>CRede</a:t>
            </a:r>
            <a:r>
              <a:rPr lang="pt-BR" dirty="0"/>
              <a:t> foi usado para o dimensionamento hidráulico.</a:t>
            </a:r>
          </a:p>
        </p:txBody>
      </p:sp>
    </p:spTree>
    <p:extLst>
      <p:ext uri="{BB962C8B-B14F-4D97-AF65-F5344CB8AC3E}">
        <p14:creationId xmlns:p14="http://schemas.microsoft.com/office/powerpoint/2010/main" val="2602620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1452</Words>
  <Application>Microsoft Office PowerPoint</Application>
  <PresentationFormat>Apresentação na tela (4:3)</PresentationFormat>
  <Paragraphs>115</Paragraphs>
  <Slides>20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Tema do Office</vt:lpstr>
      <vt:lpstr>VERIFICAÇÃO HIDRÁULICA DA REDE DE DISTRIBUIÇÃO DE ÁGUA DO DISTRITO DE LAGOA DO MATO–ITATIRA-CE</vt:lpstr>
      <vt:lpstr>INTRODUÇÃO/OBJETIVOS </vt:lpstr>
      <vt:lpstr>MATERIAL E MÉTODOS </vt:lpstr>
      <vt:lpstr>MATERIAL E MÉTODOS </vt:lpstr>
      <vt:lpstr>MATERIAL E MÉTODOS </vt:lpstr>
      <vt:lpstr>MATERIAL E MÉTODOS </vt:lpstr>
      <vt:lpstr>MATERIAL E MÉTODOS </vt:lpstr>
      <vt:lpstr>MATERIAL E MÉTODOS </vt:lpstr>
      <vt:lpstr>MATERIAL E MÉTODOS </vt:lpstr>
      <vt:lpstr>MATERIAL E MÉTODOS </vt:lpstr>
      <vt:lpstr>RESULTADOS E DISCUSSÃO  </vt:lpstr>
      <vt:lpstr>RESULTADOS E DISCUSSÃO  </vt:lpstr>
      <vt:lpstr>RESULTADOS E DISCUSSÃO  </vt:lpstr>
      <vt:lpstr>RESULTADOS E DISCUSSÃO  </vt:lpstr>
      <vt:lpstr>RESULTADOS E DISCUSSÃO  </vt:lpstr>
      <vt:lpstr>RESULTADOS E DISCUSSÃO  </vt:lpstr>
      <vt:lpstr>RESULTADOS E DISCUSSÃO  </vt:lpstr>
      <vt:lpstr>CONCLUSÕES  </vt:lpstr>
      <vt:lpstr>REFERÊNCIAS  </vt:lpstr>
      <vt:lpstr>OBRIGADO!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Francisco Ponce</cp:lastModifiedBy>
  <cp:revision>25</cp:revision>
  <dcterms:created xsi:type="dcterms:W3CDTF">2018-05-02T19:43:05Z</dcterms:created>
  <dcterms:modified xsi:type="dcterms:W3CDTF">2019-05-05T22:03:52Z</dcterms:modified>
</cp:coreProperties>
</file>