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9" r:id="rId2"/>
    <p:sldId id="262" r:id="rId3"/>
    <p:sldId id="263" r:id="rId4"/>
    <p:sldId id="264" r:id="rId5"/>
    <p:sldId id="265" r:id="rId6"/>
    <p:sldId id="266" r:id="rId7"/>
    <p:sldId id="277" r:id="rId8"/>
    <p:sldId id="276" r:id="rId9"/>
    <p:sldId id="267" r:id="rId10"/>
    <p:sldId id="278" r:id="rId11"/>
    <p:sldId id="268" r:id="rId12"/>
    <p:sldId id="275" r:id="rId13"/>
    <p:sldId id="270" r:id="rId14"/>
    <p:sldId id="279" r:id="rId15"/>
    <p:sldId id="271" r:id="rId16"/>
    <p:sldId id="282" r:id="rId17"/>
    <p:sldId id="283" r:id="rId18"/>
    <p:sldId id="284" r:id="rId19"/>
    <p:sldId id="280" r:id="rId20"/>
    <p:sldId id="285" r:id="rId21"/>
    <p:sldId id="286" r:id="rId22"/>
    <p:sldId id="272" r:id="rId23"/>
    <p:sldId id="273" r:id="rId24"/>
    <p:sldId id="287" r:id="rId25"/>
    <p:sldId id="288" r:id="rId26"/>
    <p:sldId id="274" r:id="rId27"/>
    <p:sldId id="289" r:id="rId28"/>
    <p:sldId id="290" r:id="rId29"/>
    <p:sldId id="291" r:id="rId30"/>
    <p:sldId id="292" r:id="rId31"/>
    <p:sldId id="293" r:id="rId32"/>
    <p:sldId id="295" r:id="rId33"/>
    <p:sldId id="294" r:id="rId34"/>
    <p:sldId id="296" r:id="rId35"/>
    <p:sldId id="297" r:id="rId36"/>
    <p:sldId id="298" r:id="rId37"/>
    <p:sldId id="299" r:id="rId38"/>
    <p:sldId id="300" r:id="rId3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2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t>06/05/2019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974B1-5D5D-49ED-B117-41CAD6C2628C}" type="datetimeFigureOut">
              <a:rPr lang="pt-BR" smtClean="0"/>
              <a:t>06/05/2019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1AFB9-FDB5-4028-B953-5CE031CD31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9757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1AFB9-FDB5-4028-B953-5CE031CD31D1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8147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1AFB9-FDB5-4028-B953-5CE031CD31D1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5378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06/05/2019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06/05/2019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06/05/2019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06/05/2019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06/05/2019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06/05/2019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06/05/2019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06/05/2019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06/05/2019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06/05/2019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06/05/2019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06/05/2019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Picture 2" descr="C:\Users\gabriel.silva\Desktop\Template-49CNSA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281121" cy="694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251520" y="1069595"/>
            <a:ext cx="8640960" cy="4104456"/>
          </a:xfrm>
        </p:spPr>
        <p:txBody>
          <a:bodyPr anchor="ctr" anchorCtr="0">
            <a:normAutofit/>
          </a:bodyPr>
          <a:lstStyle/>
          <a:p>
            <a:r>
              <a:rPr lang="pt-BR" sz="3200" b="1" dirty="0"/>
              <a:t>APLICAÇÃO DE TECNOLOGIA ESPECÍFICA - ADITIVO MICROBIOLÓGICO EFICAZ (AME) E SEUS EFEITOS, NO CHORUME, PROVENIENTE DO ATERRO SANITÁRIO DO MUNICÍPIO DE TANGARÁ DA SERRA – MT</a:t>
            </a:r>
          </a:p>
        </p:txBody>
      </p:sp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251520" y="5013176"/>
            <a:ext cx="8640960" cy="7916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b="1" dirty="0"/>
              <a:t>MARCEL ANDRADE BERTEGES</a:t>
            </a:r>
          </a:p>
          <a:p>
            <a:pPr algn="l"/>
            <a:endParaRPr lang="pt-BR" sz="2800" dirty="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DD2F6534-0E11-4143-978A-72749B6DE4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32656"/>
            <a:ext cx="2736304" cy="1063076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60246875-7679-42F1-B7FE-6032223F42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8804"/>
            <a:ext cx="946467" cy="86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71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BE7FDF-F2CA-452D-BBF3-C7AAEA2D2077}"/>
              </a:ext>
            </a:extLst>
          </p:cNvPr>
          <p:cNvSpPr/>
          <p:nvPr/>
        </p:nvSpPr>
        <p:spPr>
          <a:xfrm>
            <a:off x="323528" y="582265"/>
            <a:ext cx="856895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/>
              <a:t>ATERRO SANITÁRIO - TANGARÁ DA SERRA – MT</a:t>
            </a:r>
            <a:br>
              <a:rPr lang="pt-BR" b="1" dirty="0"/>
            </a:b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643BE9E-4426-4444-A388-30DF722A1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99" y="1340768"/>
            <a:ext cx="6099001" cy="451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963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715FC12-35CE-4F6D-B842-7777C6C5E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29852"/>
            <a:ext cx="5976664" cy="4484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FBE7FDF-F2CA-452D-BBF3-C7AAEA2D2077}"/>
              </a:ext>
            </a:extLst>
          </p:cNvPr>
          <p:cNvSpPr/>
          <p:nvPr/>
        </p:nvSpPr>
        <p:spPr>
          <a:xfrm>
            <a:off x="323528" y="582265"/>
            <a:ext cx="856895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/>
              <a:t>ATERRO SANITÁRIO - TANGARÁ DA SERRA – MT</a:t>
            </a:r>
            <a:br>
              <a:rPr lang="pt-BR" b="1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3429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BE7FDF-F2CA-452D-BBF3-C7AAEA2D2077}"/>
              </a:ext>
            </a:extLst>
          </p:cNvPr>
          <p:cNvSpPr/>
          <p:nvPr/>
        </p:nvSpPr>
        <p:spPr>
          <a:xfrm>
            <a:off x="323528" y="582265"/>
            <a:ext cx="856895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/>
              <a:t>ATERRO SANITÁRIO - TANGARÁ DA SERRA – MT</a:t>
            </a:r>
            <a:br>
              <a:rPr lang="pt-BR" b="1" dirty="0"/>
            </a:br>
            <a:endParaRPr lang="pt-BR" dirty="0"/>
          </a:p>
        </p:txBody>
      </p:sp>
      <p:pic>
        <p:nvPicPr>
          <p:cNvPr id="5" name="Imagem 5">
            <a:extLst>
              <a:ext uri="{FF2B5EF4-FFF2-40B4-BE49-F238E27FC236}">
                <a16:creationId xmlns:a16="http://schemas.microsoft.com/office/drawing/2014/main" id="{F397816B-DDA8-411B-A339-D50BC9372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772" y="1340768"/>
            <a:ext cx="6714455" cy="451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810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150F2AE8-8E08-4DCF-B74C-79D051D5B0E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87524" y="404664"/>
            <a:ext cx="856895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/>
              <a:t>ADITIVO MICROBIOLÓGICO EFICAZ (AME)</a:t>
            </a:r>
            <a:br>
              <a:rPr lang="pt-BR" sz="3200" b="1" dirty="0"/>
            </a:br>
            <a:br>
              <a:rPr lang="pt-BR" sz="3200" b="1" dirty="0"/>
            </a:br>
            <a:r>
              <a:rPr lang="pt-BR" sz="3200" dirty="0"/>
              <a:t>1 - É um produto natural probiótico que acelera a decomposição da matéria orgânica. </a:t>
            </a:r>
            <a:br>
              <a:rPr lang="pt-BR" sz="3200" dirty="0"/>
            </a:br>
            <a:r>
              <a:rPr lang="pt-BR" sz="3200" dirty="0"/>
              <a:t>2 - São altamente eficientes e não causam riscos à saúde humana e nem ao ambiente, não sendo patogênicos, nem geneticamente modificados. </a:t>
            </a:r>
            <a:br>
              <a:rPr lang="pt-BR" sz="3200" dirty="0"/>
            </a:br>
            <a:r>
              <a:rPr lang="pt-BR" sz="3200" dirty="0"/>
              <a:t>3 - São leveduras e lactobacilos que aceleram a decomposição da matéria orgânica através de uma fermentação antioxidante. </a:t>
            </a:r>
            <a:br>
              <a:rPr lang="pt-BR" sz="2000" dirty="0"/>
            </a:b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991547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150F2AE8-8E08-4DCF-B74C-79D051D5B0E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87524" y="404664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/>
              <a:t>ADITIVO MICROBIOLÓGICO EFICAZ (AME)</a:t>
            </a:r>
            <a:br>
              <a:rPr lang="pt-BR" sz="3200" b="1" dirty="0"/>
            </a:br>
            <a:br>
              <a:rPr lang="pt-BR" sz="3200" dirty="0"/>
            </a:br>
            <a:r>
              <a:rPr lang="pt-BR" sz="3200" dirty="0"/>
              <a:t>4 - Aceleram a quebra de açúcares, proteínas, gorduras e fibras. </a:t>
            </a:r>
            <a:br>
              <a:rPr lang="pt-BR" sz="3200" dirty="0"/>
            </a:br>
            <a:r>
              <a:rPr lang="pt-BR" sz="3200" dirty="0"/>
              <a:t>5 - Promovem uma rápida decomposição de matéria orgânica. Possuem grande utilidade na remoção de odores, redução de matéria orgânica, remoção de lodo sedimentado e auxiliam na descontaminação de rios e lagos.</a:t>
            </a:r>
            <a:r>
              <a:rPr lang="pt-BR" sz="3200" b="1" dirty="0"/>
              <a:t> </a:t>
            </a:r>
            <a:br>
              <a:rPr lang="pt-BR" sz="3200" b="1" dirty="0"/>
            </a:b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333888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755576" y="404664"/>
            <a:ext cx="7956376" cy="4320480"/>
          </a:xfrm>
        </p:spPr>
        <p:txBody>
          <a:bodyPr anchor="t" anchorCtr="0">
            <a:noAutofit/>
          </a:bodyPr>
          <a:lstStyle/>
          <a:p>
            <a:r>
              <a:rPr lang="pt-BR" sz="3200" b="1" dirty="0"/>
              <a:t>MATERIAL E MÉTODOS</a:t>
            </a:r>
            <a:br>
              <a:rPr lang="pt-BR" sz="3200" dirty="0"/>
            </a:br>
            <a:r>
              <a:rPr lang="pt-BR" sz="3200" dirty="0"/>
              <a:t> </a:t>
            </a:r>
            <a:br>
              <a:rPr lang="pt-BR" sz="3200" dirty="0"/>
            </a:br>
            <a:r>
              <a:rPr lang="pt-BR" sz="3200" dirty="0"/>
              <a:t>1- Armazenado em sistemas de lagoas, interligadas; </a:t>
            </a:r>
            <a:br>
              <a:rPr lang="pt-BR" sz="3200" dirty="0"/>
            </a:br>
            <a:r>
              <a:rPr lang="pt-BR" sz="3200" dirty="0"/>
              <a:t>2 – A primeira lagoa recebe o liquido lixiviado (chorume) </a:t>
            </a:r>
            <a:r>
              <a:rPr lang="pt-BR" sz="3200" i="1" dirty="0"/>
              <a:t>in natura;</a:t>
            </a:r>
            <a:r>
              <a:rPr lang="pt-BR" sz="3200" dirty="0"/>
              <a:t> </a:t>
            </a:r>
            <a:br>
              <a:rPr lang="pt-BR" sz="3200" dirty="0"/>
            </a:br>
            <a:r>
              <a:rPr lang="pt-BR" sz="3200" dirty="0"/>
              <a:t>3 - Transposição do lixiviado superior ao decantado, para a segunda lagoa;</a:t>
            </a:r>
            <a:br>
              <a:rPr lang="pt-BR" sz="3200" dirty="0"/>
            </a:br>
            <a:endParaRPr lang="pt-BR" sz="3200" b="1" i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943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755576" y="404664"/>
            <a:ext cx="7956376" cy="4320480"/>
          </a:xfrm>
        </p:spPr>
        <p:txBody>
          <a:bodyPr anchor="t" anchorCtr="0">
            <a:noAutofit/>
          </a:bodyPr>
          <a:lstStyle/>
          <a:p>
            <a:r>
              <a:rPr lang="pt-BR" sz="3200" b="1" dirty="0"/>
              <a:t>MATERIAL E MÉTODOS</a:t>
            </a:r>
            <a:br>
              <a:rPr lang="pt-BR" sz="3200" dirty="0"/>
            </a:br>
            <a:r>
              <a:rPr lang="pt-BR" sz="3200" dirty="0"/>
              <a:t> </a:t>
            </a:r>
            <a:br>
              <a:rPr lang="pt-BR" sz="3200" dirty="0"/>
            </a:br>
            <a:r>
              <a:rPr lang="pt-BR" sz="3200" dirty="0"/>
              <a:t>4 - Adição na primeira lagoa, o produto AME, ativado anteriormente com melaço, para iniciar o processo de decomposição da matéria orgânica;</a:t>
            </a:r>
            <a:br>
              <a:rPr lang="pt-BR" sz="3200" dirty="0"/>
            </a:br>
            <a:r>
              <a:rPr lang="pt-BR" sz="3200" dirty="0"/>
              <a:t>5 - Os ensaios realizados antes do início da adição de AME e com intervalos aproximados de 15 dias médio, após a aplicação do AME ativado;</a:t>
            </a:r>
            <a:br>
              <a:rPr lang="pt-BR" sz="3200" dirty="0"/>
            </a:br>
            <a:r>
              <a:rPr lang="pt-BR" sz="3200" dirty="0"/>
              <a:t> </a:t>
            </a:r>
            <a:endParaRPr lang="pt-BR" sz="3200" b="1" i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325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755576" y="404664"/>
            <a:ext cx="7956376" cy="4320480"/>
          </a:xfrm>
        </p:spPr>
        <p:txBody>
          <a:bodyPr anchor="t" anchorCtr="0">
            <a:noAutofit/>
          </a:bodyPr>
          <a:lstStyle/>
          <a:p>
            <a:r>
              <a:rPr lang="pt-BR" sz="3200" b="1" dirty="0"/>
              <a:t>MATERIAL E MÉTODOS</a:t>
            </a:r>
            <a:br>
              <a:rPr lang="pt-BR" sz="3200" dirty="0"/>
            </a:br>
            <a:r>
              <a:rPr lang="pt-BR" sz="3200" dirty="0"/>
              <a:t> </a:t>
            </a:r>
            <a:br>
              <a:rPr lang="pt-BR" sz="3200" dirty="0"/>
            </a:br>
            <a:r>
              <a:rPr lang="pt-BR" sz="3200" dirty="0"/>
              <a:t>6 - Parâmetros monitorados por único laboratório externo, métodos </a:t>
            </a:r>
            <a:r>
              <a:rPr lang="pt-BR" sz="3200" i="1" dirty="0"/>
              <a:t>Standard </a:t>
            </a:r>
            <a:r>
              <a:rPr lang="pt-BR" sz="3200" i="1" dirty="0" err="1"/>
              <a:t>Methods</a:t>
            </a:r>
            <a:r>
              <a:rPr lang="pt-BR" sz="3200" i="1" dirty="0"/>
              <a:t> for </a:t>
            </a:r>
            <a:r>
              <a:rPr lang="pt-BR" sz="3200" i="1" dirty="0" err="1"/>
              <a:t>the</a:t>
            </a:r>
            <a:r>
              <a:rPr lang="pt-BR" sz="3200" i="1" dirty="0"/>
              <a:t> </a:t>
            </a:r>
            <a:r>
              <a:rPr lang="pt-BR" sz="3200" i="1" dirty="0" err="1"/>
              <a:t>Examination</a:t>
            </a:r>
            <a:r>
              <a:rPr lang="pt-BR" sz="3200" i="1" dirty="0"/>
              <a:t> </a:t>
            </a:r>
            <a:r>
              <a:rPr lang="pt-BR" sz="3200" i="1" dirty="0" err="1"/>
              <a:t>of</a:t>
            </a:r>
            <a:r>
              <a:rPr lang="pt-BR" sz="3200" i="1" dirty="0"/>
              <a:t> </a:t>
            </a:r>
            <a:r>
              <a:rPr lang="pt-BR" sz="3200" i="1" dirty="0" err="1"/>
              <a:t>Water</a:t>
            </a:r>
            <a:r>
              <a:rPr lang="pt-BR" sz="3200" i="1" dirty="0"/>
              <a:t> </a:t>
            </a:r>
            <a:r>
              <a:rPr lang="pt-BR" sz="3200" i="1" dirty="0" err="1"/>
              <a:t>and</a:t>
            </a:r>
            <a:r>
              <a:rPr lang="pt-BR" sz="3200" i="1" dirty="0"/>
              <a:t> </a:t>
            </a:r>
            <a:r>
              <a:rPr lang="pt-BR" sz="3200" i="1" dirty="0" err="1"/>
              <a:t>Wastewater</a:t>
            </a:r>
            <a:r>
              <a:rPr lang="pt-BR" sz="3200" i="1" dirty="0"/>
              <a:t> 23</a:t>
            </a:r>
            <a:r>
              <a:rPr lang="pt-BR" sz="3200" i="1" baseline="30000" dirty="0"/>
              <a:t>o</a:t>
            </a:r>
            <a:r>
              <a:rPr lang="pt-BR" sz="3200" i="1" dirty="0"/>
              <a:t> </a:t>
            </a:r>
            <a:r>
              <a:rPr lang="pt-BR" sz="3200" i="1" dirty="0" err="1"/>
              <a:t>edition</a:t>
            </a:r>
            <a:r>
              <a:rPr lang="pt-BR" sz="3200" i="1" dirty="0"/>
              <a:t>; APHA, WEF, AWWA e ICR Microbial </a:t>
            </a:r>
            <a:r>
              <a:rPr lang="pt-BR" sz="3200" i="1" dirty="0" err="1"/>
              <a:t>Laboratory</a:t>
            </a:r>
            <a:r>
              <a:rPr lang="pt-BR" sz="3200" i="1" dirty="0"/>
              <a:t> Manual, U.S EPA, 1996;</a:t>
            </a:r>
            <a:endParaRPr lang="pt-BR" sz="3200" b="1" i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891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755576" y="404664"/>
            <a:ext cx="7956376" cy="4320480"/>
          </a:xfrm>
        </p:spPr>
        <p:txBody>
          <a:bodyPr anchor="t" anchorCtr="0">
            <a:noAutofit/>
          </a:bodyPr>
          <a:lstStyle/>
          <a:p>
            <a:r>
              <a:rPr lang="pt-BR" sz="3200" b="1" dirty="0"/>
              <a:t>MATERIAL E MÉTODOS</a:t>
            </a:r>
            <a:br>
              <a:rPr lang="pt-BR" sz="3200" dirty="0"/>
            </a:br>
            <a:r>
              <a:rPr lang="pt-BR" sz="3200" dirty="0"/>
              <a:t> </a:t>
            </a:r>
            <a:br>
              <a:rPr lang="pt-BR" sz="3200" dirty="0"/>
            </a:br>
            <a:r>
              <a:rPr lang="pt-BR" sz="3200" dirty="0"/>
              <a:t>7 - Parâmetros: Temperatura, pH, Nitrogênio Amoniacal Total, Demanda Química de Oxigênio (DQO), Demanda Bioquímica de Oxigênio (DBO), Óleos Vegetais e Gordura Animal e Sulfeto. </a:t>
            </a:r>
            <a:endParaRPr lang="pt-BR" sz="3200" b="1" i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968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395536" y="404664"/>
            <a:ext cx="8316416" cy="1224136"/>
          </a:xfrm>
        </p:spPr>
        <p:txBody>
          <a:bodyPr anchor="t" anchorCtr="0">
            <a:noAutofit/>
          </a:bodyPr>
          <a:lstStyle/>
          <a:p>
            <a:r>
              <a:rPr lang="pt-BR" sz="3200" b="1" dirty="0"/>
              <a:t>Sistemas de lagoas de chorume do município de Tangará da Serra - MT</a:t>
            </a:r>
            <a:endParaRPr lang="pt-BR" sz="3200" b="1" i="1" u="sng" dirty="0">
              <a:solidFill>
                <a:srgbClr val="0070C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498562A-CA2E-4AD7-BE8C-DEDD330F5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0521"/>
            <a:ext cx="6295107" cy="4242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096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755576" y="404664"/>
            <a:ext cx="7956376" cy="4320480"/>
          </a:xfrm>
        </p:spPr>
        <p:txBody>
          <a:bodyPr anchor="t" anchorCtr="0">
            <a:noAutofit/>
          </a:bodyPr>
          <a:lstStyle/>
          <a:p>
            <a:r>
              <a:rPr lang="pt-BR" sz="3200" b="1" dirty="0"/>
              <a:t>Marcel Andrade </a:t>
            </a:r>
            <a:r>
              <a:rPr lang="pt-BR" sz="3200" b="1" dirty="0" err="1"/>
              <a:t>Berteges</a:t>
            </a:r>
            <a:br>
              <a:rPr lang="pt-BR" sz="3200" b="1" dirty="0"/>
            </a:br>
            <a:br>
              <a:rPr lang="pt-BR" sz="3200" dirty="0"/>
            </a:br>
            <a:r>
              <a:rPr lang="pt-BR" sz="3200" dirty="0"/>
              <a:t>Especialista em Gestão Ambiental em Empresas pela Universidade Gama Filho – UGF, Engenheiro Químico formado pela Universidade Federal Rural do Rio de Janeiro – UFRRJ e Tecnólogo em Gestão Ambiental pelo Instituto Superior de Tecnologia do Estado do Rio de Janeiro - IST/RJ.</a:t>
            </a:r>
            <a:br>
              <a:rPr lang="pt-BR" sz="3200" dirty="0"/>
            </a:br>
            <a:br>
              <a:rPr lang="pt-BR" sz="3200" dirty="0"/>
            </a:br>
            <a:r>
              <a:rPr lang="pt-BR" sz="3200" b="1" dirty="0"/>
              <a:t>e-mail: </a:t>
            </a:r>
            <a:r>
              <a:rPr lang="pt-BR" sz="3200" b="1" i="1" u="sng" dirty="0">
                <a:solidFill>
                  <a:srgbClr val="0070C0"/>
                </a:solidFill>
              </a:rPr>
              <a:t>marcel@samaetga.com.br</a:t>
            </a:r>
          </a:p>
        </p:txBody>
      </p:sp>
    </p:spTree>
    <p:extLst>
      <p:ext uri="{BB962C8B-B14F-4D97-AF65-F5344CB8AC3E}">
        <p14:creationId xmlns:p14="http://schemas.microsoft.com/office/powerpoint/2010/main" val="2844571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395536" y="404664"/>
            <a:ext cx="8316416" cy="1224136"/>
          </a:xfrm>
        </p:spPr>
        <p:txBody>
          <a:bodyPr anchor="t" anchorCtr="0">
            <a:noAutofit/>
          </a:bodyPr>
          <a:lstStyle/>
          <a:p>
            <a:r>
              <a:rPr lang="pt-BR" sz="3200" b="1" dirty="0"/>
              <a:t>Adição de AME na lagoa do lixiviado (chorume) do município de Tangará da Serra - MT</a:t>
            </a:r>
            <a:endParaRPr lang="pt-BR" sz="32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9E6AE09-DFFE-48F8-B041-C82E7E183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1582620"/>
            <a:ext cx="7704856" cy="420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021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395536" y="404664"/>
            <a:ext cx="8316416" cy="1224136"/>
          </a:xfrm>
        </p:spPr>
        <p:txBody>
          <a:bodyPr anchor="t" anchorCtr="0">
            <a:noAutofit/>
          </a:bodyPr>
          <a:lstStyle/>
          <a:p>
            <a:r>
              <a:rPr lang="pt-BR" sz="3200" b="1" dirty="0"/>
              <a:t>Métodos de aplicação do AME - programa de tratamento de choque, tratamento estabilização/tratamento manutenção</a:t>
            </a:r>
            <a:endParaRPr lang="pt-BR" sz="3200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0F9BDF2-2BA0-40BE-9ADD-45C196E648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193821"/>
              </p:ext>
            </p:extLst>
          </p:nvPr>
        </p:nvGraphicFramePr>
        <p:xfrm>
          <a:off x="395536" y="2060848"/>
          <a:ext cx="8316416" cy="31683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0374">
                  <a:extLst>
                    <a:ext uri="{9D8B030D-6E8A-4147-A177-3AD203B41FA5}">
                      <a16:colId xmlns:a16="http://schemas.microsoft.com/office/drawing/2014/main" val="3855987513"/>
                    </a:ext>
                  </a:extLst>
                </a:gridCol>
                <a:gridCol w="2598021">
                  <a:extLst>
                    <a:ext uri="{9D8B030D-6E8A-4147-A177-3AD203B41FA5}">
                      <a16:colId xmlns:a16="http://schemas.microsoft.com/office/drawing/2014/main" val="3868169393"/>
                    </a:ext>
                  </a:extLst>
                </a:gridCol>
                <a:gridCol w="2598021">
                  <a:extLst>
                    <a:ext uri="{9D8B030D-6E8A-4147-A177-3AD203B41FA5}">
                      <a16:colId xmlns:a16="http://schemas.microsoft.com/office/drawing/2014/main" val="4170615672"/>
                    </a:ext>
                  </a:extLst>
                </a:gridCol>
              </a:tblGrid>
              <a:tr h="4526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+mj-lt"/>
                        </a:rPr>
                        <a:t>AME</a:t>
                      </a:r>
                      <a:endParaRPr lang="pt-BR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+mj-lt"/>
                        </a:rPr>
                        <a:t>1 L / 0,5 m</a:t>
                      </a:r>
                      <a:r>
                        <a:rPr lang="pt-BR" sz="1800" baseline="30000" dirty="0">
                          <a:effectLst/>
                          <a:latin typeface="+mj-lt"/>
                        </a:rPr>
                        <a:t>3</a:t>
                      </a:r>
                      <a:r>
                        <a:rPr lang="pt-BR" sz="1800" dirty="0">
                          <a:effectLst/>
                          <a:latin typeface="+mj-lt"/>
                        </a:rPr>
                        <a:t> de Lagoa</a:t>
                      </a:r>
                      <a:endParaRPr lang="pt-BR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+mj-lt"/>
                        </a:rPr>
                        <a:t>1 L / 1 m</a:t>
                      </a:r>
                      <a:r>
                        <a:rPr lang="pt-BR" sz="1800" baseline="30000" dirty="0">
                          <a:effectLst/>
                          <a:latin typeface="+mj-lt"/>
                        </a:rPr>
                        <a:t>3</a:t>
                      </a:r>
                      <a:r>
                        <a:rPr lang="pt-BR" sz="1800" dirty="0">
                          <a:effectLst/>
                          <a:latin typeface="+mj-lt"/>
                        </a:rPr>
                        <a:t> de Lagoa</a:t>
                      </a:r>
                      <a:endParaRPr lang="pt-BR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69947534"/>
                  </a:ext>
                </a:extLst>
              </a:tr>
              <a:tr h="4526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+mj-lt"/>
                        </a:rPr>
                        <a:t>Período de Aplicação</a:t>
                      </a:r>
                      <a:endParaRPr lang="pt-BR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+mj-lt"/>
                        </a:rPr>
                        <a:t>1 dia</a:t>
                      </a:r>
                      <a:endParaRPr lang="pt-BR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+mj-lt"/>
                        </a:rPr>
                        <a:t>3 meses</a:t>
                      </a:r>
                      <a:endParaRPr lang="pt-BR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02002430"/>
                  </a:ext>
                </a:extLst>
              </a:tr>
              <a:tr h="4526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+mj-lt"/>
                        </a:rPr>
                        <a:t>Local de Aplicação</a:t>
                      </a:r>
                      <a:endParaRPr lang="pt-BR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+mj-lt"/>
                        </a:rPr>
                        <a:t>Diretamente na Lagoa</a:t>
                      </a:r>
                      <a:endParaRPr lang="pt-BR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+mj-lt"/>
                        </a:rPr>
                        <a:t>Na entrada da Lagoa</a:t>
                      </a:r>
                      <a:endParaRPr lang="pt-BR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2270781"/>
                  </a:ext>
                </a:extLst>
              </a:tr>
              <a:tr h="4526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+mj-lt"/>
                        </a:rPr>
                        <a:t>Frequência</a:t>
                      </a:r>
                      <a:endParaRPr lang="pt-BR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+mj-lt"/>
                        </a:rPr>
                        <a:t>Única</a:t>
                      </a:r>
                      <a:endParaRPr lang="pt-BR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+mj-lt"/>
                        </a:rPr>
                        <a:t>Diária</a:t>
                      </a:r>
                      <a:endParaRPr lang="pt-BR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15469793"/>
                  </a:ext>
                </a:extLst>
              </a:tr>
              <a:tr h="4526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+mj-lt"/>
                        </a:rPr>
                        <a:t>Volume por Aplicação</a:t>
                      </a:r>
                      <a:endParaRPr lang="pt-BR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+mj-lt"/>
                        </a:rPr>
                        <a:t>6.500 L</a:t>
                      </a:r>
                      <a:endParaRPr lang="pt-BR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+mj-lt"/>
                        </a:rPr>
                        <a:t>100 L/dia</a:t>
                      </a:r>
                      <a:endParaRPr lang="pt-BR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9439339"/>
                  </a:ext>
                </a:extLst>
              </a:tr>
              <a:tr h="4526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+mj-lt"/>
                        </a:rPr>
                        <a:t>Volume parcial</a:t>
                      </a:r>
                      <a:endParaRPr lang="pt-BR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+mj-lt"/>
                        </a:rPr>
                        <a:t>6.500 L</a:t>
                      </a:r>
                      <a:endParaRPr lang="pt-BR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+mj-lt"/>
                        </a:rPr>
                        <a:t>9.000 L</a:t>
                      </a:r>
                      <a:endParaRPr lang="pt-BR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8487350"/>
                  </a:ext>
                </a:extLst>
              </a:tr>
              <a:tr h="4526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+mj-lt"/>
                        </a:rPr>
                        <a:t>Volume Total</a:t>
                      </a:r>
                      <a:endParaRPr lang="pt-BR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+mj-lt"/>
                        </a:rPr>
                        <a:t>15.500 L</a:t>
                      </a:r>
                      <a:endParaRPr lang="pt-BR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 sz="18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7535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9678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755576" y="404664"/>
            <a:ext cx="7956376" cy="4320480"/>
          </a:xfrm>
        </p:spPr>
        <p:txBody>
          <a:bodyPr anchor="t" anchorCtr="0">
            <a:noAutofit/>
          </a:bodyPr>
          <a:lstStyle/>
          <a:p>
            <a:r>
              <a:rPr lang="pt-BR" sz="3200" b="1" dirty="0"/>
              <a:t>RESULTADOS/DISCUSSÃO</a:t>
            </a:r>
            <a:br>
              <a:rPr lang="pt-BR" sz="3200" dirty="0"/>
            </a:br>
            <a:br>
              <a:rPr lang="pt-BR" sz="3200" dirty="0"/>
            </a:br>
            <a:r>
              <a:rPr lang="pt-BR" sz="3200" b="1" dirty="0"/>
              <a:t>Gráficos de evolução ao longo do tempo X concentração dos parâmetros de Nitrogênio Amoniacal Total </a:t>
            </a:r>
            <a:r>
              <a:rPr lang="pt-BR" sz="3200" b="1" dirty="0" err="1"/>
              <a:t>Kjeldahl</a:t>
            </a:r>
            <a:r>
              <a:rPr lang="pt-BR" sz="3200" b="1" dirty="0"/>
              <a:t> (NTK), Demanda Química de Oxigênio (DQO) e Demanda Bioquímica de Oxigênio (DBO),</a:t>
            </a:r>
            <a:endParaRPr lang="pt-BR" sz="3200" b="1" i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720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Gráfico 1">
            <a:extLst>
              <a:ext uri="{FF2B5EF4-FFF2-40B4-BE49-F238E27FC236}">
                <a16:creationId xmlns:a16="http://schemas.microsoft.com/office/drawing/2014/main" id="{402DA836-E633-4724-A1D6-50604F51D9B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9694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644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Gráfico 1">
            <a:extLst>
              <a:ext uri="{FF2B5EF4-FFF2-40B4-BE49-F238E27FC236}">
                <a16:creationId xmlns:a16="http://schemas.microsoft.com/office/drawing/2014/main" id="{B3F401B1-3DD5-4A63-A2A4-F510690AFC8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9694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244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Gráfico 1">
            <a:extLst>
              <a:ext uri="{FF2B5EF4-FFF2-40B4-BE49-F238E27FC236}">
                <a16:creationId xmlns:a16="http://schemas.microsoft.com/office/drawing/2014/main" id="{2115AB8C-B045-4A8C-89E1-F136AA7E882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568952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4984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755576" y="404664"/>
            <a:ext cx="7956376" cy="4320480"/>
          </a:xfrm>
        </p:spPr>
        <p:txBody>
          <a:bodyPr anchor="t" anchorCtr="0">
            <a:noAutofit/>
          </a:bodyPr>
          <a:lstStyle/>
          <a:p>
            <a:r>
              <a:rPr lang="pt-BR" sz="3200" b="1" dirty="0"/>
              <a:t>RESULTADOS/DISCUSSÃO</a:t>
            </a:r>
            <a:br>
              <a:rPr lang="pt-BR" sz="3200" b="1" dirty="0"/>
            </a:br>
            <a:br>
              <a:rPr lang="pt-BR" sz="3200" dirty="0"/>
            </a:br>
            <a:r>
              <a:rPr lang="pt-BR" sz="3200" dirty="0"/>
              <a:t>Verifica-se que os parâmetros Nitrogênio Amoniacal Total </a:t>
            </a:r>
            <a:r>
              <a:rPr lang="pt-BR" sz="3200" dirty="0" err="1"/>
              <a:t>Kjeldahl</a:t>
            </a:r>
            <a:r>
              <a:rPr lang="pt-BR" sz="3200" dirty="0"/>
              <a:t> (NTK), Demanda Química de Oxigênio (DQO) e Demanda Bioquímica de Oxigênio (DBO) apresentaram tendências de elevação, demostrando possível correlação entre dados e efeitos possíveis, em virtude da adição de AME.</a:t>
            </a:r>
            <a:endParaRPr lang="pt-BR" sz="3200" b="1" i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5996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755576" y="404664"/>
            <a:ext cx="7956376" cy="4320480"/>
          </a:xfrm>
        </p:spPr>
        <p:txBody>
          <a:bodyPr anchor="t" anchorCtr="0">
            <a:noAutofit/>
          </a:bodyPr>
          <a:lstStyle/>
          <a:p>
            <a:r>
              <a:rPr lang="pt-BR" sz="3200" b="1" dirty="0"/>
              <a:t>RESULTADOS/DISCUSSÃO</a:t>
            </a:r>
            <a:br>
              <a:rPr lang="pt-BR" sz="3200" dirty="0"/>
            </a:br>
            <a:br>
              <a:rPr lang="pt-BR" sz="3200" dirty="0"/>
            </a:br>
            <a:r>
              <a:rPr lang="pt-BR" sz="3200" b="1" dirty="0"/>
              <a:t>Gráficos de evolução ao longo do tempo X concentração do parâmetro Temperatura,</a:t>
            </a:r>
            <a:br>
              <a:rPr lang="pt-BR" sz="3200" dirty="0"/>
            </a:br>
            <a:endParaRPr lang="pt-BR" sz="3200" b="1" i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5699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Gráfico 1">
            <a:extLst>
              <a:ext uri="{FF2B5EF4-FFF2-40B4-BE49-F238E27FC236}">
                <a16:creationId xmlns:a16="http://schemas.microsoft.com/office/drawing/2014/main" id="{9759A358-E936-476A-B6B5-0AB1E8AB016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568952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0835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755576" y="404664"/>
            <a:ext cx="7956376" cy="4320480"/>
          </a:xfrm>
        </p:spPr>
        <p:txBody>
          <a:bodyPr anchor="t" anchorCtr="0">
            <a:noAutofit/>
          </a:bodyPr>
          <a:lstStyle/>
          <a:p>
            <a:r>
              <a:rPr lang="pt-BR" sz="3200" b="1" dirty="0"/>
              <a:t>RESULTADOS/DISCUSSÃO</a:t>
            </a:r>
            <a:br>
              <a:rPr lang="pt-BR" sz="3200" b="1" dirty="0"/>
            </a:br>
            <a:br>
              <a:rPr lang="pt-BR" sz="3200" dirty="0"/>
            </a:br>
            <a:r>
              <a:rPr lang="pt-BR" sz="3200" dirty="0"/>
              <a:t>A Temperatura, ação apenas de monitoramento desta pesquisa. Garantia de proximidade dos seus valores. Evitar influencias significativas desta variável nos resultados. Se manteve relativamente constante.</a:t>
            </a:r>
            <a:endParaRPr lang="pt-BR" sz="3200" b="1" i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631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323528" y="404664"/>
            <a:ext cx="8496944" cy="5328592"/>
          </a:xfrm>
        </p:spPr>
        <p:txBody>
          <a:bodyPr anchor="t" anchorCtr="0">
            <a:noAutofit/>
          </a:bodyPr>
          <a:lstStyle/>
          <a:p>
            <a:r>
              <a:rPr lang="pt-BR" sz="3200" b="1" dirty="0"/>
              <a:t>DEFINIÇÕES: CHORUME</a:t>
            </a:r>
            <a:br>
              <a:rPr lang="pt-BR" sz="3200" b="1" dirty="0"/>
            </a:br>
            <a:br>
              <a:rPr lang="pt-BR" sz="3200" b="1" dirty="0"/>
            </a:br>
            <a:r>
              <a:rPr lang="pt-BR" sz="3200" dirty="0">
                <a:cs typeface="Arial" charset="0"/>
              </a:rPr>
              <a:t>É um caldo escuro e ácido, de cheiro típico e desagradável, proveniente da decomposição da matéria orgânica depositada nos grandes lixões e nos aterros sanitários.</a:t>
            </a:r>
            <a:br>
              <a:rPr lang="pt-BR" sz="3200" dirty="0">
                <a:cs typeface="Arial" charset="0"/>
              </a:rPr>
            </a:br>
            <a:br>
              <a:rPr lang="pt-BR" sz="3200" dirty="0">
                <a:cs typeface="Arial" charset="0"/>
              </a:rPr>
            </a:br>
            <a:r>
              <a:rPr lang="pt-BR" sz="3200" dirty="0">
                <a:cs typeface="Arial" charset="0"/>
              </a:rPr>
              <a:t>É proveniente das reações e processos físicos, químicos e biológicos do lixo, juntamente com a água da chuva que se acumula no local onde o lixo está depositado.</a:t>
            </a:r>
            <a:endParaRPr lang="pt-BR" sz="3200" i="1" u="sng" dirty="0"/>
          </a:p>
        </p:txBody>
      </p:sp>
    </p:spTree>
    <p:extLst>
      <p:ext uri="{BB962C8B-B14F-4D97-AF65-F5344CB8AC3E}">
        <p14:creationId xmlns:p14="http://schemas.microsoft.com/office/powerpoint/2010/main" val="26648472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755576" y="404664"/>
            <a:ext cx="7956376" cy="4320480"/>
          </a:xfrm>
        </p:spPr>
        <p:txBody>
          <a:bodyPr anchor="t" anchorCtr="0">
            <a:noAutofit/>
          </a:bodyPr>
          <a:lstStyle/>
          <a:p>
            <a:r>
              <a:rPr lang="pt-BR" sz="3200" b="1" dirty="0"/>
              <a:t>RESULTADOS/DISCUSSÃO</a:t>
            </a:r>
            <a:br>
              <a:rPr lang="pt-BR" sz="3200" dirty="0"/>
            </a:br>
            <a:br>
              <a:rPr lang="pt-BR" sz="3200" dirty="0"/>
            </a:br>
            <a:r>
              <a:rPr lang="pt-BR" sz="3200" b="1" dirty="0"/>
              <a:t>Gráficos de evolução ao longo do tempo X concentração dos parâmetros Óleos Vegetais e Gordura Animal e Sulfeto,</a:t>
            </a:r>
            <a:br>
              <a:rPr lang="pt-BR" sz="3200" dirty="0"/>
            </a:br>
            <a:endParaRPr lang="pt-BR" sz="3200" b="1" i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5077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Gráfico 1">
            <a:extLst>
              <a:ext uri="{FF2B5EF4-FFF2-40B4-BE49-F238E27FC236}">
                <a16:creationId xmlns:a16="http://schemas.microsoft.com/office/drawing/2014/main" id="{1DAE8115-81F9-415E-A80D-DD6360509C8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9694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0797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ráfico 1">
            <a:extLst>
              <a:ext uri="{FF2B5EF4-FFF2-40B4-BE49-F238E27FC236}">
                <a16:creationId xmlns:a16="http://schemas.microsoft.com/office/drawing/2014/main" id="{55CB672F-050E-492A-8041-0A71484D061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96944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7209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755576" y="404664"/>
            <a:ext cx="7956376" cy="4320480"/>
          </a:xfrm>
        </p:spPr>
        <p:txBody>
          <a:bodyPr anchor="t" anchorCtr="0">
            <a:noAutofit/>
          </a:bodyPr>
          <a:lstStyle/>
          <a:p>
            <a:r>
              <a:rPr lang="pt-BR" sz="3200" b="1" dirty="0"/>
              <a:t>RESULTADOS/DISCUSSÃO</a:t>
            </a:r>
            <a:br>
              <a:rPr lang="pt-BR" sz="3200" b="1" dirty="0"/>
            </a:br>
            <a:br>
              <a:rPr lang="pt-BR" sz="3200" dirty="0"/>
            </a:br>
            <a:r>
              <a:rPr lang="pt-BR" sz="3200" dirty="0"/>
              <a:t>Ocorreu redução representativa nos parâmetros Óleos Vegetais e Gordura Animal e Sulfeto. Esta redução demostrada pode representar ação de interferência da aplicação do AME.</a:t>
            </a:r>
            <a:endParaRPr lang="pt-BR" sz="3200" b="1" i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3246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755576" y="404664"/>
            <a:ext cx="7956376" cy="4320480"/>
          </a:xfrm>
        </p:spPr>
        <p:txBody>
          <a:bodyPr anchor="t" anchorCtr="0">
            <a:noAutofit/>
          </a:bodyPr>
          <a:lstStyle/>
          <a:p>
            <a:r>
              <a:rPr lang="pt-BR" sz="3200" b="1" dirty="0"/>
              <a:t>CONCLUSÃO</a:t>
            </a:r>
            <a:br>
              <a:rPr lang="pt-BR" sz="3200" b="1" dirty="0"/>
            </a:br>
            <a:br>
              <a:rPr lang="pt-BR" sz="3200" dirty="0"/>
            </a:br>
            <a:r>
              <a:rPr lang="pt-BR" sz="3200" dirty="0"/>
              <a:t>1 – DBO e DQO deve variar um pouco durante os 3 meses devido à limpeza do lodo, assim com o nitrogênio amoniacal;</a:t>
            </a:r>
            <a:br>
              <a:rPr lang="pt-BR" sz="3200" dirty="0"/>
            </a:br>
            <a:r>
              <a:rPr lang="pt-BR" sz="3200" dirty="0"/>
              <a:t>2 - No tratamento de choque a DBO e DQO caiu bastante em comparação às amostras anteriores e depois voltou a subir. Isso é a limpeza das lagoas, contudo também pode ser chuva;</a:t>
            </a:r>
            <a:endParaRPr lang="pt-BR" sz="3200" i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8950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755576" y="404664"/>
            <a:ext cx="7956376" cy="4320480"/>
          </a:xfrm>
        </p:spPr>
        <p:txBody>
          <a:bodyPr anchor="t" anchorCtr="0">
            <a:noAutofit/>
          </a:bodyPr>
          <a:lstStyle/>
          <a:p>
            <a:r>
              <a:rPr lang="pt-BR" sz="3200" b="1" dirty="0"/>
              <a:t>CONCLUSÃO</a:t>
            </a:r>
            <a:br>
              <a:rPr lang="pt-BR" sz="3200" b="1" dirty="0"/>
            </a:br>
            <a:br>
              <a:rPr lang="pt-BR" sz="3200" dirty="0"/>
            </a:br>
            <a:r>
              <a:rPr lang="pt-BR" sz="3200" dirty="0"/>
              <a:t>3 – Óleos Vegetais, Gordura Animal e Sulfeto apresentaram redução;</a:t>
            </a:r>
            <a:br>
              <a:rPr lang="pt-BR" sz="3200" dirty="0"/>
            </a:br>
            <a:r>
              <a:rPr lang="pt-BR" sz="3200" dirty="0"/>
              <a:t>4 - AME é um estratégia de tratamento, que pode ser efetiva, para chorume;</a:t>
            </a:r>
            <a:br>
              <a:rPr lang="pt-BR" sz="3200" dirty="0"/>
            </a:br>
            <a:r>
              <a:rPr lang="pt-BR" sz="3200" dirty="0"/>
              <a:t>5 – Pode ser um processo complementar;</a:t>
            </a:r>
            <a:br>
              <a:rPr lang="pt-BR" sz="3200" dirty="0"/>
            </a:br>
            <a:r>
              <a:rPr lang="pt-BR" sz="3200" dirty="0"/>
              <a:t>6 - Resultados deste trabalho inicial são preliminares;</a:t>
            </a:r>
            <a:endParaRPr lang="pt-BR" sz="3200" i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983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755576" y="404664"/>
            <a:ext cx="7956376" cy="4320480"/>
          </a:xfrm>
        </p:spPr>
        <p:txBody>
          <a:bodyPr anchor="t" anchorCtr="0">
            <a:noAutofit/>
          </a:bodyPr>
          <a:lstStyle/>
          <a:p>
            <a:r>
              <a:rPr lang="pt-BR" sz="3200" b="1" dirty="0"/>
              <a:t>CONCLUSÃO</a:t>
            </a:r>
            <a:br>
              <a:rPr lang="pt-BR" sz="3200" b="1" dirty="0"/>
            </a:br>
            <a:br>
              <a:rPr lang="pt-BR" sz="3200" dirty="0"/>
            </a:br>
            <a:r>
              <a:rPr lang="pt-BR" sz="3200" dirty="0"/>
              <a:t>7 – Próximos passos, teste de 12 meses para análise mais precisa.</a:t>
            </a:r>
            <a:br>
              <a:rPr lang="pt-BR" sz="3200" dirty="0"/>
            </a:br>
            <a:br>
              <a:rPr lang="pt-BR" sz="3200" dirty="0"/>
            </a:br>
            <a:endParaRPr lang="pt-BR" sz="3200" i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4271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755576" y="404664"/>
            <a:ext cx="7956376" cy="4320480"/>
          </a:xfrm>
        </p:spPr>
        <p:txBody>
          <a:bodyPr anchor="t" anchorCtr="0">
            <a:noAutofit/>
          </a:bodyPr>
          <a:lstStyle/>
          <a:p>
            <a:r>
              <a:rPr lang="pt-BR" sz="3200" b="1" dirty="0"/>
              <a:t>AGRADECIMENTOS</a:t>
            </a:r>
            <a:br>
              <a:rPr lang="pt-BR" sz="3200" b="1" dirty="0"/>
            </a:br>
            <a:br>
              <a:rPr lang="pt-BR" sz="3200" dirty="0"/>
            </a:br>
            <a:r>
              <a:rPr lang="pt-BR" sz="3200" dirty="0"/>
              <a:t>Ao Diretor Geral do Serviço Autônoma Municipal de Água e Esgoto – SAMAE, senhor</a:t>
            </a:r>
            <a:br>
              <a:rPr lang="pt-BR" sz="3200" dirty="0"/>
            </a:br>
            <a:r>
              <a:rPr lang="pt-BR" sz="3200" b="1" dirty="0"/>
              <a:t>Wesley Lopes Torres</a:t>
            </a:r>
            <a:br>
              <a:rPr lang="pt-BR" sz="3200" dirty="0"/>
            </a:br>
            <a:r>
              <a:rPr lang="pt-BR" sz="3200" dirty="0"/>
              <a:t>E ao Prefeito Municipal de Tangará da Serra - MT, senhor </a:t>
            </a:r>
            <a:br>
              <a:rPr lang="pt-BR" sz="3200" dirty="0"/>
            </a:br>
            <a:r>
              <a:rPr lang="pt-BR" sz="3200" b="1" dirty="0"/>
              <a:t>Fábio Martins Junqueira</a:t>
            </a:r>
            <a:br>
              <a:rPr lang="pt-BR" sz="3200" b="1" dirty="0"/>
            </a:br>
            <a:br>
              <a:rPr lang="pt-BR" sz="3200" b="1" dirty="0"/>
            </a:br>
            <a:r>
              <a:rPr lang="pt-BR" sz="4000" b="1" dirty="0"/>
              <a:t>Obrigado!</a:t>
            </a:r>
            <a:endParaRPr lang="pt-BR" sz="4000" i="1" u="sng" dirty="0">
              <a:solidFill>
                <a:srgbClr val="0070C0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7C70EC8-2FB2-4F05-85D9-CC945D4523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15" y="332656"/>
            <a:ext cx="2421269" cy="94068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ED81567-9A79-48C1-BDA0-667ADDBFA4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04664"/>
            <a:ext cx="946467" cy="86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285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7C70EC8-2FB2-4F05-85D9-CC945D4523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68" y="1196752"/>
            <a:ext cx="8525863" cy="331236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1194E6B-89FE-4E52-9995-B2AD162E7F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805264"/>
            <a:ext cx="946467" cy="86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69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323528" y="404664"/>
            <a:ext cx="8496944" cy="5400600"/>
          </a:xfrm>
        </p:spPr>
        <p:txBody>
          <a:bodyPr anchor="t" anchorCtr="0">
            <a:noAutofit/>
          </a:bodyPr>
          <a:lstStyle/>
          <a:p>
            <a:pPr>
              <a:defRPr/>
            </a:pPr>
            <a:r>
              <a:rPr lang="pt-BR" sz="3200" b="1" dirty="0"/>
              <a:t>DEFINIÇÕES: ATERRO SANITÁRIO</a:t>
            </a:r>
            <a:br>
              <a:rPr lang="pt-BR" sz="3200" b="1" dirty="0"/>
            </a:br>
            <a:br>
              <a:rPr lang="pt-BR" sz="3200" b="1" dirty="0"/>
            </a:br>
            <a:r>
              <a:rPr lang="pt-BR" sz="3200" dirty="0">
                <a:cs typeface="Arial" charset="0"/>
              </a:rPr>
              <a:t>Pode ser entendido como a disposição final de resíduos sólidos no solo. Fundamentado em princípios de engenharia e normas operacionais específicas, cujo o objetivo, confinar o lixo no menor espaço e volume possíveis, isolando-o de modo seguro para não criar danos ambientais e para a saúde pública.</a:t>
            </a:r>
            <a:br>
              <a:rPr lang="pt-BR" sz="3200" dirty="0">
                <a:cs typeface="Arial" charset="0"/>
              </a:rPr>
            </a:br>
            <a:endParaRPr lang="pt-BR" sz="3200" b="1" i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999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251520" y="404664"/>
            <a:ext cx="8640960" cy="4320480"/>
          </a:xfrm>
        </p:spPr>
        <p:txBody>
          <a:bodyPr anchor="t" anchorCtr="0">
            <a:noAutofit/>
          </a:bodyPr>
          <a:lstStyle/>
          <a:p>
            <a:r>
              <a:rPr lang="pt-BR" sz="3200" b="1" dirty="0"/>
              <a:t>OBJETIVOS:</a:t>
            </a:r>
            <a:br>
              <a:rPr lang="pt-BR" sz="3200" dirty="0"/>
            </a:br>
            <a:r>
              <a:rPr lang="pt-BR" sz="3200" dirty="0"/>
              <a:t> </a:t>
            </a:r>
            <a:br>
              <a:rPr lang="pt-BR" sz="3200" dirty="0"/>
            </a:br>
            <a:r>
              <a:rPr lang="pt-BR" sz="3200" dirty="0"/>
              <a:t>1 - Testes monitorados em escala real de: Temperatura, pH, Nitrogênio Amoniacal Total, Demanda Química de Oxigênio (DQO), Demanda Bioquímica de Oxigênio (DBO), Óleos Vegetais e Gordura Animal e Sulfeto.  </a:t>
            </a:r>
            <a:br>
              <a:rPr lang="pt-BR" sz="3200" dirty="0"/>
            </a:br>
            <a:r>
              <a:rPr lang="pt-BR" sz="3200" dirty="0"/>
              <a:t>2 - Determinar o efeito da aplicação da tecnologia Aditivo Microbiológico Eficaz (AME) no chorume proveniente do aterro sanitário do Município de Tangará da Serra - MT. </a:t>
            </a:r>
            <a:endParaRPr lang="pt-BR" sz="3200" b="1" i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263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251520" y="404664"/>
            <a:ext cx="8640960" cy="4320480"/>
          </a:xfrm>
        </p:spPr>
        <p:txBody>
          <a:bodyPr anchor="t" anchorCtr="0">
            <a:noAutofit/>
          </a:bodyPr>
          <a:lstStyle/>
          <a:p>
            <a:pPr lvl="1" algn="ctr" eaLnBrk="1" hangingPunct="1"/>
            <a:r>
              <a:rPr lang="pt-BR" sz="3200" b="1" dirty="0">
                <a:latin typeface="+mj-lt"/>
              </a:rPr>
              <a:t>TANGARÁ DA SERRA – MT</a:t>
            </a:r>
            <a:br>
              <a:rPr lang="pt-BR" sz="3200" b="1" dirty="0">
                <a:latin typeface="+mj-lt"/>
              </a:rPr>
            </a:br>
            <a:br>
              <a:rPr lang="pt-BR" sz="3200" b="1" dirty="0">
                <a:latin typeface="+mj-lt"/>
              </a:rPr>
            </a:br>
            <a:r>
              <a:rPr lang="pt-BR" altLang="pt-BR" sz="3200" dirty="0">
                <a:latin typeface="+mj-lt"/>
              </a:rPr>
              <a:t>Aniversário: 13 de maio</a:t>
            </a:r>
            <a:br>
              <a:rPr lang="pt-BR" altLang="pt-BR" sz="3200" dirty="0">
                <a:latin typeface="+mj-lt"/>
              </a:rPr>
            </a:br>
            <a:r>
              <a:rPr lang="pt-BR" altLang="pt-BR" sz="3200" dirty="0">
                <a:latin typeface="+mj-lt"/>
              </a:rPr>
              <a:t>Fundação: 6 de janeiro de 1969 (48 anos)</a:t>
            </a:r>
            <a:br>
              <a:rPr lang="pt-BR" altLang="pt-BR" sz="3200" dirty="0">
                <a:latin typeface="+mj-lt"/>
              </a:rPr>
            </a:br>
            <a:r>
              <a:rPr lang="pt-BR" altLang="pt-BR" sz="3200" dirty="0">
                <a:latin typeface="+mj-lt"/>
              </a:rPr>
              <a:t>Emancipação: 13 de maio de 1976 (42 anos)</a:t>
            </a:r>
            <a:br>
              <a:rPr lang="pt-BR" altLang="pt-BR" sz="3200" dirty="0">
                <a:latin typeface="+mj-lt"/>
              </a:rPr>
            </a:br>
            <a:r>
              <a:rPr lang="pt-BR" altLang="pt-BR" sz="3200" dirty="0">
                <a:latin typeface="+mj-lt"/>
              </a:rPr>
              <a:t>Prefeito: Fábio Martins Junqueira (MDB) (2017–2020)</a:t>
            </a:r>
            <a:br>
              <a:rPr lang="pt-BR" altLang="pt-BR" sz="3200" dirty="0">
                <a:latin typeface="+mj-lt"/>
              </a:rPr>
            </a:br>
            <a:r>
              <a:rPr lang="pt-BR" altLang="pt-BR" sz="3200" dirty="0">
                <a:latin typeface="+mj-lt"/>
              </a:rPr>
              <a:t>Área: 11 323,640 km²</a:t>
            </a:r>
            <a:br>
              <a:rPr lang="pt-BR" altLang="pt-BR" sz="3200" dirty="0">
                <a:latin typeface="+mj-lt"/>
              </a:rPr>
            </a:br>
            <a:r>
              <a:rPr lang="pt-BR" altLang="pt-BR" sz="3200" dirty="0">
                <a:latin typeface="+mj-lt"/>
              </a:rPr>
              <a:t>População: 101.764 hab. Estimativa IBGE/2018</a:t>
            </a:r>
            <a:br>
              <a:rPr lang="pt-BR" altLang="pt-BR" sz="3200" dirty="0">
                <a:latin typeface="+mj-lt"/>
              </a:rPr>
            </a:br>
            <a:r>
              <a:rPr lang="pt-BR" altLang="pt-BR" sz="3200" dirty="0">
                <a:latin typeface="+mj-lt"/>
              </a:rPr>
              <a:t>Densidade: 7,37 hab./km²</a:t>
            </a:r>
            <a:br>
              <a:rPr lang="pt-BR" altLang="pt-BR" sz="3200" dirty="0">
                <a:latin typeface="+mj-lt"/>
              </a:rPr>
            </a:br>
            <a:endParaRPr lang="pt-BR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9276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BE7FDF-F2CA-452D-BBF3-C7AAEA2D2077}"/>
              </a:ext>
            </a:extLst>
          </p:cNvPr>
          <p:cNvSpPr/>
          <p:nvPr/>
        </p:nvSpPr>
        <p:spPr>
          <a:xfrm>
            <a:off x="323528" y="582265"/>
            <a:ext cx="856895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/>
              <a:t>ATERRO SANITÁRIO - TANGARÁ DA SERRA – MT</a:t>
            </a:r>
            <a:br>
              <a:rPr lang="pt-BR" b="1" dirty="0"/>
            </a:b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21128F4-58F8-41DA-B859-0381ACD5CC2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1088740"/>
            <a:ext cx="7704856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3513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BE7FDF-F2CA-452D-BBF3-C7AAEA2D2077}"/>
              </a:ext>
            </a:extLst>
          </p:cNvPr>
          <p:cNvSpPr/>
          <p:nvPr/>
        </p:nvSpPr>
        <p:spPr>
          <a:xfrm>
            <a:off x="323528" y="582265"/>
            <a:ext cx="856895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/>
              <a:t>ATERRO SANITÁRIO - TANGARÁ DA SERRA – MT</a:t>
            </a:r>
          </a:p>
          <a:p>
            <a:pPr algn="ctr"/>
            <a:endParaRPr lang="pt-BR" sz="3200" b="1" dirty="0"/>
          </a:p>
          <a:p>
            <a:pPr algn="ctr"/>
            <a:r>
              <a:rPr lang="pt-BR" sz="3200" dirty="0"/>
              <a:t>Zona rural de Tangará da Serra, localizada na Estrada da Comunidade Boa Vista, distante a um raio de aproximadamente 8 (oito) km do centro da cidade, nas coordenadas geográficas: 14°42’40,2”S e 57°03’06, 6”W, sudoeste do Estado do Mato Grosso.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4629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251520" y="404664"/>
            <a:ext cx="8640960" cy="4320480"/>
          </a:xfrm>
        </p:spPr>
        <p:txBody>
          <a:bodyPr anchor="t" anchorCtr="0">
            <a:noAutofit/>
          </a:bodyPr>
          <a:lstStyle/>
          <a:p>
            <a:r>
              <a:rPr lang="pt-BR" sz="3200" b="1" dirty="0"/>
              <a:t>ATERRO SANITÁRIO - TANGARÁ DA SERRA – MT</a:t>
            </a:r>
            <a:br>
              <a:rPr lang="pt-BR" sz="3200" b="1" dirty="0"/>
            </a:br>
            <a:br>
              <a:rPr lang="pt-BR" sz="3200" b="1" dirty="0"/>
            </a:br>
            <a:r>
              <a:rPr lang="pt-BR" altLang="pt-BR" sz="3200" b="1" dirty="0"/>
              <a:t>Quantidade de resíduos coletados, médio</a:t>
            </a:r>
            <a:br>
              <a:rPr lang="pt-BR" altLang="pt-BR" sz="3200" b="1" dirty="0"/>
            </a:br>
            <a:r>
              <a:rPr lang="pt-BR" altLang="pt-BR" sz="3200" dirty="0"/>
              <a:t>Orgânico: 2.100 toneladas mês</a:t>
            </a:r>
            <a:br>
              <a:rPr lang="pt-BR" altLang="pt-BR" sz="3200" dirty="0"/>
            </a:br>
            <a:br>
              <a:rPr lang="pt-BR" altLang="pt-BR" sz="3200" dirty="0"/>
            </a:br>
            <a:r>
              <a:rPr lang="pt-BR" altLang="pt-BR" sz="3200" b="1" dirty="0"/>
              <a:t>Quantidade de chorume, média estimada</a:t>
            </a:r>
            <a:br>
              <a:rPr lang="pt-BR" altLang="pt-BR" sz="3200" b="1" dirty="0"/>
            </a:br>
            <a:r>
              <a:rPr lang="pt-BR" altLang="pt-BR" sz="3200" dirty="0"/>
              <a:t>Orgânico: 12.000 m</a:t>
            </a:r>
            <a:r>
              <a:rPr lang="pt-BR" altLang="pt-BR" sz="3200" baseline="30000" dirty="0"/>
              <a:t>3</a:t>
            </a:r>
            <a:r>
              <a:rPr lang="pt-BR" altLang="pt-BR" sz="3200" dirty="0"/>
              <a:t> mês</a:t>
            </a:r>
            <a:br>
              <a:rPr lang="pt-BR" altLang="pt-BR" sz="3200" dirty="0"/>
            </a:br>
            <a:endParaRPr lang="pt-BR" sz="3200" b="1" i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5207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300</Words>
  <Application>Microsoft Office PowerPoint</Application>
  <PresentationFormat>Apresentação na tela (4:3)</PresentationFormat>
  <Paragraphs>56</Paragraphs>
  <Slides>38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1" baseType="lpstr">
      <vt:lpstr>Arial</vt:lpstr>
      <vt:lpstr>Calibri</vt:lpstr>
      <vt:lpstr>Tema do Office</vt:lpstr>
      <vt:lpstr>APLICAÇÃO DE TECNOLOGIA ESPECÍFICA - ADITIVO MICROBIOLÓGICO EFICAZ (AME) E SEUS EFEITOS, NO CHORUME, PROVENIENTE DO ATERRO SANITÁRIO DO MUNICÍPIO DE TANGARÁ DA SERRA – MT</vt:lpstr>
      <vt:lpstr>Marcel Andrade Berteges  Especialista em Gestão Ambiental em Empresas pela Universidade Gama Filho – UGF, Engenheiro Químico formado pela Universidade Federal Rural do Rio de Janeiro – UFRRJ e Tecnólogo em Gestão Ambiental pelo Instituto Superior de Tecnologia do Estado do Rio de Janeiro - IST/RJ.  e-mail: marcel@samaetga.com.br</vt:lpstr>
      <vt:lpstr>DEFINIÇÕES: CHORUME  É um caldo escuro e ácido, de cheiro típico e desagradável, proveniente da decomposição da matéria orgânica depositada nos grandes lixões e nos aterros sanitários.  É proveniente das reações e processos físicos, químicos e biológicos do lixo, juntamente com a água da chuva que se acumula no local onde o lixo está depositado.</vt:lpstr>
      <vt:lpstr>DEFINIÇÕES: ATERRO SANITÁRIO  Pode ser entendido como a disposição final de resíduos sólidos no solo. Fundamentado em princípios de engenharia e normas operacionais específicas, cujo o objetivo, confinar o lixo no menor espaço e volume possíveis, isolando-o de modo seguro para não criar danos ambientais e para a saúde pública. </vt:lpstr>
      <vt:lpstr>OBJETIVOS:   1 - Testes monitorados em escala real de: Temperatura, pH, Nitrogênio Amoniacal Total, Demanda Química de Oxigênio (DQO), Demanda Bioquímica de Oxigênio (DBO), Óleos Vegetais e Gordura Animal e Sulfeto.   2 - Determinar o efeito da aplicação da tecnologia Aditivo Microbiológico Eficaz (AME) no chorume proveniente do aterro sanitário do Município de Tangará da Serra - MT. </vt:lpstr>
      <vt:lpstr>TANGARÁ DA SERRA – MT  Aniversário: 13 de maio Fundação: 6 de janeiro de 1969 (48 anos) Emancipação: 13 de maio de 1976 (42 anos) Prefeito: Fábio Martins Junqueira (MDB) (2017–2020) Área: 11 323,640 km² População: 101.764 hab. Estimativa IBGE/2018 Densidade: 7,37 hab./km² </vt:lpstr>
      <vt:lpstr>Apresentação do PowerPoint</vt:lpstr>
      <vt:lpstr>Apresentação do PowerPoint</vt:lpstr>
      <vt:lpstr>ATERRO SANITÁRIO - TANGARÁ DA SERRA – MT  Quantidade de resíduos coletados, médio Orgânico: 2.100 toneladas mês  Quantidade de chorume, média estimada Orgânico: 12.000 m3 mês </vt:lpstr>
      <vt:lpstr>Apresentação do PowerPoint</vt:lpstr>
      <vt:lpstr>Apresentação do PowerPoint</vt:lpstr>
      <vt:lpstr>Apresentação do PowerPoint</vt:lpstr>
      <vt:lpstr>ADITIVO MICROBIOLÓGICO EFICAZ (AME)  1 - É um produto natural probiótico que acelera a decomposição da matéria orgânica.  2 - São altamente eficientes e não causam riscos à saúde humana e nem ao ambiente, não sendo patogênicos, nem geneticamente modificados.  3 - São leveduras e lactobacilos que aceleram a decomposição da matéria orgânica através de uma fermentação antioxidante.  </vt:lpstr>
      <vt:lpstr>ADITIVO MICROBIOLÓGICO EFICAZ (AME)  4 - Aceleram a quebra de açúcares, proteínas, gorduras e fibras.  5 - Promovem uma rápida decomposição de matéria orgânica. Possuem grande utilidade na remoção de odores, redução de matéria orgânica, remoção de lodo sedimentado e auxiliam na descontaminação de rios e lagos.  </vt:lpstr>
      <vt:lpstr>MATERIAL E MÉTODOS   1- Armazenado em sistemas de lagoas, interligadas;  2 – A primeira lagoa recebe o liquido lixiviado (chorume) in natura;  3 - Transposição do lixiviado superior ao decantado, para a segunda lagoa; </vt:lpstr>
      <vt:lpstr>MATERIAL E MÉTODOS   4 - Adição na primeira lagoa, o produto AME, ativado anteriormente com melaço, para iniciar o processo de decomposição da matéria orgânica; 5 - Os ensaios realizados antes do início da adição de AME e com intervalos aproximados de 15 dias médio, após a aplicação do AME ativado;  </vt:lpstr>
      <vt:lpstr>MATERIAL E MÉTODOS   6 - Parâmetros monitorados por único laboratório externo, métodos Standard Methods for the Examination of Water and Wastewater 23o edition; APHA, WEF, AWWA e ICR Microbial Laboratory Manual, U.S EPA, 1996;</vt:lpstr>
      <vt:lpstr>MATERIAL E MÉTODOS   7 - Parâmetros: Temperatura, pH, Nitrogênio Amoniacal Total, Demanda Química de Oxigênio (DQO), Demanda Bioquímica de Oxigênio (DBO), Óleos Vegetais e Gordura Animal e Sulfeto. </vt:lpstr>
      <vt:lpstr>Sistemas de lagoas de chorume do município de Tangará da Serra - MT</vt:lpstr>
      <vt:lpstr>Adição de AME na lagoa do lixiviado (chorume) do município de Tangará da Serra - MT</vt:lpstr>
      <vt:lpstr>Métodos de aplicação do AME - programa de tratamento de choque, tratamento estabilização/tratamento manutenção</vt:lpstr>
      <vt:lpstr>RESULTADOS/DISCUSSÃO  Gráficos de evolução ao longo do tempo X concentração dos parâmetros de Nitrogênio Amoniacal Total Kjeldahl (NTK), Demanda Química de Oxigênio (DQO) e Demanda Bioquímica de Oxigênio (DBO),</vt:lpstr>
      <vt:lpstr>Apresentação do PowerPoint</vt:lpstr>
      <vt:lpstr>Apresentação do PowerPoint</vt:lpstr>
      <vt:lpstr>Apresentação do PowerPoint</vt:lpstr>
      <vt:lpstr>RESULTADOS/DISCUSSÃO  Verifica-se que os parâmetros Nitrogênio Amoniacal Total Kjeldahl (NTK), Demanda Química de Oxigênio (DQO) e Demanda Bioquímica de Oxigênio (DBO) apresentaram tendências de elevação, demostrando possível correlação entre dados e efeitos possíveis, em virtude da adição de AME.</vt:lpstr>
      <vt:lpstr>RESULTADOS/DISCUSSÃO  Gráficos de evolução ao longo do tempo X concentração do parâmetro Temperatura, </vt:lpstr>
      <vt:lpstr>Apresentação do PowerPoint</vt:lpstr>
      <vt:lpstr>RESULTADOS/DISCUSSÃO  A Temperatura, ação apenas de monitoramento desta pesquisa. Garantia de proximidade dos seus valores. Evitar influencias significativas desta variável nos resultados. Se manteve relativamente constante.</vt:lpstr>
      <vt:lpstr>RESULTADOS/DISCUSSÃO  Gráficos de evolução ao longo do tempo X concentração dos parâmetros Óleos Vegetais e Gordura Animal e Sulfeto, </vt:lpstr>
      <vt:lpstr>Apresentação do PowerPoint</vt:lpstr>
      <vt:lpstr>Apresentação do PowerPoint</vt:lpstr>
      <vt:lpstr>RESULTADOS/DISCUSSÃO  Ocorreu redução representativa nos parâmetros Óleos Vegetais e Gordura Animal e Sulfeto. Esta redução demostrada pode representar ação de interferência da aplicação do AME.</vt:lpstr>
      <vt:lpstr>CONCLUSÃO  1 – DBO e DQO deve variar um pouco durante os 3 meses devido à limpeza do lodo, assim com o nitrogênio amoniacal; 2 - No tratamento de choque a DBO e DQO caiu bastante em comparação às amostras anteriores e depois voltou a subir. Isso é a limpeza das lagoas, contudo também pode ser chuva;</vt:lpstr>
      <vt:lpstr>CONCLUSÃO  3 – Óleos Vegetais, Gordura Animal e Sulfeto apresentaram redução; 4 - AME é um estratégia de tratamento, que pode ser efetiva, para chorume; 5 – Pode ser um processo complementar; 6 - Resultados deste trabalho inicial são preliminares;</vt:lpstr>
      <vt:lpstr>CONCLUSÃO  7 – Próximos passos, teste de 12 meses para análise mais precisa.  </vt:lpstr>
      <vt:lpstr>AGRADECIMENTOS  Ao Diretor Geral do Serviço Autônoma Municipal de Água e Esgoto – SAMAE, senhor Wesley Lopes Torres E ao Prefeito Municipal de Tangará da Serra - MT, senhor  Fábio Martins Junqueira  Obrigado!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marcel andrade</cp:lastModifiedBy>
  <cp:revision>54</cp:revision>
  <dcterms:created xsi:type="dcterms:W3CDTF">2018-05-02T19:43:05Z</dcterms:created>
  <dcterms:modified xsi:type="dcterms:W3CDTF">2019-05-06T20:50:06Z</dcterms:modified>
</cp:coreProperties>
</file>