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9" r:id="rId2"/>
    <p:sldId id="262" r:id="rId3"/>
    <p:sldId id="263" r:id="rId4"/>
    <p:sldId id="267" r:id="rId5"/>
    <p:sldId id="270" r:id="rId6"/>
    <p:sldId id="265" r:id="rId7"/>
    <p:sldId id="271" r:id="rId8"/>
    <p:sldId id="268" r:id="rId9"/>
    <p:sldId id="266" r:id="rId10"/>
    <p:sldId id="272" r:id="rId11"/>
    <p:sldId id="274" r:id="rId12"/>
    <p:sldId id="275" r:id="rId13"/>
    <p:sldId id="273" r:id="rId14"/>
    <p:sldId id="283" r:id="rId15"/>
    <p:sldId id="276" r:id="rId16"/>
    <p:sldId id="277" r:id="rId17"/>
    <p:sldId id="278" r:id="rId18"/>
    <p:sldId id="281" r:id="rId19"/>
    <p:sldId id="280" r:id="rId20"/>
    <p:sldId id="284" r:id="rId21"/>
    <p:sldId id="269" r:id="rId22"/>
    <p:sldId id="286" r:id="rId23"/>
    <p:sldId id="285" r:id="rId24"/>
    <p:sldId id="264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B595"/>
    <a:srgbClr val="0CC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251520" y="1340768"/>
            <a:ext cx="8640960" cy="2387600"/>
          </a:xfrm>
        </p:spPr>
        <p:txBody>
          <a:bodyPr anchor="ctr" anchorCtr="0">
            <a:normAutofit/>
          </a:bodyPr>
          <a:lstStyle/>
          <a:p>
            <a:r>
              <a:rPr lang="pt-BR" sz="3800" b="1" dirty="0"/>
              <a:t>ANÁLISE QUANTITATIVA DA PRODUÇÃO CIENTÍFICA SOBRE CONTAMINANTES EMERGENTES NO BRASIL </a:t>
            </a:r>
            <a:endParaRPr lang="pt-BR" sz="3800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17032"/>
            <a:ext cx="7776864" cy="1655762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Autores:</a:t>
            </a:r>
          </a:p>
          <a:p>
            <a:pPr marL="0" indent="0" algn="l">
              <a:buNone/>
            </a:pPr>
            <a:endParaRPr lang="pt-BR" sz="2800" dirty="0"/>
          </a:p>
        </p:txBody>
      </p:sp>
      <p:pic>
        <p:nvPicPr>
          <p:cNvPr id="1026" name="Picture 2" descr="Resultado de imagem para logo ufm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900000" cy="105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logo ppgrh ufm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56302"/>
            <a:ext cx="1101105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187624" y="4192293"/>
            <a:ext cx="9774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Jéssica Anastácia </a:t>
            </a:r>
            <a:r>
              <a:rPr lang="pt-BR" sz="2000" b="1" dirty="0" smtClean="0"/>
              <a:t>Alves</a:t>
            </a:r>
            <a:endParaRPr lang="pt-BR" sz="2000" dirty="0"/>
          </a:p>
          <a:p>
            <a:r>
              <a:rPr lang="pt-BR" sz="2000" dirty="0" smtClean="0"/>
              <a:t>Mestranda </a:t>
            </a:r>
            <a:r>
              <a:rPr lang="pt-BR" sz="2000" dirty="0"/>
              <a:t>em Recursos Hídricos </a:t>
            </a:r>
            <a:r>
              <a:rPr lang="pt-BR" sz="2000" dirty="0" smtClean="0"/>
              <a:t>(UFMT)</a:t>
            </a:r>
          </a:p>
          <a:p>
            <a:r>
              <a:rPr lang="pt-BR" sz="2000" b="1" dirty="0" smtClean="0"/>
              <a:t>Dr. Ibraim </a:t>
            </a:r>
            <a:r>
              <a:rPr lang="pt-BR" sz="2000" b="1" dirty="0" err="1"/>
              <a:t>Fantim</a:t>
            </a:r>
            <a:r>
              <a:rPr lang="pt-BR" sz="2000" b="1" dirty="0"/>
              <a:t> da Cruz</a:t>
            </a:r>
            <a:endParaRPr lang="pt-BR" sz="2000" dirty="0"/>
          </a:p>
          <a:p>
            <a:r>
              <a:rPr lang="pt-BR" sz="2000" dirty="0" smtClean="0"/>
              <a:t>Vice </a:t>
            </a:r>
            <a:r>
              <a:rPr lang="pt-BR" sz="2000" dirty="0"/>
              <a:t>Coordenador e professor do Mestrado de Recursos Hídricos </a:t>
            </a:r>
            <a:r>
              <a:rPr lang="pt-BR" sz="2000" dirty="0" smtClean="0"/>
              <a:t>(UFMT)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880631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nacionais:</a:t>
            </a: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71600" y="2348880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Levantamento de trabalhos nacionais feitos por pesquisadores brasileiros: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08723" y="3068960"/>
            <a:ext cx="33488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</a:rPr>
              <a:t>125 </a:t>
            </a: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publicações finalizadas</a:t>
            </a:r>
            <a:endParaRPr lang="pt-B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75488" y="3789040"/>
            <a:ext cx="7268919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Tipo de publicações: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Artigos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(86,5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%)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Trabalhos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de revisão (8,8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%)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Capítulos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de livros, livros e editoriais (4,7%).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202327" y="1905225"/>
            <a:ext cx="6667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Total de Publicações nacionais anuais (2008 – 2018)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04" t="4109" r="1613" b="3925"/>
          <a:stretch/>
        </p:blipFill>
        <p:spPr bwMode="auto">
          <a:xfrm>
            <a:off x="971600" y="2420888"/>
            <a:ext cx="7200000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90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87794" y="1959223"/>
            <a:ext cx="5836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Publicações por região do </a:t>
            </a:r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país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(2008 – 2018)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71" t="3545" r="1822" b="4489"/>
          <a:stretch/>
        </p:blipFill>
        <p:spPr bwMode="auto">
          <a:xfrm>
            <a:off x="1135117" y="2680138"/>
            <a:ext cx="6905298" cy="297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8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880631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nacionais:</a:t>
            </a:r>
          </a:p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259632" y="3068960"/>
            <a:ext cx="72728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Região Sudeste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Universidade de São Paulo (USP), Universidade Estadual de Campinas (Unicamp) e Universidade Estadual de São Paulo (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UNESP)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Região Sul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a Universidade Federal do Rio Grande do Sul (UFGRS), a Universidade Federal do Paraná (UFPR) e a Universidade Tecnológica Federal do Paraná (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UTFPR)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71600" y="2403851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Publicações por região do Brasil: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880631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nacionais:</a:t>
            </a:r>
          </a:p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971600" y="2694933"/>
            <a:ext cx="72728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</a:t>
            </a:r>
            <a:r>
              <a:rPr lang="pt-BR" sz="2400" i="1" dirty="0" smtClean="0">
                <a:solidFill>
                  <a:schemeClr val="tx2">
                    <a:lumMod val="50000"/>
                  </a:schemeClr>
                </a:solidFill>
              </a:rPr>
              <a:t>   Alto </a:t>
            </a:r>
            <a:r>
              <a:rPr lang="pt-BR" sz="2400" i="1" dirty="0">
                <a:solidFill>
                  <a:schemeClr val="tx2">
                    <a:lumMod val="50000"/>
                  </a:schemeClr>
                </a:solidFill>
              </a:rPr>
              <a:t>desempenho nas regiões sul e sudeste não é </a:t>
            </a:r>
            <a:r>
              <a:rPr lang="pt-BR" sz="2400" i="1" dirty="0" smtClean="0">
                <a:solidFill>
                  <a:schemeClr val="tx2">
                    <a:lumMod val="50000"/>
                  </a:schemeClr>
                </a:solidFill>
              </a:rPr>
              <a:t>distribuídos entre os estados</a:t>
            </a:r>
          </a:p>
          <a:p>
            <a:pPr algn="just"/>
            <a:endParaRPr lang="pt-BR" sz="2400" dirty="0"/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Região sul: Paraná -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60%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do total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da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região</a:t>
            </a: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Região sudeste: São 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Paulo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- 65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</a:rPr>
              <a:t>% do 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</a:rPr>
              <a:t>total</a:t>
            </a: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5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47664" y="1959223"/>
            <a:ext cx="6023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Periódicos que mais publicaram</a:t>
            </a:r>
            <a:r>
              <a:rPr lang="pt-BR" sz="2400" dirty="0"/>
              <a:t>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(2008 – 2018)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2" name="Imagem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9" y="2492896"/>
            <a:ext cx="8170597" cy="31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9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47664" y="1844824"/>
            <a:ext cx="6023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Periódicos que mais publicaram</a:t>
            </a:r>
            <a:r>
              <a:rPr lang="pt-BR" sz="2400" dirty="0"/>
              <a:t>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(2008 – 2018)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146" name="Imagem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16"/>
          <a:stretch>
            <a:fillRect/>
          </a:stretch>
        </p:blipFill>
        <p:spPr bwMode="auto">
          <a:xfrm>
            <a:off x="1115616" y="2276872"/>
            <a:ext cx="7080468" cy="35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6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880631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nacionais:</a:t>
            </a:r>
          </a:p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007604" y="2420888"/>
            <a:ext cx="781286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Principais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assuntos 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abordados: </a:t>
            </a:r>
          </a:p>
          <a:p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Identificação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 remoção dos micropoluentes emergentes </a:t>
            </a: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Avanços nos métodos de detecção de micropoluentes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ossíveis impactos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para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o ambiente aquático e o equilíbrio de comunidades aquáticas</a:t>
            </a:r>
          </a:p>
          <a:p>
            <a:pPr marL="800100" lvl="1" indent="-34290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Riscos à saúde humana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083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880631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nacionais: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499768" y="3933056"/>
            <a:ext cx="206370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160 </a:t>
            </a: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autores</a:t>
            </a:r>
          </a:p>
          <a:p>
            <a:pPr algn="ctr"/>
            <a:endParaRPr lang="pt-BR" sz="2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pt-BR" sz="22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</a:rPr>
              <a:t>  82 </a:t>
            </a: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instituições </a:t>
            </a:r>
          </a:p>
        </p:txBody>
      </p:sp>
      <p:sp>
        <p:nvSpPr>
          <p:cNvPr id="9" name="Retângulo 8"/>
          <p:cNvSpPr/>
          <p:nvPr/>
        </p:nvSpPr>
        <p:spPr>
          <a:xfrm>
            <a:off x="971600" y="2464003"/>
            <a:ext cx="756084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Autores com maior número de publicações e total de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citações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08723" y="3068960"/>
            <a:ext cx="33488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</a:rPr>
              <a:t>125 </a:t>
            </a:r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publicações finalizadas</a:t>
            </a:r>
            <a:endParaRPr lang="pt-B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4572000" y="3501008"/>
            <a:ext cx="0" cy="4332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4572000" y="4435951"/>
            <a:ext cx="0" cy="4332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22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188041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692097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47665" y="1772816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Autores com maior número de publicações e total de citações (2008 – 2018)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737875"/>
              </p:ext>
            </p:extLst>
          </p:nvPr>
        </p:nvGraphicFramePr>
        <p:xfrm>
          <a:off x="683568" y="2609438"/>
          <a:ext cx="7776864" cy="30518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05013"/>
                <a:gridCol w="3650667"/>
                <a:gridCol w="1350212"/>
                <a:gridCol w="1070972"/>
              </a:tblGrid>
              <a:tr h="638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Autores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Instituição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Número de Publicações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 de Citações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Jardim, W.F.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Universidade Estadual de Campinas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303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Montagner, C.C.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Universidade Estadual de Campinas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164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Sodré, F.F.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Universidade Federal de Brasília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241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Teixeira, A.C.S.C.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Universidade de São Paulo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pt-BR" sz="20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78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1547664" y="1916832"/>
            <a:ext cx="6048672" cy="720000"/>
          </a:xfrm>
          <a:prstGeom prst="roundRect">
            <a:avLst/>
          </a:prstGeom>
          <a:noFill/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26876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SUMÁRIO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2594437" y="2041684"/>
            <a:ext cx="3921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dirty="0">
                <a:solidFill>
                  <a:schemeClr val="tx2">
                    <a:lumMod val="50000"/>
                  </a:schemeClr>
                </a:solidFill>
              </a:rPr>
              <a:t>INTRODUÇÃO/OBJETIVOS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787499" y="2977788"/>
            <a:ext cx="3512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dirty="0">
                <a:solidFill>
                  <a:schemeClr val="tx2">
                    <a:lumMod val="50000"/>
                  </a:schemeClr>
                </a:solidFill>
              </a:rPr>
              <a:t>MATERIAL E MÉTODOS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659519" y="3913892"/>
            <a:ext cx="38566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dirty="0">
                <a:solidFill>
                  <a:schemeClr val="tx2">
                    <a:lumMod val="50000"/>
                  </a:schemeClr>
                </a:solidFill>
              </a:rPr>
              <a:t>RESULTADOS/DISCUSSÃO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569497" y="4869160"/>
            <a:ext cx="2010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800" dirty="0">
                <a:solidFill>
                  <a:schemeClr val="tx2">
                    <a:lumMod val="50000"/>
                  </a:schemeClr>
                </a:solidFill>
              </a:rPr>
              <a:t>CONCLUSÃO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1043608" y="1922080"/>
            <a:ext cx="684000" cy="684000"/>
          </a:xfrm>
          <a:prstGeom prst="ellipse">
            <a:avLst/>
          </a:prstGeom>
          <a:solidFill>
            <a:schemeClr val="bg2"/>
          </a:solidFill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169584" y="200247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547664" y="2852936"/>
            <a:ext cx="6048672" cy="720000"/>
          </a:xfrm>
          <a:prstGeom prst="roundRect">
            <a:avLst/>
          </a:prstGeom>
          <a:noFill/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1043608" y="2858184"/>
            <a:ext cx="684000" cy="684000"/>
          </a:xfrm>
          <a:prstGeom prst="ellipse">
            <a:avLst/>
          </a:prstGeom>
          <a:solidFill>
            <a:schemeClr val="bg2"/>
          </a:solidFill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1169584" y="293857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1547664" y="3789040"/>
            <a:ext cx="6048672" cy="720000"/>
          </a:xfrm>
          <a:prstGeom prst="roundRect">
            <a:avLst/>
          </a:prstGeom>
          <a:noFill/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1043608" y="3794288"/>
            <a:ext cx="684000" cy="684000"/>
          </a:xfrm>
          <a:prstGeom prst="ellipse">
            <a:avLst/>
          </a:prstGeom>
          <a:solidFill>
            <a:schemeClr val="bg2"/>
          </a:solidFill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1169584" y="387467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547664" y="4741478"/>
            <a:ext cx="6048672" cy="720000"/>
          </a:xfrm>
          <a:prstGeom prst="roundRect">
            <a:avLst/>
          </a:prstGeom>
          <a:noFill/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1043608" y="4746726"/>
            <a:ext cx="684000" cy="684000"/>
          </a:xfrm>
          <a:prstGeom prst="ellipse">
            <a:avLst/>
          </a:prstGeom>
          <a:solidFill>
            <a:schemeClr val="bg2"/>
          </a:solidFill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1169584" y="482711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1880631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nacionais:</a:t>
            </a: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417123"/>
              </p:ext>
            </p:extLst>
          </p:nvPr>
        </p:nvGraphicFramePr>
        <p:xfrm>
          <a:off x="755576" y="2395767"/>
          <a:ext cx="7704858" cy="312146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89228"/>
                <a:gridCol w="3268680"/>
                <a:gridCol w="1685895"/>
                <a:gridCol w="1061055"/>
              </a:tblGrid>
              <a:tr h="875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Autores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Instituição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Número de Publicações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Total de Citações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Fadini, P.S.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Universidade Federal de São Carlos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4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75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Mozeto, A.A.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</a:rPr>
                        <a:t>Universidade Federal de São Carlos</a:t>
                      </a:r>
                      <a:endParaRPr lang="pt-BR" sz="2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4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75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21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Trindade, M.A.G.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Universidade Federal de Grande Dourados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4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</a:rPr>
                        <a:t>12</a:t>
                      </a:r>
                      <a:endParaRPr lang="pt-BR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4. CONCLUSÃO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32569" y="1917993"/>
            <a:ext cx="66532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Análise dos questionamentos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que nortearam a pesquisa</a:t>
            </a:r>
            <a:r>
              <a:rPr lang="pt-BR" sz="2200" dirty="0"/>
              <a:t>: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1015525" y="2348880"/>
            <a:ext cx="69408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021231" y="2523192"/>
            <a:ext cx="3070456" cy="2616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Total: 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125 publicações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Período:  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2008 - 2018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-3345970" y="28040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1805686" y="3573016"/>
            <a:ext cx="6006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Não  há crescimento uniforme ao longo dos anos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Aumento do número de instituições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835696" y="4870901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Maior produção:  sul e sudeste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Distribuição não uniforme  entre os estados.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88014" y="4499828"/>
            <a:ext cx="2474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</a:rPr>
              <a:t>Publicações regionais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1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4. CONCLUSÃO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32569" y="1917993"/>
            <a:ext cx="66532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Análise dos questionamentos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que nortearam a pesquisa</a:t>
            </a:r>
            <a:r>
              <a:rPr lang="pt-BR" sz="2200" dirty="0"/>
              <a:t>: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1015525" y="2348880"/>
            <a:ext cx="694085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1763688" y="4653136"/>
            <a:ext cx="6306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8 autores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que apresentaram maior número de publicações e trabalhos mais citados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985315" y="2564904"/>
            <a:ext cx="708486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Caracterização: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Autores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160</a:t>
            </a:r>
            <a:endParaRPr lang="pt-BR" sz="2200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6252" y="2996952"/>
            <a:ext cx="62739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12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periódicos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Áreas de conhecimento: ciências ambientais,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química 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ciências agrárias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4. CONCLUSÃO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9124" y="2132856"/>
            <a:ext cx="77013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Conhecer 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efeitos e impactos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dos contaminantes emergentes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Criar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legislações para minimizar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impactos;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Orientar ou, quando necessário, restringir o uso de componentes;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Garantir medidas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adequadas e valores de referência,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para águas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que possam ter sido expostas a estes componentes. </a:t>
            </a:r>
          </a:p>
          <a:p>
            <a:pPr algn="just"/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7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63888" y="2564903"/>
            <a:ext cx="2196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Obrigada!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691680" y="436510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Jéssica Anastácia Alves</a:t>
            </a:r>
          </a:p>
          <a:p>
            <a:pPr algn="ctr"/>
            <a:r>
              <a:rPr lang="pt-BR" i="1" dirty="0" smtClean="0">
                <a:solidFill>
                  <a:schemeClr val="tx2">
                    <a:lumMod val="50000"/>
                  </a:schemeClr>
                </a:solidFill>
              </a:rPr>
              <a:t>Mestranda em Recursos Hídricos</a:t>
            </a:r>
          </a:p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Contato:</a:t>
            </a:r>
          </a:p>
          <a:p>
            <a:pPr algn="ctr"/>
            <a:r>
              <a:rPr lang="pt-BR" dirty="0" smtClean="0">
                <a:solidFill>
                  <a:schemeClr val="tx2">
                    <a:lumMod val="50000"/>
                  </a:schemeClr>
                </a:solidFill>
              </a:rPr>
              <a:t>jessicaalves@ufmt.br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6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1. INTRODUÇÃO/OBJETIVOS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00808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55576" y="2027890"/>
            <a:ext cx="1625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Gestão de Recursos Hídricos</a:t>
            </a:r>
            <a:r>
              <a:rPr lang="pt-BR" sz="2400" dirty="0" smtClean="0"/>
              <a:t>	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87809" y="2055686"/>
            <a:ext cx="1562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Múltiplos usos </a:t>
            </a:r>
          </a:p>
          <a:p>
            <a:pPr algn="ctr"/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da água</a:t>
            </a:r>
            <a:r>
              <a:rPr lang="pt-BR" sz="2200" dirty="0" smtClean="0"/>
              <a:t>	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5868144" y="2197167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Disponibilidade:</a:t>
            </a:r>
          </a:p>
          <a:p>
            <a:pPr algn="ctr"/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786642" y="2551110"/>
            <a:ext cx="2862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qualidade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x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 quantidade</a:t>
            </a:r>
            <a:r>
              <a:rPr lang="pt-BR" dirty="0"/>
              <a:t>	</a:t>
            </a: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2483768" y="2636912"/>
            <a:ext cx="706848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860032" y="2636912"/>
            <a:ext cx="706848" cy="0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802432" y="3645312"/>
            <a:ext cx="8090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Potabilidade:    Portaria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de Consolidação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5/2017  (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BRASIL, 2017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Tratamento convencional de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água e esgoto para qualidade das águas:</a:t>
            </a:r>
          </a:p>
          <a:p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	Limitação:        Contaminantes emergentes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11560" y="1916832"/>
            <a:ext cx="8037982" cy="1564426"/>
          </a:xfrm>
          <a:prstGeom prst="roundRect">
            <a:avLst/>
          </a:prstGeom>
          <a:noFill/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9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1. INTRODUÇÃO/OBJETIVOS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00808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57654" y="2397304"/>
            <a:ext cx="61566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Substâncias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potencialmente tóxicas, de origem sintética ou natural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99592" y="3451647"/>
            <a:ext cx="71968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Presentes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em medicamentos, produtos de higiene pessoal,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perfumes, produtos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de limpeza, agrotóxicos, entre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outros;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39552" y="4797152"/>
            <a:ext cx="77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Impactos no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meio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ambiente e riscos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à saúde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humana precisam ser estudados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67544" y="4293096"/>
            <a:ext cx="74488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Ainda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não são contemplados por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legislações ;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5616" y="196641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Contaminantes Emergentes ou Poluentes Emergentes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827584" y="1844824"/>
            <a:ext cx="7378842" cy="1390574"/>
          </a:xfrm>
          <a:prstGeom prst="roundRect">
            <a:avLst/>
          </a:prstGeom>
          <a:noFill/>
          <a:ln>
            <a:solidFill>
              <a:srgbClr val="0BB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19675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</a:rPr>
              <a:t>1. INTRODUÇÃO/OBJETIVOS</a:t>
            </a:r>
            <a:endParaRPr lang="pt-BR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628800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25290" y="1772816"/>
            <a:ext cx="75549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chemeClr val="tx2">
                    <a:lumMod val="50000"/>
                  </a:schemeClr>
                </a:solidFill>
              </a:rPr>
              <a:t>Objetivo:</a:t>
            </a:r>
          </a:p>
          <a:p>
            <a:endParaRPr lang="pt-BR" dirty="0"/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943517" y="3573016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Quantas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publicações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e qual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tipo; </a:t>
            </a: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Quais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regiões do país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e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instituições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concentram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mais publicações; </a:t>
            </a: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Quais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periódicos mais publicaram estudos do tema; </a:t>
            </a: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Quais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autores produziram mais conhecimento na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área e os mais citados.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489736" y="1986694"/>
            <a:ext cx="7114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5">
                    <a:lumMod val="50000"/>
                  </a:schemeClr>
                </a:solidFill>
              </a:rPr>
              <a:t>Levantar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, quantativamente, publicações feitas no Brasil sobre poluentes ou contaminantes emergentes</a:t>
            </a:r>
            <a:endParaRPr lang="pt-BR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860561" y="3070121"/>
            <a:ext cx="53676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Questionamentos que nortearam a pesquisa</a:t>
            </a:r>
            <a:r>
              <a:rPr lang="pt-BR" sz="2200" dirty="0"/>
              <a:t>: </a:t>
            </a:r>
          </a:p>
        </p:txBody>
      </p:sp>
      <p:cxnSp>
        <p:nvCxnSpPr>
          <p:cNvPr id="18" name="Conector reto 17"/>
          <p:cNvCxnSpPr/>
          <p:nvPr/>
        </p:nvCxnSpPr>
        <p:spPr>
          <a:xfrm>
            <a:off x="943517" y="3501008"/>
            <a:ext cx="528466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0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2. MATERIAL E MÉTODOS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83568" y="1853535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Levantamento de trabalhos nacionais feitos por pesquisadores brasileiros: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4" y="2708920"/>
            <a:ext cx="784887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Banco de Dados: 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Scopus</a:t>
            </a:r>
          </a:p>
          <a:p>
            <a:pPr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	         (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Disponível em: </a:t>
            </a:r>
            <a:r>
              <a:rPr lang="pt-BR" sz="2200" i="1" dirty="0" smtClean="0">
                <a:hlinkClick r:id="rId2"/>
              </a:rPr>
              <a:t>http</a:t>
            </a:r>
            <a:r>
              <a:rPr lang="pt-BR" sz="2200" i="1" dirty="0">
                <a:hlinkClick r:id="rId2"/>
              </a:rPr>
              <a:t>://</a:t>
            </a:r>
            <a:r>
              <a:rPr lang="pt-BR" sz="2200" i="1" dirty="0" smtClean="0">
                <a:hlinkClick r:id="rId2"/>
              </a:rPr>
              <a:t>www.scopus.com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pt-BR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27584" y="3806750"/>
            <a:ext cx="756084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Pesquisa por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termos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conjugados: </a:t>
            </a:r>
          </a:p>
          <a:p>
            <a:pPr>
              <a:spcAft>
                <a:spcPts val="600"/>
              </a:spcAft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“emerging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contaminants”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“emerging pollutants”</a:t>
            </a:r>
            <a:endParaRPr lang="pt-BR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27584" y="4870321"/>
            <a:ext cx="34295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Operador boleano:   </a:t>
            </a:r>
            <a:r>
              <a:rPr lang="pt-BR" sz="2200" i="1" dirty="0">
                <a:solidFill>
                  <a:schemeClr val="tx2">
                    <a:lumMod val="50000"/>
                  </a:schemeClr>
                </a:solidFill>
              </a:rPr>
              <a:t>“or</a:t>
            </a:r>
            <a:r>
              <a:rPr lang="pt-BR" sz="2200" i="1" dirty="0" smtClean="0">
                <a:solidFill>
                  <a:schemeClr val="tx2">
                    <a:lumMod val="50000"/>
                  </a:schemeClr>
                </a:solidFill>
              </a:rPr>
              <a:t>” </a:t>
            </a:r>
            <a:endParaRPr lang="pt-BR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2. MATERIAL E MÉTODOS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83568" y="1853535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Levantamento de trabalhos nacionais feitos por pesquisadores brasileiros: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7584" y="3645024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Período considerado: 2008 a 2018	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98696" y="4200246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Limitadores:</a:t>
            </a:r>
            <a:endParaRPr lang="pt-BR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691680" y="45939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Trabalhos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finalizados feitos no Brasil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Pesquisadores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brasileiros</a:t>
            </a:r>
            <a:endParaRPr lang="pt-BR" sz="2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88429" y="2731567"/>
            <a:ext cx="723995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Os termos estão presentes em:</a:t>
            </a:r>
          </a:p>
          <a:p>
            <a:pPr>
              <a:spcAft>
                <a:spcPts val="600"/>
              </a:spcAft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	       título, palavras-chave e/ou resumo dos trabalhos.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5508104" y="4725144"/>
            <a:ext cx="3168352" cy="936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83568" y="1880631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Resultados globais:</a:t>
            </a:r>
          </a:p>
          <a:p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899592" y="2348880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</a:rPr>
              <a:t>Levantamento: termos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pt-BR" sz="2200" i="1" dirty="0">
                <a:solidFill>
                  <a:schemeClr val="accent1">
                    <a:lumMod val="50000"/>
                  </a:schemeClr>
                </a:solidFill>
              </a:rPr>
              <a:t>emerging contaminants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” e “</a:t>
            </a:r>
            <a:r>
              <a:rPr lang="pt-BR" sz="2200" i="1" dirty="0">
                <a:solidFill>
                  <a:schemeClr val="accent1">
                    <a:lumMod val="50000"/>
                  </a:schemeClr>
                </a:solidFill>
              </a:rPr>
              <a:t>emerging pollutants</a:t>
            </a:r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</a:rPr>
              <a:t>”; operador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boleano </a:t>
            </a:r>
            <a:r>
              <a:rPr lang="pt-BR" sz="2200" i="1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pt-BR" sz="2200" i="1" dirty="0" smtClean="0">
                <a:solidFill>
                  <a:schemeClr val="accent1">
                    <a:lumMod val="50000"/>
                  </a:schemeClr>
                </a:solidFill>
              </a:rPr>
              <a:t>or”; </a:t>
            </a:r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</a:rPr>
              <a:t>período </a:t>
            </a:r>
            <a:r>
              <a:rPr lang="pt-BR" sz="2200" dirty="0">
                <a:solidFill>
                  <a:schemeClr val="accent1">
                    <a:lumMod val="50000"/>
                  </a:schemeClr>
                </a:solidFill>
              </a:rPr>
              <a:t>de 2008 a </a:t>
            </a:r>
            <a:r>
              <a:rPr lang="pt-BR" sz="2200" dirty="0" smtClean="0">
                <a:solidFill>
                  <a:schemeClr val="accent1">
                    <a:lumMod val="50000"/>
                  </a:schemeClr>
                </a:solidFill>
              </a:rPr>
              <a:t>2019:</a:t>
            </a:r>
            <a:endParaRPr lang="pt-BR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771800" y="3140968"/>
            <a:ext cx="34914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5">
                    <a:lumMod val="50000"/>
                  </a:schemeClr>
                </a:solidFill>
              </a:rPr>
              <a:t>3315 publicações finalizadas</a:t>
            </a:r>
            <a:endParaRPr lang="pt-B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331640" y="3645024"/>
            <a:ext cx="65527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Estados Unidos da América (705 publicações</a:t>
            </a: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Espanha (637 publicações) </a:t>
            </a:r>
            <a:endParaRPr lang="pt-BR" sz="22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200" dirty="0">
                <a:solidFill>
                  <a:schemeClr val="tx2">
                    <a:lumMod val="50000"/>
                  </a:schemeClr>
                </a:solidFill>
              </a:rPr>
              <a:t>China (552 publicações).</a:t>
            </a:r>
            <a:endParaRPr lang="pt-BR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508104" y="4797152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Brasil (180 publicações)</a:t>
            </a:r>
          </a:p>
          <a:p>
            <a:pPr algn="ctr"/>
            <a:r>
              <a:rPr lang="pt-B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Total: 5,4%</a:t>
            </a:r>
            <a:endParaRPr lang="pt-BR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1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126876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>
                    <a:lumMod val="50000"/>
                  </a:schemeClr>
                </a:solidFill>
              </a:rPr>
              <a:t>3. RESULTADOS/DISCUSSÃO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539552" y="1772816"/>
            <a:ext cx="813690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766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ANÁLISE QUANTITATIVA DA PRODUÇÃO CIENTÍFICA SOBRE CONTAMINANTES EMERGENTES NO BRASIL 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25" t="3008" r="1659" b="3491"/>
          <a:stretch>
            <a:fillRect/>
          </a:stretch>
        </p:blipFill>
        <p:spPr bwMode="auto">
          <a:xfrm>
            <a:off x="971600" y="2420888"/>
            <a:ext cx="7200000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797971" y="1905225"/>
            <a:ext cx="5620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chemeClr val="tx2">
                    <a:lumMod val="50000"/>
                  </a:schemeClr>
                </a:solidFill>
              </a:rPr>
              <a:t>Tipos de publicações </a:t>
            </a: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 - Brasil (2008 – 2018)</a:t>
            </a:r>
            <a:endParaRPr lang="pt-BR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8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1063</Words>
  <Application>Microsoft Office PowerPoint</Application>
  <PresentationFormat>Apresentação na tela (4:3)</PresentationFormat>
  <Paragraphs>216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ANÁLISE QUANTITATIVA DA PRODUÇÃO CIENTÍFICA SOBRE CONTAMINANTES EMERGENTES NO BRASIL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Jessica Alves</cp:lastModifiedBy>
  <cp:revision>67</cp:revision>
  <dcterms:created xsi:type="dcterms:W3CDTF">2018-05-02T19:43:05Z</dcterms:created>
  <dcterms:modified xsi:type="dcterms:W3CDTF">2019-05-08T14:02:03Z</dcterms:modified>
</cp:coreProperties>
</file>