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9" r:id="rId2"/>
    <p:sldId id="263" r:id="rId3"/>
    <p:sldId id="278" r:id="rId4"/>
    <p:sldId id="280" r:id="rId5"/>
    <p:sldId id="264" r:id="rId6"/>
    <p:sldId id="279" r:id="rId7"/>
    <p:sldId id="265" r:id="rId8"/>
    <p:sldId id="270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>
      <p:cViewPr varScale="1">
        <p:scale>
          <a:sx n="124" d="100"/>
          <a:sy n="124" d="100"/>
        </p:scale>
        <p:origin x="1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0B49A-61CF-2048-9279-B17E228B3453}" type="doc">
      <dgm:prSet loTypeId="urn:microsoft.com/office/officeart/2005/8/layout/vList4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3DFB097-AF9B-1D40-AEAA-9B22A5417C54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Sistema</a:t>
          </a:r>
        </a:p>
      </dgm:t>
    </dgm:pt>
    <dgm:pt modelId="{99EF1B24-3DE9-CF43-A3F8-79491C0A7BE8}" type="parTrans" cxnId="{475D9062-E480-C141-95CB-0AF29ADEAB67}">
      <dgm:prSet/>
      <dgm:spPr/>
      <dgm:t>
        <a:bodyPr/>
        <a:lstStyle/>
        <a:p>
          <a:endParaRPr lang="en-US"/>
        </a:p>
      </dgm:t>
    </dgm:pt>
    <dgm:pt modelId="{E3F4C7AE-A0CB-854C-A151-A69BF184C85E}" type="sibTrans" cxnId="{475D9062-E480-C141-95CB-0AF29ADEAB67}">
      <dgm:prSet/>
      <dgm:spPr/>
      <dgm:t>
        <a:bodyPr/>
        <a:lstStyle/>
        <a:p>
          <a:endParaRPr lang="en-US"/>
        </a:p>
      </dgm:t>
    </dgm:pt>
    <dgm:pt modelId="{8A261435-7894-3541-93A9-BE169C5FE7B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Estrutura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física</a:t>
          </a:r>
          <a:r>
            <a:rPr lang="en-US" dirty="0">
              <a:solidFill>
                <a:schemeClr val="tx1"/>
              </a:solidFill>
            </a:rPr>
            <a:t>;</a:t>
          </a:r>
        </a:p>
      </dgm:t>
    </dgm:pt>
    <dgm:pt modelId="{1DB86865-5C7F-B440-8A2C-DE4EE353CA35}" type="parTrans" cxnId="{C880D536-366F-A743-8364-DB8A75E6B73D}">
      <dgm:prSet/>
      <dgm:spPr/>
      <dgm:t>
        <a:bodyPr/>
        <a:lstStyle/>
        <a:p>
          <a:endParaRPr lang="en-US"/>
        </a:p>
      </dgm:t>
    </dgm:pt>
    <dgm:pt modelId="{9453D830-290A-F24A-AEB4-1AB70216DCC7}" type="sibTrans" cxnId="{C880D536-366F-A743-8364-DB8A75E6B73D}">
      <dgm:prSet/>
      <dgm:spPr/>
      <dgm:t>
        <a:bodyPr/>
        <a:lstStyle/>
        <a:p>
          <a:endParaRPr lang="en-US"/>
        </a:p>
      </dgm:t>
    </dgm:pt>
    <dgm:pt modelId="{6BBA91AB-0710-8647-A675-9F3498D81F4C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Vazão</a:t>
          </a:r>
          <a:r>
            <a:rPr lang="en-US" dirty="0">
              <a:solidFill>
                <a:schemeClr val="tx1"/>
              </a:solidFill>
            </a:rPr>
            <a:t> do </a:t>
          </a:r>
          <a:r>
            <a:rPr lang="en-US" dirty="0" err="1">
              <a:solidFill>
                <a:schemeClr val="tx1"/>
              </a:solidFill>
            </a:rPr>
            <a:t>manancial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714D7538-458F-0C4F-A5D3-026B1343B62A}" type="parTrans" cxnId="{58E67166-F214-F948-B51E-F4874FBAF1EF}">
      <dgm:prSet/>
      <dgm:spPr/>
      <dgm:t>
        <a:bodyPr/>
        <a:lstStyle/>
        <a:p>
          <a:endParaRPr lang="en-US"/>
        </a:p>
      </dgm:t>
    </dgm:pt>
    <dgm:pt modelId="{B66C00A8-CCA7-004A-9492-4A75BE259F94}" type="sibTrans" cxnId="{58E67166-F214-F948-B51E-F4874FBAF1EF}">
      <dgm:prSet/>
      <dgm:spPr/>
      <dgm:t>
        <a:bodyPr/>
        <a:lstStyle/>
        <a:p>
          <a:endParaRPr lang="en-US"/>
        </a:p>
      </dgm:t>
    </dgm:pt>
    <dgm:pt modelId="{28DA3CD4-C283-CC4A-8371-776BCE6B854F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Prestador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Serviço</a:t>
          </a:r>
          <a:endParaRPr lang="en-US" dirty="0">
            <a:solidFill>
              <a:schemeClr val="tx1"/>
            </a:solidFill>
          </a:endParaRPr>
        </a:p>
      </dgm:t>
    </dgm:pt>
    <dgm:pt modelId="{281C01F2-C468-1841-ABBA-FF946E8F8958}" type="parTrans" cxnId="{CF2840AE-0659-FF48-A954-15141F76D3D7}">
      <dgm:prSet/>
      <dgm:spPr/>
      <dgm:t>
        <a:bodyPr/>
        <a:lstStyle/>
        <a:p>
          <a:endParaRPr lang="en-US"/>
        </a:p>
      </dgm:t>
    </dgm:pt>
    <dgm:pt modelId="{CE976930-CA4A-AF4C-8CFA-EB26F3874DB2}" type="sibTrans" cxnId="{CF2840AE-0659-FF48-A954-15141F76D3D7}">
      <dgm:prSet/>
      <dgm:spPr/>
      <dgm:t>
        <a:bodyPr/>
        <a:lstStyle/>
        <a:p>
          <a:endParaRPr lang="en-US"/>
        </a:p>
      </dgm:t>
    </dgm:pt>
    <dgm:pt modelId="{6275FFD9-58A9-914E-B1F1-E9E6D903A9F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Tarifas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acordo</a:t>
          </a:r>
          <a:r>
            <a:rPr lang="en-US" dirty="0">
              <a:solidFill>
                <a:schemeClr val="tx1"/>
              </a:solidFill>
            </a:rPr>
            <a:t> com o </a:t>
          </a:r>
          <a:r>
            <a:rPr lang="en-US" dirty="0" err="1">
              <a:solidFill>
                <a:schemeClr val="tx1"/>
              </a:solidFill>
            </a:rPr>
            <a:t>consumo</a:t>
          </a:r>
          <a:r>
            <a:rPr lang="en-US" dirty="0">
              <a:solidFill>
                <a:schemeClr val="tx1"/>
              </a:solidFill>
            </a:rPr>
            <a:t>;</a:t>
          </a:r>
        </a:p>
      </dgm:t>
    </dgm:pt>
    <dgm:pt modelId="{5FCAB1E1-F292-F043-86F1-78F99A2835F4}" type="parTrans" cxnId="{415F34F8-BFE7-4245-A328-498585B0D4AB}">
      <dgm:prSet/>
      <dgm:spPr/>
      <dgm:t>
        <a:bodyPr/>
        <a:lstStyle/>
        <a:p>
          <a:endParaRPr lang="en-US"/>
        </a:p>
      </dgm:t>
    </dgm:pt>
    <dgm:pt modelId="{8AA4E106-4103-D542-8F48-80DE01AB6697}" type="sibTrans" cxnId="{415F34F8-BFE7-4245-A328-498585B0D4AB}">
      <dgm:prSet/>
      <dgm:spPr/>
      <dgm:t>
        <a:bodyPr/>
        <a:lstStyle/>
        <a:p>
          <a:endParaRPr lang="en-US"/>
        </a:p>
      </dgm:t>
    </dgm:pt>
    <dgm:pt modelId="{50F14F07-7044-ED4E-AACA-68B257303C5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Formalidade</a:t>
          </a:r>
          <a:r>
            <a:rPr lang="en-US" dirty="0">
              <a:solidFill>
                <a:schemeClr val="tx1"/>
              </a:solidFill>
            </a:rPr>
            <a:t> da </a:t>
          </a:r>
          <a:r>
            <a:rPr lang="en-US" dirty="0" err="1">
              <a:solidFill>
                <a:schemeClr val="tx1"/>
              </a:solidFill>
            </a:rPr>
            <a:t>associação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moradores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78B5D584-E55D-3A48-9EF5-D846B7F8BEF4}" type="parTrans" cxnId="{55708755-B327-2D4B-AD97-27192F816D2C}">
      <dgm:prSet/>
      <dgm:spPr/>
      <dgm:t>
        <a:bodyPr/>
        <a:lstStyle/>
        <a:p>
          <a:endParaRPr lang="en-US"/>
        </a:p>
      </dgm:t>
    </dgm:pt>
    <dgm:pt modelId="{C7C4CDA9-C976-7847-B601-ED874BAB7D1F}" type="sibTrans" cxnId="{55708755-B327-2D4B-AD97-27192F816D2C}">
      <dgm:prSet/>
      <dgm:spPr/>
      <dgm:t>
        <a:bodyPr/>
        <a:lstStyle/>
        <a:p>
          <a:endParaRPr lang="en-US"/>
        </a:p>
      </dgm:t>
    </dgm:pt>
    <dgm:pt modelId="{8537ECF1-11DB-DA48-8D42-5457595058A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Prestador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assistência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técnica</a:t>
          </a:r>
          <a:endParaRPr lang="en-US" dirty="0">
            <a:solidFill>
              <a:schemeClr val="tx1"/>
            </a:solidFill>
          </a:endParaRPr>
        </a:p>
      </dgm:t>
    </dgm:pt>
    <dgm:pt modelId="{C8CF3B9F-F4AE-4848-8126-32D084266D2D}" type="parTrans" cxnId="{058A2A71-2914-BF41-9705-F8A9E0B8A672}">
      <dgm:prSet/>
      <dgm:spPr/>
      <dgm:t>
        <a:bodyPr/>
        <a:lstStyle/>
        <a:p>
          <a:endParaRPr lang="en-US"/>
        </a:p>
      </dgm:t>
    </dgm:pt>
    <dgm:pt modelId="{D896A371-ED55-2140-9DC0-C89F274AEBE8}" type="sibTrans" cxnId="{058A2A71-2914-BF41-9705-F8A9E0B8A672}">
      <dgm:prSet/>
      <dgm:spPr/>
      <dgm:t>
        <a:bodyPr/>
        <a:lstStyle/>
        <a:p>
          <a:endParaRPr lang="en-US"/>
        </a:p>
      </dgm:t>
    </dgm:pt>
    <dgm:pt modelId="{CA46F330-87A2-5E42-AACA-03C888D5874D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Regularidade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visitas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16766D5A-E027-0347-83E9-351AA7599592}" type="parTrans" cxnId="{3FBE7F12-4E65-9F47-A0E3-2B1B561CA896}">
      <dgm:prSet/>
      <dgm:spPr/>
      <dgm:t>
        <a:bodyPr/>
        <a:lstStyle/>
        <a:p>
          <a:endParaRPr lang="en-US"/>
        </a:p>
      </dgm:t>
    </dgm:pt>
    <dgm:pt modelId="{AB9FEBC8-22E8-DC44-9AFD-B4B386133783}" type="sibTrans" cxnId="{3FBE7F12-4E65-9F47-A0E3-2B1B561CA896}">
      <dgm:prSet/>
      <dgm:spPr/>
      <dgm:t>
        <a:bodyPr/>
        <a:lstStyle/>
        <a:p>
          <a:endParaRPr lang="en-US"/>
        </a:p>
      </dgm:t>
    </dgm:pt>
    <dgm:pt modelId="{8B948BC6-AE78-D042-A9CE-FBCC0F782FAA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Comunidade</a:t>
          </a:r>
          <a:endParaRPr lang="en-US" dirty="0">
            <a:solidFill>
              <a:schemeClr val="tx1"/>
            </a:solidFill>
          </a:endParaRPr>
        </a:p>
      </dgm:t>
    </dgm:pt>
    <dgm:pt modelId="{213FF648-B5EE-0341-BE85-31353C637E61}" type="parTrans" cxnId="{172D2C6F-05E1-344B-9F5B-63EEC7815466}">
      <dgm:prSet/>
      <dgm:spPr/>
      <dgm:t>
        <a:bodyPr/>
        <a:lstStyle/>
        <a:p>
          <a:endParaRPr lang="en-US"/>
        </a:p>
      </dgm:t>
    </dgm:pt>
    <dgm:pt modelId="{D6FC691F-FC80-074B-8F3B-095213A9C15A}" type="sibTrans" cxnId="{172D2C6F-05E1-344B-9F5B-63EEC7815466}">
      <dgm:prSet/>
      <dgm:spPr/>
      <dgm:t>
        <a:bodyPr/>
        <a:lstStyle/>
        <a:p>
          <a:endParaRPr lang="en-US"/>
        </a:p>
      </dgm:t>
    </dgm:pt>
    <dgm:pt modelId="{8F873A1D-84D8-D841-B575-2B37B9154FB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Porcentagem</a:t>
          </a:r>
          <a:r>
            <a:rPr lang="en-US" dirty="0">
              <a:solidFill>
                <a:schemeClr val="tx1"/>
              </a:solidFill>
            </a:rPr>
            <a:t> da </a:t>
          </a:r>
          <a:r>
            <a:rPr lang="en-US" dirty="0" err="1">
              <a:solidFill>
                <a:schemeClr val="tx1"/>
              </a:solidFill>
            </a:rPr>
            <a:t>população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coberta</a:t>
          </a:r>
          <a:r>
            <a:rPr lang="en-US" dirty="0">
              <a:solidFill>
                <a:schemeClr val="tx1"/>
              </a:solidFill>
            </a:rPr>
            <a:t>;</a:t>
          </a:r>
        </a:p>
      </dgm:t>
    </dgm:pt>
    <dgm:pt modelId="{8BDE0F9F-6DA5-814F-99A3-5A643E73840A}" type="sibTrans" cxnId="{72746508-A68E-0A47-BC44-8312FAC4E281}">
      <dgm:prSet/>
      <dgm:spPr/>
      <dgm:t>
        <a:bodyPr/>
        <a:lstStyle/>
        <a:p>
          <a:endParaRPr lang="en-US"/>
        </a:p>
      </dgm:t>
    </dgm:pt>
    <dgm:pt modelId="{82275FE1-D240-914B-A080-8D74C949547B}" type="parTrans" cxnId="{72746508-A68E-0A47-BC44-8312FAC4E281}">
      <dgm:prSet/>
      <dgm:spPr/>
      <dgm:t>
        <a:bodyPr/>
        <a:lstStyle/>
        <a:p>
          <a:endParaRPr lang="en-US"/>
        </a:p>
      </dgm:t>
    </dgm:pt>
    <dgm:pt modelId="{1907DD29-FFA4-8844-940C-4394A4352BE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Boas </a:t>
          </a:r>
          <a:r>
            <a:rPr lang="en-US" dirty="0" err="1">
              <a:solidFill>
                <a:schemeClr val="tx1"/>
              </a:solidFill>
            </a:rPr>
            <a:t>práticas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higiene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67CD9BEA-EDB6-B94A-AB8A-DB867B136EE8}" type="parTrans" cxnId="{8E19EF42-12D2-574A-8F7C-3BBD805E8B6F}">
      <dgm:prSet/>
      <dgm:spPr/>
      <dgm:t>
        <a:bodyPr/>
        <a:lstStyle/>
        <a:p>
          <a:endParaRPr lang="en-US"/>
        </a:p>
      </dgm:t>
    </dgm:pt>
    <dgm:pt modelId="{FCDF28F5-25F3-8445-A916-FA2C172D2687}" type="sibTrans" cxnId="{8E19EF42-12D2-574A-8F7C-3BBD805E8B6F}">
      <dgm:prSet/>
      <dgm:spPr/>
      <dgm:t>
        <a:bodyPr/>
        <a:lstStyle/>
        <a:p>
          <a:endParaRPr lang="en-US"/>
        </a:p>
      </dgm:t>
    </dgm:pt>
    <dgm:pt modelId="{D76A7F0D-6051-A24F-9E88-51BB34243115}" type="pres">
      <dgm:prSet presAssocID="{9760B49A-61CF-2048-9279-B17E228B3453}" presName="linear" presStyleCnt="0">
        <dgm:presLayoutVars>
          <dgm:dir/>
          <dgm:resizeHandles val="exact"/>
        </dgm:presLayoutVars>
      </dgm:prSet>
      <dgm:spPr/>
    </dgm:pt>
    <dgm:pt modelId="{60D17E50-9E3A-ED48-83D0-05BA6E046537}" type="pres">
      <dgm:prSet presAssocID="{13DFB097-AF9B-1D40-AEAA-9B22A5417C54}" presName="comp" presStyleCnt="0"/>
      <dgm:spPr/>
    </dgm:pt>
    <dgm:pt modelId="{B777EE73-9436-3C43-A76C-AEA7CEFDAA6C}" type="pres">
      <dgm:prSet presAssocID="{13DFB097-AF9B-1D40-AEAA-9B22A5417C54}" presName="box" presStyleLbl="node1" presStyleIdx="0" presStyleCnt="4"/>
      <dgm:spPr/>
    </dgm:pt>
    <dgm:pt modelId="{644AF570-9A05-2845-A4F1-E9412DE3B5E1}" type="pres">
      <dgm:prSet presAssocID="{13DFB097-AF9B-1D40-AEAA-9B22A5417C54}" presName="img" presStyleLbl="fgImgPlace1" presStyleIdx="0" presStyleCnt="4"/>
      <dgm:spPr>
        <a:noFill/>
        <a:ln>
          <a:solidFill>
            <a:schemeClr val="tx1"/>
          </a:solidFill>
        </a:ln>
      </dgm:spPr>
    </dgm:pt>
    <dgm:pt modelId="{03F50972-F365-0E48-A554-D66219994ACA}" type="pres">
      <dgm:prSet presAssocID="{13DFB097-AF9B-1D40-AEAA-9B22A5417C54}" presName="text" presStyleLbl="node1" presStyleIdx="0" presStyleCnt="4">
        <dgm:presLayoutVars>
          <dgm:bulletEnabled val="1"/>
        </dgm:presLayoutVars>
      </dgm:prSet>
      <dgm:spPr/>
    </dgm:pt>
    <dgm:pt modelId="{1C64F26C-CEEC-0948-BE56-3EE4EB6731B5}" type="pres">
      <dgm:prSet presAssocID="{E3F4C7AE-A0CB-854C-A151-A69BF184C85E}" presName="spacer" presStyleCnt="0"/>
      <dgm:spPr/>
    </dgm:pt>
    <dgm:pt modelId="{9B2D8789-36C0-3C4E-AFA8-17E66C528971}" type="pres">
      <dgm:prSet presAssocID="{28DA3CD4-C283-CC4A-8371-776BCE6B854F}" presName="comp" presStyleCnt="0"/>
      <dgm:spPr/>
    </dgm:pt>
    <dgm:pt modelId="{3FAB5F60-AE6A-3748-9ACC-7460BE5F2AC7}" type="pres">
      <dgm:prSet presAssocID="{28DA3CD4-C283-CC4A-8371-776BCE6B854F}" presName="box" presStyleLbl="node1" presStyleIdx="1" presStyleCnt="4"/>
      <dgm:spPr/>
    </dgm:pt>
    <dgm:pt modelId="{8E4E4828-607E-E64A-A971-B426C323F93F}" type="pres">
      <dgm:prSet presAssocID="{28DA3CD4-C283-CC4A-8371-776BCE6B854F}" presName="img" presStyleLbl="fgImgPlace1" presStyleIdx="1" presStyleCnt="4"/>
      <dgm:spPr>
        <a:noFill/>
        <a:ln>
          <a:solidFill>
            <a:schemeClr val="tx1"/>
          </a:solidFill>
        </a:ln>
      </dgm:spPr>
    </dgm:pt>
    <dgm:pt modelId="{AD628910-77C0-934A-92D8-39F6A2A58595}" type="pres">
      <dgm:prSet presAssocID="{28DA3CD4-C283-CC4A-8371-776BCE6B854F}" presName="text" presStyleLbl="node1" presStyleIdx="1" presStyleCnt="4">
        <dgm:presLayoutVars>
          <dgm:bulletEnabled val="1"/>
        </dgm:presLayoutVars>
      </dgm:prSet>
      <dgm:spPr/>
    </dgm:pt>
    <dgm:pt modelId="{4A93CB12-E84E-7A42-8773-08E594A8F801}" type="pres">
      <dgm:prSet presAssocID="{CE976930-CA4A-AF4C-8CFA-EB26F3874DB2}" presName="spacer" presStyleCnt="0"/>
      <dgm:spPr/>
    </dgm:pt>
    <dgm:pt modelId="{4037492F-E4FD-9644-ABF9-AD4699E3CC53}" type="pres">
      <dgm:prSet presAssocID="{8537ECF1-11DB-DA48-8D42-5457595058AA}" presName="comp" presStyleCnt="0"/>
      <dgm:spPr/>
    </dgm:pt>
    <dgm:pt modelId="{E10C200B-FDA3-9048-8D9A-255E05D4126E}" type="pres">
      <dgm:prSet presAssocID="{8537ECF1-11DB-DA48-8D42-5457595058AA}" presName="box" presStyleLbl="node1" presStyleIdx="2" presStyleCnt="4"/>
      <dgm:spPr/>
    </dgm:pt>
    <dgm:pt modelId="{0390EDBC-56EB-B84C-88E5-9A6DE434174E}" type="pres">
      <dgm:prSet presAssocID="{8537ECF1-11DB-DA48-8D42-5457595058AA}" presName="img" presStyleLbl="fgImgPlace1" presStyleIdx="2" presStyleCnt="4"/>
      <dgm:spPr>
        <a:noFill/>
        <a:ln>
          <a:solidFill>
            <a:schemeClr val="tx1"/>
          </a:solidFill>
        </a:ln>
      </dgm:spPr>
    </dgm:pt>
    <dgm:pt modelId="{A66DEE62-0698-E54D-904D-7FEC53BDFB9B}" type="pres">
      <dgm:prSet presAssocID="{8537ECF1-11DB-DA48-8D42-5457595058AA}" presName="text" presStyleLbl="node1" presStyleIdx="2" presStyleCnt="4">
        <dgm:presLayoutVars>
          <dgm:bulletEnabled val="1"/>
        </dgm:presLayoutVars>
      </dgm:prSet>
      <dgm:spPr/>
    </dgm:pt>
    <dgm:pt modelId="{9132A32D-6C17-DC4F-B1A0-065D1BAC232B}" type="pres">
      <dgm:prSet presAssocID="{D896A371-ED55-2140-9DC0-C89F274AEBE8}" presName="spacer" presStyleCnt="0"/>
      <dgm:spPr/>
    </dgm:pt>
    <dgm:pt modelId="{630FF3CB-85C0-E242-94E4-80159C5BEA42}" type="pres">
      <dgm:prSet presAssocID="{8B948BC6-AE78-D042-A9CE-FBCC0F782FAA}" presName="comp" presStyleCnt="0"/>
      <dgm:spPr/>
    </dgm:pt>
    <dgm:pt modelId="{E3856A0C-C5F1-A942-AE19-2320AAD2555E}" type="pres">
      <dgm:prSet presAssocID="{8B948BC6-AE78-D042-A9CE-FBCC0F782FAA}" presName="box" presStyleLbl="node1" presStyleIdx="3" presStyleCnt="4"/>
      <dgm:spPr/>
    </dgm:pt>
    <dgm:pt modelId="{4CD582D8-2D50-1C4A-BF71-886D515DAC5D}" type="pres">
      <dgm:prSet presAssocID="{8B948BC6-AE78-D042-A9CE-FBCC0F782FAA}" presName="img" presStyleLbl="fgImgPlace1" presStyleIdx="3" presStyleCnt="4"/>
      <dgm:spPr>
        <a:noFill/>
        <a:ln>
          <a:solidFill>
            <a:schemeClr val="tx1"/>
          </a:solidFill>
        </a:ln>
      </dgm:spPr>
    </dgm:pt>
    <dgm:pt modelId="{8E088D15-47C3-324E-8894-F044262BBA1D}" type="pres">
      <dgm:prSet presAssocID="{8B948BC6-AE78-D042-A9CE-FBCC0F782FAA}" presName="text" presStyleLbl="node1" presStyleIdx="3" presStyleCnt="4">
        <dgm:presLayoutVars>
          <dgm:bulletEnabled val="1"/>
        </dgm:presLayoutVars>
      </dgm:prSet>
      <dgm:spPr/>
    </dgm:pt>
  </dgm:ptLst>
  <dgm:cxnLst>
    <dgm:cxn modelId="{72746508-A68E-0A47-BC44-8312FAC4E281}" srcId="{8B948BC6-AE78-D042-A9CE-FBCC0F782FAA}" destId="{8F873A1D-84D8-D841-B575-2B37B9154FBB}" srcOrd="0" destOrd="0" parTransId="{82275FE1-D240-914B-A080-8D74C949547B}" sibTransId="{8BDE0F9F-6DA5-814F-99A3-5A643E73840A}"/>
    <dgm:cxn modelId="{3FBE7F12-4E65-9F47-A0E3-2B1B561CA896}" srcId="{8537ECF1-11DB-DA48-8D42-5457595058AA}" destId="{CA46F330-87A2-5E42-AACA-03C888D5874D}" srcOrd="0" destOrd="0" parTransId="{16766D5A-E027-0347-83E9-351AA7599592}" sibTransId="{AB9FEBC8-22E8-DC44-9AFD-B4B386133783}"/>
    <dgm:cxn modelId="{5E7B8B1A-404D-694E-9D20-C6EA22BFF50F}" type="presOf" srcId="{8F873A1D-84D8-D841-B575-2B37B9154FBB}" destId="{8E088D15-47C3-324E-8894-F044262BBA1D}" srcOrd="1" destOrd="1" presId="urn:microsoft.com/office/officeart/2005/8/layout/vList4"/>
    <dgm:cxn modelId="{D2EB9C2F-8BEF-124B-9A63-72BE18344A4F}" type="presOf" srcId="{8B948BC6-AE78-D042-A9CE-FBCC0F782FAA}" destId="{8E088D15-47C3-324E-8894-F044262BBA1D}" srcOrd="1" destOrd="0" presId="urn:microsoft.com/office/officeart/2005/8/layout/vList4"/>
    <dgm:cxn modelId="{6DFBA133-C7B2-1149-853F-41DC139EE92C}" type="presOf" srcId="{CA46F330-87A2-5E42-AACA-03C888D5874D}" destId="{E10C200B-FDA3-9048-8D9A-255E05D4126E}" srcOrd="0" destOrd="1" presId="urn:microsoft.com/office/officeart/2005/8/layout/vList4"/>
    <dgm:cxn modelId="{C880D536-366F-A743-8364-DB8A75E6B73D}" srcId="{13DFB097-AF9B-1D40-AEAA-9B22A5417C54}" destId="{8A261435-7894-3541-93A9-BE169C5FE7B1}" srcOrd="0" destOrd="0" parTransId="{1DB86865-5C7F-B440-8A2C-DE4EE353CA35}" sibTransId="{9453D830-290A-F24A-AEB4-1AB70216DCC7}"/>
    <dgm:cxn modelId="{40B90C3C-71F6-AE43-A3BE-33286540D7CC}" type="presOf" srcId="{8537ECF1-11DB-DA48-8D42-5457595058AA}" destId="{A66DEE62-0698-E54D-904D-7FEC53BDFB9B}" srcOrd="1" destOrd="0" presId="urn:microsoft.com/office/officeart/2005/8/layout/vList4"/>
    <dgm:cxn modelId="{8E19EF42-12D2-574A-8F7C-3BBD805E8B6F}" srcId="{8B948BC6-AE78-D042-A9CE-FBCC0F782FAA}" destId="{1907DD29-FFA4-8844-940C-4394A4352BE5}" srcOrd="1" destOrd="0" parTransId="{67CD9BEA-EDB6-B94A-AB8A-DB867B136EE8}" sibTransId="{FCDF28F5-25F3-8445-A916-FA2C172D2687}"/>
    <dgm:cxn modelId="{55708755-B327-2D4B-AD97-27192F816D2C}" srcId="{28DA3CD4-C283-CC4A-8371-776BCE6B854F}" destId="{50F14F07-7044-ED4E-AACA-68B257303C58}" srcOrd="1" destOrd="0" parTransId="{78B5D584-E55D-3A48-9EF5-D846B7F8BEF4}" sibTransId="{C7C4CDA9-C976-7847-B601-ED874BAB7D1F}"/>
    <dgm:cxn modelId="{475D9062-E480-C141-95CB-0AF29ADEAB67}" srcId="{9760B49A-61CF-2048-9279-B17E228B3453}" destId="{13DFB097-AF9B-1D40-AEAA-9B22A5417C54}" srcOrd="0" destOrd="0" parTransId="{99EF1B24-3DE9-CF43-A3F8-79491C0A7BE8}" sibTransId="{E3F4C7AE-A0CB-854C-A151-A69BF184C85E}"/>
    <dgm:cxn modelId="{58E67166-F214-F948-B51E-F4874FBAF1EF}" srcId="{13DFB097-AF9B-1D40-AEAA-9B22A5417C54}" destId="{6BBA91AB-0710-8647-A675-9F3498D81F4C}" srcOrd="1" destOrd="0" parTransId="{714D7538-458F-0C4F-A5D3-026B1343B62A}" sibTransId="{B66C00A8-CCA7-004A-9492-4A75BE259F94}"/>
    <dgm:cxn modelId="{172D2C6F-05E1-344B-9F5B-63EEC7815466}" srcId="{9760B49A-61CF-2048-9279-B17E228B3453}" destId="{8B948BC6-AE78-D042-A9CE-FBCC0F782FAA}" srcOrd="3" destOrd="0" parTransId="{213FF648-B5EE-0341-BE85-31353C637E61}" sibTransId="{D6FC691F-FC80-074B-8F3B-095213A9C15A}"/>
    <dgm:cxn modelId="{75CC3A6F-0A9F-E54A-A411-0FF1475C5B03}" type="presOf" srcId="{6275FFD9-58A9-914E-B1F1-E9E6D903A9FA}" destId="{3FAB5F60-AE6A-3748-9ACC-7460BE5F2AC7}" srcOrd="0" destOrd="1" presId="urn:microsoft.com/office/officeart/2005/8/layout/vList4"/>
    <dgm:cxn modelId="{5EE69870-EAF3-524E-AF93-826F2051D17E}" type="presOf" srcId="{1907DD29-FFA4-8844-940C-4394A4352BE5}" destId="{E3856A0C-C5F1-A942-AE19-2320AAD2555E}" srcOrd="0" destOrd="2" presId="urn:microsoft.com/office/officeart/2005/8/layout/vList4"/>
    <dgm:cxn modelId="{058A2A71-2914-BF41-9705-F8A9E0B8A672}" srcId="{9760B49A-61CF-2048-9279-B17E228B3453}" destId="{8537ECF1-11DB-DA48-8D42-5457595058AA}" srcOrd="2" destOrd="0" parTransId="{C8CF3B9F-F4AE-4848-8126-32D084266D2D}" sibTransId="{D896A371-ED55-2140-9DC0-C89F274AEBE8}"/>
    <dgm:cxn modelId="{75A93F71-29C8-7341-A06C-C10429B2C512}" type="presOf" srcId="{1907DD29-FFA4-8844-940C-4394A4352BE5}" destId="{8E088D15-47C3-324E-8894-F044262BBA1D}" srcOrd="1" destOrd="2" presId="urn:microsoft.com/office/officeart/2005/8/layout/vList4"/>
    <dgm:cxn modelId="{0682417B-FD3B-184D-8EB2-31DD24EFD886}" type="presOf" srcId="{8A261435-7894-3541-93A9-BE169C5FE7B1}" destId="{B777EE73-9436-3C43-A76C-AEA7CEFDAA6C}" srcOrd="0" destOrd="1" presId="urn:microsoft.com/office/officeart/2005/8/layout/vList4"/>
    <dgm:cxn modelId="{E4107688-1FB3-5E45-BEEB-064E65C0C2A0}" type="presOf" srcId="{6BBA91AB-0710-8647-A675-9F3498D81F4C}" destId="{03F50972-F365-0E48-A554-D66219994ACA}" srcOrd="1" destOrd="2" presId="urn:microsoft.com/office/officeart/2005/8/layout/vList4"/>
    <dgm:cxn modelId="{17549E88-2541-C842-863A-281EBF35F236}" type="presOf" srcId="{8537ECF1-11DB-DA48-8D42-5457595058AA}" destId="{E10C200B-FDA3-9048-8D9A-255E05D4126E}" srcOrd="0" destOrd="0" presId="urn:microsoft.com/office/officeart/2005/8/layout/vList4"/>
    <dgm:cxn modelId="{8AC7238C-79FA-F942-A551-4103F8301205}" type="presOf" srcId="{6BBA91AB-0710-8647-A675-9F3498D81F4C}" destId="{B777EE73-9436-3C43-A76C-AEA7CEFDAA6C}" srcOrd="0" destOrd="2" presId="urn:microsoft.com/office/officeart/2005/8/layout/vList4"/>
    <dgm:cxn modelId="{BD173199-DDFB-E345-A0A0-F68E500FDF3F}" type="presOf" srcId="{50F14F07-7044-ED4E-AACA-68B257303C58}" destId="{AD628910-77C0-934A-92D8-39F6A2A58595}" srcOrd="1" destOrd="2" presId="urn:microsoft.com/office/officeart/2005/8/layout/vList4"/>
    <dgm:cxn modelId="{8FBC5C9B-5325-DC4C-98A4-FAD8698BAC45}" type="presOf" srcId="{8F873A1D-84D8-D841-B575-2B37B9154FBB}" destId="{E3856A0C-C5F1-A942-AE19-2320AAD2555E}" srcOrd="0" destOrd="1" presId="urn:microsoft.com/office/officeart/2005/8/layout/vList4"/>
    <dgm:cxn modelId="{9368219E-B9F1-A143-900A-B8FFE771C936}" type="presOf" srcId="{28DA3CD4-C283-CC4A-8371-776BCE6B854F}" destId="{AD628910-77C0-934A-92D8-39F6A2A58595}" srcOrd="1" destOrd="0" presId="urn:microsoft.com/office/officeart/2005/8/layout/vList4"/>
    <dgm:cxn modelId="{5BAB4BAB-5783-7E4C-AF8C-DB8531749C53}" type="presOf" srcId="{13DFB097-AF9B-1D40-AEAA-9B22A5417C54}" destId="{03F50972-F365-0E48-A554-D66219994ACA}" srcOrd="1" destOrd="0" presId="urn:microsoft.com/office/officeart/2005/8/layout/vList4"/>
    <dgm:cxn modelId="{CF2840AE-0659-FF48-A954-15141F76D3D7}" srcId="{9760B49A-61CF-2048-9279-B17E228B3453}" destId="{28DA3CD4-C283-CC4A-8371-776BCE6B854F}" srcOrd="1" destOrd="0" parTransId="{281C01F2-C468-1841-ABBA-FF946E8F8958}" sibTransId="{CE976930-CA4A-AF4C-8CFA-EB26F3874DB2}"/>
    <dgm:cxn modelId="{7978C1AE-9AC7-A948-81EF-B78B46995CA7}" type="presOf" srcId="{50F14F07-7044-ED4E-AACA-68B257303C58}" destId="{3FAB5F60-AE6A-3748-9ACC-7460BE5F2AC7}" srcOrd="0" destOrd="2" presId="urn:microsoft.com/office/officeart/2005/8/layout/vList4"/>
    <dgm:cxn modelId="{60B83FB0-7227-7448-9DBE-0CCF8FFE7C0D}" type="presOf" srcId="{28DA3CD4-C283-CC4A-8371-776BCE6B854F}" destId="{3FAB5F60-AE6A-3748-9ACC-7460BE5F2AC7}" srcOrd="0" destOrd="0" presId="urn:microsoft.com/office/officeart/2005/8/layout/vList4"/>
    <dgm:cxn modelId="{378200BB-F489-CB43-8B7D-0690A16ADA0C}" type="presOf" srcId="{8A261435-7894-3541-93A9-BE169C5FE7B1}" destId="{03F50972-F365-0E48-A554-D66219994ACA}" srcOrd="1" destOrd="1" presId="urn:microsoft.com/office/officeart/2005/8/layout/vList4"/>
    <dgm:cxn modelId="{EA66ECC9-8F8A-A44C-958B-F97DBECFB9E6}" type="presOf" srcId="{13DFB097-AF9B-1D40-AEAA-9B22A5417C54}" destId="{B777EE73-9436-3C43-A76C-AEA7CEFDAA6C}" srcOrd="0" destOrd="0" presId="urn:microsoft.com/office/officeart/2005/8/layout/vList4"/>
    <dgm:cxn modelId="{5968A2E5-5ED8-7941-A044-D118B242ABEF}" type="presOf" srcId="{8B948BC6-AE78-D042-A9CE-FBCC0F782FAA}" destId="{E3856A0C-C5F1-A942-AE19-2320AAD2555E}" srcOrd="0" destOrd="0" presId="urn:microsoft.com/office/officeart/2005/8/layout/vList4"/>
    <dgm:cxn modelId="{9A49C0E6-6092-E24D-BE34-7992925C74F1}" type="presOf" srcId="{6275FFD9-58A9-914E-B1F1-E9E6D903A9FA}" destId="{AD628910-77C0-934A-92D8-39F6A2A58595}" srcOrd="1" destOrd="1" presId="urn:microsoft.com/office/officeart/2005/8/layout/vList4"/>
    <dgm:cxn modelId="{303F36E8-A010-2947-8292-65C439C7CB90}" type="presOf" srcId="{9760B49A-61CF-2048-9279-B17E228B3453}" destId="{D76A7F0D-6051-A24F-9E88-51BB34243115}" srcOrd="0" destOrd="0" presId="urn:microsoft.com/office/officeart/2005/8/layout/vList4"/>
    <dgm:cxn modelId="{415F34F8-BFE7-4245-A328-498585B0D4AB}" srcId="{28DA3CD4-C283-CC4A-8371-776BCE6B854F}" destId="{6275FFD9-58A9-914E-B1F1-E9E6D903A9FA}" srcOrd="0" destOrd="0" parTransId="{5FCAB1E1-F292-F043-86F1-78F99A2835F4}" sibTransId="{8AA4E106-4103-D542-8F48-80DE01AB6697}"/>
    <dgm:cxn modelId="{10619FFF-2763-6046-9E68-A11C3BFA0040}" type="presOf" srcId="{CA46F330-87A2-5E42-AACA-03C888D5874D}" destId="{A66DEE62-0698-E54D-904D-7FEC53BDFB9B}" srcOrd="1" destOrd="1" presId="urn:microsoft.com/office/officeart/2005/8/layout/vList4"/>
    <dgm:cxn modelId="{0D654410-7865-CB42-A137-D1739C99D4E8}" type="presParOf" srcId="{D76A7F0D-6051-A24F-9E88-51BB34243115}" destId="{60D17E50-9E3A-ED48-83D0-05BA6E046537}" srcOrd="0" destOrd="0" presId="urn:microsoft.com/office/officeart/2005/8/layout/vList4"/>
    <dgm:cxn modelId="{2493917B-6B52-B64E-8803-7F15CA7DA6EF}" type="presParOf" srcId="{60D17E50-9E3A-ED48-83D0-05BA6E046537}" destId="{B777EE73-9436-3C43-A76C-AEA7CEFDAA6C}" srcOrd="0" destOrd="0" presId="urn:microsoft.com/office/officeart/2005/8/layout/vList4"/>
    <dgm:cxn modelId="{9A54C66A-E5C0-9F45-AD9E-BCA2C89C0D67}" type="presParOf" srcId="{60D17E50-9E3A-ED48-83D0-05BA6E046537}" destId="{644AF570-9A05-2845-A4F1-E9412DE3B5E1}" srcOrd="1" destOrd="0" presId="urn:microsoft.com/office/officeart/2005/8/layout/vList4"/>
    <dgm:cxn modelId="{11319240-187C-8F42-A618-FA8999ABDFC6}" type="presParOf" srcId="{60D17E50-9E3A-ED48-83D0-05BA6E046537}" destId="{03F50972-F365-0E48-A554-D66219994ACA}" srcOrd="2" destOrd="0" presId="urn:microsoft.com/office/officeart/2005/8/layout/vList4"/>
    <dgm:cxn modelId="{840D7632-C90A-8B44-A033-5FFA87364DAE}" type="presParOf" srcId="{D76A7F0D-6051-A24F-9E88-51BB34243115}" destId="{1C64F26C-CEEC-0948-BE56-3EE4EB6731B5}" srcOrd="1" destOrd="0" presId="urn:microsoft.com/office/officeart/2005/8/layout/vList4"/>
    <dgm:cxn modelId="{E9AE2AB7-1BC8-0640-BB37-82869B3D1052}" type="presParOf" srcId="{D76A7F0D-6051-A24F-9E88-51BB34243115}" destId="{9B2D8789-36C0-3C4E-AFA8-17E66C528971}" srcOrd="2" destOrd="0" presId="urn:microsoft.com/office/officeart/2005/8/layout/vList4"/>
    <dgm:cxn modelId="{B9390E6B-7506-3B4A-9FBF-C9C773F54D90}" type="presParOf" srcId="{9B2D8789-36C0-3C4E-AFA8-17E66C528971}" destId="{3FAB5F60-AE6A-3748-9ACC-7460BE5F2AC7}" srcOrd="0" destOrd="0" presId="urn:microsoft.com/office/officeart/2005/8/layout/vList4"/>
    <dgm:cxn modelId="{819954F4-C55A-B44C-B7B5-7A2175BCD090}" type="presParOf" srcId="{9B2D8789-36C0-3C4E-AFA8-17E66C528971}" destId="{8E4E4828-607E-E64A-A971-B426C323F93F}" srcOrd="1" destOrd="0" presId="urn:microsoft.com/office/officeart/2005/8/layout/vList4"/>
    <dgm:cxn modelId="{502E367F-3AE8-064A-A537-344E421D45D4}" type="presParOf" srcId="{9B2D8789-36C0-3C4E-AFA8-17E66C528971}" destId="{AD628910-77C0-934A-92D8-39F6A2A58595}" srcOrd="2" destOrd="0" presId="urn:microsoft.com/office/officeart/2005/8/layout/vList4"/>
    <dgm:cxn modelId="{9A34C0D4-38CA-1C4F-8432-3DCF2A70CB0B}" type="presParOf" srcId="{D76A7F0D-6051-A24F-9E88-51BB34243115}" destId="{4A93CB12-E84E-7A42-8773-08E594A8F801}" srcOrd="3" destOrd="0" presId="urn:microsoft.com/office/officeart/2005/8/layout/vList4"/>
    <dgm:cxn modelId="{D39FF094-8573-7E40-AB8F-5F656071743E}" type="presParOf" srcId="{D76A7F0D-6051-A24F-9E88-51BB34243115}" destId="{4037492F-E4FD-9644-ABF9-AD4699E3CC53}" srcOrd="4" destOrd="0" presId="urn:microsoft.com/office/officeart/2005/8/layout/vList4"/>
    <dgm:cxn modelId="{E505CE4C-1B13-8242-A18F-818C2933F355}" type="presParOf" srcId="{4037492F-E4FD-9644-ABF9-AD4699E3CC53}" destId="{E10C200B-FDA3-9048-8D9A-255E05D4126E}" srcOrd="0" destOrd="0" presId="urn:microsoft.com/office/officeart/2005/8/layout/vList4"/>
    <dgm:cxn modelId="{F1874535-9A71-E542-AD78-398680AB84A5}" type="presParOf" srcId="{4037492F-E4FD-9644-ABF9-AD4699E3CC53}" destId="{0390EDBC-56EB-B84C-88E5-9A6DE434174E}" srcOrd="1" destOrd="0" presId="urn:microsoft.com/office/officeart/2005/8/layout/vList4"/>
    <dgm:cxn modelId="{85205065-0B70-A348-8960-911172813533}" type="presParOf" srcId="{4037492F-E4FD-9644-ABF9-AD4699E3CC53}" destId="{A66DEE62-0698-E54D-904D-7FEC53BDFB9B}" srcOrd="2" destOrd="0" presId="urn:microsoft.com/office/officeart/2005/8/layout/vList4"/>
    <dgm:cxn modelId="{E65262E9-3A44-7B48-A18C-C65B612A1612}" type="presParOf" srcId="{D76A7F0D-6051-A24F-9E88-51BB34243115}" destId="{9132A32D-6C17-DC4F-B1A0-065D1BAC232B}" srcOrd="5" destOrd="0" presId="urn:microsoft.com/office/officeart/2005/8/layout/vList4"/>
    <dgm:cxn modelId="{A8298C40-D43B-9148-B61D-241F5EAE54C5}" type="presParOf" srcId="{D76A7F0D-6051-A24F-9E88-51BB34243115}" destId="{630FF3CB-85C0-E242-94E4-80159C5BEA42}" srcOrd="6" destOrd="0" presId="urn:microsoft.com/office/officeart/2005/8/layout/vList4"/>
    <dgm:cxn modelId="{775CFC53-37E3-894B-B5DB-7DD454B0C327}" type="presParOf" srcId="{630FF3CB-85C0-E242-94E4-80159C5BEA42}" destId="{E3856A0C-C5F1-A942-AE19-2320AAD2555E}" srcOrd="0" destOrd="0" presId="urn:microsoft.com/office/officeart/2005/8/layout/vList4"/>
    <dgm:cxn modelId="{9E863603-EB23-E24F-AAD0-E5B124C8BB00}" type="presParOf" srcId="{630FF3CB-85C0-E242-94E4-80159C5BEA42}" destId="{4CD582D8-2D50-1C4A-BF71-886D515DAC5D}" srcOrd="1" destOrd="0" presId="urn:microsoft.com/office/officeart/2005/8/layout/vList4"/>
    <dgm:cxn modelId="{FCF18469-3A1A-5940-B576-9B730CD698FD}" type="presParOf" srcId="{630FF3CB-85C0-E242-94E4-80159C5BEA42}" destId="{8E088D15-47C3-324E-8894-F044262BBA1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7EE73-9436-3C43-A76C-AEA7CEFDAA6C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Sistema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</a:rPr>
            <a:t>Estrutura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física</a:t>
          </a:r>
          <a:r>
            <a:rPr lang="en-US" sz="1400" kern="1200" dirty="0">
              <a:solidFill>
                <a:schemeClr val="tx1"/>
              </a:solidFill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</a:rPr>
            <a:t>Vazão</a:t>
          </a:r>
          <a:r>
            <a:rPr lang="en-US" sz="1400" kern="1200" dirty="0">
              <a:solidFill>
                <a:schemeClr val="tx1"/>
              </a:solidFill>
            </a:rPr>
            <a:t> do </a:t>
          </a:r>
          <a:r>
            <a:rPr lang="en-US" sz="1400" kern="1200" dirty="0" err="1">
              <a:solidFill>
                <a:schemeClr val="tx1"/>
              </a:solidFill>
            </a:rPr>
            <a:t>manancial</a:t>
          </a:r>
          <a:r>
            <a:rPr lang="en-US" sz="1400" kern="1200" dirty="0">
              <a:solidFill>
                <a:schemeClr val="tx1"/>
              </a:solidFill>
            </a:rPr>
            <a:t>.</a:t>
          </a:r>
        </a:p>
      </dsp:txBody>
      <dsp:txXfrm>
        <a:off x="1313656" y="0"/>
        <a:ext cx="4782343" cy="944562"/>
      </dsp:txXfrm>
    </dsp:sp>
    <dsp:sp modelId="{644AF570-9A05-2845-A4F1-E9412DE3B5E1}">
      <dsp:nvSpPr>
        <dsp:cNvPr id="0" name=""/>
        <dsp:cNvSpPr/>
      </dsp:nvSpPr>
      <dsp:spPr>
        <a:xfrm>
          <a:off x="94456" y="94456"/>
          <a:ext cx="1219200" cy="7556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B5F60-AE6A-3748-9ACC-7460BE5F2AC7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Prestador</a:t>
          </a:r>
          <a:r>
            <a:rPr lang="en-US" sz="1800" kern="1200" dirty="0">
              <a:solidFill>
                <a:schemeClr val="tx1"/>
              </a:solidFill>
            </a:rPr>
            <a:t> de </a:t>
          </a:r>
          <a:r>
            <a:rPr lang="en-US" sz="1800" kern="1200" dirty="0" err="1">
              <a:solidFill>
                <a:schemeClr val="tx1"/>
              </a:solidFill>
            </a:rPr>
            <a:t>Serviço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</a:rPr>
            <a:t>Tarifas</a:t>
          </a:r>
          <a:r>
            <a:rPr lang="en-US" sz="1400" kern="1200" dirty="0">
              <a:solidFill>
                <a:schemeClr val="tx1"/>
              </a:solidFill>
            </a:rPr>
            <a:t> de </a:t>
          </a:r>
          <a:r>
            <a:rPr lang="en-US" sz="1400" kern="1200" dirty="0" err="1">
              <a:solidFill>
                <a:schemeClr val="tx1"/>
              </a:solidFill>
            </a:rPr>
            <a:t>acordo</a:t>
          </a:r>
          <a:r>
            <a:rPr lang="en-US" sz="1400" kern="1200" dirty="0">
              <a:solidFill>
                <a:schemeClr val="tx1"/>
              </a:solidFill>
            </a:rPr>
            <a:t> com o </a:t>
          </a:r>
          <a:r>
            <a:rPr lang="en-US" sz="1400" kern="1200" dirty="0" err="1">
              <a:solidFill>
                <a:schemeClr val="tx1"/>
              </a:solidFill>
            </a:rPr>
            <a:t>consumo</a:t>
          </a:r>
          <a:r>
            <a:rPr lang="en-US" sz="1400" kern="1200" dirty="0">
              <a:solidFill>
                <a:schemeClr val="tx1"/>
              </a:solidFill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</a:rPr>
            <a:t>Formalidade</a:t>
          </a:r>
          <a:r>
            <a:rPr lang="en-US" sz="1400" kern="1200" dirty="0">
              <a:solidFill>
                <a:schemeClr val="tx1"/>
              </a:solidFill>
            </a:rPr>
            <a:t> da </a:t>
          </a:r>
          <a:r>
            <a:rPr lang="en-US" sz="1400" kern="1200" dirty="0" err="1">
              <a:solidFill>
                <a:schemeClr val="tx1"/>
              </a:solidFill>
            </a:rPr>
            <a:t>associação</a:t>
          </a:r>
          <a:r>
            <a:rPr lang="en-US" sz="1400" kern="1200" dirty="0">
              <a:solidFill>
                <a:schemeClr val="tx1"/>
              </a:solidFill>
            </a:rPr>
            <a:t> de </a:t>
          </a:r>
          <a:r>
            <a:rPr lang="en-US" sz="1400" kern="1200" dirty="0" err="1">
              <a:solidFill>
                <a:schemeClr val="tx1"/>
              </a:solidFill>
            </a:rPr>
            <a:t>moradores</a:t>
          </a:r>
          <a:r>
            <a:rPr lang="en-US" sz="1400" kern="1200" dirty="0">
              <a:solidFill>
                <a:schemeClr val="tx1"/>
              </a:solidFill>
            </a:rPr>
            <a:t>.</a:t>
          </a:r>
        </a:p>
      </dsp:txBody>
      <dsp:txXfrm>
        <a:off x="1313656" y="1039018"/>
        <a:ext cx="4782343" cy="944562"/>
      </dsp:txXfrm>
    </dsp:sp>
    <dsp:sp modelId="{8E4E4828-607E-E64A-A971-B426C323F93F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C200B-FDA3-9048-8D9A-255E05D4126E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Prestador</a:t>
          </a:r>
          <a:r>
            <a:rPr lang="en-US" sz="1800" kern="1200" dirty="0">
              <a:solidFill>
                <a:schemeClr val="tx1"/>
              </a:solidFill>
            </a:rPr>
            <a:t> de </a:t>
          </a:r>
          <a:r>
            <a:rPr lang="en-US" sz="1800" kern="1200" dirty="0" err="1">
              <a:solidFill>
                <a:schemeClr val="tx1"/>
              </a:solidFill>
            </a:rPr>
            <a:t>assistência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técnica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</a:rPr>
            <a:t>Regularidade</a:t>
          </a:r>
          <a:r>
            <a:rPr lang="en-US" sz="1400" kern="1200" dirty="0">
              <a:solidFill>
                <a:schemeClr val="tx1"/>
              </a:solidFill>
            </a:rPr>
            <a:t> de </a:t>
          </a:r>
          <a:r>
            <a:rPr lang="en-US" sz="1400" kern="1200" dirty="0" err="1">
              <a:solidFill>
                <a:schemeClr val="tx1"/>
              </a:solidFill>
            </a:rPr>
            <a:t>visitas</a:t>
          </a:r>
          <a:r>
            <a:rPr lang="en-US" sz="1400" kern="1200" dirty="0">
              <a:solidFill>
                <a:schemeClr val="tx1"/>
              </a:solidFill>
            </a:rPr>
            <a:t>.</a:t>
          </a:r>
        </a:p>
      </dsp:txBody>
      <dsp:txXfrm>
        <a:off x="1313656" y="2078037"/>
        <a:ext cx="4782343" cy="944562"/>
      </dsp:txXfrm>
    </dsp:sp>
    <dsp:sp modelId="{0390EDBC-56EB-B84C-88E5-9A6DE434174E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56A0C-C5F1-A942-AE19-2320AAD2555E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Comunidade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</a:rPr>
            <a:t>Porcentagem</a:t>
          </a:r>
          <a:r>
            <a:rPr lang="en-US" sz="1400" kern="1200" dirty="0">
              <a:solidFill>
                <a:schemeClr val="tx1"/>
              </a:solidFill>
            </a:rPr>
            <a:t> da </a:t>
          </a:r>
          <a:r>
            <a:rPr lang="en-US" sz="1400" kern="1200" dirty="0" err="1">
              <a:solidFill>
                <a:schemeClr val="tx1"/>
              </a:solidFill>
            </a:rPr>
            <a:t>população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coberta</a:t>
          </a:r>
          <a:r>
            <a:rPr lang="en-US" sz="1400" kern="1200" dirty="0">
              <a:solidFill>
                <a:schemeClr val="tx1"/>
              </a:solidFill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Boas </a:t>
          </a:r>
          <a:r>
            <a:rPr lang="en-US" sz="1400" kern="1200" dirty="0" err="1">
              <a:solidFill>
                <a:schemeClr val="tx1"/>
              </a:solidFill>
            </a:rPr>
            <a:t>práticas</a:t>
          </a:r>
          <a:r>
            <a:rPr lang="en-US" sz="1400" kern="1200" dirty="0">
              <a:solidFill>
                <a:schemeClr val="tx1"/>
              </a:solidFill>
            </a:rPr>
            <a:t> de </a:t>
          </a:r>
          <a:r>
            <a:rPr lang="en-US" sz="1400" kern="1200" dirty="0" err="1">
              <a:solidFill>
                <a:schemeClr val="tx1"/>
              </a:solidFill>
            </a:rPr>
            <a:t>higiene</a:t>
          </a:r>
          <a:r>
            <a:rPr lang="en-US" sz="1400" kern="1200" dirty="0">
              <a:solidFill>
                <a:schemeClr val="tx1"/>
              </a:solidFill>
            </a:rPr>
            <a:t>.</a:t>
          </a:r>
        </a:p>
      </dsp:txBody>
      <dsp:txXfrm>
        <a:off x="1313656" y="3117056"/>
        <a:ext cx="4782343" cy="944562"/>
      </dsp:txXfrm>
    </dsp:sp>
    <dsp:sp modelId="{4CD582D8-2D50-1C4A-BF71-886D515DAC5D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" sz="2800" b="1" dirty="0"/>
              <a:t>AVALIAÇÃO DO SERVIÇO DE ABASTECIMENTO DE ÁGUA DE MATA FRIA, CONCEIÇÃO DO CASTELO – ES E POSSÍVEIS INTERVENÇÕES</a:t>
            </a:r>
            <a:endParaRPr lang="pt-BR" sz="2800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/>
              <a:t>Autores:</a:t>
            </a:r>
          </a:p>
          <a:p>
            <a:pPr lvl="1"/>
            <a:r>
              <a:rPr lang="pt-BR" sz="1400" b="1" dirty="0"/>
              <a:t>Lucas Magalhães Carneiro Alves;</a:t>
            </a:r>
          </a:p>
          <a:p>
            <a:pPr lvl="1"/>
            <a:r>
              <a:rPr lang="pt-BR" sz="1400" b="1" dirty="0" err="1"/>
              <a:t>Norbertho</a:t>
            </a:r>
            <a:r>
              <a:rPr lang="pt-BR" sz="1400" b="1"/>
              <a:t> da Silveira </a:t>
            </a:r>
            <a:r>
              <a:rPr lang="pt-BR" sz="1400" b="1" err="1"/>
              <a:t>Quindeler</a:t>
            </a:r>
            <a:r>
              <a:rPr lang="pt-BR" sz="1400" b="1"/>
              <a:t>;</a:t>
            </a:r>
          </a:p>
          <a:p>
            <a:pPr lvl="1"/>
            <a:r>
              <a:rPr lang="pt-BR" sz="1400" b="1"/>
              <a:t>Anna Virgínia Muniz Machado.</a:t>
            </a:r>
            <a:endParaRPr lang="pt-BR" sz="2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B95CF-D736-F045-AF2E-A6F4571B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8" y="555172"/>
            <a:ext cx="2555776" cy="653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477EB-DFB9-C342-B979-AAE7C1B95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5" b="20798"/>
          <a:stretch/>
        </p:blipFill>
        <p:spPr>
          <a:xfrm>
            <a:off x="6216705" y="350999"/>
            <a:ext cx="2717540" cy="10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038F-592D-FD4F-9803-7616A31E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Serviço</a:t>
            </a:r>
            <a:r>
              <a:rPr lang="en-US" dirty="0"/>
              <a:t> de </a:t>
            </a:r>
            <a:r>
              <a:rPr lang="en-US" dirty="0" err="1"/>
              <a:t>Abastecimento</a:t>
            </a:r>
            <a:r>
              <a:rPr lang="en-US" dirty="0"/>
              <a:t> de </a:t>
            </a:r>
            <a:r>
              <a:rPr lang="en-US" dirty="0" err="1"/>
              <a:t>Água</a:t>
            </a:r>
            <a:r>
              <a:rPr lang="en-US" dirty="0"/>
              <a:t> de Mata Fria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CF15-CEAA-3F4C-ADB6-6157470D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3970785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Iniciativa</a:t>
            </a:r>
            <a:r>
              <a:rPr lang="en-US" sz="1800" dirty="0"/>
              <a:t> </a:t>
            </a:r>
            <a:r>
              <a:rPr lang="en-US" sz="1800" dirty="0" err="1"/>
              <a:t>Pró</a:t>
            </a:r>
            <a:r>
              <a:rPr lang="en-US" sz="1800" dirty="0"/>
              <a:t>-Rural;</a:t>
            </a:r>
          </a:p>
          <a:p>
            <a:pPr lvl="1" algn="just"/>
            <a:r>
              <a:rPr lang="en-US" sz="1400" dirty="0" err="1"/>
              <a:t>Prefeitura</a:t>
            </a:r>
            <a:r>
              <a:rPr lang="en-US" sz="1400" dirty="0"/>
              <a:t> Municipal;</a:t>
            </a:r>
          </a:p>
          <a:p>
            <a:pPr lvl="1" algn="just"/>
            <a:r>
              <a:rPr lang="en-US" sz="1400" dirty="0" err="1"/>
              <a:t>Comunidade</a:t>
            </a:r>
            <a:r>
              <a:rPr lang="en-US" sz="1400" dirty="0"/>
              <a:t>;</a:t>
            </a:r>
          </a:p>
          <a:p>
            <a:pPr lvl="1" algn="just"/>
            <a:r>
              <a:rPr lang="en-US" sz="1400" dirty="0" err="1"/>
              <a:t>Companhia</a:t>
            </a:r>
            <a:r>
              <a:rPr lang="en-US" sz="1400" dirty="0"/>
              <a:t> </a:t>
            </a:r>
            <a:r>
              <a:rPr lang="en-US" sz="1400" dirty="0" err="1"/>
              <a:t>Espiritosantense</a:t>
            </a:r>
            <a:r>
              <a:rPr lang="en-US" sz="1400" dirty="0"/>
              <a:t> de </a:t>
            </a:r>
            <a:r>
              <a:rPr lang="en-US" sz="1400" dirty="0" err="1"/>
              <a:t>Saneamento</a:t>
            </a:r>
            <a:r>
              <a:rPr lang="en-US" sz="1400" dirty="0"/>
              <a:t> (CESAN).</a:t>
            </a:r>
          </a:p>
          <a:p>
            <a:pPr marL="457200" lvl="1" indent="0" algn="just">
              <a:buNone/>
            </a:pPr>
            <a:endParaRPr lang="en-US" sz="1400" dirty="0"/>
          </a:p>
          <a:p>
            <a:pPr algn="just"/>
            <a:r>
              <a:rPr lang="en-US" sz="1800" dirty="0"/>
              <a:t>90 </a:t>
            </a:r>
            <a:r>
              <a:rPr lang="en-US" sz="1800" dirty="0" err="1"/>
              <a:t>ligações</a:t>
            </a:r>
            <a:r>
              <a:rPr lang="en-US" sz="1800" dirty="0"/>
              <a:t>;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Tratamento</a:t>
            </a:r>
            <a:r>
              <a:rPr lang="en-US" sz="1800" dirty="0"/>
              <a:t> </a:t>
            </a:r>
            <a:r>
              <a:rPr lang="en-US" sz="1800" dirty="0" err="1"/>
              <a:t>convencional</a:t>
            </a:r>
            <a:r>
              <a:rPr lang="en-US" sz="1800" dirty="0"/>
              <a:t> (3 L/s);</a:t>
            </a:r>
          </a:p>
          <a:p>
            <a:pPr lvl="1" algn="just"/>
            <a:r>
              <a:rPr lang="en-US" sz="1400" dirty="0" err="1"/>
              <a:t>Fluoretação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é</a:t>
            </a:r>
            <a:r>
              <a:rPr lang="en-US" sz="1400" dirty="0"/>
              <a:t> </a:t>
            </a:r>
            <a:r>
              <a:rPr lang="en-US" sz="1400" dirty="0" err="1"/>
              <a:t>realizada</a:t>
            </a:r>
            <a:r>
              <a:rPr lang="en-US" sz="1400" dirty="0"/>
              <a:t>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Inexistência</a:t>
            </a:r>
            <a:r>
              <a:rPr lang="en-US" sz="1800" dirty="0"/>
              <a:t> de um </a:t>
            </a:r>
            <a:r>
              <a:rPr lang="en-US" sz="1800" dirty="0" err="1"/>
              <a:t>prestador</a:t>
            </a:r>
            <a:r>
              <a:rPr lang="en-US" sz="1800" dirty="0"/>
              <a:t> de </a:t>
            </a:r>
            <a:r>
              <a:rPr lang="en-US" sz="1800" dirty="0" err="1"/>
              <a:t>assistência</a:t>
            </a:r>
            <a:r>
              <a:rPr lang="en-US" sz="1800" dirty="0"/>
              <a:t> </a:t>
            </a:r>
            <a:r>
              <a:rPr lang="en-US" sz="1800" dirty="0" err="1"/>
              <a:t>técnica</a:t>
            </a:r>
            <a:r>
              <a:rPr lang="en-US" sz="1800" dirty="0"/>
              <a:t>.</a:t>
            </a:r>
          </a:p>
          <a:p>
            <a:pPr algn="just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B9E78C-8BC0-8648-83DF-E4E6A460A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/>
          <a:stretch/>
        </p:blipFill>
        <p:spPr>
          <a:xfrm>
            <a:off x="4716016" y="1565043"/>
            <a:ext cx="4156418" cy="4213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05047-0F29-6C48-A61D-485E88378BB0}"/>
              </a:ext>
            </a:extLst>
          </p:cNvPr>
          <p:cNvSpPr txBox="1"/>
          <p:nvPr/>
        </p:nvSpPr>
        <p:spPr>
          <a:xfrm>
            <a:off x="7530276" y="5805264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Fonte: </a:t>
            </a:r>
            <a:r>
              <a:rPr lang="en-US" sz="1000" dirty="0" err="1"/>
              <a:t>Acervo</a:t>
            </a:r>
            <a:r>
              <a:rPr lang="en-US" sz="1000" dirty="0"/>
              <a:t> </a:t>
            </a:r>
            <a:r>
              <a:rPr lang="en-US" sz="1000" dirty="0" err="1"/>
              <a:t>pessoal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03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D2DD-D762-8A42-8B32-8BE9DED6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CDB2-DF96-4248-8CD8-63B20405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4525963"/>
          </a:xfrm>
        </p:spPr>
        <p:txBody>
          <a:bodyPr>
            <a:normAutofit/>
          </a:bodyPr>
          <a:lstStyle/>
          <a:p>
            <a:pPr algn="just"/>
            <a:endParaRPr lang="en-US" sz="1800" dirty="0"/>
          </a:p>
          <a:p>
            <a:pPr algn="just"/>
            <a:r>
              <a:rPr lang="en-US" sz="1800" dirty="0" err="1"/>
              <a:t>Estrutura</a:t>
            </a:r>
            <a:r>
              <a:rPr lang="en-US" sz="1800" dirty="0"/>
              <a:t> </a:t>
            </a:r>
            <a:r>
              <a:rPr lang="en-US" sz="1800" dirty="0" err="1"/>
              <a:t>física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/>
              <a:t>Preservada</a:t>
            </a:r>
            <a:r>
              <a:rPr lang="en-US" sz="1400" dirty="0"/>
              <a:t>;</a:t>
            </a:r>
          </a:p>
          <a:p>
            <a:pPr lvl="1" algn="just"/>
            <a:r>
              <a:rPr lang="en-US" sz="1400" dirty="0" err="1"/>
              <a:t>Exceção</a:t>
            </a:r>
            <a:r>
              <a:rPr lang="en-US" sz="1400" dirty="0"/>
              <a:t> para a </a:t>
            </a:r>
            <a:r>
              <a:rPr lang="en-US" sz="1400" dirty="0" err="1"/>
              <a:t>estrutura</a:t>
            </a:r>
            <a:r>
              <a:rPr lang="en-US" sz="1400" dirty="0"/>
              <a:t> de </a:t>
            </a:r>
            <a:r>
              <a:rPr lang="en-US" sz="1400" dirty="0" err="1"/>
              <a:t>captação</a:t>
            </a:r>
            <a:r>
              <a:rPr lang="en-US" sz="1400" dirty="0"/>
              <a:t>;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Manutenção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/>
              <a:t>Realização</a:t>
            </a:r>
            <a:r>
              <a:rPr lang="en-US" sz="1400" dirty="0"/>
              <a:t> de </a:t>
            </a:r>
            <a:r>
              <a:rPr lang="en-US" sz="1400" dirty="0" err="1"/>
              <a:t>higienizações</a:t>
            </a:r>
            <a:r>
              <a:rPr lang="en-US" sz="1400" dirty="0"/>
              <a:t> </a:t>
            </a:r>
            <a:r>
              <a:rPr lang="en-US" sz="1400" dirty="0" err="1"/>
              <a:t>periódicas</a:t>
            </a:r>
            <a:r>
              <a:rPr lang="en-US" sz="1400" dirty="0"/>
              <a:t>;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Vazão</a:t>
            </a:r>
            <a:r>
              <a:rPr lang="en-US" sz="1800" dirty="0"/>
              <a:t> do </a:t>
            </a:r>
            <a:r>
              <a:rPr lang="en-US" sz="1800" dirty="0" err="1"/>
              <a:t>manancial</a:t>
            </a:r>
            <a:r>
              <a:rPr lang="en-US" sz="1800" dirty="0"/>
              <a:t>: </a:t>
            </a:r>
          </a:p>
          <a:p>
            <a:pPr lvl="1" algn="just"/>
            <a:r>
              <a:rPr lang="en-US" sz="1400" dirty="0" err="1"/>
              <a:t>Cobre</a:t>
            </a:r>
            <a:r>
              <a:rPr lang="en-US" sz="1400" dirty="0"/>
              <a:t> a </a:t>
            </a:r>
            <a:r>
              <a:rPr lang="en-US" sz="1400" dirty="0" err="1"/>
              <a:t>demanda</a:t>
            </a:r>
            <a:r>
              <a:rPr lang="en-US" sz="1400" dirty="0"/>
              <a:t> </a:t>
            </a:r>
            <a:r>
              <a:rPr lang="en-US" sz="1400" dirty="0" err="1"/>
              <a:t>ao</a:t>
            </a:r>
            <a:r>
              <a:rPr lang="en-US" sz="1400" dirty="0"/>
              <a:t> </a:t>
            </a:r>
            <a:r>
              <a:rPr lang="en-US" sz="1400" dirty="0" err="1"/>
              <a:t>longo</a:t>
            </a:r>
            <a:r>
              <a:rPr lang="en-US" sz="1400" dirty="0"/>
              <a:t> do </a:t>
            </a:r>
            <a:r>
              <a:rPr lang="en-US" sz="1400" dirty="0" err="1"/>
              <a:t>ano</a:t>
            </a:r>
            <a:r>
              <a:rPr lang="en-US" sz="1400" dirty="0"/>
              <a:t>;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Preservação</a:t>
            </a:r>
            <a:r>
              <a:rPr lang="en-US" sz="1800" dirty="0"/>
              <a:t> do </a:t>
            </a:r>
            <a:r>
              <a:rPr lang="en-US" sz="1800" dirty="0" err="1"/>
              <a:t>manancial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/>
              <a:t>Residências</a:t>
            </a:r>
            <a:r>
              <a:rPr lang="en-US" sz="1400" dirty="0"/>
              <a:t> </a:t>
            </a:r>
            <a:r>
              <a:rPr lang="en-US" sz="1400" dirty="0" err="1"/>
              <a:t>nas</a:t>
            </a:r>
            <a:r>
              <a:rPr lang="en-US" sz="1400" dirty="0"/>
              <a:t> </a:t>
            </a:r>
            <a:r>
              <a:rPr lang="en-US" sz="1400" dirty="0" err="1"/>
              <a:t>margens</a:t>
            </a:r>
            <a:r>
              <a:rPr lang="en-US" sz="1400" dirty="0"/>
              <a:t> do </a:t>
            </a:r>
            <a:r>
              <a:rPr lang="en-US" sz="1400" dirty="0" err="1"/>
              <a:t>manacial</a:t>
            </a:r>
            <a:r>
              <a:rPr lang="en-US" sz="1400" dirty="0"/>
              <a:t>.</a:t>
            </a:r>
          </a:p>
          <a:p>
            <a:pPr algn="just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0ABB5-116F-4E4A-9E73-E58F429B9A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57" y="1961114"/>
            <a:ext cx="4322410" cy="2935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88107B16-42C9-004E-9A41-7A345F42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33258"/>
            <a:ext cx="825759" cy="825759"/>
          </a:xfrm>
          <a:prstGeom prst="rect">
            <a:avLst/>
          </a:prstGeom>
        </p:spPr>
      </p:pic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id="{68E6B5EF-2F65-2347-B6E6-3A3F2E481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913" y="433258"/>
            <a:ext cx="825759" cy="8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919-C795-2C43-A6FF-212F01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Prestador</a:t>
            </a:r>
            <a:r>
              <a:rPr lang="en-US" dirty="0"/>
              <a:t> de </a:t>
            </a:r>
            <a:r>
              <a:rPr lang="en-US"/>
              <a:t>Serviço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E11-7F01-3A47-A3C3-A478393F9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Associação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formalizada</a:t>
            </a:r>
            <a:r>
              <a:rPr lang="en-US" sz="1800" dirty="0"/>
              <a:t>;</a:t>
            </a:r>
          </a:p>
          <a:p>
            <a:endParaRPr lang="en-US" sz="1800" dirty="0"/>
          </a:p>
          <a:p>
            <a:r>
              <a:rPr lang="en-US" sz="1800" dirty="0" err="1"/>
              <a:t>Postos</a:t>
            </a:r>
            <a:r>
              <a:rPr lang="en-US" sz="1800" dirty="0"/>
              <a:t> </a:t>
            </a:r>
            <a:r>
              <a:rPr lang="en-US" sz="1800" dirty="0" err="1"/>
              <a:t>ocupados</a:t>
            </a:r>
            <a:r>
              <a:rPr lang="en-US" sz="1800" dirty="0"/>
              <a:t>:</a:t>
            </a:r>
          </a:p>
          <a:p>
            <a:pPr lvl="1"/>
            <a:r>
              <a:rPr lang="en-US" sz="1400" dirty="0"/>
              <a:t>1 </a:t>
            </a:r>
            <a:r>
              <a:rPr lang="en-US" sz="1400" dirty="0" err="1"/>
              <a:t>Presidente</a:t>
            </a:r>
            <a:r>
              <a:rPr lang="en-US" sz="1400" dirty="0"/>
              <a:t>;</a:t>
            </a:r>
          </a:p>
          <a:p>
            <a:pPr lvl="1"/>
            <a:r>
              <a:rPr lang="en-US" sz="1400" dirty="0"/>
              <a:t>2 </a:t>
            </a:r>
            <a:r>
              <a:rPr lang="en-US" sz="1400" dirty="0" err="1"/>
              <a:t>Operadores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Reuniões</a:t>
            </a:r>
            <a:r>
              <a:rPr lang="en-US" sz="1800" dirty="0"/>
              <a:t> de </a:t>
            </a:r>
            <a:r>
              <a:rPr lang="en-US" sz="1800" dirty="0" err="1"/>
              <a:t>caráter</a:t>
            </a:r>
            <a:r>
              <a:rPr lang="en-US" sz="1800" dirty="0"/>
              <a:t> </a:t>
            </a:r>
            <a:r>
              <a:rPr lang="en-US" sz="1800" dirty="0" err="1"/>
              <a:t>emergencial</a:t>
            </a:r>
            <a:r>
              <a:rPr lang="en-US" sz="1800" dirty="0"/>
              <a:t>;</a:t>
            </a:r>
          </a:p>
          <a:p>
            <a:endParaRPr lang="en-US" sz="1800" dirty="0"/>
          </a:p>
          <a:p>
            <a:r>
              <a:rPr lang="en-US" sz="1800" dirty="0"/>
              <a:t>Tarifa mensal de </a:t>
            </a:r>
            <a:r>
              <a:rPr lang="en-US" sz="1800" dirty="0" err="1"/>
              <a:t>acordo</a:t>
            </a:r>
            <a:r>
              <a:rPr lang="en-US" sz="1800" dirty="0"/>
              <a:t> com o </a:t>
            </a:r>
            <a:r>
              <a:rPr lang="en-US" sz="1800" dirty="0" err="1"/>
              <a:t>consumo</a:t>
            </a:r>
            <a:r>
              <a:rPr lang="en-US" sz="1800" dirty="0"/>
              <a:t>;</a:t>
            </a:r>
          </a:p>
          <a:p>
            <a:pPr lvl="1"/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permite</a:t>
            </a:r>
            <a:r>
              <a:rPr lang="en-US" sz="1400" dirty="0"/>
              <a:t> </a:t>
            </a:r>
            <a:r>
              <a:rPr lang="en-US" sz="1400" dirty="0" err="1"/>
              <a:t>suprimento</a:t>
            </a:r>
            <a:r>
              <a:rPr lang="en-US" sz="1400" dirty="0"/>
              <a:t> de </a:t>
            </a:r>
            <a:r>
              <a:rPr lang="en-US" sz="1400" dirty="0" err="1"/>
              <a:t>fundo</a:t>
            </a:r>
            <a:r>
              <a:rPr lang="en-US" sz="1400" dirty="0"/>
              <a:t> </a:t>
            </a:r>
            <a:r>
              <a:rPr lang="en-US" sz="1400" dirty="0" err="1"/>
              <a:t>emergencial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/>
              <a:t>Cobertura</a:t>
            </a:r>
            <a:r>
              <a:rPr lang="en-US" sz="1400" dirty="0"/>
              <a:t> de </a:t>
            </a:r>
            <a:r>
              <a:rPr lang="en-US" sz="1400" dirty="0" err="1"/>
              <a:t>custos</a:t>
            </a:r>
            <a:r>
              <a:rPr lang="en-US" sz="1400" dirty="0"/>
              <a:t> de </a:t>
            </a:r>
            <a:r>
              <a:rPr lang="en-US" sz="1400" dirty="0" err="1"/>
              <a:t>operação</a:t>
            </a:r>
            <a:r>
              <a:rPr lang="en-US" sz="14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Graphic 3" descr="Tools">
            <a:extLst>
              <a:ext uri="{FF2B5EF4-FFF2-40B4-BE49-F238E27FC236}">
                <a16:creationId xmlns:a16="http://schemas.microsoft.com/office/drawing/2014/main" id="{32539D71-0A37-4B49-9823-2700EB26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473645"/>
            <a:ext cx="870080" cy="744985"/>
          </a:xfrm>
          <a:prstGeom prst="rect">
            <a:avLst/>
          </a:prstGeom>
        </p:spPr>
      </p:pic>
      <p:pic>
        <p:nvPicPr>
          <p:cNvPr id="5" name="Graphic 4" descr="Tools">
            <a:extLst>
              <a:ext uri="{FF2B5EF4-FFF2-40B4-BE49-F238E27FC236}">
                <a16:creationId xmlns:a16="http://schemas.microsoft.com/office/drawing/2014/main" id="{871BFCA4-4D5B-CA48-9B45-83C7B5C31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0352" y="473645"/>
            <a:ext cx="870080" cy="74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919-C795-2C43-A6FF-212F01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Comunidade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E11-7F01-3A47-A3C3-A478393F9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Sistema de </a:t>
            </a:r>
            <a:r>
              <a:rPr lang="en-US" sz="2400" dirty="0" err="1"/>
              <a:t>abastecimento</a:t>
            </a:r>
            <a:r>
              <a:rPr lang="en-US" sz="2400" dirty="0"/>
              <a:t> de </a:t>
            </a:r>
            <a:r>
              <a:rPr lang="en-US" sz="2400" dirty="0" err="1"/>
              <a:t>água</a:t>
            </a:r>
            <a:r>
              <a:rPr lang="en-US" sz="2400" dirty="0"/>
              <a:t>:</a:t>
            </a:r>
          </a:p>
          <a:p>
            <a:pPr lvl="1"/>
            <a:r>
              <a:rPr lang="en-US" sz="1800" dirty="0"/>
              <a:t>100% de </a:t>
            </a:r>
            <a:r>
              <a:rPr lang="en-US" sz="1800" dirty="0" err="1"/>
              <a:t>cobertura</a:t>
            </a:r>
            <a:r>
              <a:rPr lang="en-US" sz="1800" dirty="0"/>
              <a:t>;</a:t>
            </a:r>
          </a:p>
          <a:p>
            <a:pPr lvl="1"/>
            <a:r>
              <a:rPr lang="en-US" sz="1800" dirty="0"/>
              <a:t>Escola Municipal e </a:t>
            </a:r>
            <a:r>
              <a:rPr lang="en-US" sz="1800" dirty="0" err="1"/>
              <a:t>Posto</a:t>
            </a:r>
            <a:r>
              <a:rPr lang="en-US" sz="1800" dirty="0"/>
              <a:t> de </a:t>
            </a:r>
            <a:r>
              <a:rPr lang="en-US" sz="1800" dirty="0" err="1"/>
              <a:t>Saúde</a:t>
            </a:r>
            <a:r>
              <a:rPr lang="en-US" sz="18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Saneamento</a:t>
            </a:r>
            <a:r>
              <a:rPr lang="en-US" sz="2400" dirty="0"/>
              <a:t>:</a:t>
            </a:r>
          </a:p>
          <a:p>
            <a:pPr lvl="1"/>
            <a:r>
              <a:rPr lang="en-US" sz="1800" dirty="0" err="1"/>
              <a:t>Soluções</a:t>
            </a:r>
            <a:r>
              <a:rPr lang="en-US" sz="1800" dirty="0"/>
              <a:t> </a:t>
            </a:r>
            <a:r>
              <a:rPr lang="en-US" sz="1800" dirty="0" err="1"/>
              <a:t>individuais</a:t>
            </a:r>
            <a:r>
              <a:rPr lang="en-US" sz="1800" dirty="0"/>
              <a:t> (</a:t>
            </a:r>
            <a:r>
              <a:rPr lang="en-US" sz="1800" dirty="0" err="1"/>
              <a:t>fossas</a:t>
            </a:r>
            <a:r>
              <a:rPr lang="en-US" sz="1800" dirty="0"/>
              <a:t>);</a:t>
            </a:r>
          </a:p>
          <a:p>
            <a:pPr lvl="1"/>
            <a:r>
              <a:rPr lang="en-US" sz="1800" dirty="0" err="1"/>
              <a:t>Limpeza</a:t>
            </a:r>
            <a:r>
              <a:rPr lang="en-US" sz="1800" dirty="0"/>
              <a:t> e </a:t>
            </a:r>
            <a:r>
              <a:rPr lang="en-US" sz="1800" dirty="0" err="1"/>
              <a:t>manutenção</a:t>
            </a:r>
            <a:r>
              <a:rPr lang="en-US" sz="1800" dirty="0"/>
              <a:t> </a:t>
            </a:r>
            <a:r>
              <a:rPr lang="en-US" sz="1800" dirty="0" err="1"/>
              <a:t>precárias</a:t>
            </a:r>
            <a:r>
              <a:rPr lang="en-US" sz="1800" dirty="0"/>
              <a:t>;</a:t>
            </a:r>
          </a:p>
        </p:txBody>
      </p:sp>
      <p:pic>
        <p:nvPicPr>
          <p:cNvPr id="4" name="Graphic 3" descr="Group">
            <a:extLst>
              <a:ext uri="{FF2B5EF4-FFF2-40B4-BE49-F238E27FC236}">
                <a16:creationId xmlns:a16="http://schemas.microsoft.com/office/drawing/2014/main" id="{35EB2EE3-C337-954A-BF8D-4025E929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8040" y="388938"/>
            <a:ext cx="914400" cy="914400"/>
          </a:xfrm>
          <a:prstGeom prst="rect">
            <a:avLst/>
          </a:prstGeom>
        </p:spPr>
      </p:pic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280F958-A7D4-F843-8060-18616690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388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5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919-C795-2C43-A6FF-212F01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Classificação</a:t>
            </a:r>
            <a:r>
              <a:rPr lang="en-US" dirty="0"/>
              <a:t> Final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4EAE4D-CAA6-A247-826B-B219B36FC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70573"/>
              </p:ext>
            </p:extLst>
          </p:nvPr>
        </p:nvGraphicFramePr>
        <p:xfrm>
          <a:off x="683568" y="2060848"/>
          <a:ext cx="7776864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620917047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293554192"/>
                    </a:ext>
                  </a:extLst>
                </a:gridCol>
              </a:tblGrid>
              <a:tr h="439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Classificação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7078617"/>
                  </a:ext>
                </a:extLst>
              </a:tr>
              <a:tr h="439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Sistema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</a:t>
                      </a:r>
                      <a:r>
                        <a:rPr lang="pt-BR" sz="1400" dirty="0">
                          <a:effectLst/>
                        </a:rPr>
                        <a:t> (O sistema opera adequadamente)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75418061"/>
                  </a:ext>
                </a:extLst>
              </a:tr>
              <a:tr h="928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Prestador de Serviço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effectLst/>
                        </a:rPr>
                        <a:t>B</a:t>
                      </a:r>
                      <a:r>
                        <a:rPr lang="pt-BR" sz="1400" dirty="0">
                          <a:effectLst/>
                        </a:rPr>
                        <a:t> (O prestador de serviço possui uma estrutura de gestão regular e mantém a sustentabilidade)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1165864"/>
                  </a:ext>
                </a:extLst>
              </a:tr>
              <a:tr h="928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Comunidade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effectLst/>
                        </a:rPr>
                        <a:t>B</a:t>
                      </a:r>
                      <a:r>
                        <a:rPr lang="pt-BR" sz="1400" dirty="0">
                          <a:effectLst/>
                        </a:rPr>
                        <a:t> (Serviços de saneamento básico não cobrem a demanda total da comunidade)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8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6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919-C795-2C43-A6FF-212F01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Focais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E11-7F01-3A47-A3C3-A478393F9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 err="1"/>
              <a:t>Prestador</a:t>
            </a:r>
            <a:r>
              <a:rPr lang="en-US" sz="1800" dirty="0"/>
              <a:t> de </a:t>
            </a:r>
            <a:r>
              <a:rPr lang="en-US" sz="1800" dirty="0" err="1"/>
              <a:t>assistência</a:t>
            </a:r>
            <a:r>
              <a:rPr lang="en-US" sz="1800" dirty="0"/>
              <a:t> </a:t>
            </a:r>
            <a:r>
              <a:rPr lang="en-US" sz="1800" dirty="0" err="1"/>
              <a:t>técnica</a:t>
            </a:r>
            <a:r>
              <a:rPr lang="en-US" sz="1800" dirty="0"/>
              <a:t>;</a:t>
            </a:r>
          </a:p>
          <a:p>
            <a:pPr lvl="1"/>
            <a:r>
              <a:rPr lang="en-US" sz="1400" dirty="0" err="1"/>
              <a:t>Presente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diversos</a:t>
            </a:r>
            <a:r>
              <a:rPr lang="en-US" sz="1400" dirty="0"/>
              <a:t> </a:t>
            </a:r>
            <a:r>
              <a:rPr lang="en-US" sz="1400" dirty="0" err="1"/>
              <a:t>casos</a:t>
            </a:r>
            <a:r>
              <a:rPr lang="en-US" sz="1400" dirty="0"/>
              <a:t> de </a:t>
            </a:r>
            <a:r>
              <a:rPr lang="en-US" sz="1400" dirty="0" err="1"/>
              <a:t>sucesso</a:t>
            </a:r>
            <a:r>
              <a:rPr lang="en-US" sz="1400" dirty="0"/>
              <a:t> no </a:t>
            </a:r>
            <a:r>
              <a:rPr lang="en-US" sz="1400" dirty="0" err="1"/>
              <a:t>mundo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Entidades</a:t>
            </a:r>
            <a:r>
              <a:rPr lang="en-US" sz="1400" dirty="0"/>
              <a:t> </a:t>
            </a:r>
            <a:r>
              <a:rPr lang="en-US" sz="1400" dirty="0" err="1"/>
              <a:t>públicas</a:t>
            </a:r>
            <a:r>
              <a:rPr lang="en-US" sz="1400" dirty="0"/>
              <a:t>, </a:t>
            </a:r>
            <a:r>
              <a:rPr lang="en-US" sz="1400" dirty="0" err="1"/>
              <a:t>privadas</a:t>
            </a:r>
            <a:r>
              <a:rPr lang="en-US" sz="1400" dirty="0"/>
              <a:t>, </a:t>
            </a:r>
            <a:r>
              <a:rPr lang="en-US" sz="1400" dirty="0" err="1"/>
              <a:t>não-governamentais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associações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Soluções</a:t>
            </a:r>
            <a:r>
              <a:rPr lang="en-US" sz="1800" dirty="0"/>
              <a:t> </a:t>
            </a:r>
            <a:r>
              <a:rPr lang="en-US" sz="1800" dirty="0" err="1"/>
              <a:t>individuais</a:t>
            </a:r>
            <a:r>
              <a:rPr lang="en-US" sz="1800" dirty="0"/>
              <a:t> de </a:t>
            </a:r>
            <a:r>
              <a:rPr lang="en-US" sz="1800" dirty="0" err="1"/>
              <a:t>tratamento</a:t>
            </a:r>
            <a:r>
              <a:rPr lang="en-US" sz="1800" dirty="0"/>
              <a:t> de </a:t>
            </a:r>
            <a:r>
              <a:rPr lang="en-US" sz="1800" dirty="0" err="1"/>
              <a:t>efluentes</a:t>
            </a:r>
            <a:r>
              <a:rPr lang="en-US" sz="1800" dirty="0"/>
              <a:t> </a:t>
            </a:r>
            <a:r>
              <a:rPr lang="en-US" sz="1800" dirty="0" err="1"/>
              <a:t>domésticos</a:t>
            </a:r>
            <a:r>
              <a:rPr lang="en-US" sz="1800" dirty="0"/>
              <a:t>;</a:t>
            </a:r>
          </a:p>
          <a:p>
            <a:endParaRPr lang="en-US" sz="1800" dirty="0"/>
          </a:p>
          <a:p>
            <a:r>
              <a:rPr lang="en-US" sz="1800" dirty="0" err="1"/>
              <a:t>Formalização</a:t>
            </a:r>
            <a:r>
              <a:rPr lang="en-US" sz="1800" dirty="0"/>
              <a:t> da </a:t>
            </a:r>
            <a:r>
              <a:rPr lang="en-US" sz="1800" dirty="0" err="1"/>
              <a:t>organização</a:t>
            </a:r>
            <a:r>
              <a:rPr lang="en-US" sz="1800" dirty="0"/>
              <a:t> </a:t>
            </a:r>
            <a:r>
              <a:rPr lang="en-US" sz="1800" dirty="0" err="1"/>
              <a:t>comunitária</a:t>
            </a:r>
            <a:r>
              <a:rPr lang="en-US" sz="1800" dirty="0"/>
              <a:t>;</a:t>
            </a:r>
          </a:p>
          <a:p>
            <a:endParaRPr lang="en-US" sz="1800" dirty="0"/>
          </a:p>
          <a:p>
            <a:r>
              <a:rPr lang="en-US" sz="1800" dirty="0"/>
              <a:t>Tarifa:</a:t>
            </a:r>
          </a:p>
          <a:p>
            <a:pPr lvl="1"/>
            <a:r>
              <a:rPr lang="en-US" sz="1400" dirty="0" err="1"/>
              <a:t>Criação</a:t>
            </a:r>
            <a:r>
              <a:rPr lang="en-US" sz="1400" dirty="0"/>
              <a:t> de um </a:t>
            </a:r>
            <a:r>
              <a:rPr lang="en-US" sz="1400" dirty="0" err="1"/>
              <a:t>fundo</a:t>
            </a:r>
            <a:r>
              <a:rPr lang="en-US" sz="1400" dirty="0"/>
              <a:t> </a:t>
            </a:r>
            <a:r>
              <a:rPr lang="en-US" sz="1400" dirty="0" err="1"/>
              <a:t>emergencial</a:t>
            </a:r>
            <a:r>
              <a:rPr lang="en-US" sz="1400" dirty="0"/>
              <a:t>.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680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919-C795-2C43-A6FF-212F01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Conclusões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E11-7F01-3A47-A3C3-A478393F9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Serviço</a:t>
            </a:r>
            <a:r>
              <a:rPr lang="en-US" sz="2000" dirty="0"/>
              <a:t> de </a:t>
            </a:r>
            <a:r>
              <a:rPr lang="en-US" sz="2000" dirty="0" err="1"/>
              <a:t>abastecimento</a:t>
            </a:r>
            <a:r>
              <a:rPr lang="en-US" sz="2000" dirty="0"/>
              <a:t> de </a:t>
            </a:r>
            <a:r>
              <a:rPr lang="en-US" sz="2000" dirty="0" err="1"/>
              <a:t>água</a:t>
            </a:r>
            <a:r>
              <a:rPr lang="en-US" sz="2000" dirty="0"/>
              <a:t> de Mata Fria:</a:t>
            </a:r>
          </a:p>
          <a:p>
            <a:pPr lvl="1"/>
            <a:r>
              <a:rPr lang="en-US" sz="1600" dirty="0" err="1"/>
              <a:t>Sustentável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Pontos</a:t>
            </a:r>
            <a:r>
              <a:rPr lang="en-US" sz="1600" dirty="0"/>
              <a:t> </a:t>
            </a:r>
            <a:r>
              <a:rPr lang="en-US" sz="1600" dirty="0" err="1"/>
              <a:t>focais</a:t>
            </a:r>
            <a:r>
              <a:rPr lang="en-US" sz="1600" dirty="0"/>
              <a:t> que </a:t>
            </a:r>
            <a:r>
              <a:rPr lang="en-US" sz="1600" dirty="0" err="1"/>
              <a:t>promovem</a:t>
            </a:r>
            <a:r>
              <a:rPr lang="en-US" sz="1600" dirty="0"/>
              <a:t> </a:t>
            </a:r>
            <a:r>
              <a:rPr lang="en-US" sz="1600" dirty="0" err="1"/>
              <a:t>risco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</a:t>
            </a:r>
            <a:r>
              <a:rPr lang="en-US" sz="1600" dirty="0" err="1"/>
              <a:t>sustentabilidade</a:t>
            </a:r>
            <a:r>
              <a:rPr lang="en-US" sz="1600" dirty="0"/>
              <a:t> no </a:t>
            </a:r>
            <a:r>
              <a:rPr lang="en-US" sz="1600" dirty="0" err="1"/>
              <a:t>longo</a:t>
            </a:r>
            <a:r>
              <a:rPr lang="en-US" sz="1600" dirty="0"/>
              <a:t> </a:t>
            </a:r>
            <a:r>
              <a:rPr lang="en-US" sz="1600" dirty="0" err="1"/>
              <a:t>prazo</a:t>
            </a:r>
            <a:r>
              <a:rPr lang="en-US" sz="1600" dirty="0"/>
              <a:t>;</a:t>
            </a:r>
          </a:p>
          <a:p>
            <a:endParaRPr lang="en-US" sz="2000" dirty="0"/>
          </a:p>
          <a:p>
            <a:r>
              <a:rPr lang="en-US" sz="2000" dirty="0"/>
              <a:t>SIASAR:</a:t>
            </a:r>
          </a:p>
          <a:p>
            <a:pPr lvl="1"/>
            <a:r>
              <a:rPr lang="en-US" sz="1600" dirty="0"/>
              <a:t>Ferramenta </a:t>
            </a:r>
            <a:r>
              <a:rPr lang="en-US" sz="1600" dirty="0" err="1"/>
              <a:t>importante</a:t>
            </a:r>
            <a:r>
              <a:rPr lang="en-US" sz="1600" dirty="0"/>
              <a:t> para a </a:t>
            </a:r>
            <a:r>
              <a:rPr lang="en-US" sz="1600" dirty="0" err="1"/>
              <a:t>identificação</a:t>
            </a:r>
            <a:r>
              <a:rPr lang="en-US" sz="1600" dirty="0"/>
              <a:t> de </a:t>
            </a:r>
            <a:r>
              <a:rPr lang="en-US" sz="1600" dirty="0" err="1"/>
              <a:t>pontos</a:t>
            </a:r>
            <a:r>
              <a:rPr lang="en-US" sz="1600" dirty="0"/>
              <a:t> </a:t>
            </a:r>
            <a:r>
              <a:rPr lang="en-US" sz="1600" dirty="0" err="1"/>
              <a:t>focais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Padroniza</a:t>
            </a:r>
            <a:r>
              <a:rPr lang="en-US" sz="1600" dirty="0"/>
              <a:t> a </a:t>
            </a:r>
            <a:r>
              <a:rPr lang="en-US" sz="1600" dirty="0" err="1"/>
              <a:t>coleta</a:t>
            </a:r>
            <a:r>
              <a:rPr lang="en-US" sz="1600" dirty="0"/>
              <a:t> de dados;</a:t>
            </a:r>
          </a:p>
          <a:p>
            <a:pPr lvl="1"/>
            <a:r>
              <a:rPr lang="en-US" sz="1600" dirty="0" err="1"/>
              <a:t>Facilitadora</a:t>
            </a:r>
            <a:r>
              <a:rPr lang="en-US" sz="1600" dirty="0"/>
              <a:t> de </a:t>
            </a:r>
            <a:r>
              <a:rPr lang="en-US" sz="1600" dirty="0" err="1"/>
              <a:t>futuras</a:t>
            </a:r>
            <a:r>
              <a:rPr lang="en-US" sz="1600" dirty="0"/>
              <a:t> </a:t>
            </a:r>
            <a:r>
              <a:rPr lang="en-US" sz="1600" dirty="0" err="1"/>
              <a:t>tomadas</a:t>
            </a:r>
            <a:r>
              <a:rPr lang="en-US" sz="1600" dirty="0"/>
              <a:t> de </a:t>
            </a:r>
            <a:r>
              <a:rPr lang="en-US" sz="1600" dirty="0" err="1"/>
              <a:t>decisão</a:t>
            </a:r>
            <a:r>
              <a:rPr lang="en-US" sz="1600" dirty="0"/>
              <a:t>.</a:t>
            </a:r>
          </a:p>
          <a:p>
            <a:pPr lvl="1"/>
            <a:endParaRPr lang="en-US" sz="1600" dirty="0"/>
          </a:p>
          <a:p>
            <a:pPr marL="0" indent="0" algn="just">
              <a:buNone/>
            </a:pPr>
            <a:r>
              <a:rPr lang="en-US" sz="2000" i="1" dirty="0"/>
              <a:t>A </a:t>
            </a:r>
            <a:r>
              <a:rPr lang="en-US" sz="2000" i="1" dirty="0" err="1"/>
              <a:t>adoção</a:t>
            </a:r>
            <a:r>
              <a:rPr lang="en-US" sz="2000" i="1" dirty="0"/>
              <a:t> do SIASAR </a:t>
            </a:r>
            <a:r>
              <a:rPr lang="en-US" sz="2000" i="1" dirty="0" err="1"/>
              <a:t>como</a:t>
            </a:r>
            <a:r>
              <a:rPr lang="en-US" sz="2000" i="1" dirty="0"/>
              <a:t> ferramenta para </a:t>
            </a:r>
            <a:r>
              <a:rPr lang="en-US" sz="2000" i="1" dirty="0" err="1"/>
              <a:t>análise</a:t>
            </a:r>
            <a:r>
              <a:rPr lang="en-US" sz="2000" i="1" dirty="0"/>
              <a:t> da </a:t>
            </a:r>
            <a:r>
              <a:rPr lang="en-US" sz="2000" i="1" dirty="0" err="1"/>
              <a:t>situação</a:t>
            </a:r>
            <a:r>
              <a:rPr lang="en-US" sz="2000" i="1" dirty="0"/>
              <a:t> das </a:t>
            </a:r>
            <a:r>
              <a:rPr lang="en-US" sz="2000" i="1" dirty="0" err="1"/>
              <a:t>comunidades</a:t>
            </a:r>
            <a:r>
              <a:rPr lang="en-US" sz="2000" i="1" dirty="0"/>
              <a:t> </a:t>
            </a:r>
            <a:r>
              <a:rPr lang="en-US" sz="2000" i="1" dirty="0" err="1"/>
              <a:t>rurais</a:t>
            </a:r>
            <a:r>
              <a:rPr lang="en-US" sz="2000" i="1" dirty="0"/>
              <a:t> </a:t>
            </a:r>
            <a:r>
              <a:rPr lang="en-US" sz="2000" i="1" dirty="0" err="1"/>
              <a:t>brasileiras</a:t>
            </a:r>
            <a:r>
              <a:rPr lang="en-US" sz="2000" i="1" dirty="0"/>
              <a:t> </a:t>
            </a:r>
            <a:r>
              <a:rPr lang="en-US" sz="2000" i="1" dirty="0" err="1"/>
              <a:t>quanto</a:t>
            </a:r>
            <a:r>
              <a:rPr lang="en-US" sz="2000" i="1" dirty="0"/>
              <a:t> </a:t>
            </a:r>
            <a:r>
              <a:rPr lang="en-US" sz="2000" i="1" dirty="0" err="1"/>
              <a:t>aos</a:t>
            </a:r>
            <a:r>
              <a:rPr lang="en-US" sz="2000" i="1" dirty="0"/>
              <a:t> </a:t>
            </a:r>
            <a:r>
              <a:rPr lang="en-US" sz="2000" i="1" dirty="0" err="1"/>
              <a:t>serviços</a:t>
            </a:r>
            <a:r>
              <a:rPr lang="en-US" sz="2000" i="1" dirty="0"/>
              <a:t> de </a:t>
            </a:r>
            <a:r>
              <a:rPr lang="en-US" sz="2000" i="1" dirty="0" err="1"/>
              <a:t>abastecimento</a:t>
            </a:r>
            <a:r>
              <a:rPr lang="en-US" sz="2000" i="1" dirty="0"/>
              <a:t>  de </a:t>
            </a:r>
            <a:r>
              <a:rPr lang="en-US" sz="2000" i="1" dirty="0" err="1"/>
              <a:t>água</a:t>
            </a:r>
            <a:r>
              <a:rPr lang="en-US" sz="2000" i="1"/>
              <a:t> pode</a:t>
            </a:r>
            <a:r>
              <a:rPr lang="en-US" sz="2000" i="1" dirty="0"/>
              <a:t> </a:t>
            </a:r>
            <a:r>
              <a:rPr lang="en-US" sz="2000" i="1" dirty="0" err="1"/>
              <a:t>contribuir</a:t>
            </a:r>
            <a:r>
              <a:rPr lang="en-US" sz="2000" i="1" dirty="0"/>
              <a:t> para a </a:t>
            </a:r>
            <a:r>
              <a:rPr lang="en-US" sz="2000" i="1" dirty="0" err="1"/>
              <a:t>definição</a:t>
            </a:r>
            <a:r>
              <a:rPr lang="en-US" sz="2000" i="1" dirty="0"/>
              <a:t> de </a:t>
            </a:r>
            <a:r>
              <a:rPr lang="en-US" sz="2000" i="1" dirty="0" err="1"/>
              <a:t>estratégias</a:t>
            </a:r>
            <a:r>
              <a:rPr lang="en-US" sz="2000" i="1" dirty="0"/>
              <a:t> de </a:t>
            </a:r>
            <a:r>
              <a:rPr lang="en-US" sz="2000" i="1" dirty="0" err="1"/>
              <a:t>intervenção</a:t>
            </a:r>
            <a:r>
              <a:rPr lang="en-US" sz="2000" i="1" dirty="0"/>
              <a:t> </a:t>
            </a:r>
            <a:r>
              <a:rPr lang="en-US" sz="2000" i="1" dirty="0" err="1"/>
              <a:t>mais</a:t>
            </a:r>
            <a:r>
              <a:rPr lang="en-US" sz="2000" i="1" dirty="0"/>
              <a:t> </a:t>
            </a:r>
            <a:r>
              <a:rPr lang="en-US" sz="2000" i="1" dirty="0" err="1"/>
              <a:t>eficiente</a:t>
            </a:r>
            <a:r>
              <a:rPr lang="en-US" sz="2000" i="1" dirty="0"/>
              <a:t>, </a:t>
            </a:r>
            <a:r>
              <a:rPr lang="en-US" sz="2000" i="1" dirty="0" err="1"/>
              <a:t>porém</a:t>
            </a:r>
            <a:r>
              <a:rPr lang="en-US" sz="2000" i="1" dirty="0"/>
              <a:t>, </a:t>
            </a:r>
            <a:r>
              <a:rPr lang="en-US" sz="2000" i="1" dirty="0" err="1"/>
              <a:t>necessita</a:t>
            </a:r>
            <a:r>
              <a:rPr lang="en-US" sz="2000" i="1" dirty="0"/>
              <a:t> de </a:t>
            </a:r>
            <a:r>
              <a:rPr lang="en-US" sz="2000" i="1" dirty="0" err="1"/>
              <a:t>investimentos</a:t>
            </a:r>
            <a:r>
              <a:rPr lang="en-US" sz="2000" i="1" dirty="0"/>
              <a:t>.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631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243FA-5935-D048-BE8F-766358CA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OBRIGADO</a:t>
            </a:r>
            <a:br>
              <a:rPr lang="en-US" dirty="0"/>
            </a:br>
            <a:br>
              <a:rPr lang="en-US" sz="1400" cap="none" dirty="0"/>
            </a:br>
            <a:r>
              <a:rPr lang="en-US" sz="1400" cap="none" dirty="0"/>
              <a:t>Lucas </a:t>
            </a:r>
            <a:r>
              <a:rPr lang="en-US" sz="1400" cap="none" dirty="0" err="1"/>
              <a:t>Magalhães</a:t>
            </a:r>
            <a:r>
              <a:rPr lang="en-US" sz="1400" cap="none" dirty="0"/>
              <a:t> </a:t>
            </a:r>
            <a:r>
              <a:rPr lang="en-US" sz="1400" cap="none" dirty="0" err="1"/>
              <a:t>Carneiro</a:t>
            </a:r>
            <a:r>
              <a:rPr lang="en-US" sz="1400" cap="none" dirty="0"/>
              <a:t> Alves</a:t>
            </a:r>
            <a:br>
              <a:rPr lang="en-US" sz="1400" cap="none" dirty="0"/>
            </a:br>
            <a:r>
              <a:rPr lang="en-US" sz="1400" cap="none" dirty="0" err="1"/>
              <a:t>lucasmcarneiroalves@gmail.Com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77950-0E3A-924D-9669-A735D9C7D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7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919-C795-2C43-A6FF-212F01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E11-7F01-3A47-A3C3-A478393F9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US" dirty="0"/>
              <a:t>BARDE, J. L. (2017). What Determines Access to Piped Water in Rural Areas? Evidence from Small-Scale Supply Systems in Rural Brazil. </a:t>
            </a:r>
            <a:r>
              <a:rPr lang="en-US" b="1" dirty="0"/>
              <a:t>World Development</a:t>
            </a:r>
            <a:r>
              <a:rPr lang="en-US" dirty="0"/>
              <a:t>, v. 95, p. 88-110.</a:t>
            </a:r>
          </a:p>
          <a:p>
            <a:pPr algn="just"/>
            <a:r>
              <a:rPr lang="pt-BR" dirty="0"/>
              <a:t>BORJA-VEGA, C.; PENA, L.; STIP, C. (2017). </a:t>
            </a:r>
            <a:r>
              <a:rPr lang="en-US" dirty="0"/>
              <a:t>Sustainability of rural water systems: quantitative analysis of Nicaragua’s monitoring data. </a:t>
            </a:r>
            <a:r>
              <a:rPr lang="pt-BR" b="1" dirty="0" err="1"/>
              <a:t>Waterlines</a:t>
            </a:r>
            <a:r>
              <a:rPr lang="pt-BR" dirty="0"/>
              <a:t>, v. 36, </a:t>
            </a:r>
            <a:r>
              <a:rPr lang="pt-BR" dirty="0" err="1"/>
              <a:t>n</a:t>
            </a:r>
            <a:r>
              <a:rPr lang="pt-BR" dirty="0"/>
              <a:t>. 1, p. 40 – 70.</a:t>
            </a:r>
            <a:endParaRPr lang="en-US" dirty="0"/>
          </a:p>
          <a:p>
            <a:pPr algn="just"/>
            <a:r>
              <a:rPr lang="pt-BR" dirty="0"/>
              <a:t>CALZADA, J.; IRANZO, S.; SANZ, A. (2017). </a:t>
            </a:r>
            <a:r>
              <a:rPr lang="en-US" dirty="0"/>
              <a:t>Community-Managed Water Services: The Case of Peru. </a:t>
            </a:r>
            <a:r>
              <a:rPr lang="en-US" b="1" dirty="0"/>
              <a:t>Journal of Environment and Development</a:t>
            </a:r>
            <a:r>
              <a:rPr lang="en-US" dirty="0"/>
              <a:t>, v. 26, n. 4, p. 400-428.</a:t>
            </a:r>
          </a:p>
          <a:p>
            <a:pPr algn="just"/>
            <a:r>
              <a:rPr lang="en-US" dirty="0"/>
              <a:t>GRIGG, N. S. (2018). Water–Health Nexus: Modeling the Pathways and Barriers to Water-Related Diseases.  </a:t>
            </a:r>
            <a:r>
              <a:rPr lang="en-US" b="1" dirty="0"/>
              <a:t>Water Resources Management</a:t>
            </a:r>
            <a:r>
              <a:rPr lang="en-US" dirty="0"/>
              <a:t>, v. 33, n. 1, p. 319-335.</a:t>
            </a:r>
          </a:p>
          <a:p>
            <a:pPr algn="just"/>
            <a:r>
              <a:rPr lang="en-US" dirty="0"/>
              <a:t>HARVEY, P. A.; REED, R. A. (2007). Community-managed water supplies in Africa: Sustainable or dispensable? </a:t>
            </a:r>
            <a:r>
              <a:rPr lang="en-US" b="1" dirty="0"/>
              <a:t>Community Development Journal</a:t>
            </a:r>
            <a:r>
              <a:rPr lang="en-US" dirty="0"/>
              <a:t>, v. 42, n. 3, p. 365-378.</a:t>
            </a:r>
          </a:p>
          <a:p>
            <a:pPr algn="just"/>
            <a:r>
              <a:rPr lang="en-US" dirty="0"/>
              <a:t>HELLER, L.; PÁDUA, V. (2006).</a:t>
            </a:r>
            <a:r>
              <a:rPr lang="en-US" b="1" dirty="0"/>
              <a:t> </a:t>
            </a:r>
            <a:r>
              <a:rPr lang="pt-BR" b="1" dirty="0"/>
              <a:t>Abastecimento de água para consumo humano</a:t>
            </a:r>
            <a:r>
              <a:rPr lang="pt-BR" dirty="0"/>
              <a:t>. </a:t>
            </a:r>
            <a:r>
              <a:rPr lang="en-US" dirty="0"/>
              <a:t>Belo Horizonte: UFMG.</a:t>
            </a:r>
          </a:p>
          <a:p>
            <a:pPr algn="just"/>
            <a:r>
              <a:rPr lang="en-US" dirty="0"/>
              <a:t>HUTCHINGS, P.; CHAN, M. Y.; CUADRADO, L.; EZBAKHE, F.; MESA, B.; TAMEKAWA, C.; FRANCEYS, R. (2015). A systematic review of success factors in the community management of rural water supplies over the past 30 years. </a:t>
            </a:r>
            <a:r>
              <a:rPr lang="en-US" b="1" dirty="0"/>
              <a:t>Water Policy</a:t>
            </a:r>
            <a:r>
              <a:rPr lang="en-US" dirty="0"/>
              <a:t>, v. 17, n. 5, p. 963-983.</a:t>
            </a:r>
          </a:p>
          <a:p>
            <a:pPr algn="just"/>
            <a:r>
              <a:rPr lang="en-US" dirty="0"/>
              <a:t>KAYSER, G.L.; AMJAD, U.; DALCANALE, F.; BARTRAM, J.; BENTLEY, M.E. (2015). Drinking water quality governance: A comparative case study of Brazil, Ecuador, and Malawi.</a:t>
            </a:r>
            <a:r>
              <a:rPr lang="en-US" b="1" dirty="0"/>
              <a:t> Environmental Science and Policy</a:t>
            </a:r>
            <a:r>
              <a:rPr lang="en-US" dirty="0"/>
              <a:t>, v. 48, p. 186-195.</a:t>
            </a:r>
          </a:p>
          <a:p>
            <a:pPr algn="just"/>
            <a:r>
              <a:rPr lang="en-US" dirty="0"/>
              <a:t>KELLY, E.; LEE, K.; SHIELDS, K. F.; CRONK, R.; BEHNKE, N.; KLUG, T.; BARTRAM, J. (2017). The role of social capital and sense of ownership in rural community-managed water systems: Qualitative evidence from Ghana, Kenya, and Zambia. </a:t>
            </a:r>
            <a:r>
              <a:rPr lang="pt-BR" b="1" dirty="0" err="1"/>
              <a:t>Journal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Rural </a:t>
            </a:r>
            <a:r>
              <a:rPr lang="pt-BR" b="1" dirty="0" err="1"/>
              <a:t>Studies</a:t>
            </a:r>
            <a:r>
              <a:rPr lang="pt-BR" dirty="0"/>
              <a:t>, v. 56, p. 156-166.</a:t>
            </a:r>
            <a:endParaRPr lang="en-US" dirty="0"/>
          </a:p>
          <a:p>
            <a:pPr algn="just"/>
            <a:r>
              <a:rPr lang="pt-BR" dirty="0"/>
              <a:t>MACHADO, A. V. M.; DOS SANTOS, J. A. N.; ALVES, L. M. C.; QUINDELER, N. S. (2019). </a:t>
            </a:r>
            <a:r>
              <a:rPr lang="en-US" dirty="0"/>
              <a:t>Contributions of Organizational Levels in Community Management Models of Water Supply in Rural Communities: Cases from Brazil and Ecuador. </a:t>
            </a:r>
            <a:r>
              <a:rPr lang="en-US" b="1" dirty="0"/>
              <a:t>Water</a:t>
            </a:r>
            <a:r>
              <a:rPr lang="en-US" dirty="0"/>
              <a:t>, v. 11, n. 3.</a:t>
            </a:r>
          </a:p>
          <a:p>
            <a:pPr algn="just"/>
            <a:r>
              <a:rPr lang="en-US" dirty="0"/>
              <a:t>MELEG, A. (2012). SISAR: a sustainable management model for small rural decentralized water and wastewater systems in developing countries. </a:t>
            </a:r>
            <a:r>
              <a:rPr lang="en-US" b="1" dirty="0"/>
              <a:t>Journal of Water, Sanitation and Hygiene for Development</a:t>
            </a:r>
            <a:r>
              <a:rPr lang="en-US" dirty="0"/>
              <a:t>, v. 2, n. 4, p. 291-300.</a:t>
            </a:r>
          </a:p>
          <a:p>
            <a:pPr algn="just"/>
            <a:r>
              <a:rPr lang="en-US" dirty="0"/>
              <a:t>MORIARTY, P.; SMITS, S.; BUTTERWORTH, J.; FRANCEYS, R. (2013). Trends in rural water supply: Towards a service delivery approach. </a:t>
            </a:r>
            <a:r>
              <a:rPr lang="en-US" b="1" dirty="0"/>
              <a:t>Water Alternatives</a:t>
            </a:r>
            <a:r>
              <a:rPr lang="en-US" dirty="0"/>
              <a:t>, v. 6, n. 3, p. 329-349.</a:t>
            </a:r>
          </a:p>
          <a:p>
            <a:pPr algn="just"/>
            <a:r>
              <a:rPr lang="en-US" dirty="0"/>
              <a:t>OPARE, S. (2011). Sustaining water supply through a phased community management approach: Lessons from Ghana's "oats" water supply scheme. </a:t>
            </a:r>
            <a:r>
              <a:rPr lang="en-US" b="1" dirty="0"/>
              <a:t>Environment, Development and Sustainability</a:t>
            </a:r>
            <a:r>
              <a:rPr lang="en-US" dirty="0"/>
              <a:t>, v. 13, n. 6, p. 1021-1042.</a:t>
            </a:r>
          </a:p>
          <a:p>
            <a:pPr algn="just"/>
            <a:r>
              <a:rPr lang="en-US" dirty="0"/>
              <a:t>ORGANIZAÇÃO MUNDIAL DA SAÚDE (OMS) (2013). </a:t>
            </a:r>
            <a:r>
              <a:rPr lang="en-US" b="1" dirty="0"/>
              <a:t>Water quality and health strategy 2013-2020</a:t>
            </a:r>
            <a:r>
              <a:rPr lang="en-US" dirty="0"/>
              <a:t>. </a:t>
            </a:r>
            <a:r>
              <a:rPr lang="en-US" dirty="0" err="1"/>
              <a:t>Genebra</a:t>
            </a:r>
            <a:r>
              <a:rPr lang="en-US" dirty="0"/>
              <a:t>: OMS. 15 p.</a:t>
            </a:r>
          </a:p>
          <a:p>
            <a:pPr algn="just"/>
            <a:r>
              <a:rPr lang="en-US" dirty="0"/>
              <a:t>ORGANIZAÇÃO DAS NAÇÕES UNIDAS (ONU) (2010). </a:t>
            </a:r>
            <a:r>
              <a:rPr lang="en-US" b="1" dirty="0"/>
              <a:t>The human right to water and sanitation</a:t>
            </a:r>
            <a:r>
              <a:rPr lang="en-US" dirty="0"/>
              <a:t>. Resolution Adopted by the General Assembly. Nova York.</a:t>
            </a:r>
          </a:p>
          <a:p>
            <a:pPr algn="just"/>
            <a:r>
              <a:rPr lang="en-US" dirty="0"/>
              <a:t>______(2015). </a:t>
            </a:r>
            <a:r>
              <a:rPr lang="en-US" b="1" dirty="0"/>
              <a:t>Transforming our world: the 2030 Agenda for Sustainable Development</a:t>
            </a:r>
            <a:r>
              <a:rPr lang="en-US" dirty="0"/>
              <a:t>. Resolution adopted by the General Assembly. Nova York.</a:t>
            </a:r>
          </a:p>
          <a:p>
            <a:pPr algn="just"/>
            <a:r>
              <a:rPr lang="en-US" dirty="0"/>
              <a:t>______(2018). </a:t>
            </a:r>
            <a:r>
              <a:rPr lang="en-US" b="1" dirty="0"/>
              <a:t>Sustainable Development Goal Synthesis Report on Water and Sanitation</a:t>
            </a:r>
            <a:r>
              <a:rPr lang="en-US" dirty="0"/>
              <a:t>. </a:t>
            </a:r>
            <a:r>
              <a:rPr lang="pt-BR" dirty="0"/>
              <a:t>Nova York.</a:t>
            </a:r>
            <a:endParaRPr lang="en-US" dirty="0"/>
          </a:p>
          <a:p>
            <a:pPr algn="just"/>
            <a:r>
              <a:rPr lang="pt-BR" dirty="0"/>
              <a:t>PESQUISA NACIONAL POR AMOSTRA DE DOMICÍLIO (PNAD) (2016). </a:t>
            </a:r>
            <a:r>
              <a:rPr lang="pt-BR" b="1" dirty="0"/>
              <a:t>Síntese de Indicadores</a:t>
            </a:r>
            <a:r>
              <a:rPr lang="pt-BR" dirty="0"/>
              <a:t>. Ministério do Planejamento, Orçamento e Gestão. Instituto Brasileiro de Geografia e Estatística (IBGE). </a:t>
            </a:r>
            <a:r>
              <a:rPr lang="en-US" dirty="0"/>
              <a:t>Rio de Janeiro. 146 p.</a:t>
            </a:r>
          </a:p>
          <a:p>
            <a:pPr algn="just"/>
            <a:r>
              <a:rPr lang="en-US" dirty="0"/>
              <a:t>RAUTANEN, S.L.; WHITE, P. (2018). Portrait of a successful small-town water service provider in Nepal's changing landscape. </a:t>
            </a:r>
            <a:r>
              <a:rPr lang="en-US" b="1" dirty="0"/>
              <a:t>Water Policy</a:t>
            </a:r>
            <a:r>
              <a:rPr lang="en-US" dirty="0"/>
              <a:t>, v. 20, p. 84-99.</a:t>
            </a:r>
          </a:p>
          <a:p>
            <a:pPr algn="just"/>
            <a:r>
              <a:rPr lang="en-US" dirty="0"/>
              <a:t>RIVAS, M. G.; BEERS, K.; WARNER, M. E.; WEBER-SHIRK, M. (2014). Analyzing the potential of community water systems: The case of </a:t>
            </a:r>
            <a:r>
              <a:rPr lang="en-US" dirty="0" err="1"/>
              <a:t>AguaClara</a:t>
            </a:r>
            <a:r>
              <a:rPr lang="en-US" dirty="0"/>
              <a:t>. </a:t>
            </a:r>
            <a:r>
              <a:rPr lang="en-US" b="1" dirty="0"/>
              <a:t>Water Policy</a:t>
            </a:r>
            <a:r>
              <a:rPr lang="en-US" dirty="0"/>
              <a:t>, v. 16, n. 3, p. 557-577.</a:t>
            </a:r>
          </a:p>
          <a:p>
            <a:pPr algn="just"/>
            <a:r>
              <a:rPr lang="en-US" dirty="0"/>
              <a:t>SCHWEITZER, R. W.; MIHELCIC, J. R. (2012). Assessing sustainability of community management of rural water systems in the developing world. </a:t>
            </a:r>
            <a:r>
              <a:rPr lang="en-US" b="1" dirty="0"/>
              <a:t>Journal of Water, Sanitation and Hygiene for Development</a:t>
            </a:r>
            <a:r>
              <a:rPr lang="en-US" dirty="0"/>
              <a:t>, v. 2, n. 1, p. 20 – 30.</a:t>
            </a:r>
          </a:p>
          <a:p>
            <a:pPr algn="just"/>
            <a:r>
              <a:rPr lang="pt-BR" dirty="0"/>
              <a:t>SIASAR (2016). </a:t>
            </a:r>
            <a:r>
              <a:rPr lang="pt-BR" b="1" dirty="0" err="1"/>
              <a:t>Reglamento</a:t>
            </a:r>
            <a:r>
              <a:rPr lang="pt-BR" b="1" dirty="0"/>
              <a:t> </a:t>
            </a:r>
            <a:r>
              <a:rPr lang="pt-BR" b="1" dirty="0" err="1"/>
              <a:t>del</a:t>
            </a:r>
            <a:r>
              <a:rPr lang="pt-BR" b="1" dirty="0"/>
              <a:t> Sistema de </a:t>
            </a:r>
            <a:r>
              <a:rPr lang="pt-BR" b="1" dirty="0" err="1"/>
              <a:t>Información</a:t>
            </a:r>
            <a:r>
              <a:rPr lang="pt-BR" b="1" dirty="0"/>
              <a:t> de Agua </a:t>
            </a:r>
            <a:r>
              <a:rPr lang="pt-BR" b="1" dirty="0" err="1"/>
              <a:t>y</a:t>
            </a:r>
            <a:r>
              <a:rPr lang="pt-BR" b="1" dirty="0"/>
              <a:t> </a:t>
            </a:r>
            <a:r>
              <a:rPr lang="pt-BR" b="1" dirty="0" err="1"/>
              <a:t>Saneamiento</a:t>
            </a:r>
            <a:r>
              <a:rPr lang="pt-BR" b="1" dirty="0"/>
              <a:t> Rural</a:t>
            </a:r>
            <a:r>
              <a:rPr lang="pt-BR" dirty="0"/>
              <a:t>. 17 p. Disponível em: &lt;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www.siasar.org</a:t>
            </a:r>
            <a:r>
              <a:rPr lang="pt-BR" dirty="0"/>
              <a:t>/</a:t>
            </a:r>
            <a:r>
              <a:rPr lang="pt-BR" dirty="0" err="1"/>
              <a:t>pdf</a:t>
            </a:r>
            <a:r>
              <a:rPr lang="pt-BR" dirty="0"/>
              <a:t>/legal/Reglamento%20SIASAR%202016.pdf&gt; .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17 Jan 2019.</a:t>
            </a:r>
          </a:p>
          <a:p>
            <a:pPr algn="just"/>
            <a:r>
              <a:rPr lang="en-US" dirty="0"/>
              <a:t>SIASAR (2017). </a:t>
            </a:r>
            <a:r>
              <a:rPr lang="en-US" b="1" dirty="0" err="1"/>
              <a:t>Protocolo</a:t>
            </a:r>
            <a:r>
              <a:rPr lang="en-US" b="1" dirty="0"/>
              <a:t> de campo SIASAR 2.0</a:t>
            </a:r>
            <a:r>
              <a:rPr lang="en-US" dirty="0"/>
              <a:t>. 127 p. </a:t>
            </a: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&lt;http://</a:t>
            </a:r>
            <a:r>
              <a:rPr lang="en-US" dirty="0" err="1"/>
              <a:t>www.siasar.org</a:t>
            </a:r>
            <a:r>
              <a:rPr lang="en-US" dirty="0"/>
              <a:t>/sites/default/files/documents/protocolo_campo_siasar_2_v10_0_0.pdf&gt;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17 Jan 2019.</a:t>
            </a:r>
          </a:p>
          <a:p>
            <a:pPr algn="just"/>
            <a:r>
              <a:rPr lang="en-US" dirty="0"/>
              <a:t>SMITS, R.; ROJAS, J.; TAMAYO, P. (2013). </a:t>
            </a:r>
            <a:r>
              <a:rPr lang="pt-BR" dirty="0"/>
              <a:t>﻿</a:t>
            </a:r>
            <a:r>
              <a:rPr lang="en-US" dirty="0"/>
              <a:t>The impact of support to community-based rural water service providers: Evidence from Colombia. </a:t>
            </a:r>
            <a:r>
              <a:rPr lang="en-US" b="1" dirty="0"/>
              <a:t>Water Alternatives</a:t>
            </a:r>
            <a:r>
              <a:rPr lang="en-US" dirty="0"/>
              <a:t>, v. 6, n. 3, p. 384-404.</a:t>
            </a:r>
          </a:p>
          <a:p>
            <a:pPr algn="just"/>
            <a:r>
              <a:rPr lang="en-US" dirty="0"/>
              <a:t>WHITTINGTON, D.; DAVIS, J.; PROKOPY, L.; KOMIVES, K.; THORSTEN, R.; LUKACS, H.; BAKALIAN, A.; WAKEMANN, W. (2009). How Well is the Demand-Driven, Community Management Model for Rural Water Supply Systems Doing? </a:t>
            </a:r>
            <a:r>
              <a:rPr lang="en-US" b="1" dirty="0"/>
              <a:t>Water Policy</a:t>
            </a:r>
            <a:r>
              <a:rPr lang="en-US" dirty="0"/>
              <a:t>, v. 11, n. 2, p. 696-718.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39D4-C2FE-1941-B703-40540144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Sumário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6581-DF51-2247-A754-2909E7B02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917030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Abastecimento</a:t>
            </a:r>
            <a:r>
              <a:rPr lang="en-US" sz="1800" dirty="0"/>
              <a:t> de </a:t>
            </a:r>
            <a:r>
              <a:rPr lang="en-US" sz="1800" dirty="0" err="1"/>
              <a:t>água</a:t>
            </a:r>
            <a:r>
              <a:rPr lang="en-US" sz="1800" dirty="0"/>
              <a:t> no </a:t>
            </a:r>
            <a:r>
              <a:rPr lang="en-US" sz="1800" dirty="0" err="1"/>
              <a:t>meio</a:t>
            </a:r>
            <a:r>
              <a:rPr lang="en-US" sz="1800" dirty="0"/>
              <a:t> rural </a:t>
            </a:r>
            <a:r>
              <a:rPr lang="en-US" sz="1800" dirty="0" err="1"/>
              <a:t>brasileiro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Gestão</a:t>
            </a:r>
            <a:r>
              <a:rPr lang="en-US" sz="1800" dirty="0"/>
              <a:t> </a:t>
            </a:r>
            <a:r>
              <a:rPr lang="en-US" sz="1800" dirty="0" err="1"/>
              <a:t>comunitária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Estratégia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/>
              <a:t>SIASAR;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/>
              <a:t>Local de </a:t>
            </a:r>
            <a:r>
              <a:rPr lang="en-US" sz="1800" dirty="0" err="1"/>
              <a:t>estudo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Serviço</a:t>
            </a:r>
            <a:r>
              <a:rPr lang="en-US" sz="1800" dirty="0"/>
              <a:t> de </a:t>
            </a:r>
            <a:r>
              <a:rPr lang="en-US" sz="1800" dirty="0" err="1"/>
              <a:t>Abastecimento</a:t>
            </a:r>
            <a:r>
              <a:rPr lang="en-US" sz="1800" dirty="0"/>
              <a:t> de </a:t>
            </a:r>
            <a:r>
              <a:rPr lang="en-US" sz="1800" dirty="0" err="1"/>
              <a:t>água</a:t>
            </a:r>
            <a:r>
              <a:rPr lang="en-US" sz="1800" dirty="0"/>
              <a:t> de Mata Fria;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/>
              <a:t>Sistema;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Prestador</a:t>
            </a:r>
            <a:r>
              <a:rPr lang="en-US" sz="1800" dirty="0"/>
              <a:t> de </a:t>
            </a:r>
            <a:r>
              <a:rPr lang="en-US" sz="1800" dirty="0" err="1"/>
              <a:t>Serviço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Comunidade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Classificação</a:t>
            </a:r>
            <a:r>
              <a:rPr lang="en-US" sz="1800" dirty="0"/>
              <a:t> final;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Pontos</a:t>
            </a:r>
            <a:r>
              <a:rPr lang="en-US" sz="1800" dirty="0"/>
              <a:t> </a:t>
            </a:r>
            <a:r>
              <a:rPr lang="en-US" sz="1800" dirty="0" err="1"/>
              <a:t>Focais</a:t>
            </a:r>
            <a:r>
              <a:rPr lang="en-US" sz="1800" dirty="0"/>
              <a:t>;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1800" dirty="0" err="1"/>
              <a:t>Conclusões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64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8F4B-CA56-BD4C-AF3F-0B89FB19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Abastecimento</a:t>
            </a:r>
            <a:r>
              <a:rPr lang="en-US" sz="3200" dirty="0"/>
              <a:t> de </a:t>
            </a:r>
            <a:r>
              <a:rPr lang="en-US" sz="3200" dirty="0" err="1"/>
              <a:t>água</a:t>
            </a:r>
            <a:r>
              <a:rPr lang="en-US" sz="3200" dirty="0"/>
              <a:t> no </a:t>
            </a:r>
            <a:r>
              <a:rPr lang="en-US" sz="3200" dirty="0" err="1"/>
              <a:t>meio</a:t>
            </a:r>
            <a:r>
              <a:rPr lang="en-US" sz="3200" dirty="0"/>
              <a:t> rural </a:t>
            </a:r>
            <a:r>
              <a:rPr lang="en-US" sz="3200" dirty="0" err="1"/>
              <a:t>brasileiro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6C5F-E8CE-0949-8F87-46F2B365B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34,5% das </a:t>
            </a:r>
            <a:r>
              <a:rPr lang="en-US" sz="1600" dirty="0" err="1"/>
              <a:t>residências</a:t>
            </a:r>
            <a:r>
              <a:rPr lang="en-US" sz="1600" dirty="0"/>
              <a:t> com </a:t>
            </a:r>
            <a:r>
              <a:rPr lang="en-US" sz="1600" dirty="0" err="1"/>
              <a:t>acesso</a:t>
            </a:r>
            <a:r>
              <a:rPr lang="en-US" sz="1600" dirty="0"/>
              <a:t> a </a:t>
            </a:r>
            <a:r>
              <a:rPr lang="en-US" sz="1600" dirty="0" err="1"/>
              <a:t>água</a:t>
            </a:r>
            <a:r>
              <a:rPr lang="en-US" sz="1600" dirty="0"/>
              <a:t> </a:t>
            </a:r>
            <a:r>
              <a:rPr lang="en-US" sz="1600" dirty="0" err="1"/>
              <a:t>potável</a:t>
            </a:r>
            <a:r>
              <a:rPr lang="en-US" sz="1600" dirty="0"/>
              <a:t> (PNAD, 2015);</a:t>
            </a:r>
          </a:p>
          <a:p>
            <a:endParaRPr lang="en-US" sz="1600" dirty="0"/>
          </a:p>
          <a:p>
            <a:r>
              <a:rPr lang="en-US" sz="1600" dirty="0"/>
              <a:t>Grande </a:t>
            </a:r>
            <a:r>
              <a:rPr lang="en-US" sz="1600" dirty="0" err="1"/>
              <a:t>disparidade</a:t>
            </a:r>
            <a:r>
              <a:rPr lang="en-US" sz="1600" dirty="0"/>
              <a:t> com </a:t>
            </a:r>
            <a:r>
              <a:rPr lang="en-US" sz="1600" dirty="0" err="1"/>
              <a:t>áreas</a:t>
            </a:r>
            <a:r>
              <a:rPr lang="en-US" sz="1600" dirty="0"/>
              <a:t> </a:t>
            </a:r>
            <a:r>
              <a:rPr lang="en-US" sz="1600" dirty="0" err="1"/>
              <a:t>urbanas</a:t>
            </a:r>
            <a:r>
              <a:rPr lang="en-US" sz="1600" dirty="0"/>
              <a:t>;</a:t>
            </a:r>
          </a:p>
          <a:p>
            <a:endParaRPr lang="en-US" sz="1600" dirty="0"/>
          </a:p>
          <a:p>
            <a:r>
              <a:rPr lang="en-US" sz="1600" dirty="0" err="1"/>
              <a:t>Necessidade</a:t>
            </a:r>
            <a:r>
              <a:rPr lang="en-US" sz="1600" dirty="0"/>
              <a:t> de </a:t>
            </a:r>
            <a:r>
              <a:rPr lang="en-US" sz="1600" dirty="0" err="1"/>
              <a:t>implantação</a:t>
            </a:r>
            <a:r>
              <a:rPr lang="en-US" sz="1600" dirty="0"/>
              <a:t> de </a:t>
            </a:r>
            <a:r>
              <a:rPr lang="en-US" sz="1600" dirty="0" err="1"/>
              <a:t>novos</a:t>
            </a:r>
            <a:r>
              <a:rPr lang="en-US" sz="1600" dirty="0"/>
              <a:t> </a:t>
            </a:r>
            <a:r>
              <a:rPr lang="en-US" sz="1600" dirty="0" err="1"/>
              <a:t>sistemas</a:t>
            </a:r>
            <a:r>
              <a:rPr lang="en-US" sz="1600" dirty="0"/>
              <a:t>;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2000" i="1" dirty="0" err="1"/>
              <a:t>Porém</a:t>
            </a:r>
            <a:r>
              <a:rPr lang="en-US" sz="2000" i="1" dirty="0"/>
              <a:t>, </a:t>
            </a:r>
            <a:r>
              <a:rPr lang="en-US" sz="2000" i="1" dirty="0" err="1"/>
              <a:t>também</a:t>
            </a:r>
            <a:r>
              <a:rPr lang="en-US" sz="2000" i="1" dirty="0"/>
              <a:t> se </a:t>
            </a:r>
            <a:r>
              <a:rPr lang="en-US" sz="2000" i="1" dirty="0" err="1"/>
              <a:t>faz</a:t>
            </a:r>
            <a:r>
              <a:rPr lang="en-US" sz="2000" i="1" dirty="0"/>
              <a:t> </a:t>
            </a:r>
            <a:r>
              <a:rPr lang="en-US" sz="2000" i="1" dirty="0" err="1"/>
              <a:t>necessário</a:t>
            </a:r>
            <a:r>
              <a:rPr lang="en-US" sz="2000" i="1" dirty="0"/>
              <a:t> </a:t>
            </a:r>
            <a:r>
              <a:rPr lang="en-US" sz="2000" i="1" dirty="0" err="1"/>
              <a:t>obter</a:t>
            </a:r>
            <a:r>
              <a:rPr lang="en-US" sz="2000" i="1" dirty="0"/>
              <a:t> </a:t>
            </a:r>
            <a:r>
              <a:rPr lang="en-US" sz="2000" i="1" dirty="0" err="1"/>
              <a:t>conhecimento</a:t>
            </a:r>
            <a:r>
              <a:rPr lang="en-US" sz="2000" i="1" dirty="0"/>
              <a:t> a </a:t>
            </a:r>
            <a:r>
              <a:rPr lang="en-US" sz="2000" i="1" dirty="0" err="1"/>
              <a:t>respeito</a:t>
            </a:r>
            <a:r>
              <a:rPr lang="en-US" sz="2000" i="1" dirty="0"/>
              <a:t> das </a:t>
            </a:r>
            <a:r>
              <a:rPr lang="en-US" sz="2000" i="1" dirty="0" err="1"/>
              <a:t>atuais</a:t>
            </a:r>
            <a:r>
              <a:rPr lang="en-US" sz="2000" i="1" dirty="0"/>
              <a:t> </a:t>
            </a:r>
            <a:r>
              <a:rPr lang="en-US" sz="2000" i="1" dirty="0" err="1"/>
              <a:t>condições</a:t>
            </a:r>
            <a:r>
              <a:rPr lang="en-US" sz="2000" i="1" dirty="0"/>
              <a:t> dos </a:t>
            </a:r>
            <a:r>
              <a:rPr lang="en-US" sz="2000" i="1" dirty="0" err="1"/>
              <a:t>sistemas</a:t>
            </a:r>
            <a:r>
              <a:rPr lang="en-US" sz="2000" i="1" dirty="0"/>
              <a:t> </a:t>
            </a:r>
            <a:r>
              <a:rPr lang="en-US" sz="2000" i="1" dirty="0" err="1"/>
              <a:t>existentes</a:t>
            </a:r>
            <a:r>
              <a:rPr lang="en-US" sz="2000" i="1" dirty="0"/>
              <a:t>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Graphic 4" descr="City">
            <a:extLst>
              <a:ext uri="{FF2B5EF4-FFF2-40B4-BE49-F238E27FC236}">
                <a16:creationId xmlns:a16="http://schemas.microsoft.com/office/drawing/2014/main" id="{AF68BAF9-94D9-8447-82B0-3AFCF7A54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3282682"/>
            <a:ext cx="914400" cy="914400"/>
          </a:xfrm>
          <a:prstGeom prst="rect">
            <a:avLst/>
          </a:prstGeom>
        </p:spPr>
      </p:pic>
      <p:pic>
        <p:nvPicPr>
          <p:cNvPr id="9" name="Graphic 8" descr="Farm scene">
            <a:extLst>
              <a:ext uri="{FF2B5EF4-FFF2-40B4-BE49-F238E27FC236}">
                <a16:creationId xmlns:a16="http://schemas.microsoft.com/office/drawing/2014/main" id="{6B586163-F5CB-934F-91ED-C9C6D5566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3282682"/>
            <a:ext cx="914400" cy="914400"/>
          </a:xfrm>
          <a:prstGeom prst="rect">
            <a:avLst/>
          </a:prstGeom>
        </p:spPr>
      </p:pic>
      <p:sp>
        <p:nvSpPr>
          <p:cNvPr id="10" name="Not Equal 9">
            <a:extLst>
              <a:ext uri="{FF2B5EF4-FFF2-40B4-BE49-F238E27FC236}">
                <a16:creationId xmlns:a16="http://schemas.microsoft.com/office/drawing/2014/main" id="{721674B1-638E-B943-B0FB-803A2D2F209B}"/>
              </a:ext>
            </a:extLst>
          </p:cNvPr>
          <p:cNvSpPr/>
          <p:nvPr/>
        </p:nvSpPr>
        <p:spPr>
          <a:xfrm>
            <a:off x="4067944" y="3457432"/>
            <a:ext cx="1008112" cy="624066"/>
          </a:xfrm>
          <a:prstGeom prst="mathNotEqual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1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8C88D-024E-EB47-BAA2-B7962FB6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Como </a:t>
            </a:r>
            <a:r>
              <a:rPr lang="en-US" sz="2800" dirty="0" err="1"/>
              <a:t>serviços</a:t>
            </a:r>
            <a:r>
              <a:rPr lang="en-US" sz="2800" dirty="0"/>
              <a:t> de </a:t>
            </a:r>
            <a:r>
              <a:rPr lang="en-US" sz="2800" dirty="0" err="1"/>
              <a:t>abastecimento</a:t>
            </a:r>
            <a:r>
              <a:rPr lang="en-US" sz="2800" dirty="0"/>
              <a:t> de </a:t>
            </a:r>
            <a:r>
              <a:rPr lang="en-US" sz="2800" dirty="0" err="1"/>
              <a:t>água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gerenciados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comunidades</a:t>
            </a:r>
            <a:r>
              <a:rPr lang="en-US" sz="2800" dirty="0"/>
              <a:t> </a:t>
            </a:r>
            <a:r>
              <a:rPr lang="en-US" sz="2800" dirty="0" err="1"/>
              <a:t>isoladas</a:t>
            </a:r>
            <a:r>
              <a:rPr lang="en-US" sz="2800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FEF6B-E5C8-9244-833C-BF9879592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2182-E655-5842-97F4-43AFF9EB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Gestão</a:t>
            </a:r>
            <a:r>
              <a:rPr lang="en-US" sz="3200" dirty="0"/>
              <a:t> </a:t>
            </a:r>
            <a:r>
              <a:rPr lang="en-US" sz="3200" dirty="0" err="1"/>
              <a:t>Comunitária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9547-1699-114B-ADEA-4B6824A5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402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Dificuldades</a:t>
            </a:r>
            <a:r>
              <a:rPr lang="en-US" sz="2000" dirty="0"/>
              <a:t> com a </a:t>
            </a:r>
            <a:r>
              <a:rPr lang="en-US" sz="2000" dirty="0" err="1"/>
              <a:t>manutenção</a:t>
            </a:r>
            <a:r>
              <a:rPr lang="en-US" sz="2000" dirty="0"/>
              <a:t> da </a:t>
            </a:r>
            <a:r>
              <a:rPr lang="en-US" sz="2000" dirty="0" err="1"/>
              <a:t>sustentabilidade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 err="1"/>
              <a:t>Resultados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Qualidade</a:t>
            </a:r>
            <a:r>
              <a:rPr lang="en-US" sz="1800" dirty="0"/>
              <a:t> </a:t>
            </a:r>
            <a:r>
              <a:rPr lang="en-US" sz="1800" dirty="0" err="1"/>
              <a:t>reduzida</a:t>
            </a:r>
            <a:r>
              <a:rPr lang="en-US" sz="1800" dirty="0"/>
              <a:t> do </a:t>
            </a:r>
            <a:r>
              <a:rPr lang="en-US" sz="1800" dirty="0" err="1"/>
              <a:t>serviço</a:t>
            </a:r>
            <a:r>
              <a:rPr lang="en-US" sz="1800" dirty="0"/>
              <a:t> </a:t>
            </a:r>
            <a:r>
              <a:rPr lang="en-US" sz="1800" dirty="0" err="1"/>
              <a:t>prestado</a:t>
            </a:r>
            <a:r>
              <a:rPr lang="en-US" sz="1800" dirty="0"/>
              <a:t>;</a:t>
            </a:r>
          </a:p>
          <a:p>
            <a:pPr lvl="1"/>
            <a:r>
              <a:rPr lang="en-US" sz="1800" dirty="0" err="1"/>
              <a:t>Diminuição</a:t>
            </a:r>
            <a:r>
              <a:rPr lang="en-US" sz="1800" dirty="0"/>
              <a:t> da </a:t>
            </a:r>
            <a:r>
              <a:rPr lang="en-US" sz="1800" dirty="0" err="1"/>
              <a:t>qualidade</a:t>
            </a:r>
            <a:r>
              <a:rPr lang="en-US" sz="1800" dirty="0"/>
              <a:t> de </a:t>
            </a:r>
            <a:r>
              <a:rPr lang="en-US" sz="1800" dirty="0" err="1"/>
              <a:t>vida</a:t>
            </a:r>
            <a:r>
              <a:rPr lang="en-US" sz="1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DD88E-BA2D-0546-A903-60C669AF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/>
          <a:stretch/>
        </p:blipFill>
        <p:spPr>
          <a:xfrm>
            <a:off x="4860032" y="1417638"/>
            <a:ext cx="4029912" cy="4387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DF0D0-26BA-FE4B-9F91-C850DBDAA107}"/>
              </a:ext>
            </a:extLst>
          </p:cNvPr>
          <p:cNvSpPr txBox="1"/>
          <p:nvPr/>
        </p:nvSpPr>
        <p:spPr>
          <a:xfrm>
            <a:off x="7530276" y="5805264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Fonte: </a:t>
            </a:r>
            <a:r>
              <a:rPr lang="en-US" sz="1000" dirty="0" err="1"/>
              <a:t>Acervo</a:t>
            </a:r>
            <a:r>
              <a:rPr lang="en-US" sz="1000" dirty="0"/>
              <a:t> </a:t>
            </a:r>
            <a:r>
              <a:rPr lang="en-US" sz="1000" dirty="0" err="1"/>
              <a:t>pessoal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83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434EB9-D27B-5048-9BAD-E445A7EF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analisar</a:t>
            </a:r>
            <a:r>
              <a:rPr lang="en-US" dirty="0"/>
              <a:t> as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atuais</a:t>
            </a:r>
            <a:r>
              <a:rPr lang="en-US" dirty="0"/>
              <a:t> </a:t>
            </a:r>
            <a:r>
              <a:rPr lang="en-US" dirty="0" err="1"/>
              <a:t>desses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A3A42-CEEC-CB44-9C3B-C43C46003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0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B1C-512A-9E40-B0BC-68E6631A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AAF4-2230-0041-A584-EAEEDB7BC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Ferramentas de </a:t>
            </a:r>
            <a:r>
              <a:rPr lang="en-US" sz="2000" dirty="0" err="1"/>
              <a:t>avaliação</a:t>
            </a:r>
            <a:r>
              <a:rPr lang="en-US" sz="2000" dirty="0"/>
              <a:t>;</a:t>
            </a:r>
          </a:p>
          <a:p>
            <a:pPr lvl="1" algn="just"/>
            <a:r>
              <a:rPr lang="en-US" sz="1600" dirty="0" err="1"/>
              <a:t>Padronização</a:t>
            </a:r>
            <a:r>
              <a:rPr lang="en-US" sz="1600" dirty="0"/>
              <a:t> dos dados </a:t>
            </a:r>
            <a:r>
              <a:rPr lang="en-US" sz="1600" dirty="0" err="1"/>
              <a:t>coletados</a:t>
            </a:r>
            <a:endParaRPr lang="en-US" sz="1600" dirty="0"/>
          </a:p>
          <a:p>
            <a:pPr marL="457200" lvl="1" indent="0" algn="just">
              <a:buNone/>
            </a:pPr>
            <a:endParaRPr lang="en-US" sz="1600" dirty="0"/>
          </a:p>
          <a:p>
            <a:pPr algn="just"/>
            <a:r>
              <a:rPr lang="es-ES" sz="2000" dirty="0"/>
              <a:t>“Sistema de Información de </a:t>
            </a:r>
            <a:r>
              <a:rPr lang="es-ES" sz="2000" dirty="0" err="1"/>
              <a:t>Água</a:t>
            </a:r>
            <a:r>
              <a:rPr lang="es-ES" sz="2000" dirty="0"/>
              <a:t> Y Saneamiento Rural” (SIASAR);</a:t>
            </a:r>
          </a:p>
          <a:p>
            <a:pPr lvl="1" algn="just"/>
            <a:r>
              <a:rPr lang="es-ES" sz="1600" dirty="0"/>
              <a:t>Nicaragua, Honduras e Panamá;</a:t>
            </a:r>
          </a:p>
          <a:p>
            <a:pPr lvl="1" algn="just"/>
            <a:r>
              <a:rPr lang="es-ES" sz="1600" dirty="0" err="1"/>
              <a:t>Aplicação</a:t>
            </a:r>
            <a:r>
              <a:rPr lang="es-ES" sz="1600" dirty="0"/>
              <a:t> no Ceará;</a:t>
            </a:r>
          </a:p>
          <a:p>
            <a:pPr lvl="1" algn="just"/>
            <a:endParaRPr lang="es-ES" sz="1600" dirty="0"/>
          </a:p>
          <a:p>
            <a:pPr lvl="1" algn="just"/>
            <a:r>
              <a:rPr lang="es-ES" sz="1600" dirty="0" err="1"/>
              <a:t>Classificação</a:t>
            </a:r>
            <a:r>
              <a:rPr lang="es-ES" sz="1600" dirty="0"/>
              <a:t> dos </a:t>
            </a:r>
            <a:r>
              <a:rPr lang="es-ES" sz="1600" dirty="0" err="1"/>
              <a:t>principais</a:t>
            </a:r>
            <a:r>
              <a:rPr lang="es-ES" sz="1600" dirty="0"/>
              <a:t> atores </a:t>
            </a:r>
            <a:r>
              <a:rPr lang="es-ES" sz="1600" dirty="0" err="1"/>
              <a:t>envolvidos</a:t>
            </a:r>
            <a:r>
              <a:rPr lang="es-ES" sz="1600" dirty="0"/>
              <a:t> no </a:t>
            </a:r>
            <a:r>
              <a:rPr lang="es-ES" sz="1600" dirty="0" err="1"/>
              <a:t>serviço</a:t>
            </a:r>
            <a:r>
              <a:rPr lang="es-ES" sz="1600" dirty="0"/>
              <a:t> de </a:t>
            </a:r>
            <a:r>
              <a:rPr lang="es-ES" sz="1600" dirty="0" err="1"/>
              <a:t>abastecimento</a:t>
            </a:r>
            <a:r>
              <a:rPr lang="es-ES" sz="1600" dirty="0"/>
              <a:t> de agua;</a:t>
            </a:r>
          </a:p>
          <a:p>
            <a:pPr lvl="1" algn="just"/>
            <a:r>
              <a:rPr lang="es-ES" sz="1600" dirty="0" err="1"/>
              <a:t>Indicação</a:t>
            </a:r>
            <a:r>
              <a:rPr lang="es-ES" sz="1600" dirty="0"/>
              <a:t> dos pontos </a:t>
            </a:r>
            <a:r>
              <a:rPr lang="es-ES" sz="1600" dirty="0" err="1"/>
              <a:t>focais</a:t>
            </a:r>
            <a:r>
              <a:rPr lang="es-ES" sz="1600" dirty="0"/>
              <a:t> para </a:t>
            </a:r>
            <a:r>
              <a:rPr lang="es-ES" sz="1600" dirty="0" err="1"/>
              <a:t>possíveis</a:t>
            </a:r>
            <a:r>
              <a:rPr lang="es-ES" sz="1600" dirty="0"/>
              <a:t> </a:t>
            </a:r>
            <a:r>
              <a:rPr lang="es-ES" sz="1600" dirty="0" err="1"/>
              <a:t>intervenções</a:t>
            </a:r>
            <a:r>
              <a:rPr lang="es-ES" sz="16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FAD19-14D5-DD44-8688-2BD4BB4D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60" y="4435769"/>
            <a:ext cx="1126480" cy="1267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ECE62E-B89C-7F46-AF27-B7A7B048A56B}"/>
              </a:ext>
            </a:extLst>
          </p:cNvPr>
          <p:cNvSpPr txBox="1"/>
          <p:nvPr/>
        </p:nvSpPr>
        <p:spPr>
          <a:xfrm>
            <a:off x="3920219" y="5703059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Fonte: SIASAR, 2017.</a:t>
            </a:r>
          </a:p>
        </p:txBody>
      </p:sp>
    </p:spTree>
    <p:extLst>
      <p:ext uri="{BB962C8B-B14F-4D97-AF65-F5344CB8AC3E}">
        <p14:creationId xmlns:p14="http://schemas.microsoft.com/office/powerpoint/2010/main" val="36069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469-7180-E943-B5C5-030ED0FE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SIASAR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6D10B5-D4FD-B945-9E74-5C5581F81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7500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28CC1680-AB0E-5C47-8F0A-926AF4262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7669" y="1417638"/>
            <a:ext cx="825759" cy="825759"/>
          </a:xfrm>
          <a:prstGeom prst="rect">
            <a:avLst/>
          </a:prstGeom>
        </p:spPr>
      </p:pic>
      <p:pic>
        <p:nvPicPr>
          <p:cNvPr id="10" name="Graphic 9" descr="Construction worker">
            <a:extLst>
              <a:ext uri="{FF2B5EF4-FFF2-40B4-BE49-F238E27FC236}">
                <a16:creationId xmlns:a16="http://schemas.microsoft.com/office/drawing/2014/main" id="{A6233764-19DC-BB4E-A38A-E4E1111F9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11184" y="3573015"/>
            <a:ext cx="825759" cy="825759"/>
          </a:xfrm>
          <a:prstGeom prst="rect">
            <a:avLst/>
          </a:prstGeom>
        </p:spPr>
      </p:pic>
      <p:pic>
        <p:nvPicPr>
          <p:cNvPr id="13" name="Graphic 12" descr="Group">
            <a:extLst>
              <a:ext uri="{FF2B5EF4-FFF2-40B4-BE49-F238E27FC236}">
                <a16:creationId xmlns:a16="http://schemas.microsoft.com/office/drawing/2014/main" id="{D79DD44A-E135-6E4C-B5E6-A3A17D112A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63348" y="4501924"/>
            <a:ext cx="914400" cy="914400"/>
          </a:xfrm>
          <a:prstGeom prst="rect">
            <a:avLst/>
          </a:prstGeom>
        </p:spPr>
      </p:pic>
      <p:pic>
        <p:nvPicPr>
          <p:cNvPr id="15" name="Graphic 14" descr="Tools">
            <a:extLst>
              <a:ext uri="{FF2B5EF4-FFF2-40B4-BE49-F238E27FC236}">
                <a16:creationId xmlns:a16="http://schemas.microsoft.com/office/drawing/2014/main" id="{5202439B-4D91-6443-9B1D-4F1D1B78BE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63348" y="2547573"/>
            <a:ext cx="870080" cy="74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8AA3-2A7E-7444-A452-054BF6C1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en-US" dirty="0"/>
              <a:t>Local de </a:t>
            </a:r>
            <a:r>
              <a:rPr lang="en-US" dirty="0" err="1"/>
              <a:t>estudo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F6C2-C674-C240-87D1-998D64BC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3826768" cy="4525963"/>
          </a:xfrm>
        </p:spPr>
        <p:txBody>
          <a:bodyPr>
            <a:normAutofit/>
          </a:bodyPr>
          <a:lstStyle/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 err="1"/>
              <a:t>Comunidade</a:t>
            </a:r>
            <a:r>
              <a:rPr lang="en-US" sz="1600" dirty="0"/>
              <a:t> de Mata Fria, </a:t>
            </a:r>
            <a:r>
              <a:rPr lang="en-US" sz="1600" dirty="0" err="1"/>
              <a:t>Município</a:t>
            </a:r>
            <a:r>
              <a:rPr lang="en-US" sz="1600" dirty="0"/>
              <a:t> de </a:t>
            </a:r>
            <a:r>
              <a:rPr lang="en-US" sz="1600" dirty="0" err="1"/>
              <a:t>Conceição</a:t>
            </a:r>
            <a:r>
              <a:rPr lang="en-US" sz="1600" dirty="0"/>
              <a:t> do Castelo, </a:t>
            </a:r>
            <a:r>
              <a:rPr lang="en-US" sz="1600" dirty="0" err="1"/>
              <a:t>Espírito</a:t>
            </a:r>
            <a:r>
              <a:rPr lang="en-US" sz="1600" dirty="0"/>
              <a:t> Santo;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360 </a:t>
            </a:r>
            <a:r>
              <a:rPr lang="en-US" sz="1600" dirty="0" err="1"/>
              <a:t>habitantes</a:t>
            </a:r>
            <a:r>
              <a:rPr lang="en-US" sz="1600" dirty="0"/>
              <a:t>;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err="1"/>
              <a:t>Difícil</a:t>
            </a:r>
            <a:r>
              <a:rPr lang="en-US" sz="1600" dirty="0"/>
              <a:t> </a:t>
            </a:r>
            <a:r>
              <a:rPr lang="en-US" sz="1600" dirty="0" err="1"/>
              <a:t>acesso</a:t>
            </a:r>
            <a:r>
              <a:rPr lang="en-US" sz="1600" dirty="0"/>
              <a:t>;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err="1"/>
              <a:t>Pequena</a:t>
            </a:r>
            <a:r>
              <a:rPr lang="en-US" sz="1600" dirty="0"/>
              <a:t> </a:t>
            </a:r>
            <a:r>
              <a:rPr lang="en-US" sz="1600" dirty="0" err="1"/>
              <a:t>cidade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próxima</a:t>
            </a:r>
            <a:r>
              <a:rPr lang="en-US" sz="1600" dirty="0"/>
              <a:t>:</a:t>
            </a:r>
          </a:p>
          <a:p>
            <a:pPr lvl="1" algn="just"/>
            <a:r>
              <a:rPr lang="en-US" sz="1200" dirty="0"/>
              <a:t>Venda Nova do </a:t>
            </a:r>
            <a:r>
              <a:rPr lang="en-US" sz="1200" dirty="0" err="1"/>
              <a:t>Imigrante</a:t>
            </a:r>
            <a:r>
              <a:rPr lang="en-US" sz="1200" dirty="0"/>
              <a:t> (˜25 km).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C2883-8B70-0F4E-9397-C279DD35FC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5301" r="2123" b="15423"/>
          <a:stretch/>
        </p:blipFill>
        <p:spPr bwMode="auto">
          <a:xfrm>
            <a:off x="4499992" y="620688"/>
            <a:ext cx="4396105" cy="52057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4359C-AA39-C844-96EF-AF5958811CB7}"/>
              </a:ext>
            </a:extLst>
          </p:cNvPr>
          <p:cNvSpPr txBox="1"/>
          <p:nvPr/>
        </p:nvSpPr>
        <p:spPr>
          <a:xfrm>
            <a:off x="7329643" y="5826418"/>
            <a:ext cx="1566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Fonte: </a:t>
            </a:r>
            <a:r>
              <a:rPr lang="en-US" sz="1000" dirty="0" err="1"/>
              <a:t>Elaboração</a:t>
            </a:r>
            <a:r>
              <a:rPr lang="en-US" sz="1000" dirty="0"/>
              <a:t> </a:t>
            </a:r>
            <a:r>
              <a:rPr lang="en-US" sz="1000" dirty="0" err="1"/>
              <a:t>própria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45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1689</Words>
  <Application>Microsoft Macintosh PowerPoint</Application>
  <PresentationFormat>On-screen Show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AVALIAÇÃO DO SERVIÇO DE ABASTECIMENTO DE ÁGUA DE MATA FRIA, CONCEIÇÃO DO CASTELO – ES E POSSÍVEIS INTERVENÇÕES</vt:lpstr>
      <vt:lpstr>Sumário</vt:lpstr>
      <vt:lpstr>Abastecimento de água no meio rural brasileiro</vt:lpstr>
      <vt:lpstr>Como serviços de abastecimento de água são gerenciados em comunidades isoladas?</vt:lpstr>
      <vt:lpstr>Gestão Comunitária</vt:lpstr>
      <vt:lpstr>Como analisar as condições atuais desses sistemas?</vt:lpstr>
      <vt:lpstr>Estratégia</vt:lpstr>
      <vt:lpstr>SIASAR</vt:lpstr>
      <vt:lpstr>Local de estudo</vt:lpstr>
      <vt:lpstr>Serviço de Abastecimento de Água de Mata Fria</vt:lpstr>
      <vt:lpstr>Sistema</vt:lpstr>
      <vt:lpstr>Prestador de Serviço</vt:lpstr>
      <vt:lpstr>Comunidade</vt:lpstr>
      <vt:lpstr>Classificação Final</vt:lpstr>
      <vt:lpstr>Pontos Focais</vt:lpstr>
      <vt:lpstr>Conclusões</vt:lpstr>
      <vt:lpstr>OBRIGADO  Lucas Magalhães Carneiro Alves lucasmcarneiroalves@gmail.Com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Lucas M C Alves</cp:lastModifiedBy>
  <cp:revision>40</cp:revision>
  <dcterms:created xsi:type="dcterms:W3CDTF">2018-05-02T19:43:05Z</dcterms:created>
  <dcterms:modified xsi:type="dcterms:W3CDTF">2019-05-08T15:50:41Z</dcterms:modified>
</cp:coreProperties>
</file>