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10" r:id="rId3"/>
    <p:sldId id="296" r:id="rId4"/>
    <p:sldId id="299" r:id="rId5"/>
    <p:sldId id="315" r:id="rId6"/>
    <p:sldId id="316" r:id="rId7"/>
    <p:sldId id="301" r:id="rId8"/>
    <p:sldId id="292" r:id="rId9"/>
    <p:sldId id="30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842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6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51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29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11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35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20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644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556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33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1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9A28E-8AF8-43EA-AF7C-EFAC1E0B5B94}" type="datetimeFigureOut">
              <a:rPr lang="pt-BR" smtClean="0"/>
              <a:t>09/05/2022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01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daniel@arespcj.com.br" TargetMode="External"/><Relationship Id="rId2" Type="http://schemas.openxmlformats.org/officeDocument/2006/relationships/hyperlink" Target="http://www.arespcj.com.b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/>
          </p:nvPr>
        </p:nvSpPr>
        <p:spPr>
          <a:xfrm>
            <a:off x="572966" y="2091459"/>
            <a:ext cx="7772400" cy="1387204"/>
          </a:xfrm>
        </p:spPr>
        <p:txBody>
          <a:bodyPr>
            <a:noAutofit/>
          </a:bodyPr>
          <a:lstStyle/>
          <a:p>
            <a:r>
              <a:rPr lang="pt-BR" sz="3200" dirty="0">
                <a:latin typeface="+mn-lt"/>
              </a:rPr>
              <a:t>ALTERAÇÕES PROMOVIDAS NO SANEAMENTO BÁSICO COM A LEI 14.026/2020: DESAFIOS PARA OS MUNICÍPIOS</a:t>
            </a:r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379503" y="4290424"/>
            <a:ext cx="4696079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pt-BR" dirty="0"/>
              <a:t>Autores: </a:t>
            </a:r>
          </a:p>
          <a:p>
            <a:pPr algn="l"/>
            <a:r>
              <a:rPr lang="pt-BR" b="1" dirty="0"/>
              <a:t>OLIVEIRA, Carlos Roberto de; </a:t>
            </a:r>
          </a:p>
          <a:p>
            <a:pPr algn="l"/>
            <a:r>
              <a:rPr lang="pt-BR" dirty="0"/>
              <a:t>BROCHI, Dalto Favero; </a:t>
            </a:r>
          </a:p>
          <a:p>
            <a:pPr algn="l"/>
            <a:r>
              <a:rPr lang="pt-BR" dirty="0"/>
              <a:t>GRAVINA, Carlos Roberto </a:t>
            </a:r>
            <a:r>
              <a:rPr lang="pt-BR" dirty="0" err="1"/>
              <a:t>Belani</a:t>
            </a:r>
            <a:r>
              <a:rPr lang="pt-BR" dirty="0"/>
              <a:t>; </a:t>
            </a:r>
          </a:p>
          <a:p>
            <a:pPr algn="l"/>
            <a:r>
              <a:rPr lang="pt-BR" dirty="0"/>
              <a:t>MANZI, Daniel.</a:t>
            </a:r>
          </a:p>
          <a:p>
            <a:pPr algn="l"/>
            <a:endParaRPr lang="pt-BR" dirty="0"/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C520A72B-4C5B-4D35-86D4-14ECD7E84E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7" b="15863"/>
          <a:stretch/>
        </p:blipFill>
        <p:spPr>
          <a:xfrm>
            <a:off x="6536635" y="4462702"/>
            <a:ext cx="1967948" cy="1583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71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pa&#10;&#10;Descrição gerada automaticamente">
            <a:extLst>
              <a:ext uri="{FF2B5EF4-FFF2-40B4-BE49-F238E27FC236}">
                <a16:creationId xmlns:a16="http://schemas.microsoft.com/office/drawing/2014/main" id="{322978DB-95DA-3FBB-5539-9984C150B6E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3308" y="1427600"/>
            <a:ext cx="4210554" cy="4663354"/>
          </a:xfrm>
          <a:prstGeom prst="rect">
            <a:avLst/>
          </a:prstGeom>
        </p:spPr>
      </p:pic>
      <p:sp>
        <p:nvSpPr>
          <p:cNvPr id="5" name="Texto Explicativo: Linha Dobrada 10">
            <a:extLst>
              <a:ext uri="{FF2B5EF4-FFF2-40B4-BE49-F238E27FC236}">
                <a16:creationId xmlns:a16="http://schemas.microsoft.com/office/drawing/2014/main" id="{94262B22-FC8D-4502-8ECC-00F95EB68DE0}"/>
              </a:ext>
            </a:extLst>
          </p:cNvPr>
          <p:cNvSpPr/>
          <p:nvPr/>
        </p:nvSpPr>
        <p:spPr>
          <a:xfrm>
            <a:off x="950872" y="3566956"/>
            <a:ext cx="2875337" cy="2261903"/>
          </a:xfrm>
          <a:prstGeom prst="borderCallout2">
            <a:avLst>
              <a:gd name="adj1" fmla="val 75516"/>
              <a:gd name="adj2" fmla="val 100364"/>
              <a:gd name="adj3" fmla="val 75845"/>
              <a:gd name="adj4" fmla="val 133461"/>
              <a:gd name="adj5" fmla="val 50448"/>
              <a:gd name="adj6" fmla="val 191927"/>
            </a:avLst>
          </a:prstGeom>
          <a:solidFill>
            <a:srgbClr val="FFC5C6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E6EB890-5A54-9E7E-FA1D-A4AF4583B3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8831" y="1210903"/>
            <a:ext cx="4443169" cy="3929631"/>
          </a:xfrm>
        </p:spPr>
        <p:txBody>
          <a:bodyPr/>
          <a:lstStyle/>
          <a:p>
            <a:pPr marL="0" indent="0" algn="just">
              <a:buNone/>
            </a:pPr>
            <a:r>
              <a:rPr lang="pt-BR" sz="2000" b="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 ARES-PCJ – </a:t>
            </a:r>
            <a:r>
              <a:rPr lang="pt-BR" sz="2000" b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Agência Reguladora dos Serviços de Saneamento das Bacias dos Rios Piracicaba, Capivari e Jundiaí, é uma </a:t>
            </a:r>
            <a:r>
              <a:rPr lang="pt-BR" sz="2000" b="0" u="sng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associação pública</a:t>
            </a:r>
            <a:r>
              <a:rPr lang="pt-BR" sz="2000" b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criada na forma de </a:t>
            </a:r>
            <a:r>
              <a:rPr lang="pt-BR" sz="2000" b="0" u="sng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consórcio público de direito público</a:t>
            </a:r>
            <a:r>
              <a:rPr lang="pt-BR" sz="2000" b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pt-BR" sz="2000" b="0" dirty="0">
                <a:ea typeface="Times New Roman" panose="02020603050405020304" pitchFamily="18" charset="0"/>
                <a:cs typeface="Calibri" panose="020F0502020204030204" pitchFamily="34" charset="0"/>
              </a:rPr>
              <a:t>nos termos da </a:t>
            </a:r>
            <a:r>
              <a:rPr lang="pt-BR" sz="2000" b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Lei Federal nº 11.107/2005, e </a:t>
            </a:r>
            <a:r>
              <a:rPr lang="pt-BR" sz="2000" b="0" u="sng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integrante da administração indireta dos municípios consorciados</a:t>
            </a:r>
            <a:r>
              <a:rPr lang="pt-BR" sz="2000" b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pt-BR" sz="2000" b="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  <p:pic>
        <p:nvPicPr>
          <p:cNvPr id="7" name="Imagem 7">
            <a:extLst>
              <a:ext uri="{FF2B5EF4-FFF2-40B4-BE49-F238E27FC236}">
                <a16:creationId xmlns:a16="http://schemas.microsoft.com/office/drawing/2014/main" id="{D2A22E74-CBD1-759D-BC55-76B630E2D19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401" y="3566955"/>
            <a:ext cx="2875337" cy="226190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m 9">
            <a:extLst>
              <a:ext uri="{FF2B5EF4-FFF2-40B4-BE49-F238E27FC236}">
                <a16:creationId xmlns:a16="http://schemas.microsoft.com/office/drawing/2014/main" id="{64C73879-718A-5B0B-E8F3-426B88CC8E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3825" y="4365692"/>
            <a:ext cx="228828" cy="291033"/>
          </a:xfrm>
          <a:prstGeom prst="rect">
            <a:avLst/>
          </a:prstGeom>
        </p:spPr>
      </p:pic>
      <p:sp>
        <p:nvSpPr>
          <p:cNvPr id="9" name="CaixaDeTexto 2">
            <a:extLst>
              <a:ext uri="{FF2B5EF4-FFF2-40B4-BE49-F238E27FC236}">
                <a16:creationId xmlns:a16="http://schemas.microsoft.com/office/drawing/2014/main" id="{C33FFFCC-15B2-9C64-DB69-4179E8C430F0}"/>
              </a:ext>
            </a:extLst>
          </p:cNvPr>
          <p:cNvSpPr txBox="1"/>
          <p:nvPr/>
        </p:nvSpPr>
        <p:spPr>
          <a:xfrm>
            <a:off x="778519" y="5906288"/>
            <a:ext cx="3471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Calibri" panose="020F0502020204030204" pitchFamily="34" charset="0"/>
              </a:rPr>
              <a:t>Av. Paulista, 633 – Americana/SP</a:t>
            </a:r>
            <a:endParaRPr kumimoji="0" lang="pt-BR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678B55-22ED-3211-B3B2-D1B5701F059C}"/>
              </a:ext>
            </a:extLst>
          </p:cNvPr>
          <p:cNvSpPr txBox="1"/>
          <p:nvPr/>
        </p:nvSpPr>
        <p:spPr>
          <a:xfrm>
            <a:off x="7189594" y="2921168"/>
            <a:ext cx="2276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/>
              <a:t>63 municípios</a:t>
            </a:r>
          </a:p>
          <a:p>
            <a:r>
              <a:rPr lang="pt-BR" sz="2000" b="1" dirty="0"/>
              <a:t>8 milhões habitantes</a:t>
            </a:r>
          </a:p>
        </p:txBody>
      </p:sp>
    </p:spTree>
    <p:extLst>
      <p:ext uri="{BB962C8B-B14F-4D97-AF65-F5344CB8AC3E}">
        <p14:creationId xmlns:p14="http://schemas.microsoft.com/office/powerpoint/2010/main" val="2324186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30" y="1380018"/>
            <a:ext cx="8680800" cy="4752528"/>
          </a:xfrm>
        </p:spPr>
        <p:txBody>
          <a:bodyPr>
            <a:noAutofit/>
          </a:bodyPr>
          <a:lstStyle/>
          <a:p>
            <a:pPr algn="l"/>
            <a:r>
              <a:rPr lang="pt-BR" b="1" dirty="0">
                <a:solidFill>
                  <a:schemeClr val="tx1"/>
                </a:solidFill>
              </a:rPr>
              <a:t>Objetivo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algn="l"/>
            <a:r>
              <a:rPr lang="pt-BR" sz="2400" dirty="0">
                <a:solidFill>
                  <a:schemeClr val="tx1"/>
                </a:solidFill>
              </a:rPr>
              <a:t>Apresentar e discutir alterações relevantes introduzidas pela Lei 14.026/2020 na Lei de Diretrizes Nacionais para o Saneamento Básico - LDNSB (Lei 11.445/2007), com especial recorte para as obrigações regulatórias e de planejamento que impactarão os serviços de saneamento básico prestados diretamente pelo Poder Público, por meio de autarquias ou departamentos municipais</a:t>
            </a:r>
            <a:r>
              <a:rPr lang="pt-BR" sz="2400" b="1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065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29" y="1380021"/>
            <a:ext cx="8588035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</a:rPr>
              <a:t>Material e métodos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algn="l"/>
            <a:r>
              <a:rPr lang="pt-BR" sz="2400" dirty="0">
                <a:solidFill>
                  <a:schemeClr val="tx1"/>
                </a:solidFill>
              </a:rPr>
              <a:t>Conforme a Lei federal nº 11.445/2007, recentemente alterada pela Lei federal nº 14.026/2020, novas atribuições e decisões precisam ser tomadas pelos municípios na condução das políticas públicas de saneamento básico.</a:t>
            </a:r>
          </a:p>
          <a:p>
            <a:pPr algn="l"/>
            <a:endParaRPr lang="pt-BR" sz="2400" dirty="0">
              <a:solidFill>
                <a:schemeClr val="tx1"/>
              </a:solidFill>
            </a:endParaRPr>
          </a:p>
          <a:p>
            <a:pPr algn="l"/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94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30" y="1380021"/>
            <a:ext cx="8431580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</a:rPr>
              <a:t>Material e métodos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algn="l"/>
            <a:r>
              <a:rPr lang="pt-BR" dirty="0"/>
              <a:t>Relevantes alterações nos seguintes pontos:</a:t>
            </a:r>
          </a:p>
          <a:p>
            <a:pPr algn="l"/>
            <a:endParaRPr lang="pt-BR" dirty="0"/>
          </a:p>
          <a:p>
            <a:pPr algn="l"/>
            <a:r>
              <a:rPr lang="pt-BR" dirty="0"/>
              <a:t>a). </a:t>
            </a:r>
            <a:r>
              <a:rPr lang="pt-BR" b="1" i="1" dirty="0"/>
              <a:t>Alterações no planejamento municipal</a:t>
            </a:r>
            <a:r>
              <a:rPr lang="pt-BR" dirty="0"/>
              <a:t>, com novos prazos para revisões dos planos e perspectivas de participação do prestador de forma ativa na condução e no financiamento dos estudos.</a:t>
            </a:r>
          </a:p>
          <a:p>
            <a:pPr marL="457200" indent="-457200" algn="l">
              <a:buAutoNum type="alphaLcParenR"/>
            </a:pPr>
            <a:endParaRPr lang="pt-BR" dirty="0"/>
          </a:p>
          <a:p>
            <a:pPr algn="l"/>
            <a:r>
              <a:rPr lang="pt-BR" dirty="0"/>
              <a:t>b). </a:t>
            </a:r>
            <a:r>
              <a:rPr lang="pt-BR" b="1" i="1" dirty="0"/>
              <a:t>Obrigatoriedade de indicação do ente regulador</a:t>
            </a:r>
            <a:r>
              <a:rPr lang="pt-BR" dirty="0"/>
              <a:t>, por força da inclusão do §5º, ao art. 8º, da Lei 11.445/2007, que torna obrigatória a indicação do regulador, mesmo quando prestados pelo Poder Público, através de autarquia ou departamento.</a:t>
            </a:r>
          </a:p>
        </p:txBody>
      </p:sp>
    </p:spTree>
    <p:extLst>
      <p:ext uri="{BB962C8B-B14F-4D97-AF65-F5344CB8AC3E}">
        <p14:creationId xmlns:p14="http://schemas.microsoft.com/office/powerpoint/2010/main" val="3016445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30" y="1380021"/>
            <a:ext cx="8431580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</a:rPr>
              <a:t>Material e métodos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algn="l"/>
            <a:r>
              <a:rPr lang="pt-BR" dirty="0"/>
              <a:t>Relevantes alterações nos seguintes pontos:</a:t>
            </a:r>
          </a:p>
          <a:p>
            <a:pPr algn="l"/>
            <a:endParaRPr lang="pt-BR" dirty="0"/>
          </a:p>
          <a:p>
            <a:pPr algn="l"/>
            <a:r>
              <a:rPr lang="pt-BR" dirty="0"/>
              <a:t>c). </a:t>
            </a:r>
            <a:r>
              <a:rPr lang="pt-BR" b="1" i="1" dirty="0"/>
              <a:t>Acompanhamento das normas de referência emitidas pela Agência Nacional de Águas e Saneamento Básico – ANA</a:t>
            </a:r>
            <a:r>
              <a:rPr lang="pt-BR" dirty="0"/>
              <a:t>, como condição para acesso a recursos públicos federais para financiamento de investimentos em infraestruturas.</a:t>
            </a:r>
          </a:p>
          <a:p>
            <a:pPr algn="l"/>
            <a:endParaRPr lang="pt-BR" dirty="0"/>
          </a:p>
          <a:p>
            <a:pPr algn="l"/>
            <a:r>
              <a:rPr lang="pt-BR" dirty="0"/>
              <a:t>d). </a:t>
            </a:r>
            <a:r>
              <a:rPr lang="pt-BR" b="1" i="1" dirty="0"/>
              <a:t>Vedação aos contratos de programa</a:t>
            </a:r>
            <a:r>
              <a:rPr lang="pt-BR" dirty="0"/>
              <a:t>, com dispensa de licitação para os casos em que há opção pela concessão dos serviços à iniciativa privada. </a:t>
            </a:r>
          </a:p>
          <a:p>
            <a:pPr algn="l"/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8438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22" y="1380024"/>
            <a:ext cx="8627800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b="1" dirty="0">
                <a:solidFill>
                  <a:schemeClr val="tx1"/>
                </a:solidFill>
              </a:rPr>
              <a:t>Conclusões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algn="l"/>
            <a:r>
              <a:rPr lang="pt-BR" sz="2400" dirty="0">
                <a:solidFill>
                  <a:schemeClr val="tx1"/>
                </a:solidFill>
              </a:rPr>
              <a:t>O trabalho fornece evidências – críticas e sugestões –, para que haja compatibilidade entre os novos comandos legais inseridos com a Lei 14.026/2020 à rotina da prestação dos serviços no âmbito local.</a:t>
            </a:r>
          </a:p>
          <a:p>
            <a:pPr algn="l"/>
            <a:r>
              <a:rPr lang="pt-BR" dirty="0"/>
              <a:t>Há </a:t>
            </a:r>
            <a:r>
              <a:rPr lang="pt-BR" sz="2400" b="1" dirty="0">
                <a:solidFill>
                  <a:schemeClr val="tx1"/>
                </a:solidFill>
              </a:rPr>
              <a:t>apontamentos de inovações positivas</a:t>
            </a:r>
            <a:r>
              <a:rPr lang="pt-BR" sz="2400" dirty="0">
                <a:solidFill>
                  <a:schemeClr val="tx1"/>
                </a:solidFill>
              </a:rPr>
              <a:t>, como é o caso da alteração do prazo e da metodologia dos planos de saneamento e da obrigação da indicação do ente regulador (que agregará tecnicidade e independência decisória aos serviços).</a:t>
            </a:r>
          </a:p>
          <a:p>
            <a:pPr algn="l"/>
            <a:r>
              <a:rPr lang="pt-BR" b="1" dirty="0"/>
              <a:t>D</a:t>
            </a:r>
            <a:r>
              <a:rPr lang="pt-BR" sz="2400" b="1" dirty="0">
                <a:solidFill>
                  <a:schemeClr val="tx1"/>
                </a:solidFill>
              </a:rPr>
              <a:t>ificuldades e desafios </a:t>
            </a:r>
            <a:r>
              <a:rPr lang="pt-BR" sz="2400" dirty="0">
                <a:solidFill>
                  <a:schemeClr val="tx1"/>
                </a:solidFill>
              </a:rPr>
              <a:t>existirão com o acompanhamento das normas de referência e da discutível opção de incentivo à concessão à iniciativa privada dos serviços de água e esgoto e de resíduos sólidos domésticos urbanos.</a:t>
            </a:r>
            <a:endParaRPr lang="pt-BR" sz="24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114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34" y="1380025"/>
            <a:ext cx="8508517" cy="4320480"/>
          </a:xfrm>
        </p:spPr>
        <p:txBody>
          <a:bodyPr>
            <a:normAutofit/>
          </a:bodyPr>
          <a:lstStyle/>
          <a:p>
            <a:pPr algn="l"/>
            <a:r>
              <a:rPr lang="pt-BR" b="1" dirty="0">
                <a:solidFill>
                  <a:schemeClr val="tx1"/>
                </a:solidFill>
              </a:rPr>
              <a:t>Referências</a:t>
            </a:r>
            <a:endParaRPr lang="pt-BR" dirty="0">
              <a:solidFill>
                <a:schemeClr val="tx1"/>
              </a:solidFill>
            </a:endParaRPr>
          </a:p>
          <a:p>
            <a:pPr algn="l"/>
            <a:endParaRPr lang="pt-BR" sz="2400" dirty="0">
              <a:solidFill>
                <a:schemeClr val="tx1"/>
              </a:solidFill>
            </a:endParaRPr>
          </a:p>
          <a:p>
            <a:pPr algn="l"/>
            <a:r>
              <a:rPr lang="pt-BR" sz="2400" dirty="0">
                <a:solidFill>
                  <a:schemeClr val="tx1"/>
                </a:solidFill>
              </a:rPr>
              <a:t>OLIVEIRA, Carlos Roberto de; GRANZIERA, Maria Luiza Machado (org.). </a:t>
            </a:r>
            <a:r>
              <a:rPr lang="pt-BR" sz="2400" b="1" dirty="0">
                <a:solidFill>
                  <a:schemeClr val="tx1"/>
                </a:solidFill>
              </a:rPr>
              <a:t>Novo marco do saneamento básico no Brasil</a:t>
            </a:r>
            <a:r>
              <a:rPr lang="pt-BR" sz="2400" dirty="0">
                <a:solidFill>
                  <a:schemeClr val="tx1"/>
                </a:solidFill>
              </a:rPr>
              <a:t>. 2. ed.; São Paulo: Editora Foco, 2022.</a:t>
            </a:r>
          </a:p>
          <a:p>
            <a:pPr algn="l"/>
            <a:endParaRPr lang="pt-BR" sz="2400" dirty="0">
              <a:solidFill>
                <a:schemeClr val="tx1"/>
              </a:solidFill>
            </a:endParaRPr>
          </a:p>
          <a:p>
            <a:pPr algn="l"/>
            <a:r>
              <a:rPr lang="pt-BR" sz="2400" dirty="0">
                <a:solidFill>
                  <a:schemeClr val="tx1"/>
                </a:solidFill>
              </a:rPr>
              <a:t>DUTRA, </a:t>
            </a:r>
            <a:r>
              <a:rPr lang="pt-BR" sz="2400" dirty="0" err="1">
                <a:solidFill>
                  <a:schemeClr val="tx1"/>
                </a:solidFill>
              </a:rPr>
              <a:t>Joisa</a:t>
            </a:r>
            <a:r>
              <a:rPr lang="pt-BR" sz="2400" dirty="0">
                <a:solidFill>
                  <a:schemeClr val="tx1"/>
                </a:solidFill>
              </a:rPr>
              <a:t>; MOREIRA, Egon </a:t>
            </a:r>
            <a:r>
              <a:rPr lang="pt-BR" sz="2400" dirty="0" err="1">
                <a:solidFill>
                  <a:schemeClr val="tx1"/>
                </a:solidFill>
              </a:rPr>
              <a:t>Bockmann</a:t>
            </a:r>
            <a:r>
              <a:rPr lang="pt-BR" sz="2400" dirty="0">
                <a:solidFill>
                  <a:schemeClr val="tx1"/>
                </a:solidFill>
              </a:rPr>
              <a:t>; LOUREIRO, Gustavo Kaercher. Competência e governança no setor de saneamento: quem faz o que? Rio de Janeiro: FGV-CERI, </a:t>
            </a:r>
            <a:r>
              <a:rPr lang="pt-BR" sz="2400" b="1" dirty="0">
                <a:solidFill>
                  <a:schemeClr val="tx1"/>
                </a:solidFill>
              </a:rPr>
              <a:t>Texto para Discussão</a:t>
            </a:r>
            <a:r>
              <a:rPr lang="pt-BR" sz="2400" dirty="0">
                <a:solidFill>
                  <a:schemeClr val="tx1"/>
                </a:solidFill>
              </a:rPr>
              <a:t>, abril/2021.</a:t>
            </a:r>
          </a:p>
        </p:txBody>
      </p:sp>
    </p:spTree>
    <p:extLst>
      <p:ext uri="{BB962C8B-B14F-4D97-AF65-F5344CB8AC3E}">
        <p14:creationId xmlns:p14="http://schemas.microsoft.com/office/powerpoint/2010/main" val="1076192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92277" y="1632572"/>
            <a:ext cx="7272808" cy="4320480"/>
          </a:xfrm>
        </p:spPr>
        <p:txBody>
          <a:bodyPr>
            <a:normAutofit/>
          </a:bodyPr>
          <a:lstStyle/>
          <a:p>
            <a:pPr algn="l"/>
            <a:endParaRPr lang="pt-BR" b="1" dirty="0">
              <a:solidFill>
                <a:schemeClr val="tx1"/>
              </a:solidFill>
            </a:endParaRPr>
          </a:p>
          <a:p>
            <a:pPr algn="l"/>
            <a:endParaRPr lang="pt-BR" b="1" dirty="0">
              <a:solidFill>
                <a:schemeClr val="tx1"/>
              </a:solidFill>
            </a:endParaRPr>
          </a:p>
          <a:p>
            <a:r>
              <a:rPr lang="pt-BR" b="1" dirty="0">
                <a:solidFill>
                  <a:schemeClr val="tx1"/>
                </a:solidFill>
              </a:rPr>
              <a:t>OBRIGADO!</a:t>
            </a:r>
          </a:p>
          <a:p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Carlos Roberto de Oliveira</a:t>
            </a:r>
          </a:p>
          <a:p>
            <a:r>
              <a:rPr lang="pt-BR" dirty="0"/>
              <a:t>Diretor Administrativo e Financeiro</a:t>
            </a:r>
          </a:p>
          <a:p>
            <a:r>
              <a:rPr lang="pt-BR" dirty="0">
                <a:solidFill>
                  <a:schemeClr val="tx1"/>
                </a:solidFill>
                <a:hlinkClick r:id="rId2"/>
              </a:rPr>
              <a:t>www.arespcj.com.br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hlinkClick r:id="rId3"/>
              </a:rPr>
              <a:t>daf@arespcj.com.br</a:t>
            </a:r>
            <a:r>
              <a:rPr lang="pt-BR" dirty="0"/>
              <a:t> | (19) 3471-5100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9148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565</Words>
  <Application>Microsoft Office PowerPoint</Application>
  <PresentationFormat>Apresentação na tela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ALTERAÇÕES PROMOVIDAS NO SANEAMENTO BÁSICO COM A LEI 14.026/2020: DESAFIOS PARA OS MUNICÍPIOS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Scalize</dc:creator>
  <cp:lastModifiedBy>Carlos</cp:lastModifiedBy>
  <cp:revision>9</cp:revision>
  <dcterms:created xsi:type="dcterms:W3CDTF">2022-04-25T15:52:50Z</dcterms:created>
  <dcterms:modified xsi:type="dcterms:W3CDTF">2022-05-09T12:52:26Z</dcterms:modified>
</cp:coreProperties>
</file>