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10" r:id="rId3"/>
    <p:sldId id="296" r:id="rId4"/>
    <p:sldId id="299" r:id="rId5"/>
    <p:sldId id="305" r:id="rId6"/>
    <p:sldId id="313" r:id="rId7"/>
    <p:sldId id="306" r:id="rId8"/>
    <p:sldId id="311" r:id="rId9"/>
    <p:sldId id="307" r:id="rId10"/>
    <p:sldId id="309" r:id="rId11"/>
    <p:sldId id="300" r:id="rId12"/>
    <p:sldId id="312" r:id="rId13"/>
    <p:sldId id="314" r:id="rId14"/>
    <p:sldId id="301" r:id="rId15"/>
    <p:sldId id="292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5793E-586A-4107-8CA7-0488B3A8EB60}" v="13" dt="2022-05-04T16:51:59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4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@arespcj.com.br" TargetMode="External"/><Relationship Id="rId2" Type="http://schemas.openxmlformats.org/officeDocument/2006/relationships/hyperlink" Target="http://www.arespcj.com.b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espcj.com.br/arquivos/19990_Resolu%C3%A7%C3%A3o_n%C2%BA_115_2015_-_F%C3%B3rmula_Param%C3%A9trica.pdf" TargetMode="External"/><Relationship Id="rId13" Type="http://schemas.openxmlformats.org/officeDocument/2006/relationships/hyperlink" Target="http://www.arespcj.com.br/arquivos/74731_Resolu%C3%A7%C3%A3o_n%C2%BA_370_2020_-_Condi%C3%A7%C3%B5es_Gerais_de_Res%C3%ADduos_S%C3%B3lidos.pdf" TargetMode="External"/><Relationship Id="rId3" Type="http://schemas.openxmlformats.org/officeDocument/2006/relationships/hyperlink" Target="http://www.arespcj.com.br/arquivos/37626_Resolu%C3%A7%C3%A3o_n%C2%BA_48_2014_-_N%C3%A3o_Conformidades_-_2a_Edi%C3%A7%C3%A3o_2019.pdf" TargetMode="External"/><Relationship Id="rId7" Type="http://schemas.openxmlformats.org/officeDocument/2006/relationships/hyperlink" Target="http://www.arespcj.com.br/arquivos/41077_Resolu%C3%A7%C3%A3o_n%C2%BA_71_2014_-_Penalidades_revis%C3%A3o_2019.pdf" TargetMode="External"/><Relationship Id="rId12" Type="http://schemas.openxmlformats.org/officeDocument/2006/relationships/hyperlink" Target="http://www.arespcj.com.br/arquivos/98413_Resolu%C3%A7%C3%A3o_n%C2%BA_369_2020_-_PCRs_-_Procedimentos_de_Contabilidade_Regulat%C3%B3ria.pdf" TargetMode="External"/><Relationship Id="rId2" Type="http://schemas.openxmlformats.org/officeDocument/2006/relationships/hyperlink" Target="http://www.arespcj.com.br/arquivos/20794_Resolu%C3%A7%C3%A3o_n%C2%BA_01_2011_-_Conselho_de_Regula%C3%A7%C3%A3o_-_Alterada_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espcj.com.br/arquivos/53740_Resolu%C3%A7%C3%A3o_n%C2%BA_57_2014_-_Racionamento.pdf" TargetMode="External"/><Relationship Id="rId11" Type="http://schemas.openxmlformats.org/officeDocument/2006/relationships/hyperlink" Target="http://www.arespcj.com.br/arquivos/89943_Resolu%C3%A7%C3%A3o_n%C2%BA_303_2019_-_Procedimentos_de_reajustes_e_revis%C3%B5es_para_as_Concess%C3%B5es_e_PPPs.pdf" TargetMode="External"/><Relationship Id="rId5" Type="http://schemas.openxmlformats.org/officeDocument/2006/relationships/hyperlink" Target="http://www.arespcj.com.br/arquivos/40820_Resolu%C3%A7%C3%A3o_n%C2%BA_50_2014_-_Condi%C3%A7%C3%B5es_Gerais_-_Alterada.pdf" TargetMode="External"/><Relationship Id="rId10" Type="http://schemas.openxmlformats.org/officeDocument/2006/relationships/hyperlink" Target="http://www.arespcj.com.br/arquivos/61476_Resolu%C3%A7%C3%A3o_n%C2%BA_251_2018_-_Tarifa_Social.pdf" TargetMode="External"/><Relationship Id="rId4" Type="http://schemas.openxmlformats.org/officeDocument/2006/relationships/hyperlink" Target="http://www.arespcj.com.br/arquivos/57311_Resolu%C3%A7%C3%A3o_n%C2%BA_49_2014_-_Ouvidoria.PDF" TargetMode="External"/><Relationship Id="rId9" Type="http://schemas.openxmlformats.org/officeDocument/2006/relationships/hyperlink" Target="http://www.arespcj.com.br/arquivos/99067_Resolu%C3%A7%C3%A3o_n%C2%BA_161_2016_-_Controle_Social_-_Alterada_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586219" y="2903220"/>
            <a:ext cx="7772400" cy="1051560"/>
          </a:xfrm>
        </p:spPr>
        <p:txBody>
          <a:bodyPr>
            <a:noAutofit/>
          </a:bodyPr>
          <a:lstStyle/>
          <a:p>
            <a:r>
              <a:rPr lang="pt-BR" sz="3600" dirty="0">
                <a:latin typeface="+mn-lt"/>
              </a:rPr>
              <a:t>ATUAÇÃO DA AGÊNCIA REGULADORA PARA MELHORIA DA EFICIÊNCIA E SUSTENTABILIDADE DO PRESTADOR DE SERVIÇOS DE SANEAMENTO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79503" y="4290424"/>
            <a:ext cx="4696079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dirty="0"/>
              <a:t>Autores: </a:t>
            </a:r>
          </a:p>
          <a:p>
            <a:pPr algn="l"/>
            <a:r>
              <a:rPr lang="pt-BR" dirty="0"/>
              <a:t>BROCHI, Dalto Favero; </a:t>
            </a:r>
          </a:p>
          <a:p>
            <a:pPr algn="l"/>
            <a:r>
              <a:rPr lang="pt-BR" dirty="0"/>
              <a:t>OLIVEIRA, Carlos Roberto de; </a:t>
            </a:r>
          </a:p>
          <a:p>
            <a:pPr algn="l"/>
            <a:r>
              <a:rPr lang="pt-BR" dirty="0"/>
              <a:t>GRAVINA, Carlos Roberto </a:t>
            </a:r>
            <a:r>
              <a:rPr lang="pt-BR" dirty="0" err="1"/>
              <a:t>Belani</a:t>
            </a:r>
            <a:r>
              <a:rPr lang="pt-BR" dirty="0"/>
              <a:t>; </a:t>
            </a:r>
          </a:p>
          <a:p>
            <a:pPr algn="l"/>
            <a:r>
              <a:rPr lang="pt-BR" b="1" dirty="0"/>
              <a:t>MANZI, Daniel</a:t>
            </a:r>
          </a:p>
          <a:p>
            <a:pPr algn="l"/>
            <a:endParaRPr lang="pt-BR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520A72B-4C5B-4D35-86D4-14ECD7E84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" b="15863"/>
          <a:stretch/>
        </p:blipFill>
        <p:spPr>
          <a:xfrm>
            <a:off x="6536635" y="4462702"/>
            <a:ext cx="1967948" cy="158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4228070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Por outro lado, visando a melhoria da eficiência, além dos investimentos, a ARES-PCJ promove regularmente </a:t>
            </a:r>
            <a:r>
              <a:rPr lang="pt-BR" sz="2400" b="1" u="sng" dirty="0">
                <a:solidFill>
                  <a:schemeClr val="tx1"/>
                </a:solidFill>
              </a:rPr>
              <a:t>cursos, capacitações e seminários</a:t>
            </a:r>
            <a:r>
              <a:rPr lang="pt-BR" sz="2400" dirty="0">
                <a:solidFill>
                  <a:schemeClr val="tx1"/>
                </a:solidFill>
              </a:rPr>
              <a:t> que são oferecidos a colaboradores dos prestadores dos serviços de saneamento, visando a qualificação técnica, a troca de informações e de experiências e, consequentemente, a melhoria na eficiência dos serviços.</a:t>
            </a:r>
          </a:p>
        </p:txBody>
      </p:sp>
      <p:pic>
        <p:nvPicPr>
          <p:cNvPr id="4" name="Imagem 5">
            <a:extLst>
              <a:ext uri="{FF2B5EF4-FFF2-40B4-BE49-F238E27FC236}">
                <a16:creationId xmlns:a16="http://schemas.microsoft.com/office/drawing/2014/main" id="{831F2345-2B62-7551-013B-90EAE9C61E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73" y="3469272"/>
            <a:ext cx="3686175" cy="276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6">
            <a:extLst>
              <a:ext uri="{FF2B5EF4-FFF2-40B4-BE49-F238E27FC236}">
                <a16:creationId xmlns:a16="http://schemas.microsoft.com/office/drawing/2014/main" id="{4DA34ACE-6947-B3C3-F5FC-5918E48321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87" y="1672522"/>
            <a:ext cx="3313044" cy="1918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22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84687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Os principais resultados verificados ao longo dos anos, com a adoção dessa prática, foram: </a:t>
            </a:r>
          </a:p>
          <a:p>
            <a:pPr marL="514350" indent="-514350" algn="l">
              <a:buAutoNum type="romanLcParenR"/>
            </a:pPr>
            <a:r>
              <a:rPr lang="pt-BR" b="1" u="sng" dirty="0"/>
              <a:t>R</a:t>
            </a:r>
            <a:r>
              <a:rPr lang="pt-BR" sz="2400" b="1" u="sng" dirty="0">
                <a:solidFill>
                  <a:schemeClr val="tx1"/>
                </a:solidFill>
              </a:rPr>
              <a:t>ecuperação em ambiente técnico dos valores das tarifas praticadas</a:t>
            </a:r>
            <a:r>
              <a:rPr lang="pt-BR" sz="2400" dirty="0">
                <a:solidFill>
                  <a:schemeClr val="tx1"/>
                </a:solidFill>
              </a:rPr>
              <a:t> dos serviços de água e esgoto, dando o equilíbrio econômico-financeiro necessário ao prestador;</a:t>
            </a:r>
          </a:p>
          <a:p>
            <a:pPr marL="514350" indent="-514350" algn="l">
              <a:buAutoNum type="romanLcParenR"/>
            </a:pPr>
            <a:r>
              <a:rPr lang="pt-BR" sz="2400" b="1" u="sng" dirty="0">
                <a:solidFill>
                  <a:schemeClr val="tx1"/>
                </a:solidFill>
              </a:rPr>
              <a:t>Garantia de investimentos</a:t>
            </a:r>
            <a:r>
              <a:rPr lang="pt-BR" sz="2400" dirty="0">
                <a:solidFill>
                  <a:schemeClr val="tx1"/>
                </a:solidFill>
              </a:rPr>
              <a:t> para recuperação, ampliação e modernização dos sistemas de abastecimento de água e esgotamento sanitário; </a:t>
            </a:r>
          </a:p>
          <a:p>
            <a:pPr marL="514350" indent="-514350" algn="l">
              <a:buAutoNum type="romanLcParenR"/>
            </a:pPr>
            <a:r>
              <a:rPr lang="pt-BR" b="1" u="sng" dirty="0"/>
              <a:t>M</a:t>
            </a:r>
            <a:r>
              <a:rPr lang="pt-BR" sz="2400" b="1" u="sng" dirty="0">
                <a:solidFill>
                  <a:schemeClr val="tx1"/>
                </a:solidFill>
              </a:rPr>
              <a:t>elhoria na qualidade e na eficiência</a:t>
            </a:r>
            <a:r>
              <a:rPr lang="pt-BR" sz="2400" dirty="0">
                <a:solidFill>
                  <a:schemeClr val="tx1"/>
                </a:solidFill>
              </a:rPr>
              <a:t> dos serviços prestados, como podem ser verificadas nos indicadores do SNIS – Sistema Nacional de Informações do Saneamento.</a:t>
            </a:r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1C982-9C0F-77D4-EF61-F9498C97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545"/>
            <a:ext cx="4578493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79A8C-F211-18F0-A206-FDF062593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93" y="1068545"/>
            <a:ext cx="4590686" cy="2755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4E32E-C6B8-BB74-0F2F-05BE5974E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4176"/>
            <a:ext cx="4584589" cy="275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85914-EBD2-D4BD-878B-6B73F1998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590" y="3824176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8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9B860A-69BC-1614-1168-3BB0A037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545"/>
            <a:ext cx="4590686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76AC2-FCA9-4CED-35DC-F69598690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11" y="1068545"/>
            <a:ext cx="4584589" cy="275563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56CCC4-6C6C-71E5-8147-12F110D5F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27632"/>
              </p:ext>
            </p:extLst>
          </p:nvPr>
        </p:nvGraphicFramePr>
        <p:xfrm>
          <a:off x="151611" y="3976120"/>
          <a:ext cx="8815600" cy="2299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971">
                  <a:extLst>
                    <a:ext uri="{9D8B030D-6E8A-4147-A177-3AD203B41FA5}">
                      <a16:colId xmlns:a16="http://schemas.microsoft.com/office/drawing/2014/main" val="1510258431"/>
                    </a:ext>
                  </a:extLst>
                </a:gridCol>
                <a:gridCol w="1248082">
                  <a:extLst>
                    <a:ext uri="{9D8B030D-6E8A-4147-A177-3AD203B41FA5}">
                      <a16:colId xmlns:a16="http://schemas.microsoft.com/office/drawing/2014/main" val="1853366704"/>
                    </a:ext>
                  </a:extLst>
                </a:gridCol>
                <a:gridCol w="1223375">
                  <a:extLst>
                    <a:ext uri="{9D8B030D-6E8A-4147-A177-3AD203B41FA5}">
                      <a16:colId xmlns:a16="http://schemas.microsoft.com/office/drawing/2014/main" val="1196656667"/>
                    </a:ext>
                  </a:extLst>
                </a:gridCol>
                <a:gridCol w="1397151">
                  <a:extLst>
                    <a:ext uri="{9D8B030D-6E8A-4147-A177-3AD203B41FA5}">
                      <a16:colId xmlns:a16="http://schemas.microsoft.com/office/drawing/2014/main" val="749354277"/>
                    </a:ext>
                  </a:extLst>
                </a:gridCol>
                <a:gridCol w="1404101">
                  <a:extLst>
                    <a:ext uri="{9D8B030D-6E8A-4147-A177-3AD203B41FA5}">
                      <a16:colId xmlns:a16="http://schemas.microsoft.com/office/drawing/2014/main" val="121333614"/>
                    </a:ext>
                  </a:extLst>
                </a:gridCol>
                <a:gridCol w="1362395">
                  <a:extLst>
                    <a:ext uri="{9D8B030D-6E8A-4147-A177-3AD203B41FA5}">
                      <a16:colId xmlns:a16="http://schemas.microsoft.com/office/drawing/2014/main" val="1460887550"/>
                    </a:ext>
                  </a:extLst>
                </a:gridCol>
                <a:gridCol w="1308525">
                  <a:extLst>
                    <a:ext uri="{9D8B030D-6E8A-4147-A177-3AD203B41FA5}">
                      <a16:colId xmlns:a16="http://schemas.microsoft.com/office/drawing/2014/main" val="2486010400"/>
                    </a:ext>
                  </a:extLst>
                </a:gridCol>
              </a:tblGrid>
              <a:tr h="382807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Atendimento urbano de água (IN023)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Coleta de esgoto (IN015)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Tratamento de esgoto (IN016)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Tarifa média praticada (IN004)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Investimentos totais (FN033)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Suficiência de caixa (IN101)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extLst>
                  <a:ext uri="{0D108BD9-81ED-4DB2-BD59-A6C34878D82A}">
                    <a16:rowId xmlns:a16="http://schemas.microsoft.com/office/drawing/2014/main" val="802534860"/>
                  </a:ext>
                </a:extLst>
              </a:tr>
              <a:tr h="3828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Média no período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99,0%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86,7%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73,4%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R$ 2,40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R$ 11.081.780,80/prestador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113,5%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extLst>
                  <a:ext uri="{0D108BD9-81ED-4DB2-BD59-A6C34878D82A}">
                    <a16:rowId xmlns:a16="http://schemas.microsoft.com/office/drawing/2014/main" val="3462518336"/>
                  </a:ext>
                </a:extLst>
              </a:tr>
              <a:tr h="692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Evolução 2015-2020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+0,57%</a:t>
                      </a:r>
                      <a:endParaRPr lang="pt-B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-5,09%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+3,59%</a:t>
                      </a:r>
                      <a:endParaRPr lang="pt-B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+36,68%</a:t>
                      </a:r>
                      <a:endParaRPr lang="pt-B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+50,12%</a:t>
                      </a:r>
                      <a:endParaRPr lang="pt-B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+5,89%</a:t>
                      </a:r>
                      <a:endParaRPr lang="pt-B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/>
                </a:tc>
                <a:extLst>
                  <a:ext uri="{0D108BD9-81ED-4DB2-BD59-A6C34878D82A}">
                    <a16:rowId xmlns:a16="http://schemas.microsoft.com/office/drawing/2014/main" val="408423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84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8627800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Mesmo sendo um órgão de fiscalização, Agência Reguladora PCJ (ARES-PCJ) atua como </a:t>
            </a:r>
            <a:r>
              <a:rPr lang="pt-BR" sz="2400" b="1" u="sng" dirty="0">
                <a:solidFill>
                  <a:schemeClr val="tx1"/>
                </a:solidFill>
              </a:rPr>
              <a:t>parceira dos prestadores dos serviços públicos de saneamento básico</a:t>
            </a:r>
            <a:r>
              <a:rPr lang="pt-BR" sz="2400" dirty="0">
                <a:solidFill>
                  <a:schemeClr val="tx1"/>
                </a:solidFill>
              </a:rPr>
              <a:t>, conhecendo os problemas locais e oferecendo, através de tarifas reais, sustentabilidade financeira e condições para a melhoria da qualidade e eficiência da prestação desses serviços. </a:t>
            </a: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Apesar dessa ser uma prática “ousada” para uma Agência Reguladora, essa ação se faz necessária, pois o resultado final é uma prestação desses serviços com </a:t>
            </a:r>
            <a:r>
              <a:rPr lang="pt-BR" sz="2400" b="1" u="sng" dirty="0">
                <a:solidFill>
                  <a:schemeClr val="tx1"/>
                </a:solidFill>
              </a:rPr>
              <a:t>qualidade e tarifas com valores justos à prestação e módicos à população.</a:t>
            </a: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4" y="1380025"/>
            <a:ext cx="8508517" cy="432048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BRASIL. Lei 11.445/2007. Disponível em: http://www.planalto.gov.br/ccivil_03/_ato2007-2010/2007/lei/l11445.htm. Acesso em 21 fev. 2022.</a:t>
            </a: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ARES-PCJ. Resolução nº 115/2015. Disponível em: https://www.arespcj.com.br/</a:t>
            </a:r>
            <a:r>
              <a:rPr lang="pt-BR" sz="2400" dirty="0" err="1">
                <a:solidFill>
                  <a:schemeClr val="tx1"/>
                </a:solidFill>
              </a:rPr>
              <a:t>public</a:t>
            </a:r>
            <a:r>
              <a:rPr lang="pt-BR" sz="2400" dirty="0">
                <a:solidFill>
                  <a:schemeClr val="tx1"/>
                </a:solidFill>
              </a:rPr>
              <a:t>/media/arquivos/1629890570-resolucao_n_115_2015_-_formula_parametrica.pdf. Acesso em:21 fev. 2022.</a:t>
            </a: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OBRIGADO!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Daniel Manzi, Dr. Eng.</a:t>
            </a:r>
          </a:p>
          <a:p>
            <a:r>
              <a:rPr lang="pt-BR" dirty="0"/>
              <a:t>Coordenador de Regulação</a:t>
            </a:r>
          </a:p>
          <a:p>
            <a:r>
              <a:rPr lang="pt-BR" dirty="0">
                <a:solidFill>
                  <a:schemeClr val="tx1"/>
                </a:solidFill>
                <a:hlinkClick r:id="rId2"/>
              </a:rPr>
              <a:t>www.arespcj.com.br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hlinkClick r:id="rId3"/>
              </a:rPr>
              <a:t>daniel@arespcj.com.br</a:t>
            </a:r>
            <a:r>
              <a:rPr lang="pt-BR" dirty="0"/>
              <a:t> | (19) 3471-5100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322978DB-95DA-3FBB-5539-9984C150B6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08" y="1427600"/>
            <a:ext cx="4210554" cy="4663354"/>
          </a:xfrm>
          <a:prstGeom prst="rect">
            <a:avLst/>
          </a:prstGeom>
        </p:spPr>
      </p:pic>
      <p:sp>
        <p:nvSpPr>
          <p:cNvPr id="5" name="Texto Explicativo: Linha Dobrada 10">
            <a:extLst>
              <a:ext uri="{FF2B5EF4-FFF2-40B4-BE49-F238E27FC236}">
                <a16:creationId xmlns:a16="http://schemas.microsoft.com/office/drawing/2014/main" id="{94262B22-FC8D-4502-8ECC-00F95EB68DE0}"/>
              </a:ext>
            </a:extLst>
          </p:cNvPr>
          <p:cNvSpPr/>
          <p:nvPr/>
        </p:nvSpPr>
        <p:spPr>
          <a:xfrm>
            <a:off x="950872" y="3566956"/>
            <a:ext cx="2875337" cy="2261903"/>
          </a:xfrm>
          <a:prstGeom prst="borderCallout2">
            <a:avLst>
              <a:gd name="adj1" fmla="val 75516"/>
              <a:gd name="adj2" fmla="val 100364"/>
              <a:gd name="adj3" fmla="val 75845"/>
              <a:gd name="adj4" fmla="val 133461"/>
              <a:gd name="adj5" fmla="val 50448"/>
              <a:gd name="adj6" fmla="val 191927"/>
            </a:avLst>
          </a:prstGeom>
          <a:solidFill>
            <a:srgbClr val="FFC5C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6EB890-5A54-9E7E-FA1D-A4AF4583B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831" y="1210903"/>
            <a:ext cx="4443169" cy="3929631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ARES-PCJ – </a:t>
            </a:r>
            <a:r>
              <a:rPr lang="pt-BR" sz="2000" b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Agência Reguladora dos Serviços de Saneamento das Bacias dos Rios Piracicaba, Capivari e Jundiaí, é uma </a:t>
            </a:r>
            <a:r>
              <a:rPr lang="pt-BR" sz="2000" b="0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associação pública</a:t>
            </a:r>
            <a:r>
              <a:rPr lang="pt-BR" sz="2000" b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criada na forma de </a:t>
            </a:r>
            <a:r>
              <a:rPr lang="pt-BR" sz="2000" b="0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consórcio público de direito público</a:t>
            </a:r>
            <a:r>
              <a:rPr lang="pt-BR" sz="2000" b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t-BR" sz="2000" b="0" dirty="0">
                <a:ea typeface="Times New Roman" panose="02020603050405020304" pitchFamily="18" charset="0"/>
                <a:cs typeface="Calibri" panose="020F0502020204030204" pitchFamily="34" charset="0"/>
              </a:rPr>
              <a:t>nos termos da </a:t>
            </a:r>
            <a:r>
              <a:rPr lang="pt-BR" sz="2000" b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Lei Federal nº 11.107/2005, e </a:t>
            </a:r>
            <a:r>
              <a:rPr lang="pt-BR" sz="2000" b="0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integrante da administração indireta dos municípios consorciados</a:t>
            </a:r>
            <a:r>
              <a:rPr lang="pt-BR" sz="2000" b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t-BR" sz="2000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id="{D2A22E74-CBD1-759D-BC55-76B630E2D1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01" y="3566955"/>
            <a:ext cx="2875337" cy="226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9">
            <a:extLst>
              <a:ext uri="{FF2B5EF4-FFF2-40B4-BE49-F238E27FC236}">
                <a16:creationId xmlns:a16="http://schemas.microsoft.com/office/drawing/2014/main" id="{64C73879-718A-5B0B-E8F3-426B88CC8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825" y="4365692"/>
            <a:ext cx="228828" cy="291033"/>
          </a:xfrm>
          <a:prstGeom prst="rect">
            <a:avLst/>
          </a:prstGeom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id="{C33FFFCC-15B2-9C64-DB69-4179E8C430F0}"/>
              </a:ext>
            </a:extLst>
          </p:cNvPr>
          <p:cNvSpPr txBox="1"/>
          <p:nvPr/>
        </p:nvSpPr>
        <p:spPr>
          <a:xfrm>
            <a:off x="778519" y="5906288"/>
            <a:ext cx="347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Av.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Paulista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, 633 – Americana - SP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678B55-22ED-3211-B3B2-D1B5701F059C}"/>
              </a:ext>
            </a:extLst>
          </p:cNvPr>
          <p:cNvSpPr txBox="1"/>
          <p:nvPr/>
        </p:nvSpPr>
        <p:spPr>
          <a:xfrm>
            <a:off x="7189594" y="2921168"/>
            <a:ext cx="2276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63 municípios</a:t>
            </a:r>
          </a:p>
          <a:p>
            <a:r>
              <a:rPr lang="pt-BR" sz="2000" b="1" dirty="0"/>
              <a:t>8 milhões habitantes</a:t>
            </a:r>
          </a:p>
        </p:txBody>
      </p:sp>
    </p:spTree>
    <p:extLst>
      <p:ext uri="{BB962C8B-B14F-4D97-AF65-F5344CB8AC3E}">
        <p14:creationId xmlns:p14="http://schemas.microsoft.com/office/powerpoint/2010/main" val="232418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18"/>
            <a:ext cx="8680800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Apresenta as atividades e ações desenvolvidas por uma Agência Reguladora e Fiscalizadora da prestação dos serviços públicos de saneamento básico, visando a melhoria da eficiência e a </a:t>
            </a:r>
            <a:r>
              <a:rPr lang="pt-BR" sz="2400" b="1" u="sng" dirty="0">
                <a:solidFill>
                  <a:schemeClr val="tx1"/>
                </a:solidFill>
              </a:rPr>
              <a:t>sustentabilidade econômico-financeira</a:t>
            </a:r>
            <a:r>
              <a:rPr lang="pt-BR" sz="2400" dirty="0">
                <a:solidFill>
                  <a:schemeClr val="tx1"/>
                </a:solidFill>
              </a:rPr>
              <a:t> dos prestadores desses serviços, </a:t>
            </a:r>
            <a:r>
              <a:rPr lang="pt-BR" sz="2400" b="1" u="sng" dirty="0">
                <a:solidFill>
                  <a:schemeClr val="tx1"/>
                </a:solidFill>
              </a:rPr>
              <a:t>através de tarifas reais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588035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Conforme a Lei federal nº 11.445/2007 (BRASIL, Lei 11.445/2007), recentemente alterada pela Lei federal nº 14.026/2020, as Agências Reguladoras devem buscar a </a:t>
            </a:r>
            <a:r>
              <a:rPr lang="pt-BR" sz="2400" b="1" u="sng" dirty="0">
                <a:solidFill>
                  <a:schemeClr val="tx1"/>
                </a:solidFill>
              </a:rPr>
              <a:t>melhoria da eficiência e garantia da sustentabilidade econômico-financeira dos prestadores dos serviços públicos de saneamento básico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8431580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/>
              <a:t>Cabe também às</a:t>
            </a:r>
            <a:r>
              <a:rPr lang="pt-BR" sz="2400" dirty="0">
                <a:solidFill>
                  <a:schemeClr val="tx1"/>
                </a:solidFill>
              </a:rPr>
              <a:t> Agências Reguladoras a promoção de condições necessárias, através de suas atividades e ações de regulação: 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t-BR" dirty="0"/>
              <a:t>E</a:t>
            </a:r>
            <a:r>
              <a:rPr lang="pt-BR" sz="2400" dirty="0">
                <a:solidFill>
                  <a:schemeClr val="tx1"/>
                </a:solidFill>
              </a:rPr>
              <a:t>missão de normas 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t-BR" dirty="0"/>
              <a:t>R</a:t>
            </a:r>
            <a:r>
              <a:rPr lang="pt-BR" sz="2400" dirty="0">
                <a:solidFill>
                  <a:schemeClr val="tx1"/>
                </a:solidFill>
              </a:rPr>
              <a:t>egulação técnica e econômica (ex.: reajustes e revisões tarifárias)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t-BR" sz="2400" dirty="0">
                <a:solidFill>
                  <a:schemeClr val="tx1"/>
                </a:solidFill>
              </a:rPr>
              <a:t>Fiscalização da qualidade dos serviços</a:t>
            </a:r>
          </a:p>
        </p:txBody>
      </p:sp>
    </p:spTree>
    <p:extLst>
      <p:ext uri="{BB962C8B-B14F-4D97-AF65-F5344CB8AC3E}">
        <p14:creationId xmlns:p14="http://schemas.microsoft.com/office/powerpoint/2010/main" val="232049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>
            <a:extLst>
              <a:ext uri="{FF2B5EF4-FFF2-40B4-BE49-F238E27FC236}">
                <a16:creationId xmlns:a16="http://schemas.microsoft.com/office/drawing/2014/main" id="{83570C01-ABC1-0497-7EE9-B13165BE102A}"/>
              </a:ext>
            </a:extLst>
          </p:cNvPr>
          <p:cNvSpPr txBox="1"/>
          <p:nvPr/>
        </p:nvSpPr>
        <p:spPr>
          <a:xfrm>
            <a:off x="309341" y="1200519"/>
            <a:ext cx="8525318" cy="6952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Resolução ARES-PCJ nº 01/2011</a:t>
            </a:r>
            <a:r>
              <a:rPr lang="pt-BR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Conselhos de Regulação e Controle Social – CRCS.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Resolução ARES-PCJ nº 48/2014</a:t>
            </a: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</a:rPr>
              <a:t>Não-conformidades</a:t>
            </a:r>
            <a:endParaRPr lang="pt-BR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Resolução ARES-PCJ nº 49/2014</a:t>
            </a: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Regras de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</a:rPr>
              <a:t>Ouvidoria da ARES-PCJ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Resolução ARES-PCJ nº 50/2014</a:t>
            </a: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</a:rPr>
              <a:t>Condições gerais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exigíveis na prestação dos serviços de água e esgoto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Resolução ARES-PCJ nº 57/2014</a:t>
            </a: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Composição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</a:rPr>
              <a:t>Plano de Racionamento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Resolução ARES-PCJ nº 71/2014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</a:rPr>
              <a:t>enalidades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Resolução ARES-PCJ nº 115/2015</a:t>
            </a: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</a:rPr>
              <a:t>Reajustes das tarifas de água e esgoto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Resolução ARES-PCJ nº 161/2016</a:t>
            </a: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</a:rPr>
              <a:t>Controle Social e Consultas e Audiências Públicas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Resolução ARES-PCJ nº 251/2018</a:t>
            </a: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</a:rPr>
              <a:t>Tarifa Social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Resolução ARES-PCJ nº 303/2019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</a:rPr>
              <a:t>Contratos de Concessão e PPP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Resolução ARES-PCJ nº 369/2020</a:t>
            </a: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</a:rPr>
              <a:t>Procedimentos Contábeis Regulatórios – PCR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Resolução ARES-PCJ nº 370/2020</a:t>
            </a:r>
            <a:r>
              <a:rPr lang="pt-BR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Condições Gerais de prestação dos serviços de </a:t>
            </a:r>
            <a:r>
              <a:rPr lang="pt-BR" u="sng" dirty="0">
                <a:latin typeface="Calibri" panose="020F0502020204030204" pitchFamily="34" charset="0"/>
                <a:ea typeface="Calibri" panose="020F0502020204030204" pitchFamily="34" charset="0"/>
              </a:rPr>
              <a:t>Limpeza Urbana e Manejo de Resíduos Sólidos</a:t>
            </a:r>
            <a:endParaRPr lang="pt-B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06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8667548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Visando garantir a sustentabilidade e o equilíbrio econômico-financeiro do prestador de serviços de saneamento, a Agência Reguladora PCJ (ARES-PCJ) desenvolveu uma </a:t>
            </a:r>
            <a:r>
              <a:rPr lang="pt-BR" sz="2400" b="1" u="sng" dirty="0">
                <a:solidFill>
                  <a:schemeClr val="tx1"/>
                </a:solidFill>
              </a:rPr>
              <a:t>metodologia para definição da necessidade real</a:t>
            </a:r>
            <a:r>
              <a:rPr lang="pt-BR" sz="2400" dirty="0">
                <a:solidFill>
                  <a:schemeClr val="tx1"/>
                </a:solidFill>
              </a:rPr>
              <a:t> de reajustes tarifários, através de um </a:t>
            </a:r>
            <a:r>
              <a:rPr lang="pt-BR" sz="2400" b="1" u="sng" dirty="0">
                <a:solidFill>
                  <a:schemeClr val="tx1"/>
                </a:solidFill>
              </a:rPr>
              <a:t>balanço de receitas, despesas e investimentos </a:t>
            </a:r>
            <a:r>
              <a:rPr lang="pt-BR" sz="2400" b="1" i="1" u="sng" dirty="0" err="1">
                <a:solidFill>
                  <a:schemeClr val="tx1"/>
                </a:solidFill>
              </a:rPr>
              <a:t>ex</a:t>
            </a:r>
            <a:r>
              <a:rPr lang="pt-BR" sz="2400" b="1" i="1" u="sng" dirty="0">
                <a:solidFill>
                  <a:schemeClr val="tx1"/>
                </a:solidFill>
              </a:rPr>
              <a:t> ante</a:t>
            </a:r>
            <a:r>
              <a:rPr lang="pt-BR" sz="2400" b="1" u="sng" dirty="0">
                <a:solidFill>
                  <a:schemeClr val="tx1"/>
                </a:solidFill>
              </a:rPr>
              <a:t> e </a:t>
            </a:r>
            <a:r>
              <a:rPr lang="pt-BR" sz="2400" b="1" i="1" u="sng" dirty="0" err="1">
                <a:solidFill>
                  <a:schemeClr val="tx1"/>
                </a:solidFill>
              </a:rPr>
              <a:t>ex</a:t>
            </a:r>
            <a:r>
              <a:rPr lang="pt-BR" sz="2400" b="1" i="1" u="sng" dirty="0">
                <a:solidFill>
                  <a:schemeClr val="tx1"/>
                </a:solidFill>
              </a:rPr>
              <a:t> post</a:t>
            </a:r>
            <a:r>
              <a:rPr lang="pt-BR" sz="2400" dirty="0">
                <a:solidFill>
                  <a:schemeClr val="tx1"/>
                </a:solidFill>
              </a:rPr>
              <a:t>, descrita em sua Resolução nº 115/2015 (ARES-PCJ, Resolução nº 115/2015). </a:t>
            </a:r>
          </a:p>
        </p:txBody>
      </p:sp>
    </p:spTree>
    <p:extLst>
      <p:ext uri="{BB962C8B-B14F-4D97-AF65-F5344CB8AC3E}">
        <p14:creationId xmlns:p14="http://schemas.microsoft.com/office/powerpoint/2010/main" val="104575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F296B-EB3D-1D6C-9B3C-369EC75E0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8" y="1301726"/>
            <a:ext cx="4505325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F67D8D-5F36-1D22-DD18-98BCCC8E9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8" y="2035151"/>
            <a:ext cx="2409825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C9209C-E689-D65F-3372-B23DE781F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03" y="4489474"/>
            <a:ext cx="6600825" cy="106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5A7529-5DFA-6B5A-ACF5-D98758F23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878" y="5598212"/>
            <a:ext cx="2914650" cy="762000"/>
          </a:xfrm>
          <a:prstGeom prst="rect">
            <a:avLst/>
          </a:prstGeom>
        </p:spPr>
      </p:pic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7DF79846-4659-CB14-7893-986D9F4346DC}"/>
              </a:ext>
            </a:extLst>
          </p:cNvPr>
          <p:cNvSpPr/>
          <p:nvPr/>
        </p:nvSpPr>
        <p:spPr>
          <a:xfrm>
            <a:off x="299468" y="3429000"/>
            <a:ext cx="8476042" cy="5152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D465C2-75DD-6B5A-643F-DF26EABBDB5D}"/>
              </a:ext>
            </a:extLst>
          </p:cNvPr>
          <p:cNvCxnSpPr/>
          <p:nvPr/>
        </p:nvCxnSpPr>
        <p:spPr>
          <a:xfrm>
            <a:off x="4462818" y="3275463"/>
            <a:ext cx="0" cy="8188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42C386-E4BC-C7EF-0B63-5F5FF8934EF5}"/>
              </a:ext>
            </a:extLst>
          </p:cNvPr>
          <p:cNvSpPr txBox="1"/>
          <p:nvPr/>
        </p:nvSpPr>
        <p:spPr>
          <a:xfrm>
            <a:off x="4121234" y="2743840"/>
            <a:ext cx="9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FFF1BC-2476-B4A4-52B1-9B535E87278E}"/>
              </a:ext>
            </a:extLst>
          </p:cNvPr>
          <p:cNvSpPr txBox="1"/>
          <p:nvPr/>
        </p:nvSpPr>
        <p:spPr>
          <a:xfrm>
            <a:off x="1138028" y="3037906"/>
            <a:ext cx="125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err="1"/>
              <a:t>Ex</a:t>
            </a:r>
            <a:r>
              <a:rPr lang="pt-BR" sz="2400" i="1" dirty="0"/>
              <a:t> Ante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0DAD6E-8074-6882-56A5-6971B15672D9}"/>
              </a:ext>
            </a:extLst>
          </p:cNvPr>
          <p:cNvSpPr txBox="1"/>
          <p:nvPr/>
        </p:nvSpPr>
        <p:spPr>
          <a:xfrm>
            <a:off x="6753298" y="3084701"/>
            <a:ext cx="125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err="1"/>
              <a:t>Ex</a:t>
            </a:r>
            <a:r>
              <a:rPr lang="pt-BR" sz="2400" i="1" dirty="0"/>
              <a:t> Post</a:t>
            </a:r>
          </a:p>
        </p:txBody>
      </p:sp>
    </p:spTree>
    <p:extLst>
      <p:ext uri="{BB962C8B-B14F-4D97-AF65-F5344CB8AC3E}">
        <p14:creationId xmlns:p14="http://schemas.microsoft.com/office/powerpoint/2010/main" val="264408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588035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Esta metodologia é aplicada nos reajustes e revisões tarifárias dos prestadores da </a:t>
            </a:r>
            <a:r>
              <a:rPr lang="pt-BR" sz="2400" b="1" u="sng" dirty="0">
                <a:solidFill>
                  <a:schemeClr val="tx1"/>
                </a:solidFill>
              </a:rPr>
              <a:t>Administração Direta (Departamentos) e da Administração Indireta (Autarquias e Empresas Públicas)</a:t>
            </a:r>
            <a:r>
              <a:rPr lang="pt-BR" sz="2400" dirty="0">
                <a:solidFill>
                  <a:schemeClr val="tx1"/>
                </a:solidFill>
              </a:rPr>
              <a:t>, e com isso busca promover a recuperação dos valores das tarifas e projetar a </a:t>
            </a:r>
            <a:r>
              <a:rPr lang="pt-BR" sz="2400" b="1" u="sng" dirty="0">
                <a:solidFill>
                  <a:schemeClr val="tx1"/>
                </a:solidFill>
              </a:rPr>
              <a:t>Tarifa Média Necessária para o novo “ciclo tarifário” (12 ou 24 meses)</a:t>
            </a:r>
            <a:r>
              <a:rPr lang="pt-BR" sz="2400" dirty="0">
                <a:solidFill>
                  <a:schemeClr val="tx1"/>
                </a:solidFill>
              </a:rPr>
              <a:t>, considerando, além das </a:t>
            </a:r>
            <a:r>
              <a:rPr lang="pt-BR" sz="2400" b="1" u="sng" dirty="0">
                <a:solidFill>
                  <a:schemeClr val="tx1"/>
                </a:solidFill>
              </a:rPr>
              <a:t>despesas operacionais, os investimentos, a taxa de inadimplência e a Tarifa Residencial Social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8082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952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ATUAÇÃO DA AGÊNCIA REGULADORA PARA MELHORIA DA EFICIÊNCIA E SUSTENTABILIDADE DO PRESTADOR DE SERVIÇOS DE SANEAMENTO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DANIEL MANZI</cp:lastModifiedBy>
  <cp:revision>7</cp:revision>
  <dcterms:created xsi:type="dcterms:W3CDTF">2022-04-25T15:52:50Z</dcterms:created>
  <dcterms:modified xsi:type="dcterms:W3CDTF">2022-05-04T17:00:34Z</dcterms:modified>
</cp:coreProperties>
</file>