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6689594-C422-40DD-A69C-1251251B9331}" type="datetimeFigureOut">
              <a:rPr lang="pt-BR" smtClean="0"/>
              <a:t>16/05/2016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6006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6689594-C422-40DD-A69C-1251251B9331}" type="datetimeFigureOut">
              <a:rPr lang="pt-BR" smtClean="0"/>
              <a:t>16/05/2016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123540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6689594-C422-40DD-A69C-1251251B9331}" type="datetimeFigureOut">
              <a:rPr lang="pt-BR" smtClean="0"/>
              <a:t>16/05/2016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88055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6689594-C422-40DD-A69C-1251251B9331}" type="datetimeFigureOut">
              <a:rPr lang="pt-BR" smtClean="0"/>
              <a:t>16/05/2016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180369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16689594-C422-40DD-A69C-1251251B9331}" type="datetimeFigureOut">
              <a:rPr lang="pt-BR" smtClean="0"/>
              <a:t>16/05/2016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94875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6689594-C422-40DD-A69C-1251251B9331}" type="datetimeFigureOut">
              <a:rPr lang="pt-BR" smtClean="0"/>
              <a:t>16/05/2016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29431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6689594-C422-40DD-A69C-1251251B9331}" type="datetimeFigureOut">
              <a:rPr lang="pt-BR" smtClean="0"/>
              <a:t>16/05/2016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405447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6689594-C422-40DD-A69C-1251251B9331}" type="datetimeFigureOut">
              <a:rPr lang="pt-BR" smtClean="0"/>
              <a:t>16/05/2016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40605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6689594-C422-40DD-A69C-1251251B9331}" type="datetimeFigureOut">
              <a:rPr lang="pt-BR" smtClean="0"/>
              <a:t>16/05/2016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123191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6689594-C422-40DD-A69C-1251251B9331}" type="datetimeFigureOut">
              <a:rPr lang="pt-BR" smtClean="0"/>
              <a:t>16/05/2016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398357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6689594-C422-40DD-A69C-1251251B9331}" type="datetimeFigureOut">
              <a:rPr lang="pt-BR" smtClean="0"/>
              <a:t>16/05/2016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697959-3C59-4A67-92BC-11A1061BFEE3}" type="slidenum">
              <a:rPr lang="pt-BR" smtClean="0"/>
              <a:t>‹nº›</a:t>
            </a:fld>
            <a:endParaRPr lang="pt-BR"/>
          </a:p>
        </p:txBody>
      </p:sp>
    </p:spTree>
    <p:extLst>
      <p:ext uri="{BB962C8B-B14F-4D97-AF65-F5344CB8AC3E}">
        <p14:creationId xmlns:p14="http://schemas.microsoft.com/office/powerpoint/2010/main" val="182322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89594-C422-40DD-A69C-1251251B9331}" type="datetimeFigureOut">
              <a:rPr lang="pt-BR" smtClean="0"/>
              <a:t>16/05/2016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97959-3C59-4A67-92BC-11A1061BFEE3}" type="slidenum">
              <a:rPr lang="pt-BR" smtClean="0"/>
              <a:t>‹nº›</a:t>
            </a:fld>
            <a:endParaRPr lang="pt-BR"/>
          </a:p>
        </p:txBody>
      </p:sp>
    </p:spTree>
    <p:extLst>
      <p:ext uri="{BB962C8B-B14F-4D97-AF65-F5344CB8AC3E}">
        <p14:creationId xmlns:p14="http://schemas.microsoft.com/office/powerpoint/2010/main" val="382368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solidFill>
                  <a:schemeClr val="tx2">
                    <a:lumMod val="75000"/>
                  </a:schemeClr>
                </a:solidFill>
                <a:latin typeface="Berlin Sans FB Demi" panose="020E0802020502020306" pitchFamily="34" charset="0"/>
              </a:rPr>
              <a:t>USO DA REDUÇÃO DE PRESSÕES COMO POLÍTICA NA REDUÇÃO DO VOLUME DE VAZAMENTO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701" y="4005064"/>
            <a:ext cx="6317463" cy="2117204"/>
          </a:xfrm>
          <a:prstGeom prst="rect">
            <a:avLst/>
          </a:prstGeom>
        </p:spPr>
      </p:pic>
    </p:spTree>
    <p:extLst>
      <p:ext uri="{BB962C8B-B14F-4D97-AF65-F5344CB8AC3E}">
        <p14:creationId xmlns:p14="http://schemas.microsoft.com/office/powerpoint/2010/main" val="33551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a:xfrm>
            <a:off x="307294" y="1600199"/>
            <a:ext cx="8229600" cy="1036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pt-BR" altLang="pt-BR" sz="2800" dirty="0">
                <a:solidFill>
                  <a:schemeClr val="bg1">
                    <a:lumMod val="50000"/>
                  </a:schemeClr>
                </a:solidFill>
                <a:latin typeface="Berlin Sans FB" panose="020E0602020502020306" pitchFamily="34" charset="0"/>
              </a:rPr>
              <a:t>Simulações em regime hidráulico estendido para um período de 24 horas</a:t>
            </a:r>
          </a:p>
        </p:txBody>
      </p:sp>
      <p:pic>
        <p:nvPicPr>
          <p:cNvPr id="8" name="Picture 9"/>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2188" t="7762" r="30562" b="1018"/>
          <a:stretch>
            <a:fillRect/>
          </a:stretch>
        </p:blipFill>
        <p:spPr>
          <a:xfrm>
            <a:off x="92945" y="3888482"/>
            <a:ext cx="4706937" cy="2311400"/>
          </a:xfrm>
          <a:prstGeom prst="rect">
            <a:avLst/>
          </a:prstGeom>
          <a:noFill/>
          <a:ln/>
        </p:spPr>
      </p:pic>
      <p:pic>
        <p:nvPicPr>
          <p:cNvPr id="9" name="Picture 3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799882" y="3717032"/>
            <a:ext cx="4216400" cy="2481263"/>
          </a:xfrm>
          <a:prstGeom prst="rect">
            <a:avLst/>
          </a:prstGeom>
          <a:noFill/>
          <a:ln/>
        </p:spPr>
      </p:pic>
      <p:sp>
        <p:nvSpPr>
          <p:cNvPr id="10" name="Text Box 6"/>
          <p:cNvSpPr txBox="1">
            <a:spLocks noChangeArrowheads="1"/>
          </p:cNvSpPr>
          <p:nvPr/>
        </p:nvSpPr>
        <p:spPr bwMode="auto">
          <a:xfrm>
            <a:off x="200515" y="3050924"/>
            <a:ext cx="8721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dirty="0">
                <a:solidFill>
                  <a:schemeClr val="accent2"/>
                </a:solidFill>
                <a:latin typeface="Berlin Sans FB" panose="020E0602020502020306" pitchFamily="34" charset="0"/>
                <a:cs typeface="Segoe UI" pitchFamily="34" charset="0"/>
                <a:sym typeface="Arial" pitchFamily="34" charset="0"/>
              </a:rPr>
              <a:t>Rede apresentada em </a:t>
            </a:r>
            <a:r>
              <a:rPr lang="pt-BR" altLang="pt-BR" dirty="0" err="1">
                <a:solidFill>
                  <a:schemeClr val="accent2"/>
                </a:solidFill>
                <a:latin typeface="Berlin Sans FB" panose="020E0602020502020306" pitchFamily="34" charset="0"/>
                <a:cs typeface="Segoe UI" pitchFamily="34" charset="0"/>
                <a:sym typeface="Arial" pitchFamily="34" charset="0"/>
              </a:rPr>
              <a:t>Jowitt</a:t>
            </a:r>
            <a:r>
              <a:rPr lang="pt-BR" altLang="pt-BR" dirty="0">
                <a:solidFill>
                  <a:schemeClr val="accent2"/>
                </a:solidFill>
                <a:latin typeface="Berlin Sans FB" panose="020E0602020502020306" pitchFamily="34" charset="0"/>
                <a:cs typeface="Segoe UI" pitchFamily="34" charset="0"/>
                <a:sym typeface="Arial" pitchFamily="34" charset="0"/>
              </a:rPr>
              <a:t> &amp; </a:t>
            </a:r>
            <a:r>
              <a:rPr lang="pt-BR" altLang="pt-BR" dirty="0" err="1">
                <a:solidFill>
                  <a:schemeClr val="accent2"/>
                </a:solidFill>
                <a:latin typeface="Berlin Sans FB" panose="020E0602020502020306" pitchFamily="34" charset="0"/>
                <a:cs typeface="Segoe UI" pitchFamily="34" charset="0"/>
                <a:sym typeface="Arial" pitchFamily="34" charset="0"/>
              </a:rPr>
              <a:t>Xu</a:t>
            </a:r>
            <a:r>
              <a:rPr lang="pt-BR" altLang="pt-BR" dirty="0">
                <a:solidFill>
                  <a:schemeClr val="accent2"/>
                </a:solidFill>
                <a:latin typeface="Berlin Sans FB" panose="020E0602020502020306" pitchFamily="34" charset="0"/>
                <a:cs typeface="Segoe UI" pitchFamily="34" charset="0"/>
                <a:sym typeface="Arial" pitchFamily="34" charset="0"/>
              </a:rPr>
              <a:t> (1990) e respectivo padrão de consumo unitário</a:t>
            </a:r>
            <a:endParaRPr lang="pt-BR" altLang="pt-BR" dirty="0">
              <a:solidFill>
                <a:schemeClr val="accent2"/>
              </a:solidFill>
              <a:latin typeface="Berlin Sans FB" panose="020E0602020502020306" pitchFamily="34" charset="0"/>
            </a:endParaRPr>
          </a:p>
        </p:txBody>
      </p:sp>
    </p:spTree>
    <p:extLst>
      <p:ext uri="{BB962C8B-B14F-4D97-AF65-F5344CB8AC3E}">
        <p14:creationId xmlns:p14="http://schemas.microsoft.com/office/powerpoint/2010/main" val="214722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a:xfrm>
            <a:off x="307294" y="1600199"/>
            <a:ext cx="8229600" cy="499715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pt-BR" altLang="pt-BR" sz="3500" dirty="0">
                <a:solidFill>
                  <a:schemeClr val="accent2"/>
                </a:solidFill>
                <a:latin typeface="Berlin Sans FB" panose="020E0602020502020306" pitchFamily="34" charset="0"/>
              </a:rPr>
              <a:t>1. </a:t>
            </a:r>
            <a:r>
              <a:rPr lang="pt-BR" altLang="pt-BR" sz="2800" dirty="0">
                <a:solidFill>
                  <a:schemeClr val="bg1">
                    <a:lumMod val="50000"/>
                  </a:schemeClr>
                </a:solidFill>
                <a:latin typeface="Berlin Sans FB" panose="020E0602020502020306" pitchFamily="34" charset="0"/>
              </a:rPr>
              <a:t>Simular a rede com </a:t>
            </a:r>
            <a:r>
              <a:rPr lang="pt-BR" altLang="pt-BR" sz="2800" dirty="0" err="1">
                <a:solidFill>
                  <a:schemeClr val="bg1">
                    <a:lumMod val="50000"/>
                  </a:schemeClr>
                </a:solidFill>
                <a:latin typeface="Berlin Sans FB" panose="020E0602020502020306" pitchFamily="34" charset="0"/>
              </a:rPr>
              <a:t>VRP´s</a:t>
            </a:r>
            <a:r>
              <a:rPr lang="pt-BR" altLang="pt-BR" sz="2800" dirty="0">
                <a:solidFill>
                  <a:schemeClr val="bg1">
                    <a:lumMod val="50000"/>
                  </a:schemeClr>
                </a:solidFill>
                <a:latin typeface="Berlin Sans FB" panose="020E0602020502020306" pitchFamily="34" charset="0"/>
              </a:rPr>
              <a:t> inicialmente instaladas em todos os trechos. Esta situação requer um número relativamente grande de gerações. Quanto mais trechos com válvulas, maior será o tempo de computação;</a:t>
            </a:r>
          </a:p>
          <a:p>
            <a:pPr marL="0" indent="0" algn="just">
              <a:buNone/>
            </a:pPr>
            <a:r>
              <a:rPr lang="pt-BR" altLang="pt-BR" sz="3500" dirty="0">
                <a:solidFill>
                  <a:schemeClr val="accent2"/>
                </a:solidFill>
                <a:latin typeface="Berlin Sans FB" panose="020E0602020502020306" pitchFamily="34" charset="0"/>
              </a:rPr>
              <a:t>2. </a:t>
            </a:r>
            <a:r>
              <a:rPr lang="pt-BR" altLang="pt-BR" sz="2800" dirty="0">
                <a:solidFill>
                  <a:schemeClr val="bg1">
                    <a:lumMod val="50000"/>
                  </a:schemeClr>
                </a:solidFill>
                <a:latin typeface="Berlin Sans FB" panose="020E0602020502020306" pitchFamily="34" charset="0"/>
              </a:rPr>
              <a:t>Escolher trechos estratégicos para instalação de VRP. Esta situação demanda menos tempo de computação, mas requer experiência e conhecimento da rede por parte dos gestores;</a:t>
            </a:r>
          </a:p>
          <a:p>
            <a:pPr marL="0" indent="0" algn="just">
              <a:buNone/>
            </a:pPr>
            <a:r>
              <a:rPr lang="pt-BR" altLang="pt-BR" sz="3500" dirty="0">
                <a:solidFill>
                  <a:schemeClr val="accent2"/>
                </a:solidFill>
                <a:latin typeface="Berlin Sans FB" panose="020E0602020502020306" pitchFamily="34" charset="0"/>
              </a:rPr>
              <a:t>3. </a:t>
            </a:r>
            <a:r>
              <a:rPr lang="pt-BR" altLang="pt-BR" sz="2800" dirty="0">
                <a:solidFill>
                  <a:schemeClr val="bg1">
                    <a:lumMod val="50000"/>
                  </a:schemeClr>
                </a:solidFill>
                <a:latin typeface="Berlin Sans FB" panose="020E0602020502020306" pitchFamily="34" charset="0"/>
              </a:rPr>
              <a:t>Fazer simulações preliminares com VRP em todos trechos da rede. Analisar os resultados e procurar estabelecer trechos com potencial mais acentuados. Instalar VRP nestes trechos e </a:t>
            </a:r>
            <a:r>
              <a:rPr lang="pt-BR" altLang="pt-BR" sz="2800" dirty="0" err="1">
                <a:solidFill>
                  <a:schemeClr val="bg1">
                    <a:lumMod val="50000"/>
                  </a:schemeClr>
                </a:solidFill>
                <a:latin typeface="Berlin Sans FB" panose="020E0602020502020306" pitchFamily="34" charset="0"/>
              </a:rPr>
              <a:t>ressimular</a:t>
            </a:r>
            <a:r>
              <a:rPr lang="pt-BR" altLang="pt-BR" sz="2800" dirty="0">
                <a:solidFill>
                  <a:schemeClr val="bg1">
                    <a:lumMod val="50000"/>
                  </a:schemeClr>
                </a:solidFill>
                <a:latin typeface="Berlin Sans FB" panose="020E0602020502020306" pitchFamily="34" charset="0"/>
              </a:rPr>
              <a:t> a rede.</a:t>
            </a:r>
          </a:p>
        </p:txBody>
      </p:sp>
    </p:spTree>
    <p:extLst>
      <p:ext uri="{BB962C8B-B14F-4D97-AF65-F5344CB8AC3E}">
        <p14:creationId xmlns:p14="http://schemas.microsoft.com/office/powerpoint/2010/main" val="198714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2132856"/>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Curvas de desempenho para a condicionante pressão (hipóteses 1, 2 e 3)</a:t>
            </a:r>
          </a:p>
        </p:txBody>
      </p:sp>
      <p:grpSp>
        <p:nvGrpSpPr>
          <p:cNvPr id="11" name="Group 12"/>
          <p:cNvGrpSpPr>
            <a:grpSpLocks/>
          </p:cNvGrpSpPr>
          <p:nvPr/>
        </p:nvGrpSpPr>
        <p:grpSpPr bwMode="auto">
          <a:xfrm>
            <a:off x="347244" y="3501008"/>
            <a:ext cx="8507288" cy="1944215"/>
            <a:chOff x="0" y="0"/>
            <a:chExt cx="8518" cy="1171"/>
          </a:xfrm>
        </p:grpSpPr>
        <p:pic>
          <p:nvPicPr>
            <p:cNvPr id="12" name="Picture 1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 y="20"/>
              <a:ext cx="2438" cy="1134"/>
            </a:xfrm>
            <a:prstGeom prst="rect">
              <a:avLst/>
            </a:prstGeom>
            <a:noFill/>
            <a:ln w="508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 cy="1134"/>
            </a:xfrm>
            <a:prstGeom prst="rect">
              <a:avLst/>
            </a:prstGeom>
            <a:noFill/>
            <a:ln w="508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15"/>
            <p:cNvGrpSpPr>
              <a:grpSpLocks/>
            </p:cNvGrpSpPr>
            <p:nvPr/>
          </p:nvGrpSpPr>
          <p:grpSpPr bwMode="auto">
            <a:xfrm>
              <a:off x="6080" y="37"/>
              <a:ext cx="2438" cy="1134"/>
              <a:chOff x="0" y="0"/>
              <a:chExt cx="4870" cy="2330"/>
            </a:xfrm>
          </p:grpSpPr>
          <p:pic>
            <p:nvPicPr>
              <p:cNvPr id="15"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870" cy="2330"/>
              </a:xfrm>
              <a:prstGeom prst="rect">
                <a:avLst/>
              </a:prstGeom>
              <a:noFill/>
              <a:ln w="508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7"/>
              <p:cNvSpPr>
                <a:spLocks noChangeArrowheads="1"/>
              </p:cNvSpPr>
              <p:nvPr/>
            </p:nvSpPr>
            <p:spPr bwMode="auto">
              <a:xfrm>
                <a:off x="1243" y="1597"/>
                <a:ext cx="360"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grpSp>
    </p:spTree>
    <p:extLst>
      <p:ext uri="{BB962C8B-B14F-4D97-AF65-F5344CB8AC3E}">
        <p14:creationId xmlns:p14="http://schemas.microsoft.com/office/powerpoint/2010/main" val="17043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2132856"/>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Gráficos as curvas de desempenho para simulação sem controlo de pressão</a:t>
            </a:r>
          </a:p>
        </p:txBody>
      </p:sp>
      <p:grpSp>
        <p:nvGrpSpPr>
          <p:cNvPr id="3" name="Group 2"/>
          <p:cNvGrpSpPr>
            <a:grpSpLocks/>
          </p:cNvGrpSpPr>
          <p:nvPr/>
        </p:nvGrpSpPr>
        <p:grpSpPr bwMode="auto">
          <a:xfrm>
            <a:off x="338044" y="3429000"/>
            <a:ext cx="8396756" cy="2390803"/>
            <a:chOff x="1441" y="3081"/>
            <a:chExt cx="9039" cy="1831"/>
          </a:xfrm>
        </p:grpSpPr>
        <p:pic>
          <p:nvPicPr>
            <p:cNvPr id="102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 y="3081"/>
              <a:ext cx="3005"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 y="3086"/>
              <a:ext cx="3005"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 y="3098"/>
              <a:ext cx="3005"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526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Esquematização da rede com as VRP em trechos considerados mais potenciais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2922042"/>
            <a:ext cx="5524783" cy="365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61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Condições operacionais das VRP resultante da simulação para a curva 25, 30, 35, 40 m </a:t>
            </a:r>
            <a:r>
              <a:rPr lang="pt-BR" altLang="pt-BR" sz="3200" dirty="0" err="1">
                <a:solidFill>
                  <a:schemeClr val="accent2"/>
                </a:solidFill>
                <a:latin typeface="Berlin Sans FB" panose="020E0602020502020306" pitchFamily="34" charset="0"/>
                <a:cs typeface="Segoe UI" pitchFamily="34" charset="0"/>
                <a:sym typeface="Arial" pitchFamily="34" charset="0"/>
              </a:rPr>
              <a:t>c.a</a:t>
            </a:r>
            <a:r>
              <a:rPr lang="pt-BR" altLang="pt-BR" sz="3200" dirty="0">
                <a:solidFill>
                  <a:schemeClr val="accent2"/>
                </a:solidFill>
                <a:latin typeface="Berlin Sans FB" panose="020E0602020502020306" pitchFamily="34" charset="0"/>
                <a:cs typeface="Segoe UI" pitchFamily="34" charset="0"/>
                <a:sym typeface="Arial" pitchFamily="34" charset="0"/>
              </a:rPr>
              <a:t>.</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472" y="3446578"/>
            <a:ext cx="8529040" cy="245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83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Gráfico do desempenho hidráulico e da variação das pressões em cada nó (25, 30, 35, 40)</a:t>
            </a:r>
          </a:p>
        </p:txBody>
      </p:sp>
      <p:grpSp>
        <p:nvGrpSpPr>
          <p:cNvPr id="3" name="Group 2"/>
          <p:cNvGrpSpPr>
            <a:grpSpLocks/>
          </p:cNvGrpSpPr>
          <p:nvPr/>
        </p:nvGrpSpPr>
        <p:grpSpPr bwMode="auto">
          <a:xfrm>
            <a:off x="472449" y="3192212"/>
            <a:ext cx="8127945" cy="2635423"/>
            <a:chOff x="1418" y="11669"/>
            <a:chExt cx="9093" cy="252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 y="11718"/>
              <a:ext cx="4393" cy="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 y="11669"/>
              <a:ext cx="456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686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Condições operacionais das VRP resultante da simulação para a curva 30, 30, 35, 40 m </a:t>
            </a:r>
            <a:r>
              <a:rPr lang="pt-BR" altLang="pt-BR" sz="3200" dirty="0" err="1">
                <a:solidFill>
                  <a:schemeClr val="accent2"/>
                </a:solidFill>
                <a:latin typeface="Berlin Sans FB" panose="020E0602020502020306" pitchFamily="34" charset="0"/>
                <a:cs typeface="Segoe UI" pitchFamily="34" charset="0"/>
                <a:sym typeface="Arial" pitchFamily="34" charset="0"/>
              </a:rPr>
              <a:t>c.a</a:t>
            </a:r>
            <a:r>
              <a:rPr lang="pt-BR" altLang="pt-BR" sz="3200" dirty="0">
                <a:solidFill>
                  <a:schemeClr val="accent2"/>
                </a:solidFill>
                <a:latin typeface="Berlin Sans FB" panose="020E0602020502020306" pitchFamily="34" charset="0"/>
                <a:cs typeface="Segoe UI" pitchFamily="34" charset="0"/>
                <a:sym typeface="Arial" pitchFamily="34" charset="0"/>
              </a:rPr>
              <a:t>.</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32" y="3645024"/>
            <a:ext cx="9045421" cy="197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03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Gráfico do desempenho e da variação das pressões em cada nó (30, 30, 35, 40)</a:t>
            </a:r>
          </a:p>
        </p:txBody>
      </p:sp>
      <p:grpSp>
        <p:nvGrpSpPr>
          <p:cNvPr id="3" name="Group 2"/>
          <p:cNvGrpSpPr>
            <a:grpSpLocks/>
          </p:cNvGrpSpPr>
          <p:nvPr/>
        </p:nvGrpSpPr>
        <p:grpSpPr bwMode="auto">
          <a:xfrm>
            <a:off x="395962" y="3212976"/>
            <a:ext cx="8280920" cy="2362321"/>
            <a:chOff x="1418" y="5458"/>
            <a:chExt cx="9113" cy="2565"/>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 y="5468"/>
              <a:ext cx="4380"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r="1282"/>
            <a:stretch>
              <a:fillRect/>
            </a:stretch>
          </p:blipFill>
          <p:spPr bwMode="auto">
            <a:xfrm>
              <a:off x="1418" y="5458"/>
              <a:ext cx="4620"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4935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Gráfico do comportamento das vazões de vazamento ao longo do dia simulado</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966" y="3068960"/>
            <a:ext cx="7978912" cy="268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61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11560" y="1484784"/>
            <a:ext cx="7920880" cy="5112568"/>
          </a:xfrm>
        </p:spPr>
        <p:txBody>
          <a:bodyPr>
            <a:normAutofit fontScale="92500" lnSpcReduction="20000"/>
          </a:bodyPr>
          <a:lstStyle/>
          <a:p>
            <a:r>
              <a:rPr lang="pt-BR" sz="3500" dirty="0">
                <a:solidFill>
                  <a:schemeClr val="tx2">
                    <a:lumMod val="75000"/>
                  </a:schemeClr>
                </a:solidFill>
                <a:latin typeface="Berlin Sans FB Demi" panose="020E0802020502020306" pitchFamily="34" charset="0"/>
              </a:rPr>
              <a:t>Luiz Eduardo Mendes</a:t>
            </a:r>
          </a:p>
          <a:p>
            <a:r>
              <a:rPr lang="pt-BR" sz="3000" dirty="0">
                <a:latin typeface="Gabriola" pitchFamily="82" charset="0"/>
              </a:rPr>
              <a:t>Tecnólogo e Engenheiro Civil com Mestrado em Desenvolvimento Tecnológico em Sistemas Produtivos e Engenheiro da Gerência de Controle de Perdas do SAAE Guarulhos</a:t>
            </a:r>
          </a:p>
          <a:p>
            <a:endParaRPr lang="pt-BR" dirty="0">
              <a:solidFill>
                <a:schemeClr val="bg1">
                  <a:lumMod val="50000"/>
                </a:schemeClr>
              </a:solidFill>
              <a:latin typeface="Script MT Bold" panose="03040602040607080904" pitchFamily="66" charset="0"/>
            </a:endParaRPr>
          </a:p>
          <a:p>
            <a:r>
              <a:rPr lang="pt-BR" sz="3500" dirty="0">
                <a:solidFill>
                  <a:schemeClr val="tx2">
                    <a:lumMod val="75000"/>
                  </a:schemeClr>
                </a:solidFill>
                <a:latin typeface="Berlin Sans FB Demi" panose="020E0802020502020306" pitchFamily="34" charset="0"/>
              </a:rPr>
              <a:t>Luiz de Souza Araújo</a:t>
            </a:r>
          </a:p>
          <a:p>
            <a:r>
              <a:rPr lang="pt-BR" sz="3000" dirty="0">
                <a:latin typeface="Gabriola" pitchFamily="82" charset="0"/>
              </a:rPr>
              <a:t>Engenheiro Sanitarista com Doutorado em Engenharia Civil e Sócio Proprietário da MAI Consultoria e Projetos</a:t>
            </a:r>
          </a:p>
          <a:p>
            <a:endParaRPr lang="pt-BR" dirty="0">
              <a:solidFill>
                <a:schemeClr val="bg1">
                  <a:lumMod val="50000"/>
                </a:schemeClr>
              </a:solidFill>
              <a:latin typeface="Script MT Bold" panose="03040602040607080904" pitchFamily="66" charset="0"/>
            </a:endParaRPr>
          </a:p>
          <a:p>
            <a:r>
              <a:rPr lang="pt-BR" sz="3500" dirty="0">
                <a:solidFill>
                  <a:schemeClr val="tx2">
                    <a:lumMod val="75000"/>
                  </a:schemeClr>
                </a:solidFill>
                <a:latin typeface="Berlin Sans FB Demi" panose="020E0802020502020306" pitchFamily="34" charset="0"/>
              </a:rPr>
              <a:t>Marcio Henrique de Toledo Almeida</a:t>
            </a:r>
          </a:p>
          <a:p>
            <a:r>
              <a:rPr lang="pt-BR" sz="3000" dirty="0">
                <a:latin typeface="Gabriola" pitchFamily="82" charset="0"/>
              </a:rPr>
              <a:t>Engenheiro Civil e Sócio Diretor da CAENGE Engenharia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30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5560" y="1844824"/>
            <a:ext cx="87217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Localização estratégica das 18 </a:t>
            </a:r>
            <a:r>
              <a:rPr lang="pt-BR" altLang="pt-BR" sz="3200" dirty="0" err="1">
                <a:solidFill>
                  <a:schemeClr val="accent2"/>
                </a:solidFill>
                <a:latin typeface="Berlin Sans FB" panose="020E0602020502020306" pitchFamily="34" charset="0"/>
                <a:cs typeface="Segoe UI" pitchFamily="34" charset="0"/>
                <a:sym typeface="Arial" pitchFamily="34" charset="0"/>
              </a:rPr>
              <a:t>VRPs</a:t>
            </a:r>
            <a:r>
              <a:rPr lang="pt-BR" altLang="pt-BR" sz="3200" dirty="0">
                <a:solidFill>
                  <a:schemeClr val="accent2"/>
                </a:solidFill>
                <a:latin typeface="Berlin Sans FB" panose="020E0602020502020306" pitchFamily="34" charset="0"/>
                <a:cs typeface="Segoe UI" pitchFamily="34" charset="0"/>
                <a:sym typeface="Arial" pitchFamily="34" charset="0"/>
              </a:rPr>
              <a:t> inicialmente proposta e entrada de dados para o módulo de otimização</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692" y="3351246"/>
            <a:ext cx="3624221"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m 1"/>
          <p:cNvPicPr>
            <a:picLocks noChangeAspect="1" noChangeArrowheads="1"/>
          </p:cNvPicPr>
          <p:nvPr/>
        </p:nvPicPr>
        <p:blipFill>
          <a:blip r:embed="rId4">
            <a:extLst>
              <a:ext uri="{28A0092B-C50C-407E-A947-70E740481C1C}">
                <a14:useLocalDpi xmlns:a14="http://schemas.microsoft.com/office/drawing/2010/main" val="0"/>
              </a:ext>
            </a:extLst>
          </a:blip>
          <a:srcRect r="68695" b="33424"/>
          <a:stretch>
            <a:fillRect/>
          </a:stretch>
        </p:blipFill>
        <p:spPr bwMode="auto">
          <a:xfrm>
            <a:off x="4716016" y="3388778"/>
            <a:ext cx="3108803" cy="320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74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0755" y="1484784"/>
            <a:ext cx="87217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Localização estratégica das 18 </a:t>
            </a:r>
            <a:r>
              <a:rPr lang="pt-BR" altLang="pt-BR" sz="3200" dirty="0" err="1">
                <a:solidFill>
                  <a:schemeClr val="accent2"/>
                </a:solidFill>
                <a:latin typeface="Berlin Sans FB" panose="020E0602020502020306" pitchFamily="34" charset="0"/>
                <a:cs typeface="Segoe UI" pitchFamily="34" charset="0"/>
                <a:sym typeface="Arial" pitchFamily="34" charset="0"/>
              </a:rPr>
              <a:t>VRPs</a:t>
            </a:r>
            <a:r>
              <a:rPr lang="pt-BR" altLang="pt-BR" sz="3200" dirty="0">
                <a:solidFill>
                  <a:schemeClr val="accent2"/>
                </a:solidFill>
                <a:latin typeface="Berlin Sans FB" panose="020E0602020502020306" pitchFamily="34" charset="0"/>
                <a:cs typeface="Segoe UI" pitchFamily="34" charset="0"/>
                <a:sym typeface="Arial" pitchFamily="34" charset="0"/>
              </a:rPr>
              <a:t> inicialmente proposta e entrada de dados para o módulo de otimização</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134" y="3140968"/>
            <a:ext cx="3584575" cy="350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8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0755" y="1772816"/>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Evolução das vazões de vazamento sem e com redutores de pressão</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56992"/>
            <a:ext cx="3777475" cy="19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049" y="3347467"/>
            <a:ext cx="3557869" cy="197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90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0755" y="1772816"/>
            <a:ext cx="8721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Ganhos no volume de vazamentos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80" y="3356992"/>
            <a:ext cx="8665201" cy="180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3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24725"/>
            <a:ext cx="6305371" cy="1143000"/>
          </a:xfrm>
        </p:spPr>
        <p:txBody>
          <a:bodyPr>
            <a:normAutofit fontScale="90000"/>
          </a:bodyPr>
          <a:lstStyle/>
          <a:p>
            <a:pPr algn="r"/>
            <a:r>
              <a:rPr lang="pt-BR" dirty="0">
                <a:solidFill>
                  <a:schemeClr val="tx2">
                    <a:lumMod val="75000"/>
                  </a:schemeClr>
                </a:solidFill>
                <a:latin typeface="Berlin Sans FB Demi" panose="020E0802020502020306" pitchFamily="34" charset="0"/>
              </a:rPr>
              <a:t>RESULTADOS E DISCUSSÃO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170755" y="1772816"/>
            <a:ext cx="872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buFont typeface="Arial" pitchFamily="34" charset="0"/>
              <a:defRPr>
                <a:solidFill>
                  <a:schemeClr val="tx1"/>
                </a:solidFill>
                <a:latin typeface="Arial" pitchFamily="34" charset="0"/>
                <a:cs typeface="Arial" pitchFamily="34" charset="0"/>
              </a:defRPr>
            </a:lvl6pPr>
            <a:lvl7pPr fontAlgn="base">
              <a:spcBef>
                <a:spcPct val="0"/>
              </a:spcBef>
              <a:spcAft>
                <a:spcPct val="0"/>
              </a:spcAft>
              <a:buFont typeface="Arial" pitchFamily="34" charset="0"/>
              <a:defRPr>
                <a:solidFill>
                  <a:schemeClr val="tx1"/>
                </a:solidFill>
                <a:latin typeface="Arial" pitchFamily="34" charset="0"/>
                <a:cs typeface="Arial" pitchFamily="34" charset="0"/>
              </a:defRPr>
            </a:lvl7pPr>
            <a:lvl8pPr fontAlgn="base">
              <a:spcBef>
                <a:spcPct val="0"/>
              </a:spcBef>
              <a:spcAft>
                <a:spcPct val="0"/>
              </a:spcAft>
              <a:buFont typeface="Arial" pitchFamily="34" charset="0"/>
              <a:defRPr>
                <a:solidFill>
                  <a:schemeClr val="tx1"/>
                </a:solidFill>
                <a:latin typeface="Arial" pitchFamily="34" charset="0"/>
                <a:cs typeface="Arial" pitchFamily="34" charset="0"/>
              </a:defRPr>
            </a:lvl8pPr>
            <a:lvl9pPr fontAlgn="base">
              <a:spcBef>
                <a:spcPct val="0"/>
              </a:spcBef>
              <a:spcAft>
                <a:spcPct val="0"/>
              </a:spcAft>
              <a:buFont typeface="Arial" pitchFamily="34" charset="0"/>
              <a:defRPr>
                <a:solidFill>
                  <a:schemeClr val="tx1"/>
                </a:solidFill>
                <a:latin typeface="Arial" pitchFamily="34" charset="0"/>
                <a:cs typeface="Arial" pitchFamily="34" charset="0"/>
              </a:defRPr>
            </a:lvl9pPr>
          </a:lstStyle>
          <a:p>
            <a:pPr algn="ctr"/>
            <a:r>
              <a:rPr lang="pt-BR" altLang="pt-BR" sz="3200" dirty="0">
                <a:solidFill>
                  <a:schemeClr val="accent2"/>
                </a:solidFill>
                <a:latin typeface="Berlin Sans FB" panose="020E0602020502020306" pitchFamily="34" charset="0"/>
                <a:cs typeface="Segoe UI" pitchFamily="34" charset="0"/>
                <a:sym typeface="Arial" pitchFamily="34" charset="0"/>
              </a:rPr>
              <a:t>Gráfico do desempenho e da variação das pressões em cada nó (10, 20, 30, 40)</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65" y="3140967"/>
            <a:ext cx="4229481" cy="2263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016" y="3161796"/>
            <a:ext cx="4234464" cy="226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5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CONCLUSÃO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683568" y="1412776"/>
            <a:ext cx="7776864" cy="4425827"/>
          </a:xfrm>
          <a:prstGeom prst="rect">
            <a:avLst/>
          </a:prstGeom>
        </p:spPr>
        <p:txBody>
          <a:bodyPr wrap="square">
            <a:spAutoFit/>
          </a:bodyPr>
          <a:lstStyle/>
          <a:p>
            <a:pPr algn="just">
              <a:lnSpc>
                <a:spcPct val="80000"/>
              </a:lnSpc>
            </a:pPr>
            <a:r>
              <a:rPr lang="pt-BR" altLang="pt-BR" sz="3200" dirty="0">
                <a:solidFill>
                  <a:schemeClr val="tx2">
                    <a:lumMod val="75000"/>
                  </a:schemeClr>
                </a:solidFill>
                <a:latin typeface="Gabriola" panose="04040605051002020D02" pitchFamily="82" charset="0"/>
                <a:cs typeface="Segoe UI" pitchFamily="34" charset="0"/>
              </a:rPr>
              <a:t>O modelo desenvolvido provou ser capaz de encontrar soluções de valores de regulação e de inserção de válvulas em redes de distribuição de água. Nesta conformidade, demonstrou ser uma ferramenta de apoio aos gestores, na hora de estabelecer uma melhor política na introdução e ajuste de válvulas redutoras de pressão, sem causar constrangimentos operacionais ao sistema de abastecimento de água, melhorando significativamente o desempenho hidráulico como função das pressões. E o mais importante: permite conhecer de antemão os possíveis volumes de ganhos relativamente aos volumes vazamentos.</a:t>
            </a:r>
          </a:p>
        </p:txBody>
      </p:sp>
    </p:spTree>
    <p:extLst>
      <p:ext uri="{BB962C8B-B14F-4D97-AF65-F5344CB8AC3E}">
        <p14:creationId xmlns:p14="http://schemas.microsoft.com/office/powerpoint/2010/main" val="355886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OBJETIVO</a:t>
            </a:r>
          </a:p>
        </p:txBody>
      </p:sp>
      <p:sp>
        <p:nvSpPr>
          <p:cNvPr id="3" name="Subtítulo 2"/>
          <p:cNvSpPr>
            <a:spLocks noGrp="1"/>
          </p:cNvSpPr>
          <p:nvPr>
            <p:ph idx="1"/>
          </p:nvPr>
        </p:nvSpPr>
        <p:spPr/>
        <p:txBody>
          <a:bodyPr>
            <a:normAutofit/>
          </a:bodyPr>
          <a:lstStyle/>
          <a:p>
            <a:pPr marL="0" indent="0" algn="just">
              <a:buNone/>
            </a:pPr>
            <a:r>
              <a:rPr lang="pt-BR" altLang="en-US" sz="3600" dirty="0">
                <a:solidFill>
                  <a:schemeClr val="bg1">
                    <a:lumMod val="50000"/>
                  </a:schemeClr>
                </a:solidFill>
                <a:latin typeface="Gabriola" pitchFamily="82" charset="0"/>
              </a:rPr>
              <a:t>Propor soluções de concepção e gestão dentro desde novo paradigma, para que os sistemas de abastecimento de água (SAA) atinjam o máximo desempenho hidráulico como função das pressões.</a:t>
            </a:r>
          </a:p>
          <a:p>
            <a:pPr algn="just"/>
            <a:endParaRPr lang="pt-BR" altLang="en-US" sz="3600" dirty="0">
              <a:latin typeface="Gabriola" pitchFamily="82" charset="0"/>
            </a:endParaRPr>
          </a:p>
          <a:p>
            <a:pPr marL="800100" lvl="1" indent="-342900" algn="just">
              <a:buFont typeface="Arial" panose="020B0604020202020204" pitchFamily="34" charset="0"/>
              <a:buChar char="•"/>
            </a:pPr>
            <a:r>
              <a:rPr lang="pt-BR" altLang="en-US" sz="2400" dirty="0">
                <a:solidFill>
                  <a:schemeClr val="bg1">
                    <a:lumMod val="50000"/>
                  </a:schemeClr>
                </a:solidFill>
                <a:latin typeface="Berlin Sans FB" panose="020E0602020502020306" pitchFamily="34" charset="0"/>
                <a:cs typeface="Segoe UI" pitchFamily="34" charset="0"/>
              </a:rPr>
              <a:t>Modelo capaz de suportar a tomada de decisão, no que diz respeito à quantificação, localização e ajuste na abertura de válvulas redutora de pressão numa rede de distribuição de água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49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INTRODUÇÃO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2"/>
          <p:cNvSpPr>
            <a:spLocks noChangeArrowheads="1"/>
          </p:cNvSpPr>
          <p:nvPr/>
        </p:nvSpPr>
        <p:spPr bwMode="auto">
          <a:xfrm>
            <a:off x="395536" y="1484784"/>
            <a:ext cx="307022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pt-BR" altLang="en-US" sz="2800" dirty="0">
                <a:solidFill>
                  <a:schemeClr val="accent2"/>
                </a:solidFill>
                <a:latin typeface="Berlin Sans FB" panose="020E0602020502020306" pitchFamily="34" charset="0"/>
              </a:rPr>
              <a:t>VRP controlada por mola</a:t>
            </a:r>
          </a:p>
        </p:txBody>
      </p:sp>
      <p:pic>
        <p:nvPicPr>
          <p:cNvPr id="9" name="Image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8" y="2901440"/>
            <a:ext cx="8613775" cy="31194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3327488" y="1556792"/>
            <a:ext cx="30686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pt-BR" altLang="en-US" sz="2800" dirty="0">
                <a:solidFill>
                  <a:schemeClr val="accent2"/>
                </a:solidFill>
                <a:latin typeface="Berlin Sans FB" panose="020E0602020502020306" pitchFamily="34" charset="0"/>
                <a:ea typeface="+mj-ea"/>
                <a:cs typeface="+mj-cs"/>
              </a:rPr>
              <a:t>VRP controlada por pistão</a:t>
            </a:r>
          </a:p>
        </p:txBody>
      </p:sp>
      <p:sp>
        <p:nvSpPr>
          <p:cNvPr id="11" name="Rectangle 5"/>
          <p:cNvSpPr>
            <a:spLocks noChangeArrowheads="1"/>
          </p:cNvSpPr>
          <p:nvPr/>
        </p:nvSpPr>
        <p:spPr bwMode="auto">
          <a:xfrm>
            <a:off x="6075363" y="1571209"/>
            <a:ext cx="306863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pt-BR" altLang="en-US" sz="2800" dirty="0">
                <a:solidFill>
                  <a:schemeClr val="accent2"/>
                </a:solidFill>
                <a:latin typeface="Berlin Sans FB" panose="020E0602020502020306" pitchFamily="34" charset="0"/>
                <a:ea typeface="+mj-ea"/>
                <a:cs typeface="+mj-cs"/>
              </a:rPr>
              <a:t>VRP controlada por diafragma</a:t>
            </a:r>
          </a:p>
        </p:txBody>
      </p:sp>
    </p:spTree>
    <p:extLst>
      <p:ext uri="{BB962C8B-B14F-4D97-AF65-F5344CB8AC3E}">
        <p14:creationId xmlns:p14="http://schemas.microsoft.com/office/powerpoint/2010/main" val="265399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INTRODUÇÃO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279676"/>
            <a:ext cx="8229600" cy="26114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1131734" y="1935063"/>
            <a:ext cx="725963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pt-BR" altLang="en-US" sz="3200" dirty="0">
                <a:solidFill>
                  <a:schemeClr val="accent2"/>
                </a:solidFill>
                <a:latin typeface="Berlin Sans FB" panose="020E0602020502020306" pitchFamily="34" charset="0"/>
              </a:rPr>
              <a:t>Modo genérico de funcionamento de uma </a:t>
            </a:r>
            <a:r>
              <a:rPr lang="pt-BR" altLang="en-US" sz="3200" dirty="0" err="1">
                <a:solidFill>
                  <a:schemeClr val="accent2"/>
                </a:solidFill>
                <a:latin typeface="Berlin Sans FB" panose="020E0602020502020306" pitchFamily="34" charset="0"/>
              </a:rPr>
              <a:t>vãlvula</a:t>
            </a:r>
            <a:r>
              <a:rPr lang="pt-BR" altLang="en-US" sz="3200" dirty="0">
                <a:solidFill>
                  <a:schemeClr val="accent2"/>
                </a:solidFill>
                <a:latin typeface="Berlin Sans FB" panose="020E0602020502020306" pitchFamily="34" charset="0"/>
              </a:rPr>
              <a:t> redutora de pressão do tipo convencional</a:t>
            </a:r>
          </a:p>
        </p:txBody>
      </p:sp>
    </p:spTree>
    <p:extLst>
      <p:ext uri="{BB962C8B-B14F-4D97-AF65-F5344CB8AC3E}">
        <p14:creationId xmlns:p14="http://schemas.microsoft.com/office/powerpoint/2010/main" val="134925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INTRODUÇÃO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13508"/>
            <a:ext cx="8229600" cy="27971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1138238" y="1795858"/>
            <a:ext cx="725963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pt-BR" altLang="en-US" sz="2800" dirty="0">
                <a:solidFill>
                  <a:schemeClr val="accent2"/>
                </a:solidFill>
                <a:latin typeface="Berlin Sans FB" panose="020E0602020502020306" pitchFamily="34" charset="0"/>
              </a:rPr>
              <a:t>Modo de funcionamento ativo de diferentes sistemas de válvulas redutoras de pressão (VRP)</a:t>
            </a:r>
          </a:p>
        </p:txBody>
      </p:sp>
    </p:spTree>
    <p:extLst>
      <p:ext uri="{BB962C8B-B14F-4D97-AF65-F5344CB8AC3E}">
        <p14:creationId xmlns:p14="http://schemas.microsoft.com/office/powerpoint/2010/main" val="348055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METODOLOGIA</a:t>
            </a:r>
          </a:p>
        </p:txBody>
      </p:sp>
      <p:sp>
        <p:nvSpPr>
          <p:cNvPr id="3" name="Subtítulo 2"/>
          <p:cNvSpPr>
            <a:spLocks noGrp="1"/>
          </p:cNvSpPr>
          <p:nvPr>
            <p:ph idx="1"/>
          </p:nvPr>
        </p:nvSpPr>
        <p:spPr/>
        <p:txBody>
          <a:bodyPr>
            <a:normAutofit fontScale="70000" lnSpcReduction="20000"/>
          </a:bodyPr>
          <a:lstStyle/>
          <a:p>
            <a:pPr algn="just"/>
            <a:r>
              <a:rPr lang="pt-BR" altLang="en-US" sz="3600" dirty="0">
                <a:solidFill>
                  <a:schemeClr val="bg1">
                    <a:lumMod val="50000"/>
                  </a:schemeClr>
                </a:solidFill>
                <a:latin typeface="Berlin Sans FB" panose="020E0602020502020306" pitchFamily="34" charset="0"/>
                <a:cs typeface="Segoe UI" pitchFamily="34" charset="0"/>
              </a:rPr>
              <a:t>a utilização do programa EPANET 2.0, para a obtenção do equilíbrio hidráulico; </a:t>
            </a:r>
          </a:p>
          <a:p>
            <a:pPr marL="0" indent="0" algn="just">
              <a:buNone/>
            </a:pPr>
            <a:endParaRPr lang="pt-BR" altLang="en-US" sz="3600" dirty="0">
              <a:solidFill>
                <a:schemeClr val="bg1">
                  <a:lumMod val="50000"/>
                </a:schemeClr>
              </a:solidFill>
              <a:latin typeface="Berlin Sans FB" panose="020E0602020502020306" pitchFamily="34" charset="0"/>
              <a:cs typeface="Segoe UI" pitchFamily="34" charset="0"/>
            </a:endParaRPr>
          </a:p>
          <a:p>
            <a:pPr algn="just"/>
            <a:r>
              <a:rPr lang="pt-BR" altLang="en-US" sz="3600" dirty="0">
                <a:solidFill>
                  <a:schemeClr val="bg1">
                    <a:lumMod val="50000"/>
                  </a:schemeClr>
                </a:solidFill>
                <a:latin typeface="Berlin Sans FB" panose="020E0602020502020306" pitchFamily="34" charset="0"/>
                <a:cs typeface="Segoe UI" pitchFamily="34" charset="0"/>
              </a:rPr>
              <a:t>desenvolvimento de um módulo de otimização (i.e., maximização do desempenho hidráulico em função das pressões), que fará uso dos resultados gerados pelo programa EPANET 2.0, mais especificamente dados de pressão em cada nó e estado das válvulas, para resolver a função de vazões em termos de operacionalidade do sistema;</a:t>
            </a:r>
          </a:p>
          <a:p>
            <a:pPr algn="just"/>
            <a:endParaRPr lang="pt-BR" altLang="en-US" sz="3600" dirty="0">
              <a:solidFill>
                <a:schemeClr val="bg1">
                  <a:lumMod val="50000"/>
                </a:schemeClr>
              </a:solidFill>
              <a:latin typeface="Berlin Sans FB" panose="020E0602020502020306" pitchFamily="34" charset="0"/>
              <a:cs typeface="Segoe UI" pitchFamily="34" charset="0"/>
            </a:endParaRPr>
          </a:p>
          <a:p>
            <a:pPr algn="just"/>
            <a:r>
              <a:rPr lang="pt-BR" altLang="en-US" sz="3600" dirty="0">
                <a:solidFill>
                  <a:schemeClr val="bg1">
                    <a:lumMod val="50000"/>
                  </a:schemeClr>
                </a:solidFill>
                <a:latin typeface="Berlin Sans FB" panose="020E0602020502020306" pitchFamily="34" charset="0"/>
                <a:cs typeface="Segoe UI" pitchFamily="34" charset="0"/>
              </a:rPr>
              <a:t>técnica dos Algoritmos </a:t>
            </a:r>
            <a:r>
              <a:rPr lang="pt-BR" altLang="en-US" sz="3600" i="1" dirty="0" err="1">
                <a:solidFill>
                  <a:schemeClr val="bg1">
                    <a:lumMod val="50000"/>
                  </a:schemeClr>
                </a:solidFill>
                <a:latin typeface="Berlin Sans FB" panose="020E0602020502020306" pitchFamily="34" charset="0"/>
                <a:cs typeface="Segoe UI" pitchFamily="34" charset="0"/>
              </a:rPr>
              <a:t>Particle</a:t>
            </a:r>
            <a:r>
              <a:rPr lang="pt-BR" altLang="en-US" sz="3600" i="1" dirty="0">
                <a:solidFill>
                  <a:schemeClr val="bg1">
                    <a:lumMod val="50000"/>
                  </a:schemeClr>
                </a:solidFill>
                <a:latin typeface="Berlin Sans FB" panose="020E0602020502020306" pitchFamily="34" charset="0"/>
                <a:cs typeface="Segoe UI" pitchFamily="34" charset="0"/>
              </a:rPr>
              <a:t> </a:t>
            </a:r>
            <a:r>
              <a:rPr lang="pt-BR" altLang="en-US" sz="3600" i="1" dirty="0" err="1">
                <a:solidFill>
                  <a:schemeClr val="bg1">
                    <a:lumMod val="50000"/>
                  </a:schemeClr>
                </a:solidFill>
                <a:latin typeface="Berlin Sans FB" panose="020E0602020502020306" pitchFamily="34" charset="0"/>
                <a:cs typeface="Segoe UI" pitchFamily="34" charset="0"/>
              </a:rPr>
              <a:t>Swarm</a:t>
            </a:r>
            <a:r>
              <a:rPr lang="pt-BR" altLang="en-US" sz="3600" i="1" dirty="0">
                <a:solidFill>
                  <a:schemeClr val="bg1">
                    <a:lumMod val="50000"/>
                  </a:schemeClr>
                </a:solidFill>
                <a:latin typeface="Berlin Sans FB" panose="020E0602020502020306" pitchFamily="34" charset="0"/>
                <a:cs typeface="Segoe UI" pitchFamily="34" charset="0"/>
              </a:rPr>
              <a:t> </a:t>
            </a:r>
            <a:r>
              <a:rPr lang="pt-BR" altLang="en-US" sz="3600" i="1" dirty="0" err="1">
                <a:solidFill>
                  <a:schemeClr val="bg1">
                    <a:lumMod val="50000"/>
                  </a:schemeClr>
                </a:solidFill>
                <a:latin typeface="Berlin Sans FB" panose="020E0602020502020306" pitchFamily="34" charset="0"/>
                <a:cs typeface="Segoe UI" pitchFamily="34" charset="0"/>
              </a:rPr>
              <a:t>Optimization</a:t>
            </a:r>
            <a:r>
              <a:rPr lang="pt-BR" altLang="en-US" sz="3600" i="1" dirty="0">
                <a:solidFill>
                  <a:schemeClr val="bg1">
                    <a:lumMod val="50000"/>
                  </a:schemeClr>
                </a:solidFill>
                <a:latin typeface="Berlin Sans FB" panose="020E0602020502020306" pitchFamily="34" charset="0"/>
                <a:cs typeface="Segoe UI" pitchFamily="34" charset="0"/>
              </a:rPr>
              <a:t> </a:t>
            </a:r>
            <a:r>
              <a:rPr lang="pt-BR" altLang="en-US" sz="3600" dirty="0">
                <a:solidFill>
                  <a:schemeClr val="bg1">
                    <a:lumMod val="50000"/>
                  </a:schemeClr>
                </a:solidFill>
                <a:latin typeface="Berlin Sans FB" panose="020E0602020502020306" pitchFamily="34" charset="0"/>
                <a:cs typeface="Segoe UI" pitchFamily="34" charset="0"/>
              </a:rPr>
              <a:t>PSO (Otimização por Enxame de Partículas)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77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METODOLOGIA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15" y="3284984"/>
            <a:ext cx="9013825" cy="2082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58461" y="1988530"/>
            <a:ext cx="901382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pt-BR" altLang="en-US" sz="3200" dirty="0">
                <a:solidFill>
                  <a:schemeClr val="accent2"/>
                </a:solidFill>
                <a:latin typeface="Berlin Sans FB" panose="020E0602020502020306" pitchFamily="34" charset="0"/>
                <a:cs typeface="Segoe UI" pitchFamily="34" charset="0"/>
              </a:rPr>
              <a:t>Curva de desempenho para os condicionantes pressões e número de válvulas</a:t>
            </a:r>
          </a:p>
        </p:txBody>
      </p:sp>
    </p:spTree>
    <p:extLst>
      <p:ext uri="{BB962C8B-B14F-4D97-AF65-F5344CB8AC3E}">
        <p14:creationId xmlns:p14="http://schemas.microsoft.com/office/powerpoint/2010/main" val="223488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4179" y="124725"/>
            <a:ext cx="5626968" cy="1143000"/>
          </a:xfrm>
        </p:spPr>
        <p:txBody>
          <a:bodyPr/>
          <a:lstStyle/>
          <a:p>
            <a:pPr algn="r"/>
            <a:r>
              <a:rPr lang="pt-BR" dirty="0">
                <a:solidFill>
                  <a:schemeClr val="tx2">
                    <a:lumMod val="75000"/>
                  </a:schemeClr>
                </a:solidFill>
                <a:latin typeface="Berlin Sans FB Demi" panose="020E0802020502020306" pitchFamily="34" charset="0"/>
              </a:rPr>
              <a:t>METODOLOGIA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249"/>
            <a:ext cx="2355864" cy="789533"/>
          </a:xfrm>
          <a:prstGeom prst="rect">
            <a:avLst/>
          </a:prstGeom>
        </p:spPr>
      </p:pic>
      <p:cxnSp>
        <p:nvCxnSpPr>
          <p:cNvPr id="7" name="Conector reto 6"/>
          <p:cNvCxnSpPr/>
          <p:nvPr/>
        </p:nvCxnSpPr>
        <p:spPr>
          <a:xfrm>
            <a:off x="107504" y="1052736"/>
            <a:ext cx="87849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683568" y="1412776"/>
            <a:ext cx="7776864" cy="4524315"/>
          </a:xfrm>
          <a:prstGeom prst="rect">
            <a:avLst/>
          </a:prstGeom>
        </p:spPr>
        <p:txBody>
          <a:bodyPr wrap="square">
            <a:spAutoFit/>
          </a:bodyPr>
          <a:lstStyle/>
          <a:p>
            <a:pPr algn="just">
              <a:lnSpc>
                <a:spcPct val="80000"/>
              </a:lnSpc>
            </a:pPr>
            <a:r>
              <a:rPr lang="pt-BR" altLang="pt-BR" sz="2400" dirty="0">
                <a:solidFill>
                  <a:schemeClr val="bg1">
                    <a:lumMod val="50000"/>
                  </a:schemeClr>
                </a:solidFill>
                <a:latin typeface="Berlin Sans FB" panose="020E0602020502020306" pitchFamily="34" charset="0"/>
                <a:cs typeface="Segoe UI" pitchFamily="34" charset="0"/>
              </a:rPr>
              <a:t>A proposta é constituída por uma rotina de programação que otimiza ajustes horários ou diários para o funcionamento de uma válvula ou conjunto de válvulas existentes na rede. A vazões destas regras de funcionamento ou calendarização na operação têm como objetivo:</a:t>
            </a:r>
          </a:p>
          <a:p>
            <a:pPr algn="just">
              <a:lnSpc>
                <a:spcPct val="80000"/>
              </a:lnSpc>
            </a:pPr>
            <a:endParaRPr lang="pt-BR" altLang="pt-BR" sz="2400" dirty="0">
              <a:solidFill>
                <a:schemeClr val="bg1">
                  <a:lumMod val="50000"/>
                </a:schemeClr>
              </a:solidFill>
              <a:latin typeface="Berlin Sans FB" panose="020E0602020502020306" pitchFamily="34" charset="0"/>
              <a:cs typeface="Segoe UI" pitchFamily="34" charset="0"/>
            </a:endParaRPr>
          </a:p>
          <a:p>
            <a:pPr marL="342900" indent="-342900" algn="just">
              <a:lnSpc>
                <a:spcPct val="80000"/>
              </a:lnSpc>
              <a:buFont typeface="Arial" panose="020B0604020202020204" pitchFamily="34" charset="0"/>
              <a:buChar char="•"/>
            </a:pPr>
            <a:r>
              <a:rPr lang="pt-BR" altLang="pt-BR" sz="2400" dirty="0">
                <a:solidFill>
                  <a:schemeClr val="bg1">
                    <a:lumMod val="50000"/>
                  </a:schemeClr>
                </a:solidFill>
                <a:latin typeface="Berlin Sans FB" panose="020E0602020502020306" pitchFamily="34" charset="0"/>
                <a:cs typeface="Segoe UI" pitchFamily="34" charset="0"/>
              </a:rPr>
              <a:t>minimizar os custos da água fornecida ao sistema;</a:t>
            </a:r>
          </a:p>
          <a:p>
            <a:pPr algn="just">
              <a:lnSpc>
                <a:spcPct val="80000"/>
              </a:lnSpc>
            </a:pPr>
            <a:endParaRPr lang="pt-BR" altLang="pt-BR" sz="2400" dirty="0">
              <a:solidFill>
                <a:schemeClr val="bg1">
                  <a:lumMod val="50000"/>
                </a:schemeClr>
              </a:solidFill>
              <a:latin typeface="Berlin Sans FB" panose="020E0602020502020306" pitchFamily="34" charset="0"/>
              <a:cs typeface="Segoe UI" pitchFamily="34" charset="0"/>
            </a:endParaRPr>
          </a:p>
          <a:p>
            <a:pPr marL="342900" indent="-342900" algn="just">
              <a:lnSpc>
                <a:spcPct val="80000"/>
              </a:lnSpc>
              <a:buFont typeface="Arial" panose="020B0604020202020204" pitchFamily="34" charset="0"/>
              <a:buChar char="•"/>
            </a:pPr>
            <a:r>
              <a:rPr lang="pt-BR" altLang="pt-BR" sz="2400" dirty="0">
                <a:solidFill>
                  <a:schemeClr val="bg1">
                    <a:lumMod val="50000"/>
                  </a:schemeClr>
                </a:solidFill>
                <a:latin typeface="Berlin Sans FB" panose="020E0602020502020306" pitchFamily="34" charset="0"/>
                <a:cs typeface="Segoe UI" pitchFamily="34" charset="0"/>
              </a:rPr>
              <a:t>satisfazer as pressões requeridas em qualquer nó, principalmente nos nós mais críticos;</a:t>
            </a:r>
          </a:p>
          <a:p>
            <a:pPr algn="just">
              <a:lnSpc>
                <a:spcPct val="80000"/>
              </a:lnSpc>
            </a:pPr>
            <a:endParaRPr lang="pt-BR" altLang="pt-BR" sz="2400" dirty="0">
              <a:solidFill>
                <a:schemeClr val="bg1">
                  <a:lumMod val="50000"/>
                </a:schemeClr>
              </a:solidFill>
              <a:latin typeface="Berlin Sans FB" panose="020E0602020502020306" pitchFamily="34" charset="0"/>
              <a:cs typeface="Segoe UI" pitchFamily="34" charset="0"/>
            </a:endParaRPr>
          </a:p>
          <a:p>
            <a:pPr marL="342900" indent="-342900" algn="just">
              <a:lnSpc>
                <a:spcPct val="80000"/>
              </a:lnSpc>
              <a:buFont typeface="Arial" panose="020B0604020202020204" pitchFamily="34" charset="0"/>
              <a:buChar char="•"/>
            </a:pPr>
            <a:r>
              <a:rPr lang="pt-BR" altLang="pt-BR" sz="2400" dirty="0">
                <a:solidFill>
                  <a:schemeClr val="bg1">
                    <a:lumMod val="50000"/>
                  </a:schemeClr>
                </a:solidFill>
                <a:latin typeface="Berlin Sans FB" panose="020E0602020502020306" pitchFamily="34" charset="0"/>
                <a:cs typeface="Segoe UI" pitchFamily="34" charset="0"/>
              </a:rPr>
              <a:t>satisfazer as equações hidráulicas que regem o sistema;</a:t>
            </a:r>
          </a:p>
          <a:p>
            <a:pPr algn="just">
              <a:lnSpc>
                <a:spcPct val="80000"/>
              </a:lnSpc>
            </a:pPr>
            <a:endParaRPr lang="pt-BR" altLang="pt-BR" sz="2400" dirty="0">
              <a:solidFill>
                <a:schemeClr val="bg1">
                  <a:lumMod val="50000"/>
                </a:schemeClr>
              </a:solidFill>
              <a:latin typeface="Berlin Sans FB" panose="020E0602020502020306" pitchFamily="34" charset="0"/>
              <a:cs typeface="Segoe UI" pitchFamily="34" charset="0"/>
            </a:endParaRPr>
          </a:p>
          <a:p>
            <a:pPr marL="342900" indent="-342900" algn="just">
              <a:lnSpc>
                <a:spcPct val="80000"/>
              </a:lnSpc>
              <a:buFont typeface="Arial" panose="020B0604020202020204" pitchFamily="34" charset="0"/>
              <a:buChar char="•"/>
            </a:pPr>
            <a:r>
              <a:rPr lang="pt-BR" altLang="pt-BR" sz="2400" dirty="0">
                <a:solidFill>
                  <a:schemeClr val="bg1">
                    <a:lumMod val="50000"/>
                  </a:schemeClr>
                </a:solidFill>
                <a:latin typeface="Berlin Sans FB" panose="020E0602020502020306" pitchFamily="34" charset="0"/>
                <a:cs typeface="Segoe UI" pitchFamily="34" charset="0"/>
              </a:rPr>
              <a:t>maximizar o desempenho global do sistema como função das pressões.</a:t>
            </a:r>
          </a:p>
        </p:txBody>
      </p:sp>
    </p:spTree>
    <p:extLst>
      <p:ext uri="{BB962C8B-B14F-4D97-AF65-F5344CB8AC3E}">
        <p14:creationId xmlns:p14="http://schemas.microsoft.com/office/powerpoint/2010/main" val="368862994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827</Words>
  <Application>Microsoft Office PowerPoint</Application>
  <PresentationFormat>Apresentação na tela (4:3)</PresentationFormat>
  <Paragraphs>74</Paragraphs>
  <Slides>25</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25</vt:i4>
      </vt:variant>
    </vt:vector>
  </HeadingPairs>
  <TitlesOfParts>
    <vt:vector size="33" baseType="lpstr">
      <vt:lpstr>Arial</vt:lpstr>
      <vt:lpstr>Berlin Sans FB</vt:lpstr>
      <vt:lpstr>Berlin Sans FB Demi</vt:lpstr>
      <vt:lpstr>Calibri</vt:lpstr>
      <vt:lpstr>Gabriola</vt:lpstr>
      <vt:lpstr>Script MT Bold</vt:lpstr>
      <vt:lpstr>Segoe UI</vt:lpstr>
      <vt:lpstr>Tema do Office</vt:lpstr>
      <vt:lpstr>USO DA REDUÇÃO DE PRESSÕES COMO POLÍTICA NA REDUÇÃO DO VOLUME DE VAZAMENTO</vt:lpstr>
      <vt:lpstr>Apresentação do PowerPoint</vt:lpstr>
      <vt:lpstr>OBJETIVO</vt:lpstr>
      <vt:lpstr>INTRODUÇÃO</vt:lpstr>
      <vt:lpstr>INTRODUÇÃO</vt:lpstr>
      <vt:lpstr>INTRODUÇÃO</vt:lpstr>
      <vt:lpstr>METODOLOGIA</vt:lpstr>
      <vt:lpstr>METODOLOGIA</vt:lpstr>
      <vt:lpstr>METODOLOGIA</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CONCLUSÃO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DA REDUÇÃO DE PRESSÕES COMO POLÍTICA NA REDUÇÃO DO VOLUME DE VAZAMENTO</dc:title>
  <dc:creator>Felipe</dc:creator>
  <cp:lastModifiedBy>Marcio</cp:lastModifiedBy>
  <cp:revision>12</cp:revision>
  <dcterms:created xsi:type="dcterms:W3CDTF">2016-05-14T14:18:29Z</dcterms:created>
  <dcterms:modified xsi:type="dcterms:W3CDTF">2016-05-16T14:39:23Z</dcterms:modified>
</cp:coreProperties>
</file>