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03" r:id="rId2"/>
    <p:sldId id="278" r:id="rId3"/>
    <p:sldId id="374" r:id="rId4"/>
    <p:sldId id="381" r:id="rId5"/>
    <p:sldId id="378" r:id="rId6"/>
    <p:sldId id="376" r:id="rId7"/>
    <p:sldId id="377" r:id="rId8"/>
    <p:sldId id="282" r:id="rId9"/>
    <p:sldId id="285" r:id="rId10"/>
    <p:sldId id="379" r:id="rId11"/>
    <p:sldId id="380" r:id="rId12"/>
    <p:sldId id="382" r:id="rId13"/>
    <p:sldId id="368" r:id="rId14"/>
    <p:sldId id="383" r:id="rId15"/>
    <p:sldId id="384" r:id="rId16"/>
    <p:sldId id="293" r:id="rId17"/>
    <p:sldId id="385" r:id="rId18"/>
    <p:sldId id="386" r:id="rId19"/>
    <p:sldId id="387" r:id="rId20"/>
    <p:sldId id="389" r:id="rId21"/>
    <p:sldId id="388" r:id="rId22"/>
    <p:sldId id="393" r:id="rId23"/>
    <p:sldId id="390" r:id="rId24"/>
    <p:sldId id="402" r:id="rId25"/>
    <p:sldId id="391" r:id="rId26"/>
    <p:sldId id="395" r:id="rId27"/>
    <p:sldId id="396" r:id="rId28"/>
    <p:sldId id="397" r:id="rId29"/>
    <p:sldId id="398" r:id="rId30"/>
    <p:sldId id="399" r:id="rId31"/>
    <p:sldId id="400" r:id="rId32"/>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462" autoAdjust="0"/>
  </p:normalViewPr>
  <p:slideViewPr>
    <p:cSldViewPr>
      <p:cViewPr varScale="1">
        <p:scale>
          <a:sx n="69" d="100"/>
          <a:sy n="69" d="100"/>
        </p:scale>
        <p:origin x="-1356" y="-96"/>
      </p:cViewPr>
      <p:guideLst>
        <p:guide orient="horz" pos="2160"/>
        <p:guide pos="2880"/>
      </p:guideLst>
    </p:cSldViewPr>
  </p:slideViewPr>
  <p:outlineViewPr>
    <p:cViewPr>
      <p:scale>
        <a:sx n="33" d="100"/>
        <a:sy n="33" d="100"/>
      </p:scale>
      <p:origin x="0" y="378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rceu\Documents\Mestrado\Orienta&#231;&#227;o_Jo&#227;o%20Carlos\Qualifica&#231;&#227;o\Qualifica&#231;&#227;o_2015%20(Gr&#225;ficos%20Titul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rceu\Documents\Mestrado\Orienta&#231;&#227;o_Jo&#227;o%20Carlos\Qualifica&#231;&#227;o\Qualifica&#231;&#227;o_2015%20(Gr&#225;ficos%20Titul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dirty="0" err="1"/>
              <a:t>Remoção</a:t>
            </a:r>
            <a:r>
              <a:rPr lang="en-US" dirty="0"/>
              <a:t> Total (</a:t>
            </a:r>
            <a:r>
              <a:rPr lang="en-US" dirty="0" err="1"/>
              <a:t>Afluente</a:t>
            </a:r>
            <a:r>
              <a:rPr lang="en-US" dirty="0"/>
              <a:t> a </a:t>
            </a:r>
            <a:r>
              <a:rPr lang="en-US" dirty="0" err="1"/>
              <a:t>Efluente</a:t>
            </a:r>
            <a:r>
              <a:rPr lang="en-US" dirty="0"/>
              <a:t>) de </a:t>
            </a:r>
            <a:r>
              <a:rPr lang="en-US" dirty="0" smtClean="0"/>
              <a:t>DBO </a:t>
            </a:r>
            <a:r>
              <a:rPr lang="en-US" dirty="0"/>
              <a:t>(mg/L)</a:t>
            </a:r>
          </a:p>
        </c:rich>
      </c:tx>
    </c:title>
    <c:plotArea>
      <c:layout>
        <c:manualLayout>
          <c:layoutTarget val="inner"/>
          <c:xMode val="edge"/>
          <c:yMode val="edge"/>
          <c:x val="0.12114219424433342"/>
          <c:y val="0.14459642286982194"/>
          <c:w val="0.84521450996864678"/>
          <c:h val="0.71000270584733516"/>
        </c:manualLayout>
      </c:layout>
      <c:barChart>
        <c:barDir val="col"/>
        <c:grouping val="clustered"/>
        <c:ser>
          <c:idx val="0"/>
          <c:order val="0"/>
          <c:tx>
            <c:strRef>
              <c:f>'Remoção 2012_2014'!$D$77</c:f>
              <c:strCache>
                <c:ptCount val="1"/>
                <c:pt idx="0">
                  <c:v>DBOt (mg/L) - LM</c:v>
                </c:pt>
              </c:strCache>
            </c:strRef>
          </c:tx>
          <c:spPr>
            <a:solidFill>
              <a:srgbClr val="002060"/>
            </a:solidFill>
          </c:spPr>
          <c:cat>
            <c:numRef>
              <c:f>'Remoção 2012_2014'!$A$78:$A$108</c:f>
              <c:numCache>
                <c:formatCode>[$-416]mmm\-yy;@</c:formatCode>
                <c:ptCount val="31"/>
                <c:pt idx="0">
                  <c:v>40983</c:v>
                </c:pt>
                <c:pt idx="1">
                  <c:v>41014</c:v>
                </c:pt>
                <c:pt idx="2">
                  <c:v>41044</c:v>
                </c:pt>
                <c:pt idx="3">
                  <c:v>41075</c:v>
                </c:pt>
                <c:pt idx="4">
                  <c:v>41105</c:v>
                </c:pt>
                <c:pt idx="5">
                  <c:v>41136</c:v>
                </c:pt>
                <c:pt idx="6">
                  <c:v>41167</c:v>
                </c:pt>
                <c:pt idx="7">
                  <c:v>41197</c:v>
                </c:pt>
                <c:pt idx="8">
                  <c:v>41228</c:v>
                </c:pt>
                <c:pt idx="9">
                  <c:v>41258</c:v>
                </c:pt>
                <c:pt idx="10">
                  <c:v>41289</c:v>
                </c:pt>
                <c:pt idx="11">
                  <c:v>41320</c:v>
                </c:pt>
                <c:pt idx="12">
                  <c:v>41348</c:v>
                </c:pt>
                <c:pt idx="13">
                  <c:v>41379</c:v>
                </c:pt>
                <c:pt idx="14">
                  <c:v>41409</c:v>
                </c:pt>
                <c:pt idx="15">
                  <c:v>41440</c:v>
                </c:pt>
                <c:pt idx="16">
                  <c:v>41470</c:v>
                </c:pt>
                <c:pt idx="17">
                  <c:v>41501</c:v>
                </c:pt>
                <c:pt idx="18">
                  <c:v>41532</c:v>
                </c:pt>
                <c:pt idx="19">
                  <c:v>41562</c:v>
                </c:pt>
                <c:pt idx="20">
                  <c:v>41593</c:v>
                </c:pt>
                <c:pt idx="21">
                  <c:v>41623</c:v>
                </c:pt>
                <c:pt idx="22">
                  <c:v>41654</c:v>
                </c:pt>
                <c:pt idx="23">
                  <c:v>41685</c:v>
                </c:pt>
                <c:pt idx="24">
                  <c:v>41713</c:v>
                </c:pt>
                <c:pt idx="25">
                  <c:v>41730</c:v>
                </c:pt>
                <c:pt idx="26">
                  <c:v>41760</c:v>
                </c:pt>
                <c:pt idx="27">
                  <c:v>41791</c:v>
                </c:pt>
                <c:pt idx="28">
                  <c:v>41821</c:v>
                </c:pt>
                <c:pt idx="29">
                  <c:v>41853</c:v>
                </c:pt>
                <c:pt idx="30">
                  <c:v>41883</c:v>
                </c:pt>
              </c:numCache>
              <c:extLst>
                <c:ext xmlns:c15="http://schemas.microsoft.com/office/drawing/2012/chart" uri="{02D57815-91ED-43cb-92C2-25804820EDAC}">
                  <c15:fullRef>
                    <c15:sqref>'Remoção 2012_2014'!$A$78:$A$111</c15:sqref>
                  </c15:fullRef>
                </c:ext>
              </c:extLst>
            </c:numRef>
          </c:cat>
          <c:val>
            <c:numRef>
              <c:f>'Remoção 2012_2014'!$D$78:$D$108</c:f>
              <c:numCache>
                <c:formatCode>General</c:formatCode>
                <c:ptCount val="31"/>
                <c:pt idx="0" formatCode="0.0%">
                  <c:v>0.59384615384615391</c:v>
                </c:pt>
                <c:pt idx="2" formatCode="0.0%">
                  <c:v>0.48086124401913877</c:v>
                </c:pt>
                <c:pt idx="3" formatCode="0.0%">
                  <c:v>0.67148014440433212</c:v>
                </c:pt>
                <c:pt idx="4" formatCode="0.0%">
                  <c:v>0.64743589743589869</c:v>
                </c:pt>
                <c:pt idx="5" formatCode="0.0%">
                  <c:v>0.59420289855072461</c:v>
                </c:pt>
                <c:pt idx="6" formatCode="0.0%">
                  <c:v>0.59437751004016071</c:v>
                </c:pt>
                <c:pt idx="7" formatCode="0.0%">
                  <c:v>0.6601941747572817</c:v>
                </c:pt>
                <c:pt idx="8" formatCode="0.0%">
                  <c:v>0.52755905511811063</c:v>
                </c:pt>
                <c:pt idx="9" formatCode="0.0%">
                  <c:v>0.530612244897958</c:v>
                </c:pt>
                <c:pt idx="11" formatCode="0.0%">
                  <c:v>0.40374787052810879</c:v>
                </c:pt>
                <c:pt idx="12" formatCode="0.0%">
                  <c:v>0.36026149894933446</c:v>
                </c:pt>
                <c:pt idx="18" formatCode="0.0%">
                  <c:v>0.78546009150991358</c:v>
                </c:pt>
                <c:pt idx="19" formatCode="0.0%">
                  <c:v>0.80752254845519089</c:v>
                </c:pt>
                <c:pt idx="20" formatCode="0.0%">
                  <c:v>0.83078491335372162</c:v>
                </c:pt>
                <c:pt idx="21" formatCode="0.0%">
                  <c:v>0.67835238360747163</c:v>
                </c:pt>
                <c:pt idx="22" formatCode="0.0%">
                  <c:v>0.81231126596980252</c:v>
                </c:pt>
                <c:pt idx="23" formatCode="0.0%">
                  <c:v>0.76698575764651056</c:v>
                </c:pt>
                <c:pt idx="24" formatCode="0.0%">
                  <c:v>0.72364316905801662</c:v>
                </c:pt>
                <c:pt idx="25" formatCode="0.0%">
                  <c:v>0.9213483146067416</c:v>
                </c:pt>
                <c:pt idx="26" formatCode="0.0%">
                  <c:v>0.87903225806451679</c:v>
                </c:pt>
                <c:pt idx="27" formatCode="0.0%">
                  <c:v>0.65968586387434613</c:v>
                </c:pt>
                <c:pt idx="28" formatCode="0.0%">
                  <c:v>0.92279411764705943</c:v>
                </c:pt>
                <c:pt idx="29" formatCode="0.0%">
                  <c:v>0.83779537114808034</c:v>
                </c:pt>
                <c:pt idx="30" formatCode="0.0%">
                  <c:v>0.87610619469026552</c:v>
                </c:pt>
              </c:numCache>
              <c:extLst>
                <c:ext xmlns:c15="http://schemas.microsoft.com/office/drawing/2012/chart" uri="{02D57815-91ED-43cb-92C2-25804820EDAC}">
                  <c15:fullRef>
                    <c15:sqref>'Remoção 2012_2014'!$D$78:$D$111</c15:sqref>
                  </c15:fullRef>
                </c:ext>
              </c:extLst>
            </c:numRef>
          </c:val>
        </c:ser>
        <c:axId val="77768576"/>
        <c:axId val="77770112"/>
      </c:barChart>
      <c:dateAx>
        <c:axId val="77768576"/>
        <c:scaling>
          <c:orientation val="minMax"/>
        </c:scaling>
        <c:axPos val="b"/>
        <c:majorGridlines>
          <c:spPr>
            <a:ln>
              <a:solidFill>
                <a:schemeClr val="tx1"/>
              </a:solidFill>
              <a:prstDash val="dash"/>
            </a:ln>
          </c:spPr>
        </c:majorGridlines>
        <c:minorGridlines>
          <c:spPr>
            <a:ln w="12700" cmpd="sng">
              <a:solidFill>
                <a:schemeClr val="tx1"/>
              </a:solidFill>
              <a:prstDash val="dash"/>
            </a:ln>
          </c:spPr>
        </c:minorGridlines>
        <c:numFmt formatCode="[$-416]mmm\-yy;@" sourceLinked="1"/>
        <c:tickLblPos val="nextTo"/>
        <c:txPr>
          <a:bodyPr rot="-3000000"/>
          <a:lstStyle/>
          <a:p>
            <a:pPr>
              <a:defRPr sz="1200" b="1"/>
            </a:pPr>
            <a:endParaRPr lang="pt-BR"/>
          </a:p>
        </c:txPr>
        <c:crossAx val="77770112"/>
        <c:crosses val="autoZero"/>
        <c:auto val="1"/>
        <c:lblOffset val="100"/>
        <c:baseTimeUnit val="months"/>
        <c:majorUnit val="1"/>
        <c:majorTimeUnit val="months"/>
        <c:minorUnit val="1"/>
        <c:minorTimeUnit val="months"/>
      </c:dateAx>
      <c:valAx>
        <c:axId val="77770112"/>
        <c:scaling>
          <c:orientation val="minMax"/>
        </c:scaling>
        <c:axPos val="l"/>
        <c:majorGridlines>
          <c:spPr>
            <a:ln>
              <a:solidFill>
                <a:schemeClr val="tx1"/>
              </a:solidFill>
            </a:ln>
          </c:spPr>
        </c:majorGridlines>
        <c:title>
          <c:tx>
            <c:rich>
              <a:bodyPr rot="-5400000" vert="horz"/>
              <a:lstStyle/>
              <a:p>
                <a:pPr>
                  <a:defRPr sz="1600"/>
                </a:pPr>
                <a:r>
                  <a:rPr lang="en-US" sz="1600"/>
                  <a:t>Medida de Remoção (%)</a:t>
                </a:r>
              </a:p>
            </c:rich>
          </c:tx>
          <c:layout>
            <c:manualLayout>
              <c:xMode val="edge"/>
              <c:yMode val="edge"/>
              <c:x val="1.2394864984506419E-2"/>
              <c:y val="0.31529371972833276"/>
            </c:manualLayout>
          </c:layout>
        </c:title>
        <c:numFmt formatCode="0%" sourceLinked="0"/>
        <c:tickLblPos val="nextTo"/>
        <c:txPr>
          <a:bodyPr/>
          <a:lstStyle/>
          <a:p>
            <a:pPr>
              <a:defRPr sz="1400"/>
            </a:pPr>
            <a:endParaRPr lang="pt-BR"/>
          </a:p>
        </c:txPr>
        <c:crossAx val="77768576"/>
        <c:crosses val="autoZero"/>
        <c:crossBetween val="between"/>
      </c:valAx>
    </c:plotArea>
    <c:plotVisOnly val="1"/>
    <c:dispBlanksAs val="gap"/>
  </c:chart>
  <c:spPr>
    <a:ln w="12700">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dirty="0" err="1"/>
              <a:t>Remoção</a:t>
            </a:r>
            <a:r>
              <a:rPr lang="en-US" dirty="0"/>
              <a:t> Total (</a:t>
            </a:r>
            <a:r>
              <a:rPr lang="en-US" dirty="0" err="1"/>
              <a:t>Afluente</a:t>
            </a:r>
            <a:r>
              <a:rPr lang="en-US" dirty="0"/>
              <a:t> a </a:t>
            </a:r>
            <a:r>
              <a:rPr lang="en-US" dirty="0" err="1"/>
              <a:t>Efluente</a:t>
            </a:r>
            <a:r>
              <a:rPr lang="en-US" dirty="0"/>
              <a:t>) de </a:t>
            </a:r>
            <a:r>
              <a:rPr lang="en-US" dirty="0" smtClean="0"/>
              <a:t>DQO </a:t>
            </a:r>
            <a:r>
              <a:rPr lang="en-US" dirty="0"/>
              <a:t>(mg/L)</a:t>
            </a:r>
          </a:p>
        </c:rich>
      </c:tx>
    </c:title>
    <c:plotArea>
      <c:layout>
        <c:manualLayout>
          <c:layoutTarget val="inner"/>
          <c:xMode val="edge"/>
          <c:yMode val="edge"/>
          <c:x val="0.12310478311276163"/>
          <c:y val="0.13657973188164291"/>
          <c:w val="0.8432520223646377"/>
          <c:h val="0.81767577171560069"/>
        </c:manualLayout>
      </c:layout>
      <c:barChart>
        <c:barDir val="col"/>
        <c:grouping val="clustered"/>
        <c:ser>
          <c:idx val="0"/>
          <c:order val="0"/>
          <c:tx>
            <c:strRef>
              <c:f>'Remoção 2012_2014'!$F$77</c:f>
              <c:strCache>
                <c:ptCount val="1"/>
                <c:pt idx="0">
                  <c:v>DQOt (mg/L) - LM</c:v>
                </c:pt>
              </c:strCache>
            </c:strRef>
          </c:tx>
          <c:spPr>
            <a:solidFill>
              <a:srgbClr val="002060"/>
            </a:solidFill>
          </c:spPr>
          <c:dPt>
            <c:idx val="0"/>
            <c:spPr>
              <a:solidFill>
                <a:srgbClr val="FF0000"/>
              </a:solidFill>
            </c:spPr>
          </c:dPt>
          <c:dPt>
            <c:idx val="5"/>
            <c:spPr>
              <a:solidFill>
                <a:srgbClr val="FF0000"/>
              </a:solidFill>
            </c:spPr>
          </c:dPt>
          <c:dPt>
            <c:idx val="7"/>
            <c:spPr>
              <a:solidFill>
                <a:srgbClr val="FF0000"/>
              </a:solidFill>
            </c:spPr>
          </c:dPt>
          <c:cat>
            <c:numRef>
              <c:f>'Remoção 2012_2014'!$A$78:$A$108</c:f>
              <c:numCache>
                <c:formatCode>[$-416]mmm\-yy;@</c:formatCode>
                <c:ptCount val="31"/>
                <c:pt idx="0">
                  <c:v>40983</c:v>
                </c:pt>
                <c:pt idx="1">
                  <c:v>41014</c:v>
                </c:pt>
                <c:pt idx="2">
                  <c:v>41044</c:v>
                </c:pt>
                <c:pt idx="3">
                  <c:v>41075</c:v>
                </c:pt>
                <c:pt idx="4">
                  <c:v>41105</c:v>
                </c:pt>
                <c:pt idx="5">
                  <c:v>41136</c:v>
                </c:pt>
                <c:pt idx="6">
                  <c:v>41167</c:v>
                </c:pt>
                <c:pt idx="7">
                  <c:v>41197</c:v>
                </c:pt>
                <c:pt idx="8">
                  <c:v>41228</c:v>
                </c:pt>
                <c:pt idx="9">
                  <c:v>41258</c:v>
                </c:pt>
                <c:pt idx="10">
                  <c:v>41289</c:v>
                </c:pt>
                <c:pt idx="11">
                  <c:v>41320</c:v>
                </c:pt>
                <c:pt idx="12">
                  <c:v>41348</c:v>
                </c:pt>
                <c:pt idx="13">
                  <c:v>41379</c:v>
                </c:pt>
                <c:pt idx="14">
                  <c:v>41409</c:v>
                </c:pt>
                <c:pt idx="15">
                  <c:v>41440</c:v>
                </c:pt>
                <c:pt idx="16">
                  <c:v>41470</c:v>
                </c:pt>
                <c:pt idx="17">
                  <c:v>41501</c:v>
                </c:pt>
                <c:pt idx="18">
                  <c:v>41532</c:v>
                </c:pt>
                <c:pt idx="19">
                  <c:v>41562</c:v>
                </c:pt>
                <c:pt idx="20">
                  <c:v>41593</c:v>
                </c:pt>
                <c:pt idx="21">
                  <c:v>41623</c:v>
                </c:pt>
                <c:pt idx="22">
                  <c:v>41654</c:v>
                </c:pt>
                <c:pt idx="23">
                  <c:v>41685</c:v>
                </c:pt>
                <c:pt idx="24">
                  <c:v>41713</c:v>
                </c:pt>
                <c:pt idx="25">
                  <c:v>41730</c:v>
                </c:pt>
                <c:pt idx="26">
                  <c:v>41760</c:v>
                </c:pt>
                <c:pt idx="27">
                  <c:v>41791</c:v>
                </c:pt>
                <c:pt idx="28">
                  <c:v>41821</c:v>
                </c:pt>
                <c:pt idx="29">
                  <c:v>41853</c:v>
                </c:pt>
                <c:pt idx="30">
                  <c:v>41883</c:v>
                </c:pt>
              </c:numCache>
              <c:extLst>
                <c:ext xmlns:c15="http://schemas.microsoft.com/office/drawing/2012/chart" uri="{02D57815-91ED-43cb-92C2-25804820EDAC}">
                  <c15:fullRef>
                    <c15:sqref>'Remoção 2012_2014'!$A$78:$A$111</c15:sqref>
                  </c15:fullRef>
                </c:ext>
              </c:extLst>
            </c:numRef>
          </c:cat>
          <c:val>
            <c:numRef>
              <c:f>'Remoção 2012_2014'!$F$78:$F$108</c:f>
              <c:numCache>
                <c:formatCode>General</c:formatCode>
                <c:ptCount val="31"/>
                <c:pt idx="0" formatCode="0.0%">
                  <c:v>-1.015228426395942E-2</c:v>
                </c:pt>
                <c:pt idx="2" formatCode="0.0%">
                  <c:v>0.19864559819413111</c:v>
                </c:pt>
                <c:pt idx="3" formatCode="0.0%">
                  <c:v>0.41081081081081139</c:v>
                </c:pt>
                <c:pt idx="4" formatCode="0.0%">
                  <c:v>0.62282398452611265</c:v>
                </c:pt>
                <c:pt idx="5" formatCode="0.0%">
                  <c:v>-0.17004048582995976</c:v>
                </c:pt>
                <c:pt idx="6" formatCode="0.0%">
                  <c:v>0.57370892018779363</c:v>
                </c:pt>
                <c:pt idx="7" formatCode="0.0%">
                  <c:v>-0.24555160142348753</c:v>
                </c:pt>
                <c:pt idx="8" formatCode="0.0%">
                  <c:v>0.48207885304659531</c:v>
                </c:pt>
                <c:pt idx="9" formatCode="0.0%">
                  <c:v>0.26181818181818212</c:v>
                </c:pt>
                <c:pt idx="11" formatCode="0.0%">
                  <c:v>0.12539515279241328</c:v>
                </c:pt>
                <c:pt idx="12" formatCode="0.0%">
                  <c:v>0.37304933472047308</c:v>
                </c:pt>
                <c:pt idx="18" formatCode="0.0%">
                  <c:v>0.81024819855884767</c:v>
                </c:pt>
                <c:pt idx="19" formatCode="0.0%">
                  <c:v>0.77711251694532313</c:v>
                </c:pt>
                <c:pt idx="20" formatCode="0.0%">
                  <c:v>0.82044605456809772</c:v>
                </c:pt>
                <c:pt idx="21" formatCode="0.0%">
                  <c:v>0.66423200859291076</c:v>
                </c:pt>
                <c:pt idx="22" formatCode="0.0%">
                  <c:v>0.77017608217168065</c:v>
                </c:pt>
                <c:pt idx="23" formatCode="0.0%">
                  <c:v>0.77803767081127662</c:v>
                </c:pt>
                <c:pt idx="24" formatCode="0.0%">
                  <c:v>0.77963194011228965</c:v>
                </c:pt>
                <c:pt idx="25" formatCode="0.0%">
                  <c:v>0.79135802469135808</c:v>
                </c:pt>
                <c:pt idx="26" formatCode="0.0%">
                  <c:v>0.7846153846153846</c:v>
                </c:pt>
                <c:pt idx="27" formatCode="0.0%">
                  <c:v>0.74735605170387831</c:v>
                </c:pt>
                <c:pt idx="28" formatCode="0.0%">
                  <c:v>0.76286764705882426</c:v>
                </c:pt>
                <c:pt idx="29" formatCode="0.0%">
                  <c:v>0.79142137107059463</c:v>
                </c:pt>
                <c:pt idx="30" formatCode="0.0%">
                  <c:v>0.85663924794359703</c:v>
                </c:pt>
              </c:numCache>
              <c:extLst>
                <c:ext xmlns:c15="http://schemas.microsoft.com/office/drawing/2012/chart" uri="{02D57815-91ED-43cb-92C2-25804820EDAC}">
                  <c15:fullRef>
                    <c15:sqref>'Remoção 2012_2014'!$F$78:$F$111</c15:sqref>
                  </c15:fullRef>
                </c:ext>
              </c:extLst>
            </c:numRef>
          </c:val>
        </c:ser>
        <c:axId val="77813248"/>
        <c:axId val="77814784"/>
      </c:barChart>
      <c:dateAx>
        <c:axId val="77813248"/>
        <c:scaling>
          <c:orientation val="minMax"/>
        </c:scaling>
        <c:axPos val="b"/>
        <c:majorGridlines>
          <c:spPr>
            <a:ln>
              <a:solidFill>
                <a:schemeClr val="tx1"/>
              </a:solidFill>
              <a:prstDash val="dash"/>
            </a:ln>
          </c:spPr>
        </c:majorGridlines>
        <c:minorGridlines>
          <c:spPr>
            <a:ln w="12700" cmpd="sng">
              <a:solidFill>
                <a:schemeClr val="tx1"/>
              </a:solidFill>
              <a:prstDash val="dash"/>
            </a:ln>
          </c:spPr>
        </c:minorGridlines>
        <c:numFmt formatCode="[$-416]mmm\-yy;@" sourceLinked="1"/>
        <c:tickLblPos val="nextTo"/>
        <c:txPr>
          <a:bodyPr rot="-3000000"/>
          <a:lstStyle/>
          <a:p>
            <a:pPr>
              <a:defRPr sz="1200" b="1"/>
            </a:pPr>
            <a:endParaRPr lang="pt-BR"/>
          </a:p>
        </c:txPr>
        <c:crossAx val="77814784"/>
        <c:crosses val="autoZero"/>
        <c:auto val="1"/>
        <c:lblOffset val="100"/>
        <c:baseTimeUnit val="months"/>
        <c:majorUnit val="1"/>
        <c:majorTimeUnit val="months"/>
        <c:minorUnit val="1"/>
        <c:minorTimeUnit val="months"/>
      </c:dateAx>
      <c:valAx>
        <c:axId val="77814784"/>
        <c:scaling>
          <c:orientation val="minMax"/>
          <c:max val="1"/>
          <c:min val="-0.30000000000000032"/>
        </c:scaling>
        <c:axPos val="l"/>
        <c:majorGridlines>
          <c:spPr>
            <a:ln>
              <a:solidFill>
                <a:schemeClr val="tx1"/>
              </a:solidFill>
            </a:ln>
          </c:spPr>
        </c:majorGridlines>
        <c:title>
          <c:tx>
            <c:rich>
              <a:bodyPr rot="-5400000" vert="horz"/>
              <a:lstStyle/>
              <a:p>
                <a:pPr>
                  <a:defRPr sz="1600"/>
                </a:pPr>
                <a:r>
                  <a:rPr lang="en-US" sz="1600"/>
                  <a:t>Medida de Remoção (%)</a:t>
                </a:r>
              </a:p>
            </c:rich>
          </c:tx>
          <c:layout>
            <c:manualLayout>
              <c:xMode val="edge"/>
              <c:yMode val="edge"/>
              <c:x val="1.2394864984506419E-2"/>
              <c:y val="0.31529371972833276"/>
            </c:manualLayout>
          </c:layout>
        </c:title>
        <c:numFmt formatCode="0%" sourceLinked="0"/>
        <c:tickLblPos val="nextTo"/>
        <c:txPr>
          <a:bodyPr/>
          <a:lstStyle/>
          <a:p>
            <a:pPr>
              <a:defRPr sz="1400"/>
            </a:pPr>
            <a:endParaRPr lang="pt-BR"/>
          </a:p>
        </c:txPr>
        <c:crossAx val="77813248"/>
        <c:crosses val="autoZero"/>
        <c:crossBetween val="between"/>
        <c:majorUnit val="0.1"/>
      </c:valAx>
    </c:plotArea>
    <c:plotVisOnly val="1"/>
    <c:dispBlanksAs val="gap"/>
  </c:chart>
  <c:spPr>
    <a:ln w="12700">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A7D381-343A-4135-8BB5-A898B8AE7CCD}" type="datetimeFigureOut">
              <a:rPr lang="pt-BR" smtClean="0"/>
              <a:pPr/>
              <a:t>26/05/2015</a:t>
            </a:fld>
            <a:endParaRPr lang="pt-BR"/>
          </a:p>
        </p:txBody>
      </p:sp>
      <p:sp>
        <p:nvSpPr>
          <p:cNvPr id="4" name="Espaço Reservado para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9B2ACA-870B-47D0-96DB-C74EC94BA3F2}" type="slidenum">
              <a:rPr lang="pt-BR" smtClean="0"/>
              <a:pPr/>
              <a:t>‹nº›</a:t>
            </a:fld>
            <a:endParaRPr lang="pt-BR"/>
          </a:p>
        </p:txBody>
      </p:sp>
    </p:spTree>
    <p:extLst>
      <p:ext uri="{BB962C8B-B14F-4D97-AF65-F5344CB8AC3E}">
        <p14:creationId xmlns:p14="http://schemas.microsoft.com/office/powerpoint/2010/main" xmlns="" val="370004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E779DC-CEBD-4D7C-8DD7-D009321F54F6}" type="datetimeFigureOut">
              <a:rPr lang="pt-BR" smtClean="0"/>
              <a:pPr/>
              <a:t>26/05/2015</a:t>
            </a:fld>
            <a:endParaRPr lang="pt-BR"/>
          </a:p>
        </p:txBody>
      </p:sp>
      <p:sp>
        <p:nvSpPr>
          <p:cNvPr id="4" name="Espaço Reservado para Imagem de Sli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CDDA63-106B-44F6-B67B-5238A56D1313}" type="slidenum">
              <a:rPr lang="pt-BR" smtClean="0"/>
              <a:pPr/>
              <a:t>‹nº›</a:t>
            </a:fld>
            <a:endParaRPr lang="pt-BR"/>
          </a:p>
        </p:txBody>
      </p:sp>
    </p:spTree>
    <p:extLst>
      <p:ext uri="{BB962C8B-B14F-4D97-AF65-F5344CB8AC3E}">
        <p14:creationId xmlns:p14="http://schemas.microsoft.com/office/powerpoint/2010/main" xmlns="" val="246346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6CDDA63-106B-44F6-B67B-5238A56D1313}" type="slidenum">
              <a:rPr lang="pt-BR" smtClean="0"/>
              <a:pPr/>
              <a:t>16</a:t>
            </a:fld>
            <a:endParaRPr lang="pt-BR"/>
          </a:p>
        </p:txBody>
      </p:sp>
    </p:spTree>
    <p:extLst>
      <p:ext uri="{BB962C8B-B14F-4D97-AF65-F5344CB8AC3E}">
        <p14:creationId xmlns:p14="http://schemas.microsoft.com/office/powerpoint/2010/main" xmlns="" val="304669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a:xfrm>
            <a:off x="1671340" y="12446471"/>
            <a:ext cx="6768752" cy="365125"/>
          </a:xfrm>
        </p:spPr>
        <p:txBody>
          <a:bodyPr/>
          <a:lstStyle/>
          <a:p>
            <a:endParaRPr lang="pt-BR" dirty="0"/>
          </a:p>
        </p:txBody>
      </p:sp>
      <p:pic>
        <p:nvPicPr>
          <p:cNvPr id="2052" name="Picture 4" descr="Logo Assembleia 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6060207"/>
            <a:ext cx="1865561" cy="807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ângulo 7"/>
          <p:cNvSpPr/>
          <p:nvPr userDrawn="1"/>
        </p:nvSpPr>
        <p:spPr>
          <a:xfrm>
            <a:off x="251520" y="6201797"/>
            <a:ext cx="6696744" cy="646331"/>
          </a:xfrm>
          <a:prstGeom prst="rect">
            <a:avLst/>
          </a:prstGeom>
        </p:spPr>
        <p:txBody>
          <a:bodyPr wrap="square">
            <a:spAutoFit/>
          </a:bodyPr>
          <a:lstStyle/>
          <a:p>
            <a:pPr algn="ctr"/>
            <a:r>
              <a:rPr lang="pt-BR" sz="1200" b="1" dirty="0" smtClean="0"/>
              <a:t> </a:t>
            </a:r>
            <a:r>
              <a:rPr lang="pt-BR" sz="1200" b="1" dirty="0">
                <a:latin typeface="Times New Roman" pitchFamily="18" charset="0"/>
                <a:cs typeface="Times New Roman" pitchFamily="18" charset="0"/>
              </a:rPr>
              <a:t>AVALIAÇÃO DA EFICIÊNCIA DO SISTEMA DE TRATAMENTO DE ESGOTO SANITÁRIO DE JOAÇABA E HERVAL D’OESTE: PROPOSIÇÕES </a:t>
            </a:r>
            <a:r>
              <a:rPr lang="pt-BR" sz="1200" b="1" dirty="0" smtClean="0">
                <a:latin typeface="Times New Roman" pitchFamily="18" charset="0"/>
                <a:cs typeface="Times New Roman" pitchFamily="18" charset="0"/>
              </a:rPr>
              <a:t>PARA </a:t>
            </a:r>
            <a:r>
              <a:rPr lang="pt-BR" sz="1200" b="1" dirty="0">
                <a:latin typeface="Times New Roman" pitchFamily="18" charset="0"/>
                <a:cs typeface="Times New Roman" pitchFamily="18" charset="0"/>
              </a:rPr>
              <a:t>ATENDER </a:t>
            </a:r>
            <a:r>
              <a:rPr lang="pt-BR" sz="1200" b="1" dirty="0" smtClean="0">
                <a:latin typeface="Times New Roman" pitchFamily="18" charset="0"/>
                <a:cs typeface="Times New Roman" pitchFamily="18" charset="0"/>
              </a:rPr>
              <a:t>AO </a:t>
            </a:r>
            <a:r>
              <a:rPr lang="pt-BR" sz="1200" b="1" dirty="0">
                <a:latin typeface="Times New Roman" pitchFamily="18" charset="0"/>
                <a:cs typeface="Times New Roman" pitchFamily="18" charset="0"/>
              </a:rPr>
              <a:t>AUMENTO DA </a:t>
            </a:r>
            <a:r>
              <a:rPr lang="pt-BR" sz="1200" b="1" dirty="0" smtClean="0">
                <a:latin typeface="Times New Roman" pitchFamily="18" charset="0"/>
                <a:cs typeface="Times New Roman" pitchFamily="18" charset="0"/>
              </a:rPr>
              <a:t>DEMANDA</a:t>
            </a:r>
            <a:endParaRPr lang="pt-BR" sz="1200" b="1" dirty="0">
              <a:latin typeface="Times New Roman" pitchFamily="18" charset="0"/>
              <a:cs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A57FAEA-E38E-4A87-917E-EAF0A5FAC892}" type="datetimeFigureOut">
              <a:rPr lang="pt-BR" smtClean="0"/>
              <a:pPr/>
              <a:t>26/05/2015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31C6AD-51C5-4946-A5C1-197B6914BEF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7FAEA-E38E-4A87-917E-EAF0A5FAC892}" type="datetimeFigureOut">
              <a:rPr lang="pt-BR" smtClean="0"/>
              <a:pPr/>
              <a:t>26/05/2015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1C6AD-51C5-4946-A5C1-197B6914BEF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Assembleia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8735" y="3714"/>
            <a:ext cx="5357738" cy="2341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ítulo 1"/>
          <p:cNvSpPr>
            <a:spLocks noGrp="1"/>
          </p:cNvSpPr>
          <p:nvPr>
            <p:ph type="ctrTitle"/>
          </p:nvPr>
        </p:nvSpPr>
        <p:spPr>
          <a:xfrm>
            <a:off x="130721" y="2636913"/>
            <a:ext cx="8833767" cy="2088232"/>
          </a:xfrm>
        </p:spPr>
        <p:txBody>
          <a:bodyPr>
            <a:noAutofit/>
          </a:bodyPr>
          <a:lstStyle/>
          <a:p>
            <a:pPr>
              <a:lnSpc>
                <a:spcPct val="150000"/>
              </a:lnSpc>
            </a:pPr>
            <a:r>
              <a:rPr lang="pt-BR" sz="3200" b="1" dirty="0">
                <a:latin typeface="Times New Roman" panose="02020603050405020304" pitchFamily="18" charset="0"/>
                <a:cs typeface="Times New Roman" panose="02020603050405020304" pitchFamily="18" charset="0"/>
              </a:rPr>
              <a:t>AVALIAÇÃO DA EFICIÊNCIA DAS LEE DO SIMAE PÓS-ETAPA DE INSTALAÇÃO DO PRÉ-TRATAMENTO</a:t>
            </a:r>
          </a:p>
        </p:txBody>
      </p:sp>
      <p:sp>
        <p:nvSpPr>
          <p:cNvPr id="7" name="Retângulo 6"/>
          <p:cNvSpPr/>
          <p:nvPr/>
        </p:nvSpPr>
        <p:spPr>
          <a:xfrm>
            <a:off x="2267744" y="5445224"/>
            <a:ext cx="6552728" cy="1077218"/>
          </a:xfrm>
          <a:prstGeom prst="rect">
            <a:avLst/>
          </a:prstGeom>
        </p:spPr>
        <p:txBody>
          <a:bodyPr wrap="square">
            <a:spAutoFit/>
          </a:bodyPr>
          <a:lstStyle/>
          <a:p>
            <a:pPr algn="r"/>
            <a:r>
              <a:rPr lang="pt-BR" sz="1600" b="1" dirty="0" smtClean="0">
                <a:latin typeface="Times New Roman" pitchFamily="18" charset="0"/>
                <a:cs typeface="Times New Roman" pitchFamily="18" charset="0"/>
              </a:rPr>
              <a:t>AUTORES</a:t>
            </a:r>
          </a:p>
          <a:p>
            <a:pPr algn="r"/>
            <a:r>
              <a:rPr lang="pt-BR" sz="1600" dirty="0">
                <a:latin typeface="Times New Roman" pitchFamily="18" charset="0"/>
                <a:cs typeface="Times New Roman" pitchFamily="18" charset="0"/>
              </a:rPr>
              <a:t>Prof. </a:t>
            </a:r>
            <a:r>
              <a:rPr lang="pt-BR" sz="1600" dirty="0" smtClean="0">
                <a:latin typeface="Times New Roman" pitchFamily="18" charset="0"/>
                <a:cs typeface="Times New Roman" pitchFamily="18" charset="0"/>
              </a:rPr>
              <a:t>Dr. Dirceu Scaratti - UNOESC</a:t>
            </a:r>
            <a:endParaRPr lang="pt-BR" sz="1600" dirty="0">
              <a:latin typeface="Times New Roman" pitchFamily="18" charset="0"/>
              <a:cs typeface="Times New Roman" pitchFamily="18" charset="0"/>
            </a:endParaRPr>
          </a:p>
          <a:p>
            <a:pPr algn="r"/>
            <a:r>
              <a:rPr lang="pt-BR" sz="1600" dirty="0" smtClean="0">
                <a:latin typeface="Times New Roman" pitchFamily="18" charset="0"/>
                <a:cs typeface="Times New Roman" pitchFamily="18" charset="0"/>
              </a:rPr>
              <a:t>Prof. Eng</a:t>
            </a:r>
            <a:r>
              <a:rPr lang="pt-BR" sz="1600" dirty="0">
                <a:latin typeface="Times New Roman" pitchFamily="18" charset="0"/>
                <a:cs typeface="Times New Roman" pitchFamily="18" charset="0"/>
              </a:rPr>
              <a:t>. Civil </a:t>
            </a:r>
            <a:r>
              <a:rPr lang="pt-BR" sz="1600" dirty="0" smtClean="0">
                <a:latin typeface="Times New Roman" pitchFamily="18" charset="0"/>
                <a:cs typeface="Times New Roman" pitchFamily="18" charset="0"/>
              </a:rPr>
              <a:t>João </a:t>
            </a:r>
            <a:r>
              <a:rPr lang="pt-BR" sz="1600" dirty="0">
                <a:latin typeface="Times New Roman" pitchFamily="18" charset="0"/>
                <a:cs typeface="Times New Roman" pitchFamily="18" charset="0"/>
              </a:rPr>
              <a:t>Carlos </a:t>
            </a:r>
            <a:r>
              <a:rPr lang="pt-BR" sz="1600" dirty="0" err="1" smtClean="0">
                <a:latin typeface="Times New Roman" pitchFamily="18" charset="0"/>
                <a:cs typeface="Times New Roman" pitchFamily="18" charset="0"/>
              </a:rPr>
              <a:t>Ungericht</a:t>
            </a:r>
            <a:r>
              <a:rPr lang="pt-BR" sz="1600" dirty="0" smtClean="0">
                <a:latin typeface="Times New Roman" pitchFamily="18" charset="0"/>
                <a:cs typeface="Times New Roman" pitchFamily="18" charset="0"/>
              </a:rPr>
              <a:t> - SIMAE</a:t>
            </a:r>
            <a:endParaRPr lang="pt-BR" sz="1600" dirty="0">
              <a:latin typeface="Times New Roman" pitchFamily="18" charset="0"/>
              <a:cs typeface="Times New Roman" pitchFamily="18" charset="0"/>
            </a:endParaRPr>
          </a:p>
          <a:p>
            <a:pPr algn="r"/>
            <a:r>
              <a:rPr lang="pt-BR" sz="1600" dirty="0" smtClean="0">
                <a:latin typeface="Times New Roman" pitchFamily="18" charset="0"/>
                <a:cs typeface="Times New Roman" pitchFamily="18" charset="0"/>
              </a:rPr>
              <a:t>Eng. Sanitarista e Ambiental André Luiz Bolzon</a:t>
            </a:r>
            <a:r>
              <a:rPr lang="pt-BR" sz="1600" dirty="0">
                <a:latin typeface="Times New Roman" pitchFamily="18" charset="0"/>
                <a:cs typeface="Times New Roman" pitchFamily="18" charset="0"/>
              </a:rPr>
              <a:t> </a:t>
            </a:r>
            <a:r>
              <a:rPr lang="pt-BR" sz="1600" dirty="0" smtClean="0">
                <a:latin typeface="Times New Roman" pitchFamily="18" charset="0"/>
                <a:cs typeface="Times New Roman" pitchFamily="18" charset="0"/>
              </a:rPr>
              <a:t>- Laticínios TIROL</a:t>
            </a:r>
            <a:endParaRPr lang="pt-BR"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9730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 - DSC0143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473"/>
          <a:stretch/>
        </p:blipFill>
        <p:spPr bwMode="auto">
          <a:xfrm>
            <a:off x="1092474" y="1041309"/>
            <a:ext cx="6959052" cy="4547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ítulo 7"/>
          <p:cNvSpPr txBox="1">
            <a:spLocks/>
          </p:cNvSpPr>
          <p:nvPr/>
        </p:nvSpPr>
        <p:spPr>
          <a:xfrm>
            <a:off x="755576" y="274638"/>
            <a:ext cx="7776864" cy="7060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anose="02020603050405020304" pitchFamily="18" charset="0"/>
              </a:rPr>
              <a:t>Figura 5 - Disposição do Lodo retirado da LA da ETE</a:t>
            </a:r>
            <a:endParaRPr lang="pt-BR" sz="2400"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5292080" y="5661248"/>
            <a:ext cx="2808312" cy="400110"/>
          </a:xfrm>
          <a:prstGeom prst="rect">
            <a:avLst/>
          </a:prstGeom>
          <a:noFill/>
        </p:spPr>
        <p:txBody>
          <a:bodyPr wrap="square" rtlCol="0">
            <a:spAutoFit/>
          </a:bodyPr>
          <a:lstStyle/>
          <a:p>
            <a:pPr algn="r"/>
            <a:r>
              <a:rPr lang="pt-BR" sz="2000" dirty="0" smtClean="0">
                <a:latin typeface="Times New Roman" pitchFamily="18" charset="0"/>
                <a:cs typeface="Times New Roman" pitchFamily="18" charset="0"/>
              </a:rPr>
              <a:t>Fonte: Simae, 2013</a:t>
            </a:r>
            <a:r>
              <a:rPr lang="pt-BR" sz="2000" dirty="0" smtClean="0"/>
              <a:t> </a:t>
            </a:r>
            <a:endParaRPr lang="pt-BR" sz="2000" dirty="0"/>
          </a:p>
        </p:txBody>
      </p:sp>
    </p:spTree>
    <p:extLst>
      <p:ext uri="{BB962C8B-B14F-4D97-AF65-F5344CB8AC3E}">
        <p14:creationId xmlns:p14="http://schemas.microsoft.com/office/powerpoint/2010/main" xmlns="" val="379334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smtClean="0">
                <a:latin typeface="Times New Roman" pitchFamily="18" charset="0"/>
                <a:cs typeface="Times New Roman" pitchFamily="18" charset="0"/>
              </a:rPr>
              <a:t>OBJETIVO GERAL</a:t>
            </a:r>
            <a:endParaRPr lang="pt-BR" sz="2800" b="1" dirty="0">
              <a:latin typeface="Times New Roman" pitchFamily="18" charset="0"/>
              <a:cs typeface="Times New Roman" pitchFamily="18" charset="0"/>
            </a:endParaRPr>
          </a:p>
        </p:txBody>
      </p:sp>
      <p:sp>
        <p:nvSpPr>
          <p:cNvPr id="5" name="Espaço Reservado para Conteúdo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215" algn="just">
              <a:lnSpc>
                <a:spcPct val="130000"/>
              </a:lnSpc>
              <a:buNone/>
            </a:pPr>
            <a:r>
              <a:rPr lang="pt-BR" sz="2800" dirty="0" smtClean="0">
                <a:latin typeface="Times New Roman" panose="02020603050405020304" pitchFamily="18" charset="0"/>
                <a:ea typeface="Times New Roman" panose="02020603050405020304" pitchFamily="18" charset="0"/>
              </a:rPr>
              <a:t>Avaliar </a:t>
            </a:r>
            <a:r>
              <a:rPr lang="pt-BR" sz="2800" dirty="0">
                <a:latin typeface="Times New Roman" panose="02020603050405020304" pitchFamily="18" charset="0"/>
                <a:ea typeface="Times New Roman" panose="02020603050405020304" pitchFamily="18" charset="0"/>
              </a:rPr>
              <a:t>a eficiência no tratamento de esgoto sanitário do sistema de LEE do SIMAE pós-etapa de instalação do pré-tratamento</a:t>
            </a:r>
          </a:p>
        </p:txBody>
      </p:sp>
    </p:spTree>
    <p:extLst>
      <p:ext uri="{BB962C8B-B14F-4D97-AF65-F5344CB8AC3E}">
        <p14:creationId xmlns:p14="http://schemas.microsoft.com/office/powerpoint/2010/main" xmlns="" val="2104626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7200" y="274638"/>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METODOLOGIA</a:t>
            </a:r>
            <a:endParaRPr lang="pt-BR" sz="2800" b="1" dirty="0">
              <a:latin typeface="Times New Roman" pitchFamily="18" charset="0"/>
              <a:cs typeface="Times New Roman" pitchFamily="18" charset="0"/>
            </a:endParaRPr>
          </a:p>
        </p:txBody>
      </p:sp>
      <p:sp>
        <p:nvSpPr>
          <p:cNvPr id="7" name="Espaço Reservado para Conteúdo 2"/>
          <p:cNvSpPr txBox="1">
            <a:spLocks/>
          </p:cNvSpPr>
          <p:nvPr/>
        </p:nvSpPr>
        <p:spPr>
          <a:xfrm>
            <a:off x="457200" y="1124744"/>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000" algn="just">
              <a:lnSpc>
                <a:spcPct val="130000"/>
              </a:lnSpc>
              <a:buFont typeface="Arial" pitchFamily="34" charset="0"/>
              <a:buNone/>
            </a:pPr>
            <a:r>
              <a:rPr lang="pt-BR" sz="2800" dirty="0" smtClean="0">
                <a:latin typeface="Times New Roman" pitchFamily="18" charset="0"/>
                <a:cs typeface="Times New Roman" pitchFamily="18" charset="0"/>
              </a:rPr>
              <a:t>A ETE é formada em sequência de três lagoas em série e atende as coletas de Joaçaba e Herval d’Oeste; </a:t>
            </a:r>
          </a:p>
          <a:p>
            <a:pPr marL="0" indent="450000" algn="just">
              <a:lnSpc>
                <a:spcPct val="130000"/>
              </a:lnSpc>
              <a:buNone/>
            </a:pP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Acompanhamento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analítico mensal </a:t>
            </a: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foi realizado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pelo SIMAE em conjunto com o Laboratório de Experimentação e Microbiologia da Unoesc Videira e do SIMAE, no período de 2012 a </a:t>
            </a: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2014);</a:t>
            </a:r>
            <a:endParaRPr lang="pt-BR" sz="2800" dirty="0" smtClean="0">
              <a:latin typeface="Times New Roman" pitchFamily="18" charset="0"/>
              <a:cs typeface="Times New Roman" pitchFamily="18" charset="0"/>
            </a:endParaRPr>
          </a:p>
          <a:p>
            <a:pPr marL="0" indent="450000" algn="just">
              <a:lnSpc>
                <a:spcPct val="130000"/>
              </a:lnSpc>
              <a:buFont typeface="Arial" pitchFamily="34" charset="0"/>
              <a:buNone/>
            </a:pPr>
            <a:endParaRPr lang="pt-BR" sz="2800" dirty="0" smtClean="0">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xmlns="" val="313013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220072" y="5733256"/>
            <a:ext cx="3198312" cy="369332"/>
          </a:xfrm>
          <a:prstGeom prst="rect">
            <a:avLst/>
          </a:prstGeom>
        </p:spPr>
        <p:txBody>
          <a:bodyPr wrap="none">
            <a:spAutoFit/>
          </a:bodyPr>
          <a:lstStyle/>
          <a:p>
            <a:pPr indent="431800" algn="ctr">
              <a:spcAft>
                <a:spcPts val="0"/>
              </a:spcAft>
              <a:tabLst>
                <a:tab pos="180340" algn="l"/>
              </a:tabLst>
            </a:pPr>
            <a:r>
              <a:rPr lang="pt-BR" dirty="0" smtClean="0">
                <a:latin typeface="Times New Roman" panose="02020603050405020304" pitchFamily="18" charset="0"/>
                <a:ea typeface="Calibri" panose="020F0502020204030204" pitchFamily="34" charset="0"/>
                <a:cs typeface="Calibri" panose="020F0502020204030204" pitchFamily="34" charset="0"/>
              </a:rPr>
              <a:t>Fonte: Google Earth, 2015</a:t>
            </a:r>
            <a:endParaRPr lang="pt-BR"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tângulo 2"/>
          <p:cNvSpPr/>
          <p:nvPr/>
        </p:nvSpPr>
        <p:spPr>
          <a:xfrm>
            <a:off x="539552" y="0"/>
            <a:ext cx="7992888" cy="830997"/>
          </a:xfrm>
          <a:prstGeom prst="rect">
            <a:avLst/>
          </a:prstGeom>
        </p:spPr>
        <p:txBody>
          <a:bodyPr wrap="square">
            <a:spAutoFit/>
          </a:bodyPr>
          <a:lstStyle/>
          <a:p>
            <a:pPr algn="ctr"/>
            <a:r>
              <a:rPr lang="pt-BR" sz="2400" dirty="0" smtClean="0">
                <a:latin typeface="Times New Roman" panose="02020603050405020304" pitchFamily="18" charset="0"/>
                <a:ea typeface="Calibri" panose="020F0502020204030204" pitchFamily="34" charset="0"/>
              </a:rPr>
              <a:t>Figura 6 - Foto </a:t>
            </a:r>
            <a:r>
              <a:rPr lang="pt-BR" sz="2400" dirty="0">
                <a:latin typeface="Times New Roman" panose="02020603050405020304" pitchFamily="18" charset="0"/>
                <a:ea typeface="Calibri" panose="020F0502020204030204" pitchFamily="34" charset="0"/>
              </a:rPr>
              <a:t>aérea da ETE tipo Lagoas de Estabilização do SIMAE</a:t>
            </a:r>
            <a:endParaRPr lang="pt-BR" sz="2400" dirty="0"/>
          </a:p>
        </p:txBody>
      </p:sp>
      <p:pic>
        <p:nvPicPr>
          <p:cNvPr id="6" name="Espaço Reservado para Conteúdo 3"/>
          <p:cNvPicPr>
            <a:picLocks/>
          </p:cNvPicPr>
          <p:nvPr/>
        </p:nvPicPr>
        <p:blipFill>
          <a:blip r:embed="rId2" cstate="print"/>
          <a:stretch>
            <a:fillRect/>
          </a:stretch>
        </p:blipFill>
        <p:spPr>
          <a:xfrm>
            <a:off x="639981" y="836712"/>
            <a:ext cx="7740709" cy="4896544"/>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4917" y="3429000"/>
            <a:ext cx="1648931" cy="1273341"/>
          </a:xfrm>
          <a:prstGeom prst="rect">
            <a:avLst/>
          </a:prstGeom>
        </p:spPr>
      </p:pic>
    </p:spTree>
    <p:extLst>
      <p:ext uri="{BB962C8B-B14F-4D97-AF65-F5344CB8AC3E}">
        <p14:creationId xmlns:p14="http://schemas.microsoft.com/office/powerpoint/2010/main" xmlns="" val="2647724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323528" y="1484784"/>
            <a:ext cx="8568952" cy="51125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cs typeface="Times New Roman" panose="02020603050405020304" pitchFamily="18" charset="0"/>
              </a:rPr>
              <a:t>Coletas de amostras e análises mensais, com algumas exceções por problemas pontuais;</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cs typeface="Times New Roman" panose="02020603050405020304" pitchFamily="18" charset="0"/>
              </a:rPr>
              <a:t>Período da avaliação da eficiência de março de 2012 a setembro de 2014;</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cs typeface="Times New Roman" panose="02020603050405020304" pitchFamily="18" charset="0"/>
              </a:rPr>
              <a:t>Intervalo de descontinuidade logo após as obras de instalação do pré-tratamento e da dragagem do lodo da lagoa anaeróbia de abril a agosto de 2013;</a:t>
            </a:r>
            <a:endParaRPr lang="pt-BR"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8" name="Título 1"/>
          <p:cNvSpPr txBox="1">
            <a:spLocks/>
          </p:cNvSpPr>
          <p:nvPr/>
        </p:nvSpPr>
        <p:spPr>
          <a:xfrm>
            <a:off x="457200" y="274638"/>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METODOLOGIA</a:t>
            </a:r>
            <a:endParaRPr lang="pt-B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98183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323528" y="908720"/>
            <a:ext cx="8568952" cy="511256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60800" algn="just">
              <a:lnSpc>
                <a:spcPct val="140000"/>
              </a:lnSpc>
              <a:spcBef>
                <a:spcPts val="0"/>
              </a:spcBef>
              <a:buFont typeface="Arial" pitchFamily="34" charset="0"/>
              <a:buNone/>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Análises físico-químicas e microbiológicas, realizadas: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Potencial </a:t>
            </a:r>
            <a:r>
              <a:rPr lang="pt-BR"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hidrogeniônico</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Demanda química de oxigênio (DQO);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Demanda bioquímica de oxigênio (DBO);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Nitrogênio amoniacal (NH</a:t>
            </a:r>
            <a:r>
              <a:rPr lang="pt-BR" sz="2800" baseline="-25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 Nitrito (N</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a:t>
            </a:r>
            <a:r>
              <a:rPr lang="pt-BR" sz="2800" baseline="-25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  Nitrato (N</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a:t>
            </a:r>
            <a:r>
              <a:rPr lang="pt-BR" sz="2800" baseline="-25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Ortofosfato reativo (P</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a:t>
            </a:r>
            <a:r>
              <a:rPr lang="pt-BR" sz="2800" baseline="-25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lang="pt-BR" sz="2800" baseline="30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Sólidos totais (ST) e sólidos em suspensão (SS); </a:t>
            </a:r>
          </a:p>
          <a:p>
            <a:pPr marL="0" indent="460800" algn="just">
              <a:lnSpc>
                <a:spcPct val="140000"/>
              </a:lnSpc>
              <a:spcBef>
                <a:spcPts val="0"/>
              </a:spcBef>
            </a:pP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Coliformes totais (CT) e Escherichia coli (E. coli). </a:t>
            </a:r>
            <a:endParaRPr lang="pt-BR"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7" name="Título 1"/>
          <p:cNvSpPr txBox="1">
            <a:spLocks/>
          </p:cNvSpPr>
          <p:nvPr/>
        </p:nvSpPr>
        <p:spPr>
          <a:xfrm>
            <a:off x="457200" y="274638"/>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METODOLOGIA</a:t>
            </a:r>
            <a:endParaRPr lang="pt-B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508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084168" y="5733256"/>
            <a:ext cx="2808312" cy="400110"/>
          </a:xfrm>
          <a:prstGeom prst="rect">
            <a:avLst/>
          </a:prstGeom>
          <a:noFill/>
        </p:spPr>
        <p:txBody>
          <a:bodyPr wrap="square" rtlCol="0">
            <a:spAutoFit/>
          </a:bodyPr>
          <a:lstStyle/>
          <a:p>
            <a:pPr algn="r"/>
            <a:r>
              <a:rPr lang="pt-BR" sz="2000" dirty="0" smtClean="0">
                <a:latin typeface="Times New Roman" pitchFamily="18" charset="0"/>
                <a:cs typeface="Times New Roman" pitchFamily="18" charset="0"/>
              </a:rPr>
              <a:t>Fonte: </a:t>
            </a:r>
            <a:r>
              <a:rPr lang="pt-BR" sz="2000" dirty="0" err="1" smtClean="0">
                <a:latin typeface="Times New Roman" pitchFamily="18" charset="0"/>
                <a:cs typeface="Times New Roman" pitchFamily="18" charset="0"/>
              </a:rPr>
              <a:t>Simae</a:t>
            </a:r>
            <a:r>
              <a:rPr lang="pt-BR" sz="2000" dirty="0" smtClean="0">
                <a:latin typeface="Times New Roman" pitchFamily="18" charset="0"/>
                <a:cs typeface="Times New Roman" pitchFamily="18" charset="0"/>
              </a:rPr>
              <a:t>, 2013</a:t>
            </a:r>
            <a:r>
              <a:rPr lang="pt-BR" sz="2000" dirty="0" smtClean="0"/>
              <a:t> </a:t>
            </a:r>
            <a:endParaRPr lang="pt-BR" sz="2000" dirty="0"/>
          </a:p>
        </p:txBody>
      </p:sp>
      <p:sp>
        <p:nvSpPr>
          <p:cNvPr id="4" name="Retângulo 3"/>
          <p:cNvSpPr/>
          <p:nvPr/>
        </p:nvSpPr>
        <p:spPr>
          <a:xfrm>
            <a:off x="539552" y="0"/>
            <a:ext cx="7704856" cy="830997"/>
          </a:xfrm>
          <a:prstGeom prst="rect">
            <a:avLst/>
          </a:prstGeom>
        </p:spPr>
        <p:txBody>
          <a:bodyPr wrap="square">
            <a:spAutoFit/>
          </a:bodyPr>
          <a:lstStyle/>
          <a:p>
            <a:pPr algn="ctr">
              <a:spcAft>
                <a:spcPts val="0"/>
              </a:spcAft>
            </a:pPr>
            <a:r>
              <a:rPr lang="pt-BR" sz="2400" dirty="0" smtClean="0">
                <a:latin typeface="Times New Roman" pitchFamily="18" charset="0"/>
                <a:ea typeface="Calibri" panose="020F0502020204030204" pitchFamily="34" charset="0"/>
                <a:cs typeface="Times New Roman" pitchFamily="18" charset="0"/>
              </a:rPr>
              <a:t>Figura 7 - </a:t>
            </a:r>
            <a:r>
              <a:rPr lang="pt-BR" sz="2400" dirty="0">
                <a:latin typeface="Times New Roman" pitchFamily="18" charset="0"/>
                <a:ea typeface="Calibri" panose="020F0502020204030204" pitchFamily="34" charset="0"/>
                <a:cs typeface="Times New Roman" pitchFamily="18" charset="0"/>
              </a:rPr>
              <a:t>Foto aérea da </a:t>
            </a:r>
            <a:r>
              <a:rPr lang="pt-BR" sz="2400" dirty="0" smtClean="0">
                <a:latin typeface="Times New Roman" pitchFamily="18" charset="0"/>
                <a:ea typeface="Calibri" panose="020F0502020204030204" pitchFamily="34" charset="0"/>
                <a:cs typeface="Times New Roman" pitchFamily="18" charset="0"/>
              </a:rPr>
              <a:t>ETE com identificação dos pontos de Coleta</a:t>
            </a:r>
            <a:endParaRPr lang="pt-BR" sz="2400" dirty="0">
              <a:effectLst/>
              <a:latin typeface="Times New Roman" pitchFamily="18" charset="0"/>
              <a:ea typeface="Calibri" panose="020F0502020204030204" pitchFamily="34" charset="0"/>
              <a:cs typeface="Times New Roman" pitchFamily="18" charset="0"/>
            </a:endParaRPr>
          </a:p>
        </p:txBody>
      </p:sp>
      <p:pic>
        <p:nvPicPr>
          <p:cNvPr id="2050" name="Imagem 9"/>
          <p:cNvPicPr>
            <a:picLocks noChangeAspect="1" noChangeArrowheads="1"/>
          </p:cNvPicPr>
          <p:nvPr/>
        </p:nvPicPr>
        <p:blipFill>
          <a:blip r:embed="rId3" cstate="print">
            <a:extLst>
              <a:ext uri="{28A0092B-C50C-407E-A947-70E740481C1C}">
                <a14:useLocalDpi xmlns:a14="http://schemas.microsoft.com/office/drawing/2010/main" xmlns="" val="0"/>
              </a:ext>
            </a:extLst>
          </a:blip>
          <a:srcRect l="3331" t="32378" r="21346" b="4279"/>
          <a:stretch>
            <a:fillRect/>
          </a:stretch>
        </p:blipFill>
        <p:spPr bwMode="auto">
          <a:xfrm>
            <a:off x="254453" y="980728"/>
            <a:ext cx="8620385" cy="4478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1600" y="1556792"/>
            <a:ext cx="7699017" cy="3652098"/>
          </a:xfrm>
          <a:prstGeom prst="rect">
            <a:avLst/>
          </a:prstGeom>
        </p:spPr>
      </p:pic>
    </p:spTree>
    <p:extLst>
      <p:ext uri="{BB962C8B-B14F-4D97-AF65-F5344CB8AC3E}">
        <p14:creationId xmlns:p14="http://schemas.microsoft.com/office/powerpoint/2010/main" xmlns="" val="165085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RESULTADOS E DISCUSSÃO</a:t>
            </a:r>
            <a:endParaRPr lang="pt-BR" sz="2800" b="1" dirty="0">
              <a:latin typeface="Times New Roman" pitchFamily="18" charset="0"/>
              <a:cs typeface="Times New Roman" pitchFamily="18" charset="0"/>
            </a:endParaRPr>
          </a:p>
        </p:txBody>
      </p:sp>
      <p:sp>
        <p:nvSpPr>
          <p:cNvPr id="7" name="Espaço Reservado para Conteúdo 2"/>
          <p:cNvSpPr txBox="1">
            <a:spLocks/>
          </p:cNvSpPr>
          <p:nvPr/>
        </p:nvSpPr>
        <p:spPr>
          <a:xfrm>
            <a:off x="323528" y="1412776"/>
            <a:ext cx="8445624" cy="485740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215" algn="just">
              <a:lnSpc>
                <a:spcPct val="150000"/>
              </a:lnSpc>
              <a:buFont typeface="Arial" pitchFamily="34" charset="0"/>
              <a:buNone/>
            </a:pPr>
            <a:r>
              <a:rPr lang="pt-BR" sz="3300" dirty="0" smtClean="0">
                <a:latin typeface="Times New Roman" pitchFamily="18" charset="0"/>
                <a:ea typeface="Calibri" panose="020F0502020204030204" pitchFamily="34" charset="0"/>
                <a:cs typeface="Times New Roman" pitchFamily="18" charset="0"/>
              </a:rPr>
              <a:t>Instalação do pré tratamento foi concluído em fevereiro de 2013;</a:t>
            </a:r>
          </a:p>
          <a:p>
            <a:pPr marL="0" indent="450215" algn="just">
              <a:lnSpc>
                <a:spcPct val="150000"/>
              </a:lnSpc>
              <a:buFont typeface="Arial" pitchFamily="34" charset="0"/>
              <a:buNone/>
            </a:pPr>
            <a:r>
              <a:rPr lang="pt-BR" sz="3300" dirty="0" smtClean="0">
                <a:latin typeface="Times New Roman" pitchFamily="18" charset="0"/>
                <a:ea typeface="Calibri" panose="020F0502020204030204" pitchFamily="34" charset="0"/>
                <a:cs typeface="Times New Roman" pitchFamily="18" charset="0"/>
              </a:rPr>
              <a:t>Remoção do lodo realizado em março de 2013 (4500 m³ de lodo, armazenados em </a:t>
            </a:r>
            <a:r>
              <a:rPr lang="pt-BR" sz="3300" dirty="0" err="1" smtClean="0">
                <a:latin typeface="Times New Roman" pitchFamily="18" charset="0"/>
                <a:ea typeface="Calibri" panose="020F0502020204030204" pitchFamily="34" charset="0"/>
                <a:cs typeface="Times New Roman" pitchFamily="18" charset="0"/>
              </a:rPr>
              <a:t>BAGs</a:t>
            </a:r>
            <a:r>
              <a:rPr lang="pt-BR" sz="3300" dirty="0" smtClean="0">
                <a:latin typeface="Times New Roman" pitchFamily="18" charset="0"/>
                <a:ea typeface="Calibri" panose="020F0502020204030204" pitchFamily="34" charset="0"/>
                <a:cs typeface="Times New Roman" pitchFamily="18" charset="0"/>
              </a:rPr>
              <a:t> geotêxtis); </a:t>
            </a:r>
          </a:p>
          <a:p>
            <a:pPr marL="0" indent="450215" algn="just">
              <a:lnSpc>
                <a:spcPct val="150000"/>
              </a:lnSpc>
              <a:buFont typeface="Arial" pitchFamily="34" charset="0"/>
              <a:buNone/>
            </a:pPr>
            <a:r>
              <a:rPr lang="pt-BR" sz="3600" dirty="0" smtClean="0">
                <a:latin typeface="Times New Roman" panose="02020603050405020304" pitchFamily="18" charset="0"/>
                <a:ea typeface="Calibri" panose="020F0502020204030204" pitchFamily="34" charset="0"/>
                <a:cs typeface="Times New Roman" panose="02020603050405020304" pitchFamily="18" charset="0"/>
              </a:rPr>
              <a:t>Devido a alteração brusca no sistema causado pela intervenção mecânica foi necessária a adição de bactérias.</a:t>
            </a:r>
            <a:endParaRPr lang="pt-BR" sz="33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pt-BR" dirty="0"/>
          </a:p>
        </p:txBody>
      </p:sp>
    </p:spTree>
    <p:extLst>
      <p:ext uri="{BB962C8B-B14F-4D97-AF65-F5344CB8AC3E}">
        <p14:creationId xmlns:p14="http://schemas.microsoft.com/office/powerpoint/2010/main" xmlns="" val="165066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8 - Resultados da remoção de DBO no período de março 2012 a dezembro de 2014</a:t>
            </a:r>
            <a:br>
              <a:rPr lang="pt-BR" sz="2400" dirty="0" smtClean="0">
                <a:latin typeface="Times New Roman" panose="02020603050405020304" pitchFamily="18" charset="0"/>
                <a:cs typeface="Times New Roman" pitchFamily="18" charset="0"/>
              </a:rPr>
            </a:br>
            <a:endParaRPr lang="pt-BR" sz="2400" dirty="0">
              <a:latin typeface="Times New Roman" panose="02020603050405020304" pitchFamily="18" charset="0"/>
              <a:cs typeface="Times New Roman"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xmlns="" val="1214794359"/>
              </p:ext>
            </p:extLst>
          </p:nvPr>
        </p:nvGraphicFramePr>
        <p:xfrm>
          <a:off x="323528" y="1268760"/>
          <a:ext cx="8363271" cy="4584154"/>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reto 2"/>
          <p:cNvCxnSpPr/>
          <p:nvPr/>
        </p:nvCxnSpPr>
        <p:spPr>
          <a:xfrm>
            <a:off x="1187624" y="2577783"/>
            <a:ext cx="7416824"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535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9 - Resultados da remoção de DQO no período de março 2012 a dezembro de 2014</a:t>
            </a:r>
            <a:br>
              <a:rPr lang="pt-BR" sz="2400" dirty="0" smtClean="0">
                <a:latin typeface="Times New Roman" panose="02020603050405020304" pitchFamily="18" charset="0"/>
                <a:cs typeface="Times New Roman" pitchFamily="18" charset="0"/>
              </a:rPr>
            </a:br>
            <a:endParaRPr lang="pt-BR" sz="2400" dirty="0">
              <a:latin typeface="Times New Roman" panose="02020603050405020304" pitchFamily="18" charset="0"/>
              <a:cs typeface="Times New Roman"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xmlns="" val="6458320"/>
              </p:ext>
            </p:extLst>
          </p:nvPr>
        </p:nvGraphicFramePr>
        <p:xfrm>
          <a:off x="323528" y="1268760"/>
          <a:ext cx="8363271" cy="475252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to 5"/>
          <p:cNvCxnSpPr/>
          <p:nvPr/>
        </p:nvCxnSpPr>
        <p:spPr>
          <a:xfrm>
            <a:off x="1187624" y="2513388"/>
            <a:ext cx="7416824"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577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kern="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INTRODUÇÃO</a:t>
            </a:r>
            <a:endParaRPr lang="pt-BR" sz="2800" dirty="0"/>
          </a:p>
        </p:txBody>
      </p:sp>
      <p:sp>
        <p:nvSpPr>
          <p:cNvPr id="5" name="Espaço Reservado para Conteúdo 2"/>
          <p:cNvSpPr txBox="1">
            <a:spLocks/>
          </p:cNvSpPr>
          <p:nvPr/>
        </p:nvSpPr>
        <p:spPr>
          <a:xfrm>
            <a:off x="179512" y="1063277"/>
            <a:ext cx="8712968"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850" algn="just">
              <a:lnSpc>
                <a:spcPct val="130000"/>
              </a:lnSpc>
              <a:buFont typeface="Arial" pitchFamily="34" charset="0"/>
              <a:buNone/>
            </a:pPr>
            <a:r>
              <a:rPr lang="pt-BR" sz="2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 Brasil tem um dos maiores mananciais de água doce do planeta, porém, está sofrendo com o desabastecimento causado, predominantemente, pela poluição das águas.  Para que os mananciais recuperem a qualidade da água, é essencial a busca de alternativas eficientes e viáveis para tratar adequadamente efluentes das mais diversas origens.</a:t>
            </a:r>
          </a:p>
          <a:p>
            <a:pPr marL="0" indent="450850" algn="just">
              <a:lnSpc>
                <a:spcPct val="130000"/>
              </a:lnSpc>
              <a:buNone/>
            </a:pPr>
            <a:r>
              <a:rPr lang="pt-BR"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Os sistemas de lagoas de estabilização constituem-se na forma mais simples para tratamento de esgotos.</a:t>
            </a:r>
          </a:p>
          <a:p>
            <a:pPr marL="0" indent="450850" algn="just">
              <a:lnSpc>
                <a:spcPct val="130000"/>
              </a:lnSpc>
              <a:buFont typeface="Arial" pitchFamily="34" charset="0"/>
              <a:buNone/>
            </a:pPr>
            <a:endParaRPr lang="pt-BR"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9422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10 - Resultados da remoção de </a:t>
            </a:r>
            <a:r>
              <a:rPr lang="pt-BR" sz="2400" dirty="0">
                <a:latin typeface="Times New Roman" panose="02020603050405020304" pitchFamily="18" charset="0"/>
                <a:cs typeface="Times New Roman" panose="02020603050405020304" pitchFamily="18" charset="0"/>
              </a:rPr>
              <a:t>DBO e DQO (mg/L): EB (Afluente), saídas LA, LF e LM (Efluente</a:t>
            </a:r>
            <a:r>
              <a:rPr lang="pt-BR" sz="2400" dirty="0" smtClean="0">
                <a:latin typeface="Times New Roman" panose="02020603050405020304" pitchFamily="18" charset="0"/>
                <a:cs typeface="Times New Roman" panose="02020603050405020304" pitchFamily="18" charset="0"/>
              </a:rPr>
              <a:t>) por período</a:t>
            </a:r>
          </a:p>
          <a:p>
            <a:r>
              <a:rPr lang="pt-BR" sz="2400" dirty="0" smtClean="0">
                <a:latin typeface="Times New Roman" panose="02020603050405020304" pitchFamily="18" charset="0"/>
                <a:cs typeface="Times New Roman" panose="02020603050405020304" pitchFamily="18" charset="0"/>
              </a:rPr>
              <a:t/>
            </a:r>
            <a:br>
              <a:rPr lang="pt-BR" sz="2400" dirty="0" smtClean="0">
                <a:latin typeface="Times New Roman" panose="02020603050405020304" pitchFamily="18" charset="0"/>
                <a:cs typeface="Times New Roman" panose="02020603050405020304" pitchFamily="18" charset="0"/>
              </a:rPr>
            </a:br>
            <a:endParaRPr lang="pt-BR" sz="2400" dirty="0">
              <a:latin typeface="Times New Roman" panose="02020603050405020304" pitchFamily="18" charset="0"/>
              <a:cs typeface="Times New Roman" pitchFamily="18" charset="0"/>
            </a:endParaRPr>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398017"/>
            <a:ext cx="4434185" cy="2558367"/>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672223"/>
            <a:ext cx="3926314" cy="23584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5076056" y="1916832"/>
            <a:ext cx="3816424" cy="923330"/>
          </a:xfrm>
          <a:prstGeom prst="rect">
            <a:avLst/>
          </a:prstGeom>
        </p:spPr>
        <p:txBody>
          <a:bodyPr wrap="square">
            <a:spAutoFit/>
          </a:bodyPr>
          <a:lstStyle/>
          <a:p>
            <a:pPr marL="285750" indent="-285750">
              <a:buFont typeface="Arial" panose="020B0604020202020204" pitchFamily="34" charset="0"/>
              <a:buChar char="•"/>
            </a:pPr>
            <a:r>
              <a:rPr lang="pt-B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pt-B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oncentração 79,5 mg/L </a:t>
            </a:r>
          </a:p>
          <a:p>
            <a:pPr marL="285750" indent="-285750">
              <a:buFont typeface="Arial" panose="020B0604020202020204" pitchFamily="34" charset="0"/>
              <a:buChar char="•"/>
            </a:pPr>
            <a:r>
              <a:rPr lang="pt-B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Máxima </a:t>
            </a:r>
            <a:r>
              <a:rPr lang="pt-B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CONAMA Nº 430, </a:t>
            </a:r>
            <a:r>
              <a:rPr lang="pt-B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2011 120mg/L </a:t>
            </a:r>
            <a:endParaRPr lang="pt-BR" b="1" dirty="0">
              <a:latin typeface="Times New Roman" panose="02020603050405020304" pitchFamily="18" charset="0"/>
              <a:cs typeface="Times New Roman" panose="02020603050405020304" pitchFamily="18" charset="0"/>
            </a:endParaRPr>
          </a:p>
        </p:txBody>
      </p:sp>
      <p:sp>
        <p:nvSpPr>
          <p:cNvPr id="10" name="Retângulo 9"/>
          <p:cNvSpPr/>
          <p:nvPr/>
        </p:nvSpPr>
        <p:spPr>
          <a:xfrm>
            <a:off x="611560" y="4389769"/>
            <a:ext cx="3816424" cy="923330"/>
          </a:xfrm>
          <a:prstGeom prst="rect">
            <a:avLst/>
          </a:prstGeom>
        </p:spPr>
        <p:txBody>
          <a:bodyPr wrap="square">
            <a:spAutoFit/>
          </a:bodyPr>
          <a:lstStyle/>
          <a:p>
            <a:pPr marL="285750" indent="-285750">
              <a:buFont typeface="Arial" panose="020B0604020202020204" pitchFamily="34" charset="0"/>
              <a:buChar char="•"/>
            </a:pPr>
            <a:r>
              <a:rPr lang="pt-B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Remoção da DQO passou </a:t>
            </a:r>
            <a:r>
              <a:rPr lang="pt-B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38,5% para 78,4% </a:t>
            </a:r>
            <a:r>
              <a:rPr lang="pt-B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pt-B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103,7%) </a:t>
            </a:r>
          </a:p>
          <a:p>
            <a:pPr marL="285750" indent="-285750"/>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03058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p:cNvSpPr txBox="1">
            <a:spLocks/>
          </p:cNvSpPr>
          <p:nvPr/>
        </p:nvSpPr>
        <p:spPr>
          <a:xfrm>
            <a:off x="539552" y="33265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11 - Resultados da eficiência de remoção de DBO e DQO nos períodos avaliados</a:t>
            </a:r>
            <a:br>
              <a:rPr lang="pt-BR" sz="2400" dirty="0" smtClean="0">
                <a:latin typeface="Times New Roman" panose="02020603050405020304" pitchFamily="18" charset="0"/>
                <a:cs typeface="Times New Roman" pitchFamily="18" charset="0"/>
              </a:rPr>
            </a:br>
            <a:endParaRPr lang="pt-BR" sz="2400" dirty="0">
              <a:latin typeface="Times New Roman" panose="02020603050405020304" pitchFamily="18" charset="0"/>
              <a:cs typeface="Times New Roman" pitchFamily="18" charset="0"/>
            </a:endParaRPr>
          </a:p>
        </p:txBody>
      </p:sp>
      <p:pic>
        <p:nvPicPr>
          <p:cNvPr id="1026" name="Gráfico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475656"/>
            <a:ext cx="7560840" cy="4286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5955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txBox="1">
            <a:spLocks/>
          </p:cNvSpPr>
          <p:nvPr/>
        </p:nvSpPr>
        <p:spPr>
          <a:xfrm>
            <a:off x="457200" y="274638"/>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12 - Resultados da remoção de ST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SS </a:t>
            </a:r>
            <a:r>
              <a:rPr lang="pt-BR" sz="2400" dirty="0">
                <a:latin typeface="Times New Roman" panose="02020603050405020304" pitchFamily="18" charset="0"/>
                <a:cs typeface="Times New Roman" panose="02020603050405020304" pitchFamily="18" charset="0"/>
              </a:rPr>
              <a:t>(mg/L): EB (Afluente), saídas LA, LF e LM (Efluente</a:t>
            </a:r>
            <a:r>
              <a:rPr lang="pt-BR" sz="2400" dirty="0" smtClean="0">
                <a:latin typeface="Times New Roman" panose="02020603050405020304" pitchFamily="18" charset="0"/>
                <a:cs typeface="Times New Roman" panose="02020603050405020304" pitchFamily="18" charset="0"/>
              </a:rPr>
              <a:t>) por período</a:t>
            </a:r>
          </a:p>
          <a:p>
            <a:r>
              <a:rPr lang="pt-BR" sz="2400" dirty="0" smtClean="0">
                <a:latin typeface="Times New Roman" panose="02020603050405020304" pitchFamily="18" charset="0"/>
                <a:cs typeface="Times New Roman" panose="02020603050405020304" pitchFamily="18" charset="0"/>
              </a:rPr>
              <a:t/>
            </a:r>
            <a:br>
              <a:rPr lang="pt-BR" sz="2400" dirty="0" smtClean="0">
                <a:latin typeface="Times New Roman" panose="02020603050405020304" pitchFamily="18" charset="0"/>
                <a:cs typeface="Times New Roman" panose="02020603050405020304" pitchFamily="18" charset="0"/>
              </a:rPr>
            </a:br>
            <a:endParaRPr lang="pt-BR" sz="2400" dirty="0">
              <a:latin typeface="Times New Roman" panose="02020603050405020304" pitchFamily="18" charset="0"/>
              <a:cs typeface="Times New Roman" pitchFamily="18" charset="0"/>
            </a:endParaRP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268760"/>
            <a:ext cx="4178594"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605382"/>
            <a:ext cx="4114800" cy="239268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tângulo 8"/>
          <p:cNvSpPr/>
          <p:nvPr/>
        </p:nvSpPr>
        <p:spPr>
          <a:xfrm>
            <a:off x="5076056" y="1916832"/>
            <a:ext cx="3816424" cy="923330"/>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Os </a:t>
            </a:r>
            <a:r>
              <a:rPr lang="pt-BR" b="1" dirty="0">
                <a:latin typeface="Times New Roman" panose="02020603050405020304" pitchFamily="18" charset="0"/>
                <a:cs typeface="Times New Roman" panose="02020603050405020304" pitchFamily="18" charset="0"/>
              </a:rPr>
              <a:t>níveis de ST baixaram de 150,3 para 45,3 </a:t>
            </a:r>
            <a:r>
              <a:rPr lang="pt-BR" b="1" dirty="0" smtClean="0">
                <a:latin typeface="Times New Roman" panose="02020603050405020304" pitchFamily="18" charset="0"/>
                <a:cs typeface="Times New Roman" panose="02020603050405020304" pitchFamily="18" charset="0"/>
              </a:rPr>
              <a:t>mg/L, redução de 69,8%</a:t>
            </a:r>
            <a:endParaRPr lang="pt-BR" b="1" dirty="0">
              <a:latin typeface="Times New Roman" panose="02020603050405020304" pitchFamily="18" charset="0"/>
              <a:cs typeface="Times New Roman" panose="02020603050405020304" pitchFamily="18" charset="0"/>
            </a:endParaRPr>
          </a:p>
        </p:txBody>
      </p:sp>
      <p:sp>
        <p:nvSpPr>
          <p:cNvPr id="10" name="Retângulo 9"/>
          <p:cNvSpPr/>
          <p:nvPr/>
        </p:nvSpPr>
        <p:spPr>
          <a:xfrm>
            <a:off x="611560" y="4389769"/>
            <a:ext cx="3816424" cy="923330"/>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Os </a:t>
            </a:r>
            <a:r>
              <a:rPr lang="pt-BR" b="1" dirty="0">
                <a:latin typeface="Times New Roman" panose="02020603050405020304" pitchFamily="18" charset="0"/>
                <a:cs typeface="Times New Roman" panose="02020603050405020304" pitchFamily="18" charset="0"/>
              </a:rPr>
              <a:t>níveis </a:t>
            </a:r>
            <a:r>
              <a:rPr lang="pt-BR" b="1" dirty="0" smtClean="0">
                <a:latin typeface="Times New Roman" panose="02020603050405020304" pitchFamily="18" charset="0"/>
                <a:cs typeface="Times New Roman" panose="02020603050405020304" pitchFamily="18" charset="0"/>
              </a:rPr>
              <a:t>SS baixaram </a:t>
            </a:r>
            <a:r>
              <a:rPr lang="pt-BR" b="1" dirty="0">
                <a:latin typeface="Times New Roman" panose="02020603050405020304" pitchFamily="18" charset="0"/>
                <a:cs typeface="Times New Roman" panose="02020603050405020304" pitchFamily="18" charset="0"/>
              </a:rPr>
              <a:t>de 31,9 para 24,0 mg/L, </a:t>
            </a:r>
            <a:r>
              <a:rPr lang="pt-BR" b="1" dirty="0" smtClean="0">
                <a:latin typeface="Times New Roman" panose="02020603050405020304" pitchFamily="18" charset="0"/>
                <a:cs typeface="Times New Roman" panose="02020603050405020304" pitchFamily="18" charset="0"/>
              </a:rPr>
              <a:t>redução de 24,7%</a:t>
            </a: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4394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1103690"/>
            <a:ext cx="4382134" cy="26594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685810"/>
            <a:ext cx="3970784" cy="23503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ítulo 7"/>
          <p:cNvSpPr txBox="1">
            <a:spLocks/>
          </p:cNvSpPr>
          <p:nvPr/>
        </p:nvSpPr>
        <p:spPr>
          <a:xfrm>
            <a:off x="457200" y="274638"/>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dirty="0" smtClean="0">
                <a:latin typeface="Times New Roman" panose="02020603050405020304" pitchFamily="18" charset="0"/>
                <a:cs typeface="Times New Roman" pitchFamily="18" charset="0"/>
              </a:rPr>
              <a:t>Figura 13 - Resultados da remoção de CT </a:t>
            </a:r>
            <a:r>
              <a:rPr lang="pt-BR" sz="2200" dirty="0">
                <a:latin typeface="Times New Roman" panose="02020603050405020304" pitchFamily="18" charset="0"/>
                <a:cs typeface="Times New Roman" panose="02020603050405020304" pitchFamily="18" charset="0"/>
              </a:rPr>
              <a:t>e </a:t>
            </a:r>
            <a:r>
              <a:rPr lang="pt-BR" sz="2200" dirty="0" err="1" smtClean="0">
                <a:latin typeface="Times New Roman" panose="02020603050405020304" pitchFamily="18" charset="0"/>
                <a:cs typeface="Times New Roman" panose="02020603050405020304" pitchFamily="18" charset="0"/>
              </a:rPr>
              <a:t>E</a:t>
            </a:r>
            <a:r>
              <a:rPr lang="pt-BR" sz="2200" dirty="0" smtClean="0">
                <a:latin typeface="Times New Roman" panose="02020603050405020304" pitchFamily="18" charset="0"/>
                <a:cs typeface="Times New Roman" panose="02020603050405020304" pitchFamily="18" charset="0"/>
              </a:rPr>
              <a:t>. Coli (NMP/100mL</a:t>
            </a:r>
            <a:r>
              <a:rPr lang="pt-BR" sz="2200" dirty="0">
                <a:latin typeface="Times New Roman" panose="02020603050405020304" pitchFamily="18" charset="0"/>
                <a:cs typeface="Times New Roman" panose="02020603050405020304" pitchFamily="18" charset="0"/>
              </a:rPr>
              <a:t>): EB (Afluente), saídas LA, LF e LM (Efluente</a:t>
            </a:r>
            <a:r>
              <a:rPr lang="pt-BR" sz="2200" dirty="0" smtClean="0">
                <a:latin typeface="Times New Roman" panose="02020603050405020304" pitchFamily="18" charset="0"/>
                <a:cs typeface="Times New Roman" panose="02020603050405020304" pitchFamily="18" charset="0"/>
              </a:rPr>
              <a:t>) por período</a:t>
            </a:r>
          </a:p>
          <a:p>
            <a:r>
              <a:rPr lang="pt-BR" sz="2200" dirty="0" smtClean="0">
                <a:latin typeface="Times New Roman" panose="02020603050405020304" pitchFamily="18" charset="0"/>
                <a:cs typeface="Times New Roman" panose="02020603050405020304" pitchFamily="18" charset="0"/>
              </a:rPr>
              <a:t/>
            </a:r>
            <a:br>
              <a:rPr lang="pt-BR" sz="2200" dirty="0" smtClean="0">
                <a:latin typeface="Times New Roman" panose="02020603050405020304" pitchFamily="18" charset="0"/>
                <a:cs typeface="Times New Roman" panose="02020603050405020304" pitchFamily="18" charset="0"/>
              </a:rPr>
            </a:br>
            <a:endParaRPr lang="pt-BR" sz="2200" dirty="0">
              <a:latin typeface="Times New Roman" panose="02020603050405020304" pitchFamily="18" charset="0"/>
              <a:cs typeface="Times New Roman" pitchFamily="18" charset="0"/>
            </a:endParaRPr>
          </a:p>
        </p:txBody>
      </p:sp>
      <p:sp>
        <p:nvSpPr>
          <p:cNvPr id="5" name="Retângulo 4"/>
          <p:cNvSpPr/>
          <p:nvPr/>
        </p:nvSpPr>
        <p:spPr>
          <a:xfrm>
            <a:off x="5148056" y="1274753"/>
            <a:ext cx="3662062" cy="1754326"/>
          </a:xfrm>
          <a:prstGeom prst="rect">
            <a:avLst/>
          </a:prstGeom>
        </p:spPr>
        <p:txBody>
          <a:bodyPr wrap="square">
            <a:spAutoFit/>
          </a:bodyPr>
          <a:lstStyle/>
          <a:p>
            <a:pPr marL="285750" indent="-285750">
              <a:buFont typeface="Arial" panose="020B0604020202020204" pitchFamily="34" charset="0"/>
              <a:buChar char="•"/>
            </a:pPr>
            <a:r>
              <a:rPr lang="pt-BR" b="1" dirty="0">
                <a:latin typeface="Times New Roman" panose="02020603050405020304" pitchFamily="18" charset="0"/>
                <a:cs typeface="Times New Roman" panose="02020603050405020304" pitchFamily="18" charset="0"/>
              </a:rPr>
              <a:t>C</a:t>
            </a:r>
            <a:r>
              <a:rPr lang="pt-BR" b="1" dirty="0" smtClean="0">
                <a:latin typeface="Times New Roman" panose="02020603050405020304" pitchFamily="18" charset="0"/>
                <a:cs typeface="Times New Roman" panose="02020603050405020304" pitchFamily="18" charset="0"/>
              </a:rPr>
              <a:t>oncentrações acima </a:t>
            </a:r>
            <a:r>
              <a:rPr lang="pt-BR" b="1" dirty="0">
                <a:latin typeface="Times New Roman" panose="02020603050405020304" pitchFamily="18" charset="0"/>
                <a:cs typeface="Times New Roman" panose="02020603050405020304" pitchFamily="18" charset="0"/>
              </a:rPr>
              <a:t>daquelas relacionadas em literatura </a:t>
            </a:r>
            <a:r>
              <a:rPr lang="pt-BR" b="1" dirty="0" smtClean="0">
                <a:latin typeface="Times New Roman" panose="02020603050405020304" pitchFamily="18" charset="0"/>
                <a:cs typeface="Times New Roman" panose="02020603050405020304" pitchFamily="18" charset="0"/>
              </a:rPr>
              <a:t>especializada;</a:t>
            </a:r>
          </a:p>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Variações </a:t>
            </a:r>
            <a:r>
              <a:rPr lang="pt-BR" b="1" dirty="0">
                <a:latin typeface="Times New Roman" panose="02020603050405020304" pitchFamily="18" charset="0"/>
                <a:cs typeface="Times New Roman" panose="02020603050405020304" pitchFamily="18" charset="0"/>
              </a:rPr>
              <a:t>hidrometeorológicas, típicas de cada região, </a:t>
            </a:r>
            <a:r>
              <a:rPr lang="pt-BR" b="1" dirty="0" smtClean="0">
                <a:latin typeface="Times New Roman" panose="02020603050405020304" pitchFamily="18" charset="0"/>
                <a:cs typeface="Times New Roman" panose="02020603050405020304" pitchFamily="18" charset="0"/>
              </a:rPr>
              <a:t>interferem no processo;</a:t>
            </a:r>
            <a:endParaRPr lang="pt-BR" b="1" dirty="0">
              <a:latin typeface="Times New Roman" panose="02020603050405020304" pitchFamily="18" charset="0"/>
              <a:cs typeface="Times New Roman" panose="02020603050405020304" pitchFamily="18" charset="0"/>
            </a:endParaRPr>
          </a:p>
        </p:txBody>
      </p:sp>
      <p:sp>
        <p:nvSpPr>
          <p:cNvPr id="7" name="Retângulo 6"/>
          <p:cNvSpPr/>
          <p:nvPr/>
        </p:nvSpPr>
        <p:spPr>
          <a:xfrm>
            <a:off x="611560" y="3861048"/>
            <a:ext cx="3816424" cy="2031325"/>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As concentrações podem ser inferiores a 1000NMP/100mL de </a:t>
            </a:r>
            <a:r>
              <a:rPr lang="pt-BR" b="1" i="1" dirty="0" smtClean="0">
                <a:latin typeface="Times New Roman" panose="02020603050405020304" pitchFamily="18" charset="0"/>
                <a:cs typeface="Times New Roman" panose="02020603050405020304" pitchFamily="18" charset="0"/>
              </a:rPr>
              <a:t>E. coli </a:t>
            </a:r>
            <a:r>
              <a:rPr lang="pt-BR" b="1" dirty="0" smtClean="0">
                <a:latin typeface="Times New Roman" panose="02020603050405020304" pitchFamily="18" charset="0"/>
                <a:cs typeface="Times New Roman" panose="02020603050405020304" pitchFamily="18" charset="0"/>
              </a:rPr>
              <a:t>(BENTO, 2005), ou </a:t>
            </a:r>
          </a:p>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Ter </a:t>
            </a:r>
            <a:r>
              <a:rPr lang="pt-BR" b="1" dirty="0">
                <a:latin typeface="Times New Roman" panose="02020603050405020304" pitchFamily="18" charset="0"/>
                <a:cs typeface="Times New Roman" panose="02020603050405020304" pitchFamily="18" charset="0"/>
              </a:rPr>
              <a:t>como limites, 10,00E+03 a 10,00E+05 </a:t>
            </a:r>
            <a:r>
              <a:rPr lang="pt-BR" b="1" dirty="0" smtClean="0">
                <a:latin typeface="Times New Roman" panose="02020603050405020304" pitchFamily="18" charset="0"/>
                <a:cs typeface="Times New Roman" panose="02020603050405020304" pitchFamily="18" charset="0"/>
              </a:rPr>
              <a:t>NMP/100mL (vazão </a:t>
            </a:r>
            <a:r>
              <a:rPr lang="pt-BR" b="1" dirty="0">
                <a:latin typeface="Times New Roman" panose="02020603050405020304" pitchFamily="18" charset="0"/>
                <a:cs typeface="Times New Roman" panose="02020603050405020304" pitchFamily="18" charset="0"/>
              </a:rPr>
              <a:t>e </a:t>
            </a:r>
            <a:r>
              <a:rPr lang="pt-BR" b="1" dirty="0" smtClean="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variações de </a:t>
            </a:r>
            <a:r>
              <a:rPr lang="pt-BR" b="1" dirty="0" smtClean="0">
                <a:latin typeface="Times New Roman" panose="02020603050405020304" pitchFamily="18" charset="0"/>
                <a:cs typeface="Times New Roman" panose="02020603050405020304" pitchFamily="18" charset="0"/>
              </a:rPr>
              <a:t>temperatura) (</a:t>
            </a:r>
            <a:r>
              <a:rPr lang="pt-BR" b="1" dirty="0">
                <a:latin typeface="Times New Roman" panose="02020603050405020304" pitchFamily="18" charset="0"/>
                <a:cs typeface="Times New Roman" panose="02020603050405020304" pitchFamily="18" charset="0"/>
              </a:rPr>
              <a:t>COSEMA, 2006).</a:t>
            </a:r>
          </a:p>
        </p:txBody>
      </p:sp>
    </p:spTree>
    <p:extLst>
      <p:ext uri="{BB962C8B-B14F-4D97-AF65-F5344CB8AC3E}">
        <p14:creationId xmlns:p14="http://schemas.microsoft.com/office/powerpoint/2010/main" xmlns="" val="2381962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p:cNvSpPr txBox="1">
            <a:spLocks/>
          </p:cNvSpPr>
          <p:nvPr/>
        </p:nvSpPr>
        <p:spPr>
          <a:xfrm>
            <a:off x="457200" y="274638"/>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14 - Resultados da remoção de N-NO</a:t>
            </a:r>
            <a:r>
              <a:rPr lang="pt-BR" sz="2400" baseline="-25000" dirty="0" smtClean="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e </a:t>
            </a:r>
            <a:r>
              <a:rPr lang="pt-BR" sz="2400" dirty="0" smtClean="0">
                <a:latin typeface="Times New Roman" panose="02020603050405020304" pitchFamily="18" charset="0"/>
                <a:cs typeface="Times New Roman" panose="02020603050405020304" pitchFamily="18" charset="0"/>
              </a:rPr>
              <a:t>N-NO</a:t>
            </a:r>
            <a:r>
              <a:rPr lang="pt-BR" sz="2400" baseline="-25000" dirty="0" smtClean="0">
                <a:latin typeface="Times New Roman" panose="02020603050405020304" pitchFamily="18" charset="0"/>
                <a:cs typeface="Times New Roman" panose="02020603050405020304" pitchFamily="18" charset="0"/>
              </a:rPr>
              <a:t>3</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mg/L): EB (Afluente), saídas LA, LF e LM (Efluente</a:t>
            </a:r>
            <a:r>
              <a:rPr lang="pt-BR" sz="2400" dirty="0" smtClean="0">
                <a:latin typeface="Times New Roman" panose="02020603050405020304" pitchFamily="18" charset="0"/>
                <a:cs typeface="Times New Roman" panose="02020603050405020304" pitchFamily="18" charset="0"/>
              </a:rPr>
              <a:t>) por período</a:t>
            </a:r>
          </a:p>
          <a:p>
            <a:r>
              <a:rPr lang="pt-BR" sz="2400" dirty="0" smtClean="0">
                <a:latin typeface="Times New Roman" panose="02020603050405020304" pitchFamily="18" charset="0"/>
                <a:cs typeface="Times New Roman" panose="02020603050405020304" pitchFamily="18" charset="0"/>
              </a:rPr>
              <a:t/>
            </a:r>
            <a:br>
              <a:rPr lang="pt-BR" sz="2400" dirty="0" smtClean="0">
                <a:latin typeface="Times New Roman" panose="02020603050405020304" pitchFamily="18" charset="0"/>
                <a:cs typeface="Times New Roman" panose="02020603050405020304" pitchFamily="18" charset="0"/>
              </a:rPr>
            </a:br>
            <a:endParaRPr lang="pt-BR" sz="2400" dirty="0">
              <a:latin typeface="Times New Roman" panose="02020603050405020304" pitchFamily="18" charset="0"/>
              <a:cs typeface="Times New Roman" pitchFamily="18" charset="0"/>
            </a:endParaRPr>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238138"/>
            <a:ext cx="4114800" cy="25095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ângulo 4"/>
          <p:cNvSpPr/>
          <p:nvPr/>
        </p:nvSpPr>
        <p:spPr>
          <a:xfrm>
            <a:off x="5148056" y="1274753"/>
            <a:ext cx="3662062" cy="1200329"/>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Nitrito: concentração 0,017 </a:t>
            </a:r>
            <a:r>
              <a:rPr lang="pt-BR" b="1" dirty="0">
                <a:latin typeface="Times New Roman" panose="02020603050405020304" pitchFamily="18" charset="0"/>
                <a:cs typeface="Times New Roman" panose="02020603050405020304" pitchFamily="18" charset="0"/>
              </a:rPr>
              <a:t>mg/L, bem abaixo de 1,0 </a:t>
            </a:r>
            <a:r>
              <a:rPr lang="pt-BR" b="1" dirty="0" smtClean="0">
                <a:latin typeface="Times New Roman" panose="02020603050405020304" pitchFamily="18" charset="0"/>
                <a:cs typeface="Times New Roman" panose="02020603050405020304" pitchFamily="18" charset="0"/>
              </a:rPr>
              <a:t>mg/L </a:t>
            </a:r>
            <a:r>
              <a:rPr lang="pt-BR" b="1" dirty="0">
                <a:latin typeface="Times New Roman" panose="02020603050405020304" pitchFamily="18" charset="0"/>
                <a:cs typeface="Times New Roman" panose="02020603050405020304" pitchFamily="18" charset="0"/>
              </a:rPr>
              <a:t>(Resolução nº 357/2005 do CONAMA</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p:txBody>
      </p:sp>
      <p:sp>
        <p:nvSpPr>
          <p:cNvPr id="6" name="Retângulo 5"/>
          <p:cNvSpPr/>
          <p:nvPr/>
        </p:nvSpPr>
        <p:spPr>
          <a:xfrm>
            <a:off x="611560" y="3861048"/>
            <a:ext cx="3816424" cy="1477328"/>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Elevação do Nitrato no efluente final (LM);</a:t>
            </a:r>
          </a:p>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Concentração de 3,42 mg/L&lt; 10mg/L (Resolução </a:t>
            </a:r>
            <a:r>
              <a:rPr lang="pt-BR" b="1" dirty="0">
                <a:latin typeface="Times New Roman" panose="02020603050405020304" pitchFamily="18" charset="0"/>
                <a:cs typeface="Times New Roman" panose="02020603050405020304" pitchFamily="18" charset="0"/>
              </a:rPr>
              <a:t>nº </a:t>
            </a:r>
            <a:r>
              <a:rPr lang="pt-BR" b="1" dirty="0" smtClean="0">
                <a:latin typeface="Times New Roman" panose="02020603050405020304" pitchFamily="18" charset="0"/>
                <a:cs typeface="Times New Roman" panose="02020603050405020304" pitchFamily="18" charset="0"/>
              </a:rPr>
              <a:t>357/2005 do CONAMA).</a:t>
            </a:r>
            <a:endParaRPr lang="pt-BR" b="1"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501008"/>
            <a:ext cx="3996346"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7279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7"/>
          <p:cNvSpPr txBox="1">
            <a:spLocks/>
          </p:cNvSpPr>
          <p:nvPr/>
        </p:nvSpPr>
        <p:spPr>
          <a:xfrm>
            <a:off x="457200" y="274638"/>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dirty="0" smtClean="0">
                <a:latin typeface="Times New Roman" panose="02020603050405020304" pitchFamily="18" charset="0"/>
                <a:cs typeface="Times New Roman" pitchFamily="18" charset="0"/>
              </a:rPr>
              <a:t>Figura 15 - Resultados da remoção de </a:t>
            </a:r>
            <a:r>
              <a:rPr lang="pt-BR" sz="2400" dirty="0">
                <a:latin typeface="Times New Roman" panose="02020603050405020304" pitchFamily="18" charset="0"/>
                <a:cs typeface="Times New Roman" panose="02020603050405020304" pitchFamily="18" charset="0"/>
              </a:rPr>
              <a:t>N-NH</a:t>
            </a:r>
            <a:r>
              <a:rPr lang="pt-BR" sz="2400" baseline="-25000" dirty="0">
                <a:latin typeface="Times New Roman" panose="02020603050405020304" pitchFamily="18" charset="0"/>
                <a:cs typeface="Times New Roman" panose="02020603050405020304" pitchFamily="18" charset="0"/>
              </a:rPr>
              <a:t>3</a:t>
            </a:r>
            <a:r>
              <a:rPr lang="pt-BR" sz="2400" dirty="0">
                <a:latin typeface="Times New Roman" panose="02020603050405020304" pitchFamily="18" charset="0"/>
                <a:cs typeface="Times New Roman" panose="02020603050405020304" pitchFamily="18" charset="0"/>
              </a:rPr>
              <a:t> e </a:t>
            </a:r>
            <a:r>
              <a:rPr lang="pt-BR" sz="2400" dirty="0" smtClean="0">
                <a:latin typeface="Times New Roman" panose="02020603050405020304" pitchFamily="18" charset="0"/>
                <a:cs typeface="Times New Roman" panose="02020603050405020304" pitchFamily="18" charset="0"/>
              </a:rPr>
              <a:t>P-PO</a:t>
            </a:r>
            <a:r>
              <a:rPr lang="pt-BR" sz="2400" baseline="-25000" dirty="0" smtClean="0">
                <a:latin typeface="Times New Roman" panose="02020603050405020304" pitchFamily="18" charset="0"/>
                <a:cs typeface="Times New Roman" panose="02020603050405020304" pitchFamily="18" charset="0"/>
              </a:rPr>
              <a:t>4</a:t>
            </a:r>
            <a:r>
              <a:rPr lang="pt-BR" sz="2400" baseline="30000" dirty="0" smtClean="0">
                <a:latin typeface="Times New Roman" panose="02020603050405020304" pitchFamily="18" charset="0"/>
                <a:cs typeface="Times New Roman" panose="02020603050405020304" pitchFamily="18" charset="0"/>
              </a:rPr>
              <a:t>3</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mg/L): EB (Afluente), saídas LA, LF e LM (Efluente</a:t>
            </a:r>
            <a:r>
              <a:rPr lang="pt-BR" sz="2400" dirty="0" smtClean="0">
                <a:latin typeface="Times New Roman" panose="02020603050405020304" pitchFamily="18" charset="0"/>
                <a:cs typeface="Times New Roman" panose="02020603050405020304" pitchFamily="18" charset="0"/>
              </a:rPr>
              <a:t>) por período</a:t>
            </a:r>
          </a:p>
          <a:p>
            <a:r>
              <a:rPr lang="pt-BR" sz="2400" dirty="0" smtClean="0">
                <a:latin typeface="Times New Roman" panose="02020603050405020304" pitchFamily="18" charset="0"/>
                <a:cs typeface="Times New Roman" panose="02020603050405020304" pitchFamily="18" charset="0"/>
              </a:rPr>
              <a:t/>
            </a:r>
            <a:br>
              <a:rPr lang="pt-BR" sz="2400" dirty="0" smtClean="0">
                <a:latin typeface="Times New Roman" panose="02020603050405020304" pitchFamily="18" charset="0"/>
                <a:cs typeface="Times New Roman" panose="02020603050405020304" pitchFamily="18" charset="0"/>
              </a:rPr>
            </a:br>
            <a:endParaRPr lang="pt-BR" sz="2400" dirty="0">
              <a:latin typeface="Times New Roman" panose="02020603050405020304"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129744"/>
            <a:ext cx="4303393" cy="26592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tângulo 5"/>
          <p:cNvSpPr/>
          <p:nvPr/>
        </p:nvSpPr>
        <p:spPr>
          <a:xfrm>
            <a:off x="611560" y="4149080"/>
            <a:ext cx="3816424" cy="1200329"/>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Remoção do </a:t>
            </a:r>
            <a:r>
              <a:rPr lang="pt-BR" b="1" dirty="0">
                <a:latin typeface="Times New Roman" panose="02020603050405020304" pitchFamily="18" charset="0"/>
                <a:cs typeface="Times New Roman" panose="02020603050405020304" pitchFamily="18" charset="0"/>
              </a:rPr>
              <a:t>ortofosfato </a:t>
            </a:r>
            <a:r>
              <a:rPr lang="pt-BR" b="1" dirty="0" smtClean="0">
                <a:latin typeface="Times New Roman" panose="02020603050405020304" pitchFamily="18" charset="0"/>
                <a:cs typeface="Times New Roman" panose="02020603050405020304" pitchFamily="18" charset="0"/>
              </a:rPr>
              <a:t>nas LEE atingiu  </a:t>
            </a:r>
            <a:r>
              <a:rPr lang="pt-BR" b="1" dirty="0">
                <a:latin typeface="Times New Roman" panose="02020603050405020304" pitchFamily="18" charset="0"/>
                <a:cs typeface="Times New Roman" panose="02020603050405020304" pitchFamily="18" charset="0"/>
              </a:rPr>
              <a:t>54,7</a:t>
            </a:r>
            <a:r>
              <a:rPr lang="pt-BR"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A remoção pode </a:t>
            </a:r>
            <a:r>
              <a:rPr lang="pt-BR" b="1" dirty="0">
                <a:latin typeface="Times New Roman" panose="02020603050405020304" pitchFamily="18" charset="0"/>
                <a:cs typeface="Times New Roman" panose="02020603050405020304" pitchFamily="18" charset="0"/>
              </a:rPr>
              <a:t>variar de 55% a </a:t>
            </a:r>
            <a:r>
              <a:rPr lang="pt-BR" b="1" dirty="0" smtClean="0">
                <a:latin typeface="Times New Roman" panose="02020603050405020304" pitchFamily="18" charset="0"/>
                <a:cs typeface="Times New Roman" panose="02020603050405020304" pitchFamily="18" charset="0"/>
              </a:rPr>
              <a:t>70% (Von </a:t>
            </a:r>
            <a:r>
              <a:rPr lang="pt-BR" b="1" dirty="0" err="1">
                <a:latin typeface="Times New Roman" panose="02020603050405020304" pitchFamily="18" charset="0"/>
                <a:cs typeface="Times New Roman" panose="02020603050405020304" pitchFamily="18" charset="0"/>
              </a:rPr>
              <a:t>Sperling</a:t>
            </a:r>
            <a:r>
              <a:rPr lang="pt-BR" b="1" dirty="0">
                <a:latin typeface="Times New Roman" panose="02020603050405020304" pitchFamily="18" charset="0"/>
                <a:cs typeface="Times New Roman" panose="02020603050405020304" pitchFamily="18" charset="0"/>
              </a:rPr>
              <a:t> (2002</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p:txBody>
      </p:sp>
      <p:sp>
        <p:nvSpPr>
          <p:cNvPr id="7" name="Retângulo 6"/>
          <p:cNvSpPr/>
          <p:nvPr/>
        </p:nvSpPr>
        <p:spPr>
          <a:xfrm>
            <a:off x="5069313" y="1340768"/>
            <a:ext cx="3816424" cy="2862322"/>
          </a:xfrm>
          <a:prstGeom prst="rect">
            <a:avLst/>
          </a:prstGeom>
        </p:spPr>
        <p:txBody>
          <a:bodyPr wrap="square">
            <a:spAutoFit/>
          </a:bodyPr>
          <a:lstStyle/>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A remoção </a:t>
            </a:r>
            <a:r>
              <a:rPr lang="pt-BR" b="1" dirty="0">
                <a:latin typeface="Times New Roman" panose="02020603050405020304" pitchFamily="18" charset="0"/>
                <a:cs typeface="Times New Roman" panose="02020603050405020304" pitchFamily="18" charset="0"/>
              </a:rPr>
              <a:t>de nitrogênio amoniacal </a:t>
            </a:r>
            <a:r>
              <a:rPr lang="pt-BR" b="1" dirty="0" smtClean="0">
                <a:latin typeface="Times New Roman" panose="02020603050405020304" pitchFamily="18" charset="0"/>
                <a:cs typeface="Times New Roman" panose="02020603050405020304" pitchFamily="18" charset="0"/>
              </a:rPr>
              <a:t>em LEE 60 </a:t>
            </a:r>
            <a:r>
              <a:rPr lang="pt-BR" b="1" dirty="0">
                <a:latin typeface="Times New Roman" panose="02020603050405020304" pitchFamily="18" charset="0"/>
                <a:cs typeface="Times New Roman" panose="02020603050405020304" pitchFamily="18" charset="0"/>
              </a:rPr>
              <a:t>a 80</a:t>
            </a:r>
            <a:r>
              <a:rPr lang="pt-BR" b="1" dirty="0" smtClean="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Destro e Amorim (2007</a:t>
            </a:r>
            <a:r>
              <a:rPr lang="pt-BR"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t-BR" b="1" dirty="0" smtClean="0">
                <a:latin typeface="Times New Roman" panose="02020603050405020304" pitchFamily="18" charset="0"/>
                <a:cs typeface="Times New Roman" panose="02020603050405020304" pitchFamily="18" charset="0"/>
              </a:rPr>
              <a:t>Eficiência nas LEE </a:t>
            </a:r>
            <a:r>
              <a:rPr lang="pt-BR" b="1" dirty="0">
                <a:latin typeface="Times New Roman" panose="02020603050405020304" pitchFamily="18" charset="0"/>
                <a:cs typeface="Times New Roman" panose="02020603050405020304" pitchFamily="18" charset="0"/>
              </a:rPr>
              <a:t>do SIMAE </a:t>
            </a:r>
            <a:r>
              <a:rPr lang="pt-BR" b="1" dirty="0" smtClean="0">
                <a:latin typeface="Times New Roman" panose="02020603050405020304" pitchFamily="18" charset="0"/>
                <a:cs typeface="Times New Roman" panose="02020603050405020304" pitchFamily="18" charset="0"/>
              </a:rPr>
              <a:t>pós pré-tratamento foi de 92,3%;</a:t>
            </a:r>
          </a:p>
          <a:p>
            <a:pPr marL="285750" indent="-285750">
              <a:buFont typeface="Arial" panose="020B0604020202020204" pitchFamily="34" charset="0"/>
              <a:buChar char="•"/>
            </a:pPr>
            <a:r>
              <a:rPr lang="pt-BR" b="1" dirty="0">
                <a:latin typeface="Times New Roman" panose="02020603050405020304" pitchFamily="18" charset="0"/>
                <a:cs typeface="Times New Roman" panose="02020603050405020304" pitchFamily="18" charset="0"/>
              </a:rPr>
              <a:t>Concentração de </a:t>
            </a:r>
            <a:r>
              <a:rPr lang="pt-BR" b="1" dirty="0" smtClean="0">
                <a:latin typeface="Times New Roman" panose="02020603050405020304" pitchFamily="18" charset="0"/>
                <a:cs typeface="Times New Roman" panose="02020603050405020304" pitchFamily="18" charset="0"/>
              </a:rPr>
              <a:t>4,0 </a:t>
            </a:r>
            <a:r>
              <a:rPr lang="pt-BR" b="1" dirty="0">
                <a:latin typeface="Times New Roman" panose="02020603050405020304" pitchFamily="18" charset="0"/>
                <a:cs typeface="Times New Roman" panose="02020603050405020304" pitchFamily="18" charset="0"/>
              </a:rPr>
              <a:t>mg/L&lt; </a:t>
            </a:r>
            <a:r>
              <a:rPr lang="pt-BR" b="1" dirty="0" smtClean="0">
                <a:latin typeface="Times New Roman" panose="02020603050405020304" pitchFamily="18" charset="0"/>
                <a:cs typeface="Times New Roman" panose="02020603050405020304" pitchFamily="18" charset="0"/>
              </a:rPr>
              <a:t>20mg/L (</a:t>
            </a:r>
            <a:r>
              <a:rPr lang="pt-BR" b="1" dirty="0">
                <a:latin typeface="Times New Roman" panose="02020603050405020304" pitchFamily="18" charset="0"/>
                <a:cs typeface="Times New Roman" panose="02020603050405020304" pitchFamily="18" charset="0"/>
              </a:rPr>
              <a:t>Resolução nº </a:t>
            </a:r>
            <a:r>
              <a:rPr lang="pt-BR" b="1" dirty="0" smtClean="0">
                <a:latin typeface="Times New Roman" panose="02020603050405020304" pitchFamily="18" charset="0"/>
                <a:cs typeface="Times New Roman" panose="02020603050405020304" pitchFamily="18" charset="0"/>
              </a:rPr>
              <a:t>430/2011 </a:t>
            </a:r>
            <a:r>
              <a:rPr lang="pt-BR" b="1" dirty="0">
                <a:latin typeface="Times New Roman" panose="02020603050405020304" pitchFamily="18" charset="0"/>
                <a:cs typeface="Times New Roman" panose="02020603050405020304" pitchFamily="18" charset="0"/>
              </a:rPr>
              <a:t>do CONAMA).</a:t>
            </a:r>
          </a:p>
          <a:p>
            <a:pPr marL="285750" indent="-285750">
              <a:buFont typeface="Arial" panose="020B0604020202020204" pitchFamily="34" charset="0"/>
              <a:buChar char="•"/>
            </a:pPr>
            <a:endParaRPr lang="pt-B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t-BR" b="1" dirty="0">
              <a:latin typeface="Times New Roman" panose="02020603050405020304" pitchFamily="18" charset="0"/>
              <a:cs typeface="Times New Roman" panose="02020603050405020304" pitchFamily="18" charset="0"/>
            </a:endParaRP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632891"/>
            <a:ext cx="4143475" cy="2465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333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CONCLUSÃO</a:t>
            </a:r>
            <a:endParaRPr lang="pt-BR" sz="2800" b="1" dirty="0">
              <a:latin typeface="Times New Roman" pitchFamily="18" charset="0"/>
              <a:cs typeface="Times New Roman" pitchFamily="18" charset="0"/>
            </a:endParaRPr>
          </a:p>
        </p:txBody>
      </p:sp>
      <p:sp>
        <p:nvSpPr>
          <p:cNvPr id="5" name="Espaço Reservado para Conteúdo 2"/>
          <p:cNvSpPr txBox="1">
            <a:spLocks/>
          </p:cNvSpPr>
          <p:nvPr/>
        </p:nvSpPr>
        <p:spPr>
          <a:xfrm>
            <a:off x="323528" y="1412776"/>
            <a:ext cx="8445624" cy="48574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600" dirty="0" smtClean="0">
                <a:latin typeface="Times New Roman" panose="02020603050405020304" pitchFamily="18" charset="0"/>
                <a:cs typeface="Times New Roman" panose="02020603050405020304" pitchFamily="18" charset="0"/>
              </a:rPr>
              <a:t>A </a:t>
            </a:r>
            <a:r>
              <a:rPr lang="pt-BR" sz="2600" dirty="0">
                <a:latin typeface="Times New Roman" panose="02020603050405020304" pitchFamily="18" charset="0"/>
                <a:cs typeface="Times New Roman" panose="02020603050405020304" pitchFamily="18" charset="0"/>
              </a:rPr>
              <a:t>construção do sistema de pré-tratamento e a remoção do lodo excedente nas lagoas contribuíram diretamente na melhoria dos níveis de eficiência do sistema de tratamento por LEE do </a:t>
            </a:r>
            <a:r>
              <a:rPr lang="pt-BR" sz="2600" dirty="0" smtClean="0">
                <a:latin typeface="Times New Roman" panose="02020603050405020304" pitchFamily="18" charset="0"/>
                <a:cs typeface="Times New Roman" panose="02020603050405020304" pitchFamily="18" charset="0"/>
              </a:rPr>
              <a:t>SIMAE;</a:t>
            </a:r>
            <a:endParaRPr lang="pt-BR" sz="2600" dirty="0">
              <a:latin typeface="Times New Roman" panose="02020603050405020304" pitchFamily="18" charset="0"/>
              <a:cs typeface="Times New Roman" panose="02020603050405020304" pitchFamily="18" charset="0"/>
            </a:endParaRPr>
          </a:p>
          <a:p>
            <a:r>
              <a:rPr lang="pt-BR" sz="2600" dirty="0">
                <a:latin typeface="Times New Roman" panose="02020603050405020304" pitchFamily="18" charset="0"/>
                <a:cs typeface="Times New Roman" panose="02020603050405020304" pitchFamily="18" charset="0"/>
              </a:rPr>
              <a:t>A obtenção de resultados sobre a dinâmica das LEE deve ser baseada em estudos regionalizados, interdisciplinares e realizados em períodos prolongados de </a:t>
            </a:r>
            <a:r>
              <a:rPr lang="pt-BR" sz="2600" dirty="0" smtClean="0">
                <a:latin typeface="Times New Roman" panose="02020603050405020304" pitchFamily="18" charset="0"/>
                <a:cs typeface="Times New Roman" panose="02020603050405020304" pitchFamily="18" charset="0"/>
              </a:rPr>
              <a:t>tempo;</a:t>
            </a:r>
          </a:p>
          <a:p>
            <a:r>
              <a:rPr lang="pt-BR" sz="2600" dirty="0" smtClean="0">
                <a:latin typeface="Times New Roman" panose="02020603050405020304" pitchFamily="18" charset="0"/>
                <a:cs typeface="Times New Roman" panose="02020603050405020304" pitchFamily="18" charset="0"/>
              </a:rPr>
              <a:t>No </a:t>
            </a:r>
            <a:r>
              <a:rPr lang="pt-BR" sz="2600" dirty="0">
                <a:latin typeface="Times New Roman" panose="02020603050405020304" pitchFamily="18" charset="0"/>
                <a:cs typeface="Times New Roman" panose="02020603050405020304" pitchFamily="18" charset="0"/>
              </a:rPr>
              <a:t>período de aproximadamente dois anos de envolvimento com atividades relacionadas ao estudo do sistema, foi possível </a:t>
            </a:r>
            <a:r>
              <a:rPr lang="pt-BR" sz="2600" dirty="0" smtClean="0">
                <a:latin typeface="Times New Roman" panose="02020603050405020304" pitchFamily="18" charset="0"/>
                <a:cs typeface="Times New Roman" panose="02020603050405020304" pitchFamily="18" charset="0"/>
              </a:rPr>
              <a:t>obter, </a:t>
            </a:r>
            <a:r>
              <a:rPr lang="pt-BR" sz="2600" dirty="0">
                <a:latin typeface="Times New Roman" panose="02020603050405020304" pitchFamily="18" charset="0"/>
                <a:cs typeface="Times New Roman" panose="02020603050405020304" pitchFamily="18" charset="0"/>
              </a:rPr>
              <a:t>um conjunto de informações qualitativas e quantitativas sobre o seu </a:t>
            </a:r>
            <a:r>
              <a:rPr lang="pt-BR" sz="2600" dirty="0" smtClean="0">
                <a:latin typeface="Times New Roman" panose="02020603050405020304" pitchFamily="18" charset="0"/>
                <a:cs typeface="Times New Roman" panose="02020603050405020304" pitchFamily="18" charset="0"/>
              </a:rPr>
              <a:t>funcionamento;</a:t>
            </a:r>
            <a:endParaRPr lang="pt-B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596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latin typeface="Times New Roman" pitchFamily="18" charset="0"/>
                <a:cs typeface="Times New Roman" pitchFamily="18" charset="0"/>
              </a:rPr>
              <a:t>CONCLUSÃO</a:t>
            </a:r>
            <a:endParaRPr lang="pt-BR" sz="2800" b="1" dirty="0">
              <a:latin typeface="Times New Roman" pitchFamily="18" charset="0"/>
              <a:cs typeface="Times New Roman" pitchFamily="18" charset="0"/>
            </a:endParaRPr>
          </a:p>
        </p:txBody>
      </p:sp>
      <p:sp>
        <p:nvSpPr>
          <p:cNvPr id="5" name="Espaço Reservado para Conteúdo 2"/>
          <p:cNvSpPr txBox="1">
            <a:spLocks/>
          </p:cNvSpPr>
          <p:nvPr/>
        </p:nvSpPr>
        <p:spPr>
          <a:xfrm>
            <a:off x="323528" y="1412776"/>
            <a:ext cx="8445624" cy="48574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600" dirty="0" smtClean="0">
                <a:latin typeface="Times New Roman" panose="02020603050405020304" pitchFamily="18" charset="0"/>
                <a:cs typeface="Times New Roman" panose="02020603050405020304" pitchFamily="18" charset="0"/>
              </a:rPr>
              <a:t>As </a:t>
            </a:r>
            <a:r>
              <a:rPr lang="pt-BR" sz="2600" dirty="0">
                <a:latin typeface="Times New Roman" panose="02020603050405020304" pitchFamily="18" charset="0"/>
                <a:cs typeface="Times New Roman" panose="02020603050405020304" pitchFamily="18" charset="0"/>
              </a:rPr>
              <a:t>características físico-químicas e microbiológicas do sistema apresentaram variações discrepantes e extremas no período de janeiro a dezembro de 2012. Essas variações são comumente observadas em sistemas naturais de tratamento de efluentes que estão instalados em locais onde ocorrem eventos hidroclimáticos como altas precipitações pluviométricas e baixas temperaturas, como é o caso da região onde o sistema de LEE do SIMAE está instalado.</a:t>
            </a:r>
          </a:p>
          <a:p>
            <a:pPr marL="0" indent="0">
              <a:buFont typeface="Arial" pitchFamily="34" charset="0"/>
              <a:buNone/>
            </a:pPr>
            <a:endParaRPr lang="pt-B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612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323528" y="980728"/>
            <a:ext cx="8445624" cy="528945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APHA – American Public Health Association. (2005). </a:t>
            </a:r>
            <a:r>
              <a:rPr lang="en-US" sz="2000" i="1" dirty="0">
                <a:latin typeface="Times New Roman" panose="02020603050405020304" pitchFamily="18" charset="0"/>
                <a:cs typeface="Times New Roman" panose="02020603050405020304" pitchFamily="18" charset="0"/>
              </a:rPr>
              <a:t>Standard Methods for the Examination of Water and Wastewater</a:t>
            </a:r>
            <a:r>
              <a:rPr lang="en-US"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21 ed. Baltimore/Maryland: APHA-AWWA-WEF.</a:t>
            </a:r>
          </a:p>
          <a:p>
            <a:r>
              <a:rPr lang="pt-BR" sz="2000" dirty="0">
                <a:latin typeface="Times New Roman" panose="02020603050405020304" pitchFamily="18" charset="0"/>
                <a:cs typeface="Times New Roman" panose="02020603050405020304" pitchFamily="18" charset="0"/>
              </a:rPr>
              <a:t>BENTO, A. P. (2005). Tratamento de Esgoto Doméstico em lagoas de estabilização com suportes para o desenvolvimento de </a:t>
            </a:r>
            <a:r>
              <a:rPr lang="pt-BR" sz="2000" dirty="0" err="1">
                <a:latin typeface="Times New Roman" panose="02020603050405020304" pitchFamily="18" charset="0"/>
                <a:cs typeface="Times New Roman" panose="02020603050405020304" pitchFamily="18" charset="0"/>
              </a:rPr>
              <a:t>perifiton</a:t>
            </a:r>
            <a:r>
              <a:rPr lang="pt-BR" sz="2000" dirty="0">
                <a:latin typeface="Times New Roman" panose="02020603050405020304" pitchFamily="18" charset="0"/>
                <a:cs typeface="Times New Roman" panose="02020603050405020304" pitchFamily="18" charset="0"/>
              </a:rPr>
              <a:t> – biofilme. 197 f. Tese (Doutorado em Engenharia Ambiental) – Universidade Federal de Santa Catarina, Florianópolis, 2005.</a:t>
            </a:r>
          </a:p>
          <a:p>
            <a:r>
              <a:rPr lang="pt-BR" sz="2000" dirty="0">
                <a:latin typeface="Times New Roman" panose="02020603050405020304" pitchFamily="18" charset="0"/>
                <a:cs typeface="Times New Roman" panose="02020603050405020304" pitchFamily="18" charset="0"/>
              </a:rPr>
              <a:t>BRASIL. CONSELHO NACIONAL DO MEIO AMBIENTE. (2011). </a:t>
            </a:r>
            <a:r>
              <a:rPr lang="pt-BR" sz="2000" i="1" dirty="0">
                <a:latin typeface="Times New Roman" panose="02020603050405020304" pitchFamily="18" charset="0"/>
                <a:cs typeface="Times New Roman" panose="02020603050405020304" pitchFamily="18" charset="0"/>
              </a:rPr>
              <a:t>Resolução CONAMA 430/2011</a:t>
            </a:r>
            <a:r>
              <a:rPr lang="pt-BR" sz="2000" dirty="0">
                <a:latin typeface="Times New Roman" panose="02020603050405020304" pitchFamily="18" charset="0"/>
                <a:cs typeface="Times New Roman" panose="02020603050405020304" pitchFamily="18" charset="0"/>
              </a:rPr>
              <a:t>. Dispõe sobre as condições e padrões de lançamento de efluentes, complementa e altera a Resolução Nº 357, de 17 de março de 2005, do Conselho Nacional do Meio Ambiente-CONAMA.</a:t>
            </a:r>
          </a:p>
          <a:p>
            <a:r>
              <a:rPr lang="pt-BR" sz="2000" dirty="0">
                <a:latin typeface="Times New Roman" panose="02020603050405020304" pitchFamily="18" charset="0"/>
                <a:cs typeface="Times New Roman" panose="02020603050405020304" pitchFamily="18" charset="0"/>
              </a:rPr>
              <a:t>DESTRO, C. A. M; AMORIM, R. de. (2007) Avaliação do desempenho do sistema de lagoas de estabilização do bairro CPA III em Cuiabá/MT, a partir de variáveis físico químicas e biológicas. In: I SIMPÓSIO DE RECURSOS HÍDRICOS DO NORTE E CENTRO-OESTE, 2007, Cuiabá. Anais eletrônicos. Cuiabá: Ed. Associação Brasileira de Recursos Hídricos</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kern="0" smtClean="0">
                <a:latin typeface="Times New Roman" panose="02020603050405020304" pitchFamily="18" charset="0"/>
                <a:ea typeface="Times New Roman" panose="02020603050405020304" pitchFamily="18" charset="0"/>
                <a:cs typeface="Times New Roman" panose="02020603050405020304" pitchFamily="18" charset="0"/>
              </a:rPr>
              <a:t>REFERÊNCIAS</a:t>
            </a:r>
            <a:endParaRPr lang="pt-BR" sz="2800" dirty="0"/>
          </a:p>
        </p:txBody>
      </p:sp>
    </p:spTree>
    <p:extLst>
      <p:ext uri="{BB962C8B-B14F-4D97-AF65-F5344CB8AC3E}">
        <p14:creationId xmlns:p14="http://schemas.microsoft.com/office/powerpoint/2010/main" xmlns="" val="1227327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323528" y="1412776"/>
            <a:ext cx="8445624" cy="48574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000" dirty="0">
                <a:latin typeface="Times New Roman" panose="02020603050405020304" pitchFamily="18" charset="0"/>
                <a:cs typeface="Times New Roman" panose="02020603050405020304" pitchFamily="18" charset="0"/>
              </a:rPr>
              <a:t>JORDÃO, E. P.; PESSÔA, C. A.  </a:t>
            </a:r>
            <a:r>
              <a:rPr lang="pt-BR" sz="2000" b="1" dirty="0">
                <a:latin typeface="Times New Roman" panose="02020603050405020304" pitchFamily="18" charset="0"/>
                <a:cs typeface="Times New Roman" panose="02020603050405020304" pitchFamily="18" charset="0"/>
              </a:rPr>
              <a:t>Tratamento de esgotos domésticos</a:t>
            </a:r>
            <a:r>
              <a:rPr lang="pt-BR" sz="2000" dirty="0">
                <a:latin typeface="Times New Roman" panose="02020603050405020304" pitchFamily="18" charset="0"/>
                <a:cs typeface="Times New Roman" panose="02020603050405020304" pitchFamily="18" charset="0"/>
              </a:rPr>
              <a:t>.  4º ed. Rio de Janeiro, SEGRAC, 2005.</a:t>
            </a:r>
          </a:p>
          <a:p>
            <a:r>
              <a:rPr lang="en-US" sz="2000" dirty="0">
                <a:latin typeface="Times New Roman" panose="02020603050405020304" pitchFamily="18" charset="0"/>
                <a:cs typeface="Times New Roman" panose="02020603050405020304" pitchFamily="18" charset="0"/>
              </a:rPr>
              <a:t>KELLNER, E.; PIRES, E. C. (1998). </a:t>
            </a:r>
            <a:r>
              <a:rPr lang="pt-BR" sz="2000" b="1" dirty="0">
                <a:latin typeface="Times New Roman" panose="02020603050405020304" pitchFamily="18" charset="0"/>
                <a:cs typeface="Times New Roman" panose="02020603050405020304" pitchFamily="18" charset="0"/>
              </a:rPr>
              <a:t>Lagoas de Estabilização: Projeto e Operação</a:t>
            </a:r>
            <a:r>
              <a:rPr lang="pt-BR" sz="2000" dirty="0">
                <a:latin typeface="Times New Roman" panose="02020603050405020304" pitchFamily="18" charset="0"/>
                <a:cs typeface="Times New Roman" panose="02020603050405020304" pitchFamily="18" charset="0"/>
              </a:rPr>
              <a:t>. Rio de Janeiro: ABES. 244p.</a:t>
            </a:r>
          </a:p>
          <a:p>
            <a:r>
              <a:rPr lang="pt-BR" sz="2000" dirty="0">
                <a:latin typeface="Times New Roman" panose="02020603050405020304" pitchFamily="18" charset="0"/>
                <a:cs typeface="Times New Roman" panose="02020603050405020304" pitchFamily="18" charset="0"/>
              </a:rPr>
              <a:t>MAYNARD, H. E.; OUKI, S. K.; WILLIAMS, S. C. (1999). </a:t>
            </a:r>
            <a:r>
              <a:rPr lang="en-US" sz="2000" b="1" dirty="0" err="1">
                <a:latin typeface="Times New Roman" panose="02020603050405020304" pitchFamily="18" charset="0"/>
                <a:cs typeface="Times New Roman" panose="02020603050405020304" pitchFamily="18" charset="0"/>
              </a:rPr>
              <a:t>Terciary</a:t>
            </a:r>
            <a:r>
              <a:rPr lang="en-US" sz="2000" b="1" dirty="0">
                <a:latin typeface="Times New Roman" panose="02020603050405020304" pitchFamily="18" charset="0"/>
                <a:cs typeface="Times New Roman" panose="02020603050405020304" pitchFamily="18" charset="0"/>
              </a:rPr>
              <a:t> Lagoons: A review of removal mechanisms and performance</a:t>
            </a:r>
            <a:r>
              <a:rPr lang="en-US"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Wat. Res. 33 (7): 1-13.</a:t>
            </a:r>
          </a:p>
          <a:p>
            <a:r>
              <a:rPr lang="pt-BR" sz="2000" dirty="0">
                <a:latin typeface="Times New Roman" panose="02020603050405020304" pitchFamily="18" charset="0"/>
                <a:cs typeface="Times New Roman" panose="02020603050405020304" pitchFamily="18" charset="0"/>
              </a:rPr>
              <a:t>RIO GRANDE DO SUL. </a:t>
            </a:r>
            <a:r>
              <a:rPr lang="pt-BR" sz="2000" i="1" dirty="0">
                <a:latin typeface="Times New Roman" panose="02020603050405020304" pitchFamily="18" charset="0"/>
                <a:cs typeface="Times New Roman" panose="02020603050405020304" pitchFamily="18" charset="0"/>
              </a:rPr>
              <a:t>Resolução COSEMA Nº 128/2006</a:t>
            </a:r>
            <a:r>
              <a:rPr lang="pt-BR" sz="2000" dirty="0">
                <a:latin typeface="Times New Roman" panose="02020603050405020304" pitchFamily="18" charset="0"/>
                <a:cs typeface="Times New Roman" panose="02020603050405020304" pitchFamily="18" charset="0"/>
              </a:rPr>
              <a:t>. Dispõe sobre a fixação de Padrões de Emissão de Efluentes Líquidos para fontes de emissão que lancem seus efluentes em águas superficiais no Estado do Rio Grande do Sul. Publicado no DOE do dia 07 de dezembro de 2006. Porto Alegre.</a:t>
            </a:r>
          </a:p>
          <a:p>
            <a:pPr marL="0" indent="0">
              <a:buFont typeface="Arial" pitchFamily="34" charset="0"/>
              <a:buNone/>
            </a:pPr>
            <a:endParaRPr lang="pt-BR" sz="26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kern="0" smtClean="0">
                <a:latin typeface="Times New Roman" panose="02020603050405020304" pitchFamily="18" charset="0"/>
                <a:ea typeface="Times New Roman" panose="02020603050405020304" pitchFamily="18" charset="0"/>
                <a:cs typeface="Times New Roman" panose="02020603050405020304" pitchFamily="18" charset="0"/>
              </a:rPr>
              <a:t>REFERÊNCIAS</a:t>
            </a:r>
            <a:endParaRPr lang="pt-BR" sz="2800" dirty="0"/>
          </a:p>
        </p:txBody>
      </p:sp>
    </p:spTree>
    <p:extLst>
      <p:ext uri="{BB962C8B-B14F-4D97-AF65-F5344CB8AC3E}">
        <p14:creationId xmlns:p14="http://schemas.microsoft.com/office/powerpoint/2010/main" xmlns="" val="247381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5192" y="188640"/>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2400"/>
              </a:spcBef>
            </a:pPr>
            <a:r>
              <a:rPr lang="pt-BR" sz="2800" b="1" kern="0" smtClean="0">
                <a:latin typeface="Times New Roman" panose="02020603050405020304" pitchFamily="18" charset="0"/>
                <a:ea typeface="Times New Roman" panose="02020603050405020304" pitchFamily="18" charset="0"/>
                <a:cs typeface="Times New Roman" panose="02020603050405020304" pitchFamily="18" charset="0"/>
              </a:rPr>
              <a:t>INTRODUÇÃO</a:t>
            </a:r>
            <a:endParaRPr lang="pt-BR" sz="2800" b="1" dirty="0"/>
          </a:p>
        </p:txBody>
      </p:sp>
      <p:sp>
        <p:nvSpPr>
          <p:cNvPr id="5" name="Espaço Reservado para Conteúdo 2"/>
          <p:cNvSpPr txBox="1">
            <a:spLocks/>
          </p:cNvSpPr>
          <p:nvPr/>
        </p:nvSpPr>
        <p:spPr>
          <a:xfrm>
            <a:off x="179512" y="1038746"/>
            <a:ext cx="8640960" cy="5198566"/>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792163" algn="just">
              <a:lnSpc>
                <a:spcPct val="150000"/>
              </a:lnSpc>
              <a:buFont typeface="Arial" pitchFamily="34" charset="0"/>
              <a:buNone/>
            </a:pPr>
            <a:r>
              <a:rPr lang="pt-BR" sz="6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 tratamento em lagoas de estabilização de esgoto (LEE) ocorre de forma natural mediante fenômenos bioquímicos, biológicos e físicos regulados por uma ampla diversidade de seres vivos, os quais são responsáveis pelas transformações da matéria orgânica e dos nutrientes (MAYNARD et al., 1999; KELLNER e PIRES, 1998). A redução de material carbonáceo considerada satisfatória, alcança eficiência de remoção em torno de 90% em termos de DBO5 (Von SPERLING, 1996). </a:t>
            </a:r>
          </a:p>
          <a:p>
            <a:endParaRPr lang="pt-BR" dirty="0"/>
          </a:p>
        </p:txBody>
      </p:sp>
    </p:spTree>
    <p:extLst>
      <p:ext uri="{BB962C8B-B14F-4D97-AF65-F5344CB8AC3E}">
        <p14:creationId xmlns:p14="http://schemas.microsoft.com/office/powerpoint/2010/main" xmlns="" val="1966297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323528" y="1412776"/>
            <a:ext cx="8445624" cy="48574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000" dirty="0">
                <a:latin typeface="Times New Roman" panose="02020603050405020304" pitchFamily="18" charset="0"/>
                <a:cs typeface="Times New Roman" panose="02020603050405020304" pitchFamily="18" charset="0"/>
              </a:rPr>
              <a:t>SANTA CATARINA. </a:t>
            </a:r>
            <a:r>
              <a:rPr lang="pt-BR" sz="2000" i="1" dirty="0">
                <a:latin typeface="Times New Roman" panose="02020603050405020304" pitchFamily="18" charset="0"/>
                <a:cs typeface="Times New Roman" panose="02020603050405020304" pitchFamily="18" charset="0"/>
              </a:rPr>
              <a:t>Decreto nº 14.250, de 05 de junho de 1981</a:t>
            </a:r>
            <a:r>
              <a:rPr lang="pt-BR" sz="2000" dirty="0">
                <a:latin typeface="Times New Roman" panose="02020603050405020304" pitchFamily="18" charset="0"/>
                <a:cs typeface="Times New Roman" panose="02020603050405020304" pitchFamily="18" charset="0"/>
              </a:rPr>
              <a:t>. Regulamenta dispositivos da Lei nº. 5.793, de 15 de outubro de 1980, referentes à proteção e a melhoria da qualidade ambiental. Diário Oficial do Estado, Florianópolis, SC, 09 junho 1981.</a:t>
            </a:r>
          </a:p>
          <a:p>
            <a:r>
              <a:rPr lang="pt-BR" sz="2000" dirty="0">
                <a:latin typeface="Times New Roman" panose="02020603050405020304" pitchFamily="18" charset="0"/>
                <a:cs typeface="Times New Roman" panose="02020603050405020304" pitchFamily="18" charset="0"/>
              </a:rPr>
              <a:t>VON SPERLING, M (1995). </a:t>
            </a:r>
            <a:r>
              <a:rPr lang="pt-BR" sz="2000" b="1" dirty="0">
                <a:latin typeface="Times New Roman" panose="02020603050405020304" pitchFamily="18" charset="0"/>
                <a:cs typeface="Times New Roman" panose="02020603050405020304" pitchFamily="18" charset="0"/>
              </a:rPr>
              <a:t>Características das águas </a:t>
            </a:r>
            <a:r>
              <a:rPr lang="pt-BR" sz="2000" b="1" dirty="0" err="1">
                <a:latin typeface="Times New Roman" panose="02020603050405020304" pitchFamily="18" charset="0"/>
                <a:cs typeface="Times New Roman" panose="02020603050405020304" pitchFamily="18" charset="0"/>
              </a:rPr>
              <a:t>residuárias</a:t>
            </a:r>
            <a:r>
              <a:rPr lang="pt-BR" sz="2000" b="1" dirty="0" smtClean="0">
                <a:latin typeface="Times New Roman" panose="02020603050405020304" pitchFamily="18" charset="0"/>
                <a:cs typeface="Times New Roman" panose="02020603050405020304" pitchFamily="18" charset="0"/>
              </a:rPr>
              <a:t>: Introdução </a:t>
            </a:r>
            <a:r>
              <a:rPr lang="pt-BR" sz="2000" b="1" dirty="0">
                <a:latin typeface="Times New Roman" panose="02020603050405020304" pitchFamily="18" charset="0"/>
                <a:cs typeface="Times New Roman" panose="02020603050405020304" pitchFamily="18" charset="0"/>
              </a:rPr>
              <a:t>à qualidade das águas e ao tratamento de esgoto</a:t>
            </a:r>
            <a:r>
              <a:rPr lang="pt-BR" sz="2000" dirty="0" smtClean="0">
                <a:latin typeface="Times New Roman" panose="02020603050405020304" pitchFamily="18" charset="0"/>
                <a:cs typeface="Times New Roman" panose="02020603050405020304" pitchFamily="18" charset="0"/>
              </a:rPr>
              <a:t>. Departamento </a:t>
            </a:r>
            <a:r>
              <a:rPr lang="pt-BR" sz="2000" dirty="0">
                <a:latin typeface="Times New Roman" panose="02020603050405020304" pitchFamily="18" charset="0"/>
                <a:cs typeface="Times New Roman" panose="02020603050405020304" pitchFamily="18" charset="0"/>
              </a:rPr>
              <a:t>de Engenharia Sanitária e Ambiental - Universidade Federal de Minas Gerais, Belo Horizonte.</a:t>
            </a:r>
          </a:p>
          <a:p>
            <a:r>
              <a:rPr lang="pt-BR" sz="2000" dirty="0">
                <a:latin typeface="Times New Roman" panose="02020603050405020304" pitchFamily="18" charset="0"/>
                <a:cs typeface="Times New Roman" panose="02020603050405020304" pitchFamily="18" charset="0"/>
              </a:rPr>
              <a:t>VON SPERLING, M. (1996). </a:t>
            </a:r>
            <a:r>
              <a:rPr lang="pt-BR" sz="2000" b="1" dirty="0">
                <a:latin typeface="Times New Roman" panose="02020603050405020304" pitchFamily="18" charset="0"/>
                <a:cs typeface="Times New Roman" panose="02020603050405020304" pitchFamily="18" charset="0"/>
              </a:rPr>
              <a:t>Lagoas de Estabilização</a:t>
            </a:r>
            <a:r>
              <a:rPr lang="pt-BR" sz="2000"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Departamento de Engenharia Sanitária e Ambiental; Universidade Federal de Minas Gerais, Belo Horizonte. 134 p.</a:t>
            </a:r>
          </a:p>
          <a:p>
            <a:r>
              <a:rPr lang="pt-BR" sz="2000" dirty="0">
                <a:latin typeface="Times New Roman" panose="02020603050405020304" pitchFamily="18" charset="0"/>
                <a:cs typeface="Times New Roman" panose="02020603050405020304" pitchFamily="18" charset="0"/>
              </a:rPr>
              <a:t>VON SPERLING, M. (2002).</a:t>
            </a:r>
            <a:r>
              <a:rPr lang="pt-BR" sz="2000" b="1" dirty="0">
                <a:latin typeface="Times New Roman" panose="02020603050405020304" pitchFamily="18" charset="0"/>
                <a:cs typeface="Times New Roman" panose="02020603050405020304" pitchFamily="18" charset="0"/>
              </a:rPr>
              <a:t> Lagoas de Estabilização</a:t>
            </a:r>
            <a:r>
              <a:rPr lang="pt-BR" sz="2000"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2.ed.</a:t>
            </a:r>
            <a:r>
              <a:rPr lang="pt-BR" sz="2000"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Departamento de Engenharia Sanitária e Ambiental; Universidade Federal de Minas Gerais, Belo Horizonte.</a:t>
            </a:r>
          </a:p>
          <a:p>
            <a:pPr marL="0" indent="0">
              <a:buFont typeface="Arial" pitchFamily="34" charset="0"/>
              <a:buNone/>
            </a:pPr>
            <a:endParaRPr lang="pt-BR" sz="26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kern="0" smtClean="0">
                <a:latin typeface="Times New Roman" panose="02020603050405020304" pitchFamily="18" charset="0"/>
                <a:ea typeface="Times New Roman" panose="02020603050405020304" pitchFamily="18" charset="0"/>
                <a:cs typeface="Times New Roman" panose="02020603050405020304" pitchFamily="18" charset="0"/>
              </a:rPr>
              <a:t>REFERÊNCIAS</a:t>
            </a:r>
            <a:endParaRPr lang="pt-BR" sz="2800" dirty="0"/>
          </a:p>
        </p:txBody>
      </p:sp>
    </p:spTree>
    <p:extLst>
      <p:ext uri="{BB962C8B-B14F-4D97-AF65-F5344CB8AC3E}">
        <p14:creationId xmlns:p14="http://schemas.microsoft.com/office/powerpoint/2010/main" xmlns="" val="561154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0721" y="2636913"/>
            <a:ext cx="8833767" cy="2088232"/>
          </a:xfrm>
        </p:spPr>
        <p:txBody>
          <a:bodyPr>
            <a:noAutofit/>
          </a:bodyPr>
          <a:lstStyle/>
          <a:p>
            <a:pPr>
              <a:lnSpc>
                <a:spcPct val="150000"/>
              </a:lnSpc>
            </a:pPr>
            <a:r>
              <a:rPr lang="pt-BR" sz="3200" b="1" dirty="0" smtClean="0">
                <a:latin typeface="Times New Roman" panose="02020603050405020304" pitchFamily="18" charset="0"/>
                <a:cs typeface="Times New Roman" panose="02020603050405020304" pitchFamily="18" charset="0"/>
              </a:rPr>
              <a:t>MUITO OBRIGADO!</a:t>
            </a:r>
            <a:endParaRPr lang="pt-BR" sz="3200" b="1" dirty="0">
              <a:latin typeface="Times New Roman" panose="02020603050405020304" pitchFamily="18" charset="0"/>
              <a:cs typeface="Times New Roman" panose="02020603050405020304" pitchFamily="18" charset="0"/>
            </a:endParaRPr>
          </a:p>
        </p:txBody>
      </p:sp>
      <p:pic>
        <p:nvPicPr>
          <p:cNvPr id="1026" name="Picture 2" descr="Logo Assembleia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8735" y="3714"/>
            <a:ext cx="5357738" cy="2341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ângulo 2"/>
          <p:cNvSpPr/>
          <p:nvPr/>
        </p:nvSpPr>
        <p:spPr>
          <a:xfrm>
            <a:off x="899592" y="5016511"/>
            <a:ext cx="6552728" cy="1015663"/>
          </a:xfrm>
          <a:prstGeom prst="rect">
            <a:avLst/>
          </a:prstGeom>
        </p:spPr>
        <p:txBody>
          <a:bodyPr wrap="square">
            <a:spAutoFit/>
          </a:bodyPr>
          <a:lstStyle/>
          <a:p>
            <a:pPr algn="ctr"/>
            <a:r>
              <a:rPr lang="pt-BR" sz="2000" dirty="0" smtClean="0">
                <a:latin typeface="Times New Roman" pitchFamily="18" charset="0"/>
                <a:cs typeface="Times New Roman" pitchFamily="18" charset="0"/>
              </a:rPr>
              <a:t>CONTATO:</a:t>
            </a:r>
          </a:p>
          <a:p>
            <a:pPr algn="ctr"/>
            <a:r>
              <a:rPr lang="pt-BR" sz="2000" dirty="0" smtClean="0">
                <a:latin typeface="Times New Roman" pitchFamily="18" charset="0"/>
                <a:cs typeface="Times New Roman" pitchFamily="18" charset="0"/>
              </a:rPr>
              <a:t>Prof. Eng</a:t>
            </a:r>
            <a:r>
              <a:rPr lang="pt-BR" sz="2000" dirty="0">
                <a:latin typeface="Times New Roman" pitchFamily="18" charset="0"/>
                <a:cs typeface="Times New Roman" pitchFamily="18" charset="0"/>
              </a:rPr>
              <a:t>. Civil </a:t>
            </a:r>
            <a:r>
              <a:rPr lang="pt-BR" sz="2000" dirty="0" smtClean="0">
                <a:latin typeface="Times New Roman" pitchFamily="18" charset="0"/>
                <a:cs typeface="Times New Roman" pitchFamily="18" charset="0"/>
              </a:rPr>
              <a:t>João </a:t>
            </a:r>
            <a:r>
              <a:rPr lang="pt-BR" sz="2000" dirty="0">
                <a:latin typeface="Times New Roman" pitchFamily="18" charset="0"/>
                <a:cs typeface="Times New Roman" pitchFamily="18" charset="0"/>
              </a:rPr>
              <a:t>Carlos </a:t>
            </a:r>
            <a:r>
              <a:rPr lang="pt-BR" sz="2000" dirty="0" err="1" smtClean="0">
                <a:latin typeface="Times New Roman" pitchFamily="18" charset="0"/>
                <a:cs typeface="Times New Roman" pitchFamily="18" charset="0"/>
              </a:rPr>
              <a:t>Ungericht</a:t>
            </a:r>
            <a:r>
              <a:rPr lang="pt-BR" sz="2000" dirty="0" smtClean="0">
                <a:latin typeface="Times New Roman" pitchFamily="18" charset="0"/>
                <a:cs typeface="Times New Roman" pitchFamily="18" charset="0"/>
              </a:rPr>
              <a:t> – SIMAE</a:t>
            </a:r>
          </a:p>
          <a:p>
            <a:pPr algn="ctr"/>
            <a:r>
              <a:rPr lang="pt-BR" sz="2000" dirty="0" smtClean="0">
                <a:latin typeface="Times New Roman" pitchFamily="18" charset="0"/>
                <a:cs typeface="Times New Roman" pitchFamily="18" charset="0"/>
              </a:rPr>
              <a:t>E-MAIL: joão.ungericht@gmail.com</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57911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5192" y="188640"/>
            <a:ext cx="8229600" cy="8501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2400"/>
              </a:spcBef>
            </a:pPr>
            <a:r>
              <a:rPr lang="pt-BR" sz="2800" b="1" kern="0" smtClean="0">
                <a:latin typeface="Times New Roman" panose="02020603050405020304" pitchFamily="18" charset="0"/>
                <a:ea typeface="Times New Roman" panose="02020603050405020304" pitchFamily="18" charset="0"/>
                <a:cs typeface="Times New Roman" panose="02020603050405020304" pitchFamily="18" charset="0"/>
              </a:rPr>
              <a:t>INTRODUÇÃO</a:t>
            </a:r>
            <a:endParaRPr lang="pt-BR" sz="2800" b="1" dirty="0"/>
          </a:p>
        </p:txBody>
      </p:sp>
      <p:sp>
        <p:nvSpPr>
          <p:cNvPr id="6" name="Espaço Reservado para Conteúdo 2"/>
          <p:cNvSpPr txBox="1">
            <a:spLocks/>
          </p:cNvSpPr>
          <p:nvPr/>
        </p:nvSpPr>
        <p:spPr>
          <a:xfrm>
            <a:off x="457200" y="908720"/>
            <a:ext cx="8229600" cy="57606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000" algn="just" eaLnBrk="0" fontAlgn="base" hangingPunct="0">
              <a:lnSpc>
                <a:spcPct val="130000"/>
              </a:lnSpc>
              <a:spcBef>
                <a:spcPts val="472"/>
              </a:spcBef>
              <a:spcAft>
                <a:spcPct val="0"/>
              </a:spcAft>
              <a:buFont typeface="Arial" pitchFamily="34" charset="0"/>
              <a:buNone/>
            </a:pPr>
            <a:r>
              <a:rPr lang="pt-BR" sz="2400" dirty="0" smtClean="0">
                <a:latin typeface="Times New Roman" panose="02020603050405020304" pitchFamily="18" charset="0"/>
                <a:ea typeface="Calibri" pitchFamily="34" charset="0"/>
                <a:cs typeface="Times New Roman" pitchFamily="18" charset="0"/>
              </a:rPr>
              <a:t>Responsáveis pelo tratamento dos efluentes, as lagoas de estabilização devem cumprir dois objetivos principais, remoção da matéria orgânica e, eliminação de organismos patogênicos.</a:t>
            </a:r>
          </a:p>
          <a:p>
            <a:pPr marL="0" indent="450000" algn="just" eaLnBrk="0" fontAlgn="base" hangingPunct="0">
              <a:lnSpc>
                <a:spcPct val="130000"/>
              </a:lnSpc>
              <a:spcBef>
                <a:spcPts val="472"/>
              </a:spcBef>
              <a:spcAft>
                <a:spcPct val="0"/>
              </a:spcAft>
              <a:buFont typeface="Arial" pitchFamily="34" charset="0"/>
              <a:buNone/>
            </a:pPr>
            <a:endParaRPr lang="pt-BR" sz="2400" b="1" dirty="0" smtClean="0">
              <a:latin typeface="Times New Roman" pitchFamily="18" charset="0"/>
              <a:cs typeface="Times New Roman" panose="02020603050405020304" pitchFamily="18" charset="0"/>
            </a:endParaRPr>
          </a:p>
          <a:p>
            <a:pPr marL="0" indent="450000" algn="just" eaLnBrk="0" fontAlgn="base" hangingPunct="0">
              <a:lnSpc>
                <a:spcPct val="130000"/>
              </a:lnSpc>
              <a:spcBef>
                <a:spcPts val="472"/>
              </a:spcBef>
              <a:spcAft>
                <a:spcPct val="0"/>
              </a:spcAft>
              <a:buFont typeface="Arial" pitchFamily="34" charset="0"/>
              <a:buNone/>
            </a:pPr>
            <a:r>
              <a:rPr lang="pt-BR" sz="2400" b="1" dirty="0" smtClean="0">
                <a:latin typeface="Times New Roman" pitchFamily="18" charset="0"/>
                <a:cs typeface="Times New Roman" panose="02020603050405020304" pitchFamily="18" charset="0"/>
              </a:rPr>
              <a:t>Principais condições hidrometeorológicas de influência direta no comportamento das </a:t>
            </a:r>
            <a:r>
              <a:rPr lang="pt-BR" sz="2400" b="1" dirty="0" err="1" smtClean="0">
                <a:latin typeface="Times New Roman" pitchFamily="18" charset="0"/>
                <a:cs typeface="Times New Roman" panose="02020603050405020304" pitchFamily="18" charset="0"/>
              </a:rPr>
              <a:t>LEEs</a:t>
            </a:r>
            <a:endParaRPr lang="pt-BR" sz="2400" b="1" dirty="0" smtClean="0">
              <a:latin typeface="Times New Roman" pitchFamily="18" charset="0"/>
              <a:cs typeface="Times New Roman" panose="02020603050405020304" pitchFamily="18" charset="0"/>
            </a:endParaRPr>
          </a:p>
          <a:p>
            <a:pPr indent="441325" algn="just">
              <a:buFont typeface="Wingdings" pitchFamily="2" charset="2"/>
              <a:buChar char="Ø"/>
            </a:pPr>
            <a:r>
              <a:rPr lang="pt-BR" sz="2400" dirty="0" smtClean="0">
                <a:latin typeface="Times New Roman" panose="02020603050405020304" pitchFamily="18" charset="0"/>
                <a:cs typeface="Times New Roman" panose="02020603050405020304" pitchFamily="18" charset="0"/>
              </a:rPr>
              <a:t>A radiação solar,</a:t>
            </a:r>
          </a:p>
          <a:p>
            <a:pPr indent="441325" algn="just">
              <a:buFont typeface="Wingdings" pitchFamily="2" charset="2"/>
              <a:buChar char="Ø"/>
            </a:pPr>
            <a:r>
              <a:rPr lang="pt-BR" sz="2400" dirty="0" smtClean="0">
                <a:latin typeface="Times New Roman" panose="02020603050405020304" pitchFamily="18" charset="0"/>
                <a:cs typeface="Times New Roman" panose="02020603050405020304" pitchFamily="18" charset="0"/>
              </a:rPr>
              <a:t>A temperatura, </a:t>
            </a:r>
          </a:p>
          <a:p>
            <a:pPr indent="441325" algn="just">
              <a:buFont typeface="Wingdings" pitchFamily="2" charset="2"/>
              <a:buChar char="Ø"/>
            </a:pPr>
            <a:r>
              <a:rPr lang="pt-BR" sz="2400" dirty="0" smtClean="0">
                <a:latin typeface="Times New Roman" panose="02020603050405020304" pitchFamily="18" charset="0"/>
                <a:cs typeface="Times New Roman" panose="02020603050405020304" pitchFamily="18" charset="0"/>
              </a:rPr>
              <a:t>O vento,</a:t>
            </a:r>
          </a:p>
          <a:p>
            <a:pPr indent="441325" algn="just">
              <a:buFont typeface="Wingdings" pitchFamily="2" charset="2"/>
              <a:buChar char="Ø"/>
            </a:pPr>
            <a:r>
              <a:rPr lang="pt-BR" sz="2400" dirty="0" smtClean="0">
                <a:latin typeface="Times New Roman" panose="02020603050405020304" pitchFamily="18" charset="0"/>
                <a:cs typeface="Times New Roman" panose="02020603050405020304" pitchFamily="18" charset="0"/>
              </a:rPr>
              <a:t>A precipitação pluviométrica. </a:t>
            </a:r>
          </a:p>
          <a:p>
            <a:pPr marL="0" indent="450000" algn="just" eaLnBrk="0" fontAlgn="base" hangingPunct="0">
              <a:lnSpc>
                <a:spcPct val="130000"/>
              </a:lnSpc>
              <a:spcBef>
                <a:spcPts val="472"/>
              </a:spcBef>
              <a:spcAft>
                <a:spcPct val="0"/>
              </a:spcAft>
              <a:buFont typeface="Arial" pitchFamily="34" charset="0"/>
              <a:buNone/>
            </a:pPr>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020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smtClean="0">
                <a:solidFill>
                  <a:prstClr val="black"/>
                </a:solidFill>
                <a:latin typeface="Times New Roman" pitchFamily="18" charset="0"/>
                <a:cs typeface="Times New Roman" pitchFamily="18" charset="0"/>
              </a:rPr>
              <a:t>PROBLEMA</a:t>
            </a:r>
            <a:endParaRPr lang="pt-BR" sz="2800" b="1" dirty="0">
              <a:latin typeface="Times New Roman" pitchFamily="18" charset="0"/>
              <a:cs typeface="Times New Roman" pitchFamily="18" charset="0"/>
            </a:endParaRPr>
          </a:p>
        </p:txBody>
      </p:sp>
      <p:sp>
        <p:nvSpPr>
          <p:cNvPr id="3" name="Espaço Reservado para Conteúdo 2"/>
          <p:cNvSpPr txBox="1">
            <a:spLocks/>
          </p:cNvSpPr>
          <p:nvPr/>
        </p:nvSpPr>
        <p:spPr>
          <a:xfrm>
            <a:off x="382089" y="1196752"/>
            <a:ext cx="8291264" cy="485313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rPr>
              <a:t>Início da operação em 1991 (demanda abaixo dos parâmetros de projetos de 1991 até 2011); </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rPr>
              <a:t> No inicio de 2012 com o aumento da carga recebida a ETE mostrou-se ineficiente no tratamento do esgoto sanitário recebido.</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rPr>
              <a:t>Emissão de odor fétido;</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rPr>
              <a:t>Necessidade de prover as soluções necessárias ao adequado funcionamento da ETE;</a:t>
            </a:r>
          </a:p>
          <a:p>
            <a:pPr marL="0" indent="450000" algn="just">
              <a:lnSpc>
                <a:spcPct val="130000"/>
              </a:lnSpc>
              <a:buFont typeface="Arial" pitchFamily="34" charset="0"/>
              <a:buNone/>
            </a:pPr>
            <a:r>
              <a:rPr lang="pt-BR" sz="2800" dirty="0" smtClean="0">
                <a:latin typeface="Times New Roman" panose="02020603050405020304" pitchFamily="18" charset="0"/>
                <a:ea typeface="Calibri" panose="020F0502020204030204" pitchFamily="34" charset="0"/>
              </a:rPr>
              <a:t>Atendimento das demandas propostas nos PMSB para o horizonte de 20 anos;</a:t>
            </a:r>
          </a:p>
        </p:txBody>
      </p:sp>
    </p:spTree>
    <p:extLst>
      <p:ext uri="{BB962C8B-B14F-4D97-AF65-F5344CB8AC3E}">
        <p14:creationId xmlns:p14="http://schemas.microsoft.com/office/powerpoint/2010/main" xmlns="" val="84133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xmlns="" val="0"/>
              </a:ext>
            </a:extLst>
          </a:blip>
          <a:srcRect t="8304" b="4499"/>
          <a:stretch/>
        </p:blipFill>
        <p:spPr>
          <a:xfrm>
            <a:off x="1103615" y="980728"/>
            <a:ext cx="6936771" cy="4536504"/>
          </a:xfrm>
          <a:prstGeom prst="rect">
            <a:avLst/>
          </a:prstGeom>
        </p:spPr>
      </p:pic>
      <p:sp>
        <p:nvSpPr>
          <p:cNvPr id="3" name="Retângulo 2"/>
          <p:cNvSpPr/>
          <p:nvPr/>
        </p:nvSpPr>
        <p:spPr>
          <a:xfrm>
            <a:off x="827584" y="0"/>
            <a:ext cx="7344815" cy="830997"/>
          </a:xfrm>
          <a:prstGeom prst="rect">
            <a:avLst/>
          </a:prstGeom>
        </p:spPr>
        <p:txBody>
          <a:bodyPr wrap="square">
            <a:spAutoFit/>
          </a:bodyPr>
          <a:lstStyle/>
          <a:p>
            <a:pPr algn="ctr"/>
            <a:r>
              <a:rPr lang="pt-BR" sz="2400" dirty="0" smtClean="0">
                <a:latin typeface="Times New Roman" panose="02020603050405020304" pitchFamily="18" charset="0"/>
                <a:ea typeface="Calibri" panose="020F0502020204030204" pitchFamily="34" charset="0"/>
              </a:rPr>
              <a:t>Figura 1 - Foto </a:t>
            </a:r>
            <a:r>
              <a:rPr lang="pt-BR" sz="2400" dirty="0">
                <a:latin typeface="Times New Roman" panose="02020603050405020304" pitchFamily="18" charset="0"/>
                <a:ea typeface="Calibri" panose="020F0502020204030204" pitchFamily="34" charset="0"/>
              </a:rPr>
              <a:t>aérea da </a:t>
            </a:r>
            <a:r>
              <a:rPr lang="pt-BR" sz="2400" dirty="0" smtClean="0">
                <a:latin typeface="Times New Roman" panose="02020603050405020304" pitchFamily="18" charset="0"/>
                <a:ea typeface="Calibri" panose="020F0502020204030204" pitchFamily="34" charset="0"/>
              </a:rPr>
              <a:t>Construção das Lagoas </a:t>
            </a:r>
            <a:r>
              <a:rPr lang="pt-BR" sz="2400" dirty="0">
                <a:latin typeface="Times New Roman" panose="02020603050405020304" pitchFamily="18" charset="0"/>
                <a:ea typeface="Calibri" panose="020F0502020204030204" pitchFamily="34" charset="0"/>
              </a:rPr>
              <a:t>de Estabilização do SIMAE</a:t>
            </a:r>
            <a:endParaRPr lang="pt-BR" sz="2400" dirty="0"/>
          </a:p>
        </p:txBody>
      </p:sp>
      <p:sp>
        <p:nvSpPr>
          <p:cNvPr id="4" name="Retângulo 3"/>
          <p:cNvSpPr/>
          <p:nvPr/>
        </p:nvSpPr>
        <p:spPr>
          <a:xfrm>
            <a:off x="5703481" y="5589240"/>
            <a:ext cx="2480166" cy="400110"/>
          </a:xfrm>
          <a:prstGeom prst="rect">
            <a:avLst/>
          </a:prstGeom>
        </p:spPr>
        <p:txBody>
          <a:bodyPr wrap="none">
            <a:spAutoFit/>
          </a:bodyPr>
          <a:lstStyle/>
          <a:p>
            <a:pPr indent="431800" algn="r">
              <a:spcAft>
                <a:spcPts val="0"/>
              </a:spcAft>
              <a:tabLst>
                <a:tab pos="180340" algn="l"/>
              </a:tabLst>
            </a:pPr>
            <a:r>
              <a:rPr lang="pt-BR" sz="2000" dirty="0" smtClean="0">
                <a:latin typeface="Times New Roman" panose="02020603050405020304" pitchFamily="18" charset="0"/>
                <a:ea typeface="Calibri" panose="020F0502020204030204" pitchFamily="34" charset="0"/>
                <a:cs typeface="Calibri" panose="020F0502020204030204" pitchFamily="34" charset="0"/>
              </a:rPr>
              <a:t>Fonte</a:t>
            </a:r>
            <a:r>
              <a:rPr lang="pt-BR" dirty="0" smtClean="0">
                <a:latin typeface="Times New Roman" panose="02020603050405020304" pitchFamily="18" charset="0"/>
                <a:ea typeface="Calibri" panose="020F0502020204030204" pitchFamily="34" charset="0"/>
                <a:cs typeface="Calibri" panose="020F0502020204030204" pitchFamily="34" charset="0"/>
              </a:rPr>
              <a:t>: Simae, 1991</a:t>
            </a:r>
            <a:endParaRPr lang="pt-B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7753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292080" y="5759014"/>
            <a:ext cx="3198312" cy="369332"/>
          </a:xfrm>
          <a:prstGeom prst="rect">
            <a:avLst/>
          </a:prstGeom>
        </p:spPr>
        <p:txBody>
          <a:bodyPr wrap="none">
            <a:spAutoFit/>
          </a:bodyPr>
          <a:lstStyle/>
          <a:p>
            <a:pPr indent="431800" algn="ctr">
              <a:spcAft>
                <a:spcPts val="0"/>
              </a:spcAft>
              <a:tabLst>
                <a:tab pos="180340" algn="l"/>
              </a:tabLst>
            </a:pPr>
            <a:r>
              <a:rPr lang="pt-BR" dirty="0" smtClean="0">
                <a:latin typeface="Times New Roman" panose="02020603050405020304" pitchFamily="18" charset="0"/>
                <a:ea typeface="Calibri" panose="020F0502020204030204" pitchFamily="34" charset="0"/>
                <a:cs typeface="Calibri" panose="020F0502020204030204" pitchFamily="34" charset="0"/>
              </a:rPr>
              <a:t>Fonte: Google Earth, 2015</a:t>
            </a:r>
            <a:endParaRPr lang="pt-BR"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tângulo 2"/>
          <p:cNvSpPr/>
          <p:nvPr/>
        </p:nvSpPr>
        <p:spPr>
          <a:xfrm>
            <a:off x="539552" y="0"/>
            <a:ext cx="7992888" cy="830997"/>
          </a:xfrm>
          <a:prstGeom prst="rect">
            <a:avLst/>
          </a:prstGeom>
        </p:spPr>
        <p:txBody>
          <a:bodyPr wrap="square">
            <a:spAutoFit/>
          </a:bodyPr>
          <a:lstStyle/>
          <a:p>
            <a:pPr algn="ctr"/>
            <a:r>
              <a:rPr lang="pt-BR" sz="2400" dirty="0" smtClean="0">
                <a:latin typeface="Times New Roman" panose="02020603050405020304" pitchFamily="18" charset="0"/>
                <a:ea typeface="Calibri" panose="020F0502020204030204" pitchFamily="34" charset="0"/>
              </a:rPr>
              <a:t>Figura 2 - Foto </a:t>
            </a:r>
            <a:r>
              <a:rPr lang="pt-BR" sz="2400" dirty="0">
                <a:latin typeface="Times New Roman" panose="02020603050405020304" pitchFamily="18" charset="0"/>
                <a:ea typeface="Calibri" panose="020F0502020204030204" pitchFamily="34" charset="0"/>
              </a:rPr>
              <a:t>aérea da ETE tipo Lagoas de Estabilização do SIMAE</a:t>
            </a:r>
            <a:endParaRPr lang="pt-BR" sz="2400" dirty="0"/>
          </a:p>
        </p:txBody>
      </p:sp>
      <p:pic>
        <p:nvPicPr>
          <p:cNvPr id="4" name="Espaço Reservado para Conteúdo 3"/>
          <p:cNvPicPr>
            <a:picLocks/>
          </p:cNvPicPr>
          <p:nvPr/>
        </p:nvPicPr>
        <p:blipFill>
          <a:blip r:embed="rId2" cstate="print"/>
          <a:stretch>
            <a:fillRect/>
          </a:stretch>
        </p:blipFill>
        <p:spPr>
          <a:xfrm>
            <a:off x="791731" y="908720"/>
            <a:ext cx="7740709" cy="489654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4917" y="3429001"/>
            <a:ext cx="1771708" cy="1368152"/>
          </a:xfrm>
          <a:prstGeom prst="rect">
            <a:avLst/>
          </a:prstGeom>
        </p:spPr>
      </p:pic>
    </p:spTree>
    <p:extLst>
      <p:ext uri="{BB962C8B-B14F-4D97-AF65-F5344CB8AC3E}">
        <p14:creationId xmlns:p14="http://schemas.microsoft.com/office/powerpoint/2010/main" xmlns="" val="418600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 - simaelagoas1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000"/>
          <a:stretch/>
        </p:blipFill>
        <p:spPr bwMode="auto">
          <a:xfrm>
            <a:off x="514497" y="959532"/>
            <a:ext cx="8071956" cy="4773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ângulo 1"/>
          <p:cNvSpPr/>
          <p:nvPr/>
        </p:nvSpPr>
        <p:spPr>
          <a:xfrm>
            <a:off x="611560" y="188640"/>
            <a:ext cx="7776864" cy="461665"/>
          </a:xfrm>
          <a:prstGeom prst="rect">
            <a:avLst/>
          </a:prstGeom>
        </p:spPr>
        <p:txBody>
          <a:bodyPr wrap="square">
            <a:spAutoFit/>
          </a:bodyPr>
          <a:lstStyle/>
          <a:p>
            <a:pPr algn="ctr"/>
            <a:r>
              <a:rPr lang="pt-BR" sz="2400" dirty="0" smtClean="0">
                <a:latin typeface="Times New Roman" panose="02020603050405020304" pitchFamily="18" charset="0"/>
                <a:ea typeface="Calibri" panose="020F0502020204030204" pitchFamily="34" charset="0"/>
                <a:cs typeface="Times New Roman" panose="02020603050405020304" pitchFamily="18" charset="0"/>
              </a:rPr>
              <a:t>Figura 3 - Sistema </a:t>
            </a:r>
            <a:r>
              <a:rPr lang="pt-BR" sz="2400" dirty="0">
                <a:latin typeface="Times New Roman" panose="02020603050405020304" pitchFamily="18" charset="0"/>
                <a:ea typeface="Calibri" panose="020F0502020204030204" pitchFamily="34" charset="0"/>
                <a:cs typeface="Times New Roman" panose="02020603050405020304" pitchFamily="18" charset="0"/>
              </a:rPr>
              <a:t>de pré-tratamento da </a:t>
            </a:r>
            <a:r>
              <a:rPr lang="pt-BR" sz="2400" dirty="0" smtClean="0">
                <a:latin typeface="Times New Roman" panose="02020603050405020304" pitchFamily="18" charset="0"/>
                <a:ea typeface="Calibri" panose="020F0502020204030204" pitchFamily="34" charset="0"/>
                <a:cs typeface="Times New Roman" panose="02020603050405020304" pitchFamily="18" charset="0"/>
              </a:rPr>
              <a:t>ETE</a:t>
            </a:r>
            <a:endParaRPr lang="pt-BR" sz="2400"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5796136" y="5661248"/>
            <a:ext cx="2808312" cy="400110"/>
          </a:xfrm>
          <a:prstGeom prst="rect">
            <a:avLst/>
          </a:prstGeom>
          <a:noFill/>
        </p:spPr>
        <p:txBody>
          <a:bodyPr wrap="square" rtlCol="0">
            <a:spAutoFit/>
          </a:bodyPr>
          <a:lstStyle/>
          <a:p>
            <a:pPr algn="r"/>
            <a:r>
              <a:rPr lang="pt-BR" sz="2000" dirty="0" smtClean="0">
                <a:latin typeface="Times New Roman" pitchFamily="18" charset="0"/>
                <a:cs typeface="Times New Roman" pitchFamily="18" charset="0"/>
              </a:rPr>
              <a:t>Fonte: </a:t>
            </a:r>
            <a:r>
              <a:rPr lang="pt-BR" sz="2000" dirty="0" err="1" smtClean="0">
                <a:latin typeface="Times New Roman" pitchFamily="18" charset="0"/>
                <a:cs typeface="Times New Roman" pitchFamily="18" charset="0"/>
              </a:rPr>
              <a:t>Simae</a:t>
            </a:r>
            <a:r>
              <a:rPr lang="pt-BR" sz="2000" dirty="0" smtClean="0">
                <a:latin typeface="Times New Roman" pitchFamily="18" charset="0"/>
                <a:cs typeface="Times New Roman" pitchFamily="18" charset="0"/>
              </a:rPr>
              <a:t>, 2013</a:t>
            </a:r>
            <a:r>
              <a:rPr lang="pt-BR" sz="2000" dirty="0" smtClean="0"/>
              <a:t> </a:t>
            </a:r>
            <a:endParaRPr lang="pt-BR" sz="2000" dirty="0"/>
          </a:p>
        </p:txBody>
      </p:sp>
    </p:spTree>
    <p:extLst>
      <p:ext uri="{BB962C8B-B14F-4D97-AF65-F5344CB8AC3E}">
        <p14:creationId xmlns:p14="http://schemas.microsoft.com/office/powerpoint/2010/main" xmlns="" val="1200362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 - simaelagoas19"/>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396"/>
          <a:stretch/>
        </p:blipFill>
        <p:spPr bwMode="auto">
          <a:xfrm>
            <a:off x="642238" y="908720"/>
            <a:ext cx="7859525"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ângulo 2"/>
          <p:cNvSpPr/>
          <p:nvPr/>
        </p:nvSpPr>
        <p:spPr>
          <a:xfrm>
            <a:off x="539552" y="188640"/>
            <a:ext cx="8219893" cy="461665"/>
          </a:xfrm>
          <a:prstGeom prst="rect">
            <a:avLst/>
          </a:prstGeom>
        </p:spPr>
        <p:txBody>
          <a:bodyPr wrap="square">
            <a:spAutoFit/>
          </a:bodyPr>
          <a:lstStyle/>
          <a:p>
            <a:pPr algn="ctr"/>
            <a:r>
              <a:rPr lang="pt-BR" sz="2400" dirty="0" smtClean="0">
                <a:latin typeface="Times New Roman" panose="02020603050405020304" pitchFamily="18" charset="0"/>
                <a:ea typeface="Calibri" panose="020F0502020204030204" pitchFamily="34" charset="0"/>
                <a:cs typeface="Times New Roman" panose="02020603050405020304" pitchFamily="18" charset="0"/>
              </a:rPr>
              <a:t>Figura 4 - Dragagem da LA da ETE</a:t>
            </a:r>
            <a:endParaRPr lang="pt-BR" sz="2400"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5724128" y="5589240"/>
            <a:ext cx="2808312" cy="400110"/>
          </a:xfrm>
          <a:prstGeom prst="rect">
            <a:avLst/>
          </a:prstGeom>
          <a:noFill/>
        </p:spPr>
        <p:txBody>
          <a:bodyPr wrap="square" rtlCol="0">
            <a:spAutoFit/>
          </a:bodyPr>
          <a:lstStyle/>
          <a:p>
            <a:pPr algn="r"/>
            <a:r>
              <a:rPr lang="pt-BR" sz="2000" dirty="0" smtClean="0">
                <a:latin typeface="Times New Roman" pitchFamily="18" charset="0"/>
                <a:cs typeface="Times New Roman" pitchFamily="18" charset="0"/>
              </a:rPr>
              <a:t>Fonte: Simae, 2013</a:t>
            </a:r>
            <a:r>
              <a:rPr lang="pt-BR" sz="2000" dirty="0" smtClean="0"/>
              <a:t> </a:t>
            </a:r>
            <a:endParaRPr lang="pt-BR" sz="2000" dirty="0"/>
          </a:p>
        </p:txBody>
      </p:sp>
    </p:spTree>
    <p:extLst>
      <p:ext uri="{BB962C8B-B14F-4D97-AF65-F5344CB8AC3E}">
        <p14:creationId xmlns:p14="http://schemas.microsoft.com/office/powerpoint/2010/main" xmlns="" val="240881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1802</Words>
  <Application>Microsoft Office PowerPoint</Application>
  <PresentationFormat>Apresentação na tela (4:3)</PresentationFormat>
  <Paragraphs>120</Paragraphs>
  <Slides>31</Slides>
  <Notes>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AVALIAÇÃO DA EFICIÊNCIA DAS LEE DO SIMAE PÓS-ETAPA DE INSTALAÇÃO DO PRÉ-TRATAMENTO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MUITO 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DA EFICIÊNCIA DAS LEE DO SIMAE PÓS-ETAPA DE INSTALAÇÃO DO PRÉ-TRATAMENTO</dc:title>
  <dc:creator>Dirceu Scaratti</dc:creator>
  <cp:lastModifiedBy>João</cp:lastModifiedBy>
  <cp:revision>127</cp:revision>
  <cp:lastPrinted>2014-11-13T16:17:53Z</cp:lastPrinted>
  <dcterms:created xsi:type="dcterms:W3CDTF">2014-11-11T22:32:23Z</dcterms:created>
  <dcterms:modified xsi:type="dcterms:W3CDTF">2015-05-26T14:03:22Z</dcterms:modified>
</cp:coreProperties>
</file>