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7"/>
  </p:notesMasterIdLst>
  <p:sldIdLst>
    <p:sldId id="256" r:id="rId2"/>
    <p:sldId id="258" r:id="rId3"/>
    <p:sldId id="289" r:id="rId4"/>
    <p:sldId id="290" r:id="rId5"/>
    <p:sldId id="301" r:id="rId6"/>
    <p:sldId id="279" r:id="rId7"/>
    <p:sldId id="291" r:id="rId8"/>
    <p:sldId id="292" r:id="rId9"/>
    <p:sldId id="303" r:id="rId10"/>
    <p:sldId id="304" r:id="rId11"/>
    <p:sldId id="316" r:id="rId12"/>
    <p:sldId id="305" r:id="rId13"/>
    <p:sldId id="314" r:id="rId14"/>
    <p:sldId id="311" r:id="rId15"/>
    <p:sldId id="313" r:id="rId16"/>
    <p:sldId id="312" r:id="rId17"/>
    <p:sldId id="306" r:id="rId18"/>
    <p:sldId id="309" r:id="rId19"/>
    <p:sldId id="317" r:id="rId20"/>
    <p:sldId id="318" r:id="rId21"/>
    <p:sldId id="319" r:id="rId22"/>
    <p:sldId id="320" r:id="rId23"/>
    <p:sldId id="262" r:id="rId24"/>
    <p:sldId id="300" r:id="rId25"/>
    <p:sldId id="315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06" autoAdjust="0"/>
    <p:restoredTop sz="94660"/>
  </p:normalViewPr>
  <p:slideViewPr>
    <p:cSldViewPr>
      <p:cViewPr>
        <p:scale>
          <a:sx n="80" d="100"/>
          <a:sy n="80" d="100"/>
        </p:scale>
        <p:origin x="-1866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9FF217-C37E-49E1-8BBC-8B967D5E6CFC}" type="datetimeFigureOut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5159EA-6AFE-425B-84BC-D20F7F9731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065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5E1A-F815-48BE-BB88-B413F1E16399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70C10-953B-4512-A378-088E335367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44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1E51-F603-4D82-A6F1-60400D84183C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49411-2F64-4C11-8DC3-D3EAA03C88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91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52140-3868-4C13-BA3A-2C5658C64151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BDDB6-3A0F-4E1A-AEF4-843D82BA8A1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237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0B209-D327-4380-9E6B-1EC19E462EAB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BF0D8-73DF-4485-B03C-38CE90C281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30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C60BD-156C-49D4-983C-6CF884DDE9A0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7882-D381-4DC8-8BA7-7F88A0AC25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61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87F4D-665F-4415-A00A-90FA1EF136DA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BC4E-E023-4CD0-BBA0-60EF61E796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01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476C8-74E1-4BB2-BEEB-916ACA20D305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17539-0FF8-4B77-A197-B4DA96244D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22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622B9-D4E9-466E-816C-622B80496E57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E33F-1A1B-45E7-9B70-23384FEDA3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70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7B287-3B9C-490C-830B-FE6928D53446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C1F63-A708-4635-96C7-EF180DE31B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06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BB50-A779-4022-8865-6C4B5363880E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5C5C-2C6C-4A3A-95AC-8BDBAFCE9D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21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73AAF-86F9-4450-9CBD-22D15E49CF02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10C55-FBDB-4E96-8424-439C35991D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26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917B2B8A-6D57-4B9B-A742-3415B3712495}" type="datetime1">
              <a:rPr lang="pt-BR"/>
              <a:pPr>
                <a:defRPr/>
              </a:pPr>
              <a:t>26/05/2015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A40E6ED-EC3A-4F2B-B702-842F6B8795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3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4" r:id="rId12"/>
  </p:sldLayoutIdLst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213100"/>
            <a:ext cx="9144000" cy="1223963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>
              <a:latin typeface="Calibri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0" y="5110163"/>
            <a:ext cx="9144000" cy="9112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Autor: Bruno Valentim </a:t>
            </a:r>
            <a:r>
              <a:rPr lang="pt-BR" sz="1800" b="1" dirty="0" err="1" smtClean="0">
                <a:solidFill>
                  <a:schemeClr val="tx1"/>
                </a:solidFill>
                <a:latin typeface="Calibri" pitchFamily="34" charset="0"/>
              </a:rPr>
              <a:t>Retrão</a:t>
            </a:r>
            <a:endParaRPr lang="pt-BR" sz="1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Coautor: Daniel </a:t>
            </a:r>
            <a:r>
              <a:rPr lang="pt-BR" sz="1800" b="1" dirty="0" err="1" smtClean="0">
                <a:solidFill>
                  <a:schemeClr val="tx1"/>
                </a:solidFill>
                <a:latin typeface="Calibri" pitchFamily="34" charset="0"/>
              </a:rPr>
              <a:t>Manzi</a:t>
            </a:r>
            <a:endParaRPr lang="pt-BR" sz="2400" dirty="0" smtClean="0">
              <a:latin typeface="Calibri" pitchFamily="34" charset="0"/>
            </a:endParaRPr>
          </a:p>
        </p:txBody>
      </p:sp>
      <p:pic>
        <p:nvPicPr>
          <p:cNvPr id="3076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-6350"/>
            <a:ext cx="4603750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tângulo 1"/>
          <p:cNvSpPr>
            <a:spLocks noChangeArrowheads="1"/>
          </p:cNvSpPr>
          <p:nvPr/>
        </p:nvSpPr>
        <p:spPr bwMode="auto">
          <a:xfrm>
            <a:off x="0" y="1989138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b="1">
                <a:latin typeface="Calibri" pitchFamily="34" charset="0"/>
              </a:rPr>
              <a:t>XIX Exposição de Experiências Municipais em Saneamento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METODOLOGIA</a:t>
            </a:r>
          </a:p>
          <a:p>
            <a:pPr algn="l">
              <a:lnSpc>
                <a:spcPct val="150000"/>
              </a:lnSpc>
            </a:pPr>
            <a:endParaRPr lang="pt-BR" sz="1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Total de hidrômetros substituídos: 1200. (831 foram analisados).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ü"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ü"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Hidrômetros utilizados: 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dirty="0" err="1" smtClean="0">
                <a:solidFill>
                  <a:schemeClr val="tx1"/>
                </a:solidFill>
                <a:latin typeface="Calibri" pitchFamily="34" charset="0"/>
              </a:rPr>
              <a:t>Unijato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¾”, Classe B;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Multijato ¾”, Classe B;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Ultrassônico ¾”, Classe C;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Multijato 1”, Classe B;</a:t>
            </a:r>
          </a:p>
          <a:p>
            <a:pPr marL="285750" indent="-285750" algn="l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Ultrassônico 1”, Classe C.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ü"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Calibri" pitchFamily="34" charset="0"/>
            </a:endParaRPr>
          </a:p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24CB8-C095-412E-A2F4-8AA0F0B4D41B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2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to 13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20150526_1238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714620"/>
            <a:ext cx="1920000" cy="1440000"/>
          </a:xfrm>
          <a:prstGeom prst="rect">
            <a:avLst/>
          </a:prstGeom>
          <a:noFill/>
        </p:spPr>
      </p:pic>
      <p:pic>
        <p:nvPicPr>
          <p:cNvPr id="1027" name="Picture 3" descr="D:\20150526_124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714620"/>
            <a:ext cx="1920000" cy="1440000"/>
          </a:xfrm>
          <a:prstGeom prst="rect">
            <a:avLst/>
          </a:prstGeom>
          <a:noFill/>
        </p:spPr>
      </p:pic>
      <p:pic>
        <p:nvPicPr>
          <p:cNvPr id="1028" name="Picture 4" descr="D:\20150526_1242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857760"/>
            <a:ext cx="1920000" cy="1440000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8358214" y="4929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214678" y="421481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Unijato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286512" y="414338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Ultrassônico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857752" y="635795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Multijato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24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METODOLOGIA</a:t>
            </a:r>
          </a:p>
          <a:p>
            <a:pPr algn="l">
              <a:lnSpc>
                <a:spcPct val="150000"/>
              </a:lnSpc>
            </a:pPr>
            <a:endParaRPr lang="pt-BR" sz="1800" b="1" dirty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1800" b="1" i="1" dirty="0">
                <a:solidFill>
                  <a:schemeClr val="tx1"/>
                </a:solidFill>
                <a:latin typeface="Calibri" pitchFamily="34" charset="0"/>
              </a:rPr>
              <a:t>Planilha de Compilação dos Dados gerada pelo software de gestão comercial.</a:t>
            </a:r>
          </a:p>
          <a:p>
            <a:pPr algn="l">
              <a:lnSpc>
                <a:spcPct val="150000"/>
              </a:lnSpc>
            </a:pPr>
            <a:endParaRPr lang="pt-BR" sz="1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>
              <a:lnSpc>
                <a:spcPct val="150000"/>
              </a:lnSpc>
            </a:pPr>
            <a:endParaRPr lang="pt-BR" sz="1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ü"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Calibri" pitchFamily="34" charset="0"/>
            </a:endParaRPr>
          </a:p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24CB8-C095-412E-A2F4-8AA0F0B4D41B}" type="slidenum">
              <a:rPr lang="pt-BR"/>
              <a:pPr>
                <a:defRPr/>
              </a:pPr>
              <a:t>11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2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to 13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8358214" y="4929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20" name="Picture 2" descr="C:\Users\bruno\Desktop\tccc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/>
          <p:cNvSpPr/>
          <p:nvPr/>
        </p:nvSpPr>
        <p:spPr>
          <a:xfrm>
            <a:off x="107504" y="3717032"/>
            <a:ext cx="504056" cy="2952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exto explicativo em seta para a esquerda 21"/>
          <p:cNvSpPr/>
          <p:nvPr/>
        </p:nvSpPr>
        <p:spPr>
          <a:xfrm>
            <a:off x="714970" y="4717250"/>
            <a:ext cx="2488878" cy="79322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Código dos consumidores</a:t>
            </a:r>
            <a:endParaRPr lang="pt-BR" dirty="0"/>
          </a:p>
        </p:txBody>
      </p:sp>
      <p:sp>
        <p:nvSpPr>
          <p:cNvPr id="23" name="Texto explicativo em seta para baixo 22"/>
          <p:cNvSpPr/>
          <p:nvPr/>
        </p:nvSpPr>
        <p:spPr>
          <a:xfrm>
            <a:off x="4286248" y="2786058"/>
            <a:ext cx="2214578" cy="85725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Histórico mensal dos consumos</a:t>
            </a:r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2555776" y="3717032"/>
            <a:ext cx="504056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25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RESULTADOS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4B97-2297-4E6B-96CD-BFA0741CD1E3}" type="slidenum">
              <a:rPr lang="pt-BR"/>
              <a:pPr>
                <a:defRPr/>
              </a:pPr>
              <a:t>12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3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133600"/>
            <a:ext cx="84867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9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RESULTADOS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i="1" dirty="0" smtClean="0">
                <a:solidFill>
                  <a:schemeClr val="tx1"/>
                </a:solidFill>
                <a:latin typeface="Calibri" pitchFamily="34" charset="0"/>
              </a:rPr>
              <a:t>Hidros </a:t>
            </a:r>
            <a:r>
              <a:rPr lang="pt-BR" sz="1800" b="1" i="1" dirty="0" err="1" smtClean="0">
                <a:solidFill>
                  <a:schemeClr val="tx1"/>
                </a:solidFill>
                <a:latin typeface="Calibri" pitchFamily="34" charset="0"/>
              </a:rPr>
              <a:t>Unijato</a:t>
            </a:r>
            <a:endParaRPr lang="pt-BR" sz="1800" b="1" i="1" dirty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4B97-2297-4E6B-96CD-BFA0741CD1E3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3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133600"/>
            <a:ext cx="84867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1331640" y="3286124"/>
            <a:ext cx="7240888" cy="1143008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3571868" y="3000372"/>
            <a:ext cx="57150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7596336" y="3009896"/>
            <a:ext cx="571504" cy="41910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9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RESULTADOS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i="1" dirty="0" smtClean="0">
                <a:solidFill>
                  <a:schemeClr val="tx1"/>
                </a:solidFill>
                <a:latin typeface="Calibri" pitchFamily="34" charset="0"/>
              </a:rPr>
              <a:t>Hidros Multijato</a:t>
            </a:r>
            <a:endParaRPr lang="pt-BR" sz="1800" b="1" i="1" dirty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4B97-2297-4E6B-96CD-BFA0741CD1E3}" type="slidenum">
              <a:rPr lang="pt-BR"/>
              <a:pPr>
                <a:defRPr/>
              </a:pPr>
              <a:t>14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3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133600"/>
            <a:ext cx="84867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1403648" y="3071810"/>
            <a:ext cx="7168880" cy="214314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1403648" y="3571876"/>
            <a:ext cx="7168880" cy="142876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1403648" y="4000504"/>
            <a:ext cx="7168880" cy="428628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3589570" y="3259032"/>
            <a:ext cx="57150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7596336" y="3286124"/>
            <a:ext cx="57150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3589570" y="3720436"/>
            <a:ext cx="57150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7596336" y="3720436"/>
            <a:ext cx="57150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9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RESULTADOS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i="1" dirty="0" smtClean="0">
                <a:solidFill>
                  <a:schemeClr val="tx1"/>
                </a:solidFill>
                <a:latin typeface="Calibri" pitchFamily="34" charset="0"/>
              </a:rPr>
              <a:t>Hidros Ultrassônico</a:t>
            </a:r>
            <a:endParaRPr lang="pt-BR" sz="1800" b="1" i="1" dirty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4B97-2297-4E6B-96CD-BFA0741CD1E3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3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131621"/>
            <a:ext cx="84867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tângulo 16"/>
          <p:cNvSpPr/>
          <p:nvPr/>
        </p:nvSpPr>
        <p:spPr>
          <a:xfrm>
            <a:off x="1403648" y="3071810"/>
            <a:ext cx="7168880" cy="428628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1403648" y="3786190"/>
            <a:ext cx="7168880" cy="142876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1285852" y="4214818"/>
            <a:ext cx="7286676" cy="214314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3589570" y="3497097"/>
            <a:ext cx="57150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7596336" y="3500438"/>
            <a:ext cx="57150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3608028" y="3952994"/>
            <a:ext cx="57150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lipse 21"/>
          <p:cNvSpPr/>
          <p:nvPr/>
        </p:nvSpPr>
        <p:spPr>
          <a:xfrm>
            <a:off x="7596336" y="3929066"/>
            <a:ext cx="57150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9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RESULTADOS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i="1" dirty="0" smtClean="0">
                <a:solidFill>
                  <a:schemeClr val="tx1"/>
                </a:solidFill>
                <a:latin typeface="Calibri" pitchFamily="34" charset="0"/>
              </a:rPr>
              <a:t>Ganhos em Volume (m³)</a:t>
            </a:r>
            <a:endParaRPr lang="pt-BR" sz="1800" b="1" i="1" dirty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4B97-2297-4E6B-96CD-BFA0741CD1E3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3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133600"/>
            <a:ext cx="84867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390574" y="3071810"/>
            <a:ext cx="7213874" cy="1143008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7596336" y="4176223"/>
            <a:ext cx="57150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1979712" y="5387579"/>
            <a:ext cx="5715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00B0F0"/>
                </a:solidFill>
                <a:latin typeface="Calibri" pitchFamily="34" charset="0"/>
              </a:rPr>
              <a:t>12,67% do volume médio </a:t>
            </a:r>
            <a:r>
              <a:rPr lang="pt-BR" sz="2000" b="1" dirty="0" err="1" smtClean="0">
                <a:solidFill>
                  <a:srgbClr val="00B0F0"/>
                </a:solidFill>
                <a:latin typeface="Calibri" pitchFamily="34" charset="0"/>
              </a:rPr>
              <a:t>micromedido</a:t>
            </a:r>
            <a:r>
              <a:rPr lang="pt-BR" sz="2000" b="1" dirty="0" smtClean="0">
                <a:solidFill>
                  <a:srgbClr val="00B0F0"/>
                </a:solidFill>
                <a:latin typeface="Calibri" pitchFamily="34" charset="0"/>
              </a:rPr>
              <a:t> recuperado!</a:t>
            </a:r>
            <a:endParaRPr lang="pt-BR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5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" y="2100263"/>
            <a:ext cx="86677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RESULTADOS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i="1" dirty="0">
                <a:solidFill>
                  <a:schemeClr val="tx1"/>
                </a:solidFill>
                <a:latin typeface="Calibri" pitchFamily="34" charset="0"/>
              </a:rPr>
              <a:t>Ganhos em </a:t>
            </a:r>
            <a:r>
              <a:rPr lang="pt-BR" sz="1800" b="1" i="1" dirty="0" smtClean="0">
                <a:solidFill>
                  <a:schemeClr val="tx1"/>
                </a:solidFill>
                <a:latin typeface="Calibri" pitchFamily="34" charset="0"/>
              </a:rPr>
              <a:t>Faturamento (R$)</a:t>
            </a:r>
            <a:endParaRPr lang="pt-BR" sz="1800" b="1" i="1" dirty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4B97-2297-4E6B-96CD-BFA0741CD1E3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3" name="Picture 7" descr="Logo Assemblei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>
            <a:spLocks/>
          </p:cNvSpPr>
          <p:nvPr/>
        </p:nvSpPr>
        <p:spPr>
          <a:xfrm>
            <a:off x="6228184" y="4221088"/>
            <a:ext cx="2401106" cy="288032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1711763" y="5383761"/>
            <a:ext cx="6257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solidFill>
                  <a:srgbClr val="00B0F0"/>
                </a:solidFill>
                <a:latin typeface="Calibri" pitchFamily="34" charset="0"/>
              </a:rPr>
              <a:t>R$ 14.801,87 de retorno médio mensal!</a:t>
            </a:r>
            <a:endParaRPr lang="pt-BR" sz="2000" b="1" dirty="0">
              <a:solidFill>
                <a:srgbClr val="00B0F0"/>
              </a:solidFill>
            </a:endParaRPr>
          </a:p>
          <a:p>
            <a:pPr algn="ctr"/>
            <a:r>
              <a:rPr lang="pt-BR" sz="2000" b="1" dirty="0" smtClean="0">
                <a:solidFill>
                  <a:srgbClr val="00B0F0"/>
                </a:solidFill>
                <a:latin typeface="Calibri" pitchFamily="34" charset="0"/>
              </a:rPr>
              <a:t>16,00% do faturamento médio </a:t>
            </a:r>
            <a:r>
              <a:rPr lang="pt-BR" sz="2000" b="1" dirty="0" err="1" smtClean="0">
                <a:solidFill>
                  <a:srgbClr val="00B0F0"/>
                </a:solidFill>
                <a:latin typeface="Calibri" pitchFamily="34" charset="0"/>
              </a:rPr>
              <a:t>micromedido</a:t>
            </a:r>
            <a:r>
              <a:rPr lang="pt-BR" sz="2000" b="1" dirty="0" smtClean="0">
                <a:solidFill>
                  <a:srgbClr val="00B0F0"/>
                </a:solidFill>
                <a:latin typeface="Calibri" pitchFamily="34" charset="0"/>
              </a:rPr>
              <a:t> recuperado!</a:t>
            </a:r>
          </a:p>
        </p:txBody>
      </p:sp>
    </p:spTree>
    <p:extLst>
      <p:ext uri="{BB962C8B-B14F-4D97-AF65-F5344CB8AC3E}">
        <p14:creationId xmlns:p14="http://schemas.microsoft.com/office/powerpoint/2010/main" val="29803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14620"/>
            <a:ext cx="65055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RESULTADOS</a:t>
            </a:r>
          </a:p>
          <a:p>
            <a:pPr marL="285750" indent="-285750" algn="just">
              <a:lnSpc>
                <a:spcPct val="150000"/>
              </a:lnSpc>
            </a:pPr>
            <a:r>
              <a:rPr lang="pt-BR" sz="1800" b="1" i="1" dirty="0" smtClean="0">
                <a:solidFill>
                  <a:schemeClr val="tx1"/>
                </a:solidFill>
                <a:latin typeface="Calibri" pitchFamily="34" charset="0"/>
              </a:rPr>
              <a:t>Retorno do investimento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Em posse dos dados de custos de aquisição dos hidrômetros obteve-se o </a:t>
            </a:r>
            <a:r>
              <a:rPr lang="pt-BR" sz="1800" i="1" u="sng" dirty="0" err="1" smtClean="0">
                <a:solidFill>
                  <a:schemeClr val="tx1"/>
                </a:solidFill>
                <a:latin typeface="Calibri" pitchFamily="34" charset="0"/>
              </a:rPr>
              <a:t>payback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do investimento.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4B97-2297-4E6B-96CD-BFA0741CD1E3}" type="slidenum">
              <a:rPr lang="pt-BR"/>
              <a:pPr>
                <a:defRPr/>
              </a:pPr>
              <a:t>18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3" name="Picture 7" descr="Logo Assemblei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>
            <a:spLocks/>
          </p:cNvSpPr>
          <p:nvPr/>
        </p:nvSpPr>
        <p:spPr>
          <a:xfrm flipV="1">
            <a:off x="5929322" y="3717033"/>
            <a:ext cx="857256" cy="23107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309519" y="5383761"/>
            <a:ext cx="7061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B0F0"/>
                </a:solidFill>
                <a:latin typeface="Calibri" pitchFamily="34" charset="0"/>
              </a:rPr>
              <a:t>Hidrômetros </a:t>
            </a:r>
            <a:r>
              <a:rPr lang="pt-BR" sz="2000" b="1" dirty="0" err="1" smtClean="0">
                <a:solidFill>
                  <a:srgbClr val="00B0F0"/>
                </a:solidFill>
                <a:latin typeface="Calibri" pitchFamily="34" charset="0"/>
              </a:rPr>
              <a:t>unijatos</a:t>
            </a:r>
            <a:r>
              <a:rPr lang="pt-BR" sz="2000" b="1" dirty="0" smtClean="0">
                <a:solidFill>
                  <a:srgbClr val="00B0F0"/>
                </a:solidFill>
                <a:latin typeface="Calibri" pitchFamily="34" charset="0"/>
              </a:rPr>
              <a:t> ¾”: Investimento não pago a curto prazo.</a:t>
            </a:r>
          </a:p>
        </p:txBody>
      </p:sp>
      <p:sp>
        <p:nvSpPr>
          <p:cNvPr id="18" name="Elipse 17"/>
          <p:cNvSpPr/>
          <p:nvPr/>
        </p:nvSpPr>
        <p:spPr>
          <a:xfrm>
            <a:off x="3131840" y="3689694"/>
            <a:ext cx="57150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33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03840"/>
            <a:ext cx="65055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RESULTADOS</a:t>
            </a:r>
          </a:p>
          <a:p>
            <a:pPr marL="285750" indent="-285750" algn="just">
              <a:lnSpc>
                <a:spcPct val="150000"/>
              </a:lnSpc>
            </a:pPr>
            <a:r>
              <a:rPr lang="pt-BR" sz="1800" b="1" i="1" dirty="0" smtClean="0">
                <a:solidFill>
                  <a:schemeClr val="tx1"/>
                </a:solidFill>
                <a:latin typeface="Calibri" pitchFamily="34" charset="0"/>
              </a:rPr>
              <a:t>Retorno do investimento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Em posse dos dados de custos de aquisição dos hidrômetros obteve-se o </a:t>
            </a:r>
            <a:r>
              <a:rPr lang="pt-BR" sz="1800" i="1" u="sng" dirty="0" err="1" smtClean="0">
                <a:solidFill>
                  <a:schemeClr val="tx1"/>
                </a:solidFill>
                <a:latin typeface="Calibri" pitchFamily="34" charset="0"/>
              </a:rPr>
              <a:t>payback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do investimento.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4B97-2297-4E6B-96CD-BFA0741CD1E3}" type="slidenum">
              <a:rPr lang="pt-BR"/>
              <a:pPr>
                <a:defRPr/>
              </a:pPr>
              <a:t>19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3" name="Picture 7" descr="Logo Assemblei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>
            <a:spLocks/>
          </p:cNvSpPr>
          <p:nvPr/>
        </p:nvSpPr>
        <p:spPr>
          <a:xfrm flipV="1">
            <a:off x="5929322" y="3911293"/>
            <a:ext cx="857256" cy="23107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3059832" y="3832571"/>
            <a:ext cx="644803" cy="388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207616" y="5411751"/>
            <a:ext cx="5218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B0F0"/>
                </a:solidFill>
                <a:latin typeface="Calibri" pitchFamily="34" charset="0"/>
              </a:rPr>
              <a:t>Hidrômetros multijato ¾”: </a:t>
            </a:r>
            <a:r>
              <a:rPr lang="pt-BR" sz="2000" b="1" dirty="0" err="1" smtClean="0">
                <a:solidFill>
                  <a:srgbClr val="00B0F0"/>
                </a:solidFill>
                <a:latin typeface="Calibri" pitchFamily="34" charset="0"/>
              </a:rPr>
              <a:t>Payback</a:t>
            </a:r>
            <a:r>
              <a:rPr lang="pt-BR" sz="2000" b="1" dirty="0" smtClean="0">
                <a:solidFill>
                  <a:srgbClr val="00B0F0"/>
                </a:solidFill>
                <a:latin typeface="Calibri" pitchFamily="34" charset="0"/>
              </a:rPr>
              <a:t> 2,47 meses.</a:t>
            </a:r>
          </a:p>
        </p:txBody>
      </p:sp>
    </p:spTree>
    <p:extLst>
      <p:ext uri="{BB962C8B-B14F-4D97-AF65-F5344CB8AC3E}">
        <p14:creationId xmlns:p14="http://schemas.microsoft.com/office/powerpoint/2010/main" val="332403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94903"/>
            <a:ext cx="9144000" cy="165745"/>
          </a:xfrm>
        </p:spPr>
        <p:txBody>
          <a:bodyPr rtlCol="0">
            <a:noAutofit/>
          </a:bodyPr>
          <a:lstStyle/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51847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S.A.A.E. DE ITAPIRA/SP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Cidade na região administrativa de Campinas.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Distâncias:  75 km de Campinas.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                         119 km de Poços de Caldas.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                        Divisa com Sul de Minas.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Prestador dos serviços de abastecimento 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     de água e esgotos: SAAE de Itapira.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Número de ligações de água: 25.312.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5105C3-492E-49B0-993C-3E9E15676376}" type="slidenum">
              <a:rPr lang="pt-BR"/>
              <a:pPr>
                <a:defRPr/>
              </a:pPr>
              <a:t>2</a:t>
            </a:fld>
            <a:endParaRPr lang="pt-BR"/>
          </a:p>
        </p:txBody>
      </p:sp>
      <p:pic>
        <p:nvPicPr>
          <p:cNvPr id="4119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Espaço Reservado para Conteúdo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572" y="3933056"/>
            <a:ext cx="2709146" cy="1944216"/>
          </a:xfrm>
          <a:prstGeom prst="rect">
            <a:avLst/>
          </a:prstGeom>
        </p:spPr>
      </p:pic>
      <p:pic>
        <p:nvPicPr>
          <p:cNvPr id="12" name="Picture 2" descr="C:\Users\bruno\Desktop\280px-SaoPaulo_Municip_Itapira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77756"/>
            <a:ext cx="2790436" cy="174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03840"/>
            <a:ext cx="65055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RESULTADOS</a:t>
            </a:r>
          </a:p>
          <a:p>
            <a:pPr marL="285750" indent="-285750" algn="just">
              <a:lnSpc>
                <a:spcPct val="150000"/>
              </a:lnSpc>
            </a:pPr>
            <a:r>
              <a:rPr lang="pt-BR" sz="1800" b="1" i="1" dirty="0" smtClean="0">
                <a:solidFill>
                  <a:schemeClr val="tx1"/>
                </a:solidFill>
                <a:latin typeface="Calibri" pitchFamily="34" charset="0"/>
              </a:rPr>
              <a:t>Retorno do investimento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Em posse dos dados de custos de aquisição dos hidrômetros obteve-se o </a:t>
            </a:r>
            <a:r>
              <a:rPr lang="pt-BR" sz="1800" i="1" u="sng" dirty="0" err="1" smtClean="0">
                <a:solidFill>
                  <a:schemeClr val="tx1"/>
                </a:solidFill>
                <a:latin typeface="Calibri" pitchFamily="34" charset="0"/>
              </a:rPr>
              <a:t>payback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do investimento.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4B97-2297-4E6B-96CD-BFA0741CD1E3}" type="slidenum">
              <a:rPr lang="pt-BR"/>
              <a:pPr>
                <a:defRPr/>
              </a:pPr>
              <a:t>20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3" name="Picture 7" descr="Logo Assemblei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>
            <a:spLocks/>
          </p:cNvSpPr>
          <p:nvPr/>
        </p:nvSpPr>
        <p:spPr>
          <a:xfrm flipV="1">
            <a:off x="5929322" y="4142366"/>
            <a:ext cx="857256" cy="23107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3001746" y="4142366"/>
            <a:ext cx="850174" cy="2729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049946" y="5411751"/>
            <a:ext cx="5533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B0F0"/>
                </a:solidFill>
                <a:latin typeface="Calibri" pitchFamily="34" charset="0"/>
              </a:rPr>
              <a:t>Hidrômetros ultrassônico ¾”: </a:t>
            </a:r>
            <a:r>
              <a:rPr lang="pt-BR" sz="2000" b="1" dirty="0" err="1" smtClean="0">
                <a:solidFill>
                  <a:srgbClr val="00B0F0"/>
                </a:solidFill>
                <a:latin typeface="Calibri" pitchFamily="34" charset="0"/>
              </a:rPr>
              <a:t>Payback</a:t>
            </a:r>
            <a:r>
              <a:rPr lang="pt-BR" sz="2000" b="1" dirty="0" smtClean="0">
                <a:solidFill>
                  <a:srgbClr val="00B0F0"/>
                </a:solidFill>
                <a:latin typeface="Calibri" pitchFamily="34" charset="0"/>
              </a:rPr>
              <a:t> 3,02 meses.</a:t>
            </a:r>
          </a:p>
        </p:txBody>
      </p:sp>
    </p:spTree>
    <p:extLst>
      <p:ext uri="{BB962C8B-B14F-4D97-AF65-F5344CB8AC3E}">
        <p14:creationId xmlns:p14="http://schemas.microsoft.com/office/powerpoint/2010/main" val="138344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09943"/>
            <a:ext cx="65055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RESULTADOS</a:t>
            </a:r>
          </a:p>
          <a:p>
            <a:pPr marL="285750" indent="-285750" algn="just">
              <a:lnSpc>
                <a:spcPct val="150000"/>
              </a:lnSpc>
            </a:pPr>
            <a:r>
              <a:rPr lang="pt-BR" sz="1800" b="1" i="1" dirty="0" smtClean="0">
                <a:solidFill>
                  <a:schemeClr val="tx1"/>
                </a:solidFill>
                <a:latin typeface="Calibri" pitchFamily="34" charset="0"/>
              </a:rPr>
              <a:t>Retorno do investimento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Em posse dos dados de custos de aquisição dos hidrômetros obteve-se o </a:t>
            </a:r>
            <a:r>
              <a:rPr lang="pt-BR" sz="1800" i="1" u="sng" dirty="0" err="1" smtClean="0">
                <a:solidFill>
                  <a:schemeClr val="tx1"/>
                </a:solidFill>
                <a:latin typeface="Calibri" pitchFamily="34" charset="0"/>
              </a:rPr>
              <a:t>payback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do investimento.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4B97-2297-4E6B-96CD-BFA0741CD1E3}" type="slidenum">
              <a:rPr lang="pt-BR"/>
              <a:pPr>
                <a:defRPr/>
              </a:pPr>
              <a:t>21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3" name="Picture 7" descr="Logo Assemblei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>
            <a:spLocks/>
          </p:cNvSpPr>
          <p:nvPr/>
        </p:nvSpPr>
        <p:spPr>
          <a:xfrm flipV="1">
            <a:off x="5929322" y="4356101"/>
            <a:ext cx="857256" cy="23107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3072242" y="4293095"/>
            <a:ext cx="644803" cy="3165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348682" y="5411751"/>
            <a:ext cx="49359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B0F0"/>
                </a:solidFill>
                <a:latin typeface="Calibri" pitchFamily="34" charset="0"/>
              </a:rPr>
              <a:t>Hidrômetros multijato 1”: </a:t>
            </a:r>
            <a:r>
              <a:rPr lang="pt-BR" sz="2000" b="1" dirty="0" err="1" smtClean="0">
                <a:solidFill>
                  <a:srgbClr val="00B0F0"/>
                </a:solidFill>
                <a:latin typeface="Calibri" pitchFamily="34" charset="0"/>
              </a:rPr>
              <a:t>Payback</a:t>
            </a:r>
            <a:r>
              <a:rPr lang="pt-BR" sz="2000" b="1" dirty="0" smtClean="0">
                <a:solidFill>
                  <a:srgbClr val="00B0F0"/>
                </a:solidFill>
                <a:latin typeface="Calibri" pitchFamily="34" charset="0"/>
              </a:rPr>
              <a:t> 0,62 mês.</a:t>
            </a:r>
          </a:p>
        </p:txBody>
      </p:sp>
    </p:spTree>
    <p:extLst>
      <p:ext uri="{BB962C8B-B14F-4D97-AF65-F5344CB8AC3E}">
        <p14:creationId xmlns:p14="http://schemas.microsoft.com/office/powerpoint/2010/main" val="134354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03840"/>
            <a:ext cx="65055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RESULTADOS</a:t>
            </a:r>
          </a:p>
          <a:p>
            <a:pPr marL="285750" indent="-285750" algn="just">
              <a:lnSpc>
                <a:spcPct val="150000"/>
              </a:lnSpc>
            </a:pPr>
            <a:r>
              <a:rPr lang="pt-BR" sz="1800" b="1" i="1" dirty="0" smtClean="0">
                <a:solidFill>
                  <a:schemeClr val="tx1"/>
                </a:solidFill>
                <a:latin typeface="Calibri" pitchFamily="34" charset="0"/>
              </a:rPr>
              <a:t>Retorno do investimento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Em posse dos dados de custos de aquisição dos hidrômetros obteve-se o </a:t>
            </a:r>
            <a:r>
              <a:rPr lang="pt-BR" sz="1800" i="1" u="sng" dirty="0" err="1" smtClean="0">
                <a:solidFill>
                  <a:schemeClr val="tx1"/>
                </a:solidFill>
                <a:latin typeface="Calibri" pitchFamily="34" charset="0"/>
              </a:rPr>
              <a:t>payback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do investimento.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94B97-2297-4E6B-96CD-BFA0741CD1E3}" type="slidenum">
              <a:rPr lang="pt-BR"/>
              <a:pPr>
                <a:defRPr/>
              </a:pPr>
              <a:t>22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3" name="Picture 7" descr="Logo Assemblei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ector reto 14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>
            <a:spLocks/>
          </p:cNvSpPr>
          <p:nvPr/>
        </p:nvSpPr>
        <p:spPr>
          <a:xfrm flipV="1">
            <a:off x="5929322" y="4587842"/>
            <a:ext cx="857256" cy="23107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2987824" y="4509120"/>
            <a:ext cx="864095" cy="388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191011" y="5411751"/>
            <a:ext cx="52512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B0F0"/>
                </a:solidFill>
                <a:latin typeface="Calibri" pitchFamily="34" charset="0"/>
              </a:rPr>
              <a:t>Hidrômetros ultrassônico 1”: </a:t>
            </a:r>
            <a:r>
              <a:rPr lang="pt-BR" sz="2000" b="1" dirty="0" err="1" smtClean="0">
                <a:solidFill>
                  <a:srgbClr val="00B0F0"/>
                </a:solidFill>
                <a:latin typeface="Calibri" pitchFamily="34" charset="0"/>
              </a:rPr>
              <a:t>Payback</a:t>
            </a:r>
            <a:r>
              <a:rPr lang="pt-BR" sz="2000" b="1" dirty="0" smtClean="0">
                <a:solidFill>
                  <a:srgbClr val="00B0F0"/>
                </a:solidFill>
                <a:latin typeface="Calibri" pitchFamily="34" charset="0"/>
              </a:rPr>
              <a:t> 0,75 mês.</a:t>
            </a:r>
          </a:p>
        </p:txBody>
      </p:sp>
    </p:spTree>
    <p:extLst>
      <p:ext uri="{BB962C8B-B14F-4D97-AF65-F5344CB8AC3E}">
        <p14:creationId xmlns:p14="http://schemas.microsoft.com/office/powerpoint/2010/main" val="422631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5472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pt-BR" sz="1800" b="1" dirty="0">
                <a:solidFill>
                  <a:schemeClr val="tx1"/>
                </a:solidFill>
                <a:latin typeface="Calibri" pitchFamily="34" charset="0"/>
              </a:rPr>
              <a:t>CONSIDERAÇÕES FINAIS</a:t>
            </a:r>
          </a:p>
          <a:p>
            <a:pPr algn="just">
              <a:lnSpc>
                <a:spcPct val="150000"/>
              </a:lnSpc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Inúmeras variáveis a serem consideradas.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Outras experiências servem como exemplo, não como regra.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Necessidade de um sistema (software) que armazene e controle dados dos hidrômetros substituídos.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9408B-00F0-479C-8186-D8B132D54E61}" type="slidenum">
              <a:rPr lang="pt-BR"/>
              <a:pPr>
                <a:defRPr/>
              </a:pPr>
              <a:t>23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2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to 13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5472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pt-BR" sz="1600" b="1" dirty="0">
                <a:solidFill>
                  <a:schemeClr val="tx1"/>
                </a:solidFill>
                <a:latin typeface="Calibri" pitchFamily="34" charset="0"/>
              </a:rPr>
              <a:t>CONCLUSÕES</a:t>
            </a:r>
          </a:p>
          <a:p>
            <a:pPr algn="just">
              <a:lnSpc>
                <a:spcPct val="150000"/>
              </a:lnSpc>
            </a:pPr>
            <a:endParaRPr lang="pt-BR" sz="16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A modernização do parque de hidrômetros neste estudo, mostrou-se altamente vantajosa, com  o retorno do investimento em pouco meses ou até em menos de um.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Devido ao escalonamento tarifário, as trocas das ligações de maior consumo deram melhores resultados.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É </a:t>
            </a: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melhor priorizar as trocas dos grandes consumidores antes mesmo dos hidrômetros com maior tempo de instalação pois estes dão melhores resultados em curto prazo.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Eleger os hidrômetros para troca somente pelo tempo de instalação não é o método mais adequado.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Para </a:t>
            </a: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prosseguimento do programa deve realizar o </a:t>
            </a:r>
            <a:r>
              <a:rPr lang="pt-BR" sz="1800" u="sng" dirty="0">
                <a:solidFill>
                  <a:schemeClr val="tx1"/>
                </a:solidFill>
                <a:latin typeface="Calibri" pitchFamily="34" charset="0"/>
              </a:rPr>
              <a:t>perfil de consumo de água</a:t>
            </a: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 das ligações e efetuar ensaio de recebimentos dos lotes de hidrômetros.</a:t>
            </a:r>
            <a:endParaRPr lang="pt-BR" sz="1800" u="sng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9408B-00F0-479C-8186-D8B132D54E61}" type="slidenum">
              <a:rPr lang="pt-BR"/>
              <a:pPr>
                <a:defRPr/>
              </a:pPr>
              <a:t>24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2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to 13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4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0" y="254000"/>
            <a:ext cx="932497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SzPct val="95000"/>
              <a:buFont typeface="Corbel" pitchFamily="34" charset="0"/>
              <a:buNone/>
            </a:pPr>
            <a:endParaRPr lang="pt-BR" sz="2000" b="1" dirty="0" smtClean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endParaRPr lang="pt-BR" sz="2000" b="1" dirty="0" smtClean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000" b="1" dirty="0" smtClean="0">
                <a:solidFill>
                  <a:srgbClr val="000066"/>
                </a:solidFill>
                <a:latin typeface="Arial" charset="0"/>
              </a:rPr>
              <a:t>Bruno Valentim </a:t>
            </a:r>
            <a:r>
              <a:rPr lang="pt-BR" sz="2000" b="1" dirty="0" err="1" smtClean="0">
                <a:solidFill>
                  <a:srgbClr val="000066"/>
                </a:solidFill>
                <a:latin typeface="Arial" charset="0"/>
              </a:rPr>
              <a:t>Retrão</a:t>
            </a:r>
            <a:endParaRPr lang="pt-BR" sz="2000" b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000" b="1" i="1" dirty="0" smtClean="0">
                <a:solidFill>
                  <a:srgbClr val="000066"/>
                </a:solidFill>
                <a:latin typeface="Arial" charset="0"/>
              </a:rPr>
              <a:t>Engenheiro Ambiental</a:t>
            </a:r>
            <a:endParaRPr lang="pt-BR" sz="2000" b="1" i="1" dirty="0">
              <a:solidFill>
                <a:srgbClr val="000066"/>
              </a:solidFill>
              <a:latin typeface="Arial" charset="0"/>
            </a:endParaRPr>
          </a:p>
          <a:p>
            <a:pPr algn="ctr" eaLnBrk="1" hangingPunct="1">
              <a:buSzPct val="95000"/>
              <a:buFont typeface="Corbel" pitchFamily="34" charset="0"/>
              <a:buNone/>
            </a:pPr>
            <a:r>
              <a:rPr lang="pt-BR" sz="2000" i="1" dirty="0" smtClean="0">
                <a:solidFill>
                  <a:srgbClr val="000066"/>
                </a:solidFill>
                <a:latin typeface="Arial" charset="0"/>
              </a:rPr>
              <a:t>19-3913.9500  engenharia2@saaeitapira.com.br</a:t>
            </a:r>
            <a:endParaRPr lang="pt-BR" sz="2000" i="1" dirty="0">
              <a:solidFill>
                <a:srgbClr val="0099FF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29050" y="2967334"/>
            <a:ext cx="45575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t-BR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Obrigado!</a:t>
            </a:r>
            <a:endParaRPr lang="pt-BR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Espaço Reservado para Conteúdo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4071942"/>
            <a:ext cx="270914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1"/>
            <a:ext cx="8928100" cy="446459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3300" b="1" dirty="0" smtClean="0">
                <a:solidFill>
                  <a:prstClr val="black"/>
                </a:solidFill>
                <a:latin typeface="Calibri" pitchFamily="34" charset="0"/>
              </a:rPr>
              <a:t>CONSTATAÇÃO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>
              <a:solidFill>
                <a:prstClr val="black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 smtClean="0">
                <a:solidFill>
                  <a:prstClr val="black"/>
                </a:solidFill>
                <a:latin typeface="Calibri" pitchFamily="34" charset="0"/>
              </a:rPr>
              <a:t>Parque de hidrômetros defasado;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 smtClean="0">
                <a:solidFill>
                  <a:prstClr val="black"/>
                </a:solidFill>
                <a:latin typeface="Calibri" pitchFamily="34" charset="0"/>
              </a:rPr>
              <a:t>Perdas físicas altas:  IPD 36,27%;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 smtClean="0">
                <a:solidFill>
                  <a:prstClr val="black"/>
                </a:solidFill>
                <a:latin typeface="Calibri" pitchFamily="34" charset="0"/>
              </a:rPr>
              <a:t>Faturamento baixo 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dirty="0" smtClean="0">
                <a:solidFill>
                  <a:prstClr val="black"/>
                </a:solidFill>
                <a:latin typeface="Calibri" pitchFamily="34" charset="0"/>
              </a:rPr>
              <a:t>Dificuldade em aumentar a tarifa.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dirty="0" smtClean="0">
                <a:solidFill>
                  <a:srgbClr val="FF0000"/>
                </a:solidFill>
                <a:latin typeface="Calibri" pitchFamily="34" charset="0"/>
              </a:rPr>
              <a:t>Saída: </a:t>
            </a:r>
            <a:r>
              <a:rPr lang="pt-BR" dirty="0" smtClean="0">
                <a:solidFill>
                  <a:prstClr val="black"/>
                </a:solidFill>
                <a:latin typeface="Calibri" pitchFamily="34" charset="0"/>
              </a:rPr>
              <a:t>Combate as perdas físicas e não-físicas.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solidFill>
                <a:prstClr val="black">
                  <a:tint val="75000"/>
                </a:prstClr>
              </a:solidFill>
              <a:latin typeface="Calibri" pitchFamily="34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47CD5-27F0-419E-BE4C-B9B9F307263F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3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prstClr val="black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4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reto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ta para a direita 4"/>
          <p:cNvSpPr/>
          <p:nvPr/>
        </p:nvSpPr>
        <p:spPr>
          <a:xfrm>
            <a:off x="2592510" y="3033820"/>
            <a:ext cx="171451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459366" y="2990900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alibri" pitchFamily="34" charset="0"/>
                <a:cs typeface="Calibri" pitchFamily="34" charset="0"/>
              </a:rPr>
              <a:t>Tarifa da água mais barata da região</a:t>
            </a:r>
            <a:r>
              <a:rPr lang="pt-BR" sz="2000" dirty="0" smtClean="0"/>
              <a:t>;</a:t>
            </a:r>
            <a:endParaRPr lang="pt-BR" sz="2000" dirty="0"/>
          </a:p>
        </p:txBody>
      </p:sp>
      <p:pic>
        <p:nvPicPr>
          <p:cNvPr id="1026" name="Picture 2" descr="C:\Users\Bruno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5481" y="3933056"/>
            <a:ext cx="2926690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716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3168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prstClr val="black"/>
                </a:solidFill>
                <a:latin typeface="Calibri" pitchFamily="34" charset="0"/>
              </a:rPr>
              <a:t>AÇÕES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>
              <a:solidFill>
                <a:prstClr val="black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</a:rPr>
              <a:t>Gestão das perdas não-físicas;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</a:rPr>
              <a:t>Setor público com visão do privado: reduzir custos e aumentar receitas;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</a:rPr>
              <a:t>Garantir a sustentabilidade econômica da Autarquia;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b="1" dirty="0" smtClean="0">
                <a:solidFill>
                  <a:srgbClr val="FF0000"/>
                </a:solidFill>
                <a:latin typeface="Calibri" pitchFamily="34" charset="0"/>
              </a:rPr>
              <a:t>Plano:</a:t>
            </a:r>
            <a:r>
              <a:rPr lang="pt-BR" sz="1800" dirty="0" smtClean="0">
                <a:solidFill>
                  <a:prstClr val="black"/>
                </a:solidFill>
                <a:latin typeface="Calibri" pitchFamily="34" charset="0"/>
              </a:rPr>
              <a:t> Modernizar o parque de hidrômetro de Itapira.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solidFill>
                <a:prstClr val="black">
                  <a:tint val="75000"/>
                </a:prstClr>
              </a:solidFill>
              <a:latin typeface="Calibri" pitchFamily="34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47CD5-27F0-419E-BE4C-B9B9F307263F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4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prstClr val="black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4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reto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857628"/>
            <a:ext cx="4391033" cy="270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eta para baixo 10"/>
          <p:cNvSpPr/>
          <p:nvPr/>
        </p:nvSpPr>
        <p:spPr>
          <a:xfrm>
            <a:off x="1428728" y="3857628"/>
            <a:ext cx="64294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57158" y="4786322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Comic Sans MS" pitchFamily="66" charset="0"/>
              </a:rPr>
              <a:t>Manutenção Preventiva</a:t>
            </a:r>
            <a:endParaRPr lang="pt-BR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3168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900" b="1" dirty="0">
                <a:solidFill>
                  <a:schemeClr val="tx1"/>
                </a:solidFill>
                <a:latin typeface="Calibri" pitchFamily="34" charset="0"/>
              </a:rPr>
              <a:t>OBJETIVOS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Constatar os resultados da trocas de hidrômetros que ocorreram devido a implantação do programa de manutenção preventiva.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Analisar </a:t>
            </a: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se a metodologia aplicada teve êxito;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Analisar </a:t>
            </a: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qual direção o programa deve ir.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prstClr val="black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solidFill>
                <a:prstClr val="black">
                  <a:tint val="75000"/>
                </a:prstClr>
              </a:solidFill>
              <a:latin typeface="Calibri" pitchFamily="34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47CD5-27F0-419E-BE4C-B9B9F307263F}" type="slidenum">
              <a:rPr lang="pt-B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5</a:t>
            </a:fld>
            <a:endParaRPr lang="pt-B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3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prstClr val="black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>
              <a:solidFill>
                <a:prstClr val="black"/>
              </a:solidFill>
              <a:latin typeface="Calibri" pitchFamily="34" charset="0"/>
            </a:endParaRPr>
          </a:p>
        </p:txBody>
      </p:sp>
      <p:pic>
        <p:nvPicPr>
          <p:cNvPr id="14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reto 15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263"/>
            <a:ext cx="2027396" cy="152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2555776" y="4493884"/>
            <a:ext cx="792088" cy="54698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1027" name="Picture 3" descr="C:\Users\bruno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263"/>
            <a:ext cx="2034927" cy="152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eta para a direita 16"/>
          <p:cNvSpPr/>
          <p:nvPr/>
        </p:nvSpPr>
        <p:spPr>
          <a:xfrm>
            <a:off x="5700733" y="4493884"/>
            <a:ext cx="792088" cy="54698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052" name="Picture 4" descr="C:\Users\bruno\Desktop\download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35" y="3888858"/>
            <a:ext cx="2262252" cy="172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57482" y="56953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Hidrômetro antigo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499886" y="5715686"/>
            <a:ext cx="203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Hidrômetro novo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773798" y="5715686"/>
            <a:ext cx="203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Qual o resultado?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47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566422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100" b="1" dirty="0" smtClean="0">
                <a:solidFill>
                  <a:schemeClr val="tx1"/>
                </a:solidFill>
                <a:latin typeface="Calibri" pitchFamily="34" charset="0"/>
              </a:rPr>
              <a:t>METODOLOGIA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rgbClr val="0070C0"/>
                </a:solidFill>
                <a:latin typeface="Calibri" pitchFamily="34" charset="0"/>
              </a:rPr>
              <a:t>Foco 1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          Substituir os hidrômetros mais antigos por novos;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400" b="1" dirty="0" smtClean="0">
                <a:solidFill>
                  <a:srgbClr val="0070C0"/>
                </a:solidFill>
                <a:latin typeface="Calibri" pitchFamily="34" charset="0"/>
              </a:rPr>
              <a:t>Foco 2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                                            Priorizar a troca dos grandes consumidores. 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100" b="1" dirty="0" smtClean="0">
                <a:solidFill>
                  <a:schemeClr val="tx1"/>
                </a:solidFill>
                <a:latin typeface="Calibri" pitchFamily="34" charset="0"/>
              </a:rPr>
              <a:t>Baseado na experiência de 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100" b="1" dirty="0" smtClean="0">
                <a:solidFill>
                  <a:schemeClr val="tx1"/>
                </a:solidFill>
                <a:latin typeface="Calibri" pitchFamily="34" charset="0"/>
              </a:rPr>
              <a:t>       Uberaba: </a:t>
            </a:r>
            <a:r>
              <a:rPr lang="pt-BR" sz="2100" dirty="0" smtClean="0">
                <a:solidFill>
                  <a:schemeClr val="tx1"/>
                </a:solidFill>
                <a:latin typeface="Calibri" pitchFamily="34" charset="0"/>
              </a:rPr>
              <a:t>substituir quase todo 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100" dirty="0" smtClean="0">
                <a:solidFill>
                  <a:schemeClr val="tx1"/>
                </a:solidFill>
                <a:latin typeface="Calibri" pitchFamily="34" charset="0"/>
              </a:rPr>
              <a:t>       parque de hidrômetros</a:t>
            </a:r>
          </a:p>
          <a:p>
            <a:pPr marL="285750" indent="-285750"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100" dirty="0" smtClean="0">
                <a:solidFill>
                  <a:schemeClr val="tx1"/>
                </a:solidFill>
                <a:latin typeface="Calibri" pitchFamily="34" charset="0"/>
              </a:rPr>
              <a:t>       de Itapira (ideia inicial).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24CB8-C095-412E-A2F4-8AA0F0B4D41B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2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to 13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bruno\Desktop\Engecald-Manutenção-Industrial-CODAU-Uberab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4929198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929198"/>
            <a:ext cx="1695078" cy="141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eta para a direita 14"/>
          <p:cNvSpPr/>
          <p:nvPr/>
        </p:nvSpPr>
        <p:spPr>
          <a:xfrm>
            <a:off x="1285852" y="3214686"/>
            <a:ext cx="150019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1285852" y="1500174"/>
            <a:ext cx="142876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 descr="D:\20150526_0916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214422"/>
            <a:ext cx="1920000" cy="1440000"/>
          </a:xfrm>
          <a:prstGeom prst="rect">
            <a:avLst/>
          </a:prstGeom>
          <a:noFill/>
        </p:spPr>
      </p:pic>
      <p:pic>
        <p:nvPicPr>
          <p:cNvPr id="1026" name="Picture 2" descr="D:\20150526_1311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3000372"/>
            <a:ext cx="192000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108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METODOLOGIA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b="1" i="1" dirty="0" smtClean="0">
                <a:solidFill>
                  <a:schemeClr val="tx1"/>
                </a:solidFill>
                <a:latin typeface="Calibri" pitchFamily="34" charset="0"/>
              </a:rPr>
              <a:t>Levantamento </a:t>
            </a:r>
            <a:r>
              <a:rPr lang="pt-BR" sz="1800" b="1" i="1" dirty="0">
                <a:solidFill>
                  <a:schemeClr val="tx1"/>
                </a:solidFill>
                <a:latin typeface="Calibri" pitchFamily="34" charset="0"/>
              </a:rPr>
              <a:t>amostral da idade do parque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Levantamento das características do parque de hidrômetros: idade do parque, tempo de instalação, tipos e modelos utilizados.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Selecionou 1% das ligações de modo aleatório, e com auxílio do </a:t>
            </a:r>
            <a:r>
              <a:rPr lang="pt-BR" sz="1800" i="1" dirty="0">
                <a:solidFill>
                  <a:schemeClr val="tx1"/>
                </a:solidFill>
                <a:latin typeface="Calibri" pitchFamily="34" charset="0"/>
              </a:rPr>
              <a:t>software</a:t>
            </a: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de Gestão Comercial </a:t>
            </a: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extraiu-se as informações.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400" dirty="0" smtClean="0">
                <a:latin typeface="Calibri" pitchFamily="34" charset="0"/>
              </a:rPr>
              <a:t>                                                                          </a:t>
            </a:r>
            <a:r>
              <a:rPr lang="pt-BR" b="1" dirty="0" smtClean="0">
                <a:latin typeface="Calibri" pitchFamily="34" charset="0"/>
              </a:rPr>
              <a:t>272 LIGAÇÕES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24CB8-C095-412E-A2F4-8AA0F0B4D41B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2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to 13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bruno\Desktop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25" y="4869160"/>
            <a:ext cx="1984942" cy="119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4056366" y="5321405"/>
            <a:ext cx="875673" cy="432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67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METODOLOGIA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>
              <a:lnSpc>
                <a:spcPct val="150000"/>
              </a:lnSpc>
            </a:pPr>
            <a:r>
              <a:rPr lang="pt-BR" sz="1800" b="1" i="1" dirty="0">
                <a:solidFill>
                  <a:schemeClr val="tx1"/>
                </a:solidFill>
                <a:latin typeface="Calibri" pitchFamily="34" charset="0"/>
              </a:rPr>
              <a:t>Escolha e troca de hidrômetros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Foram priorizados os hidrômetros com maior tempo de </a:t>
            </a: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    instalação </a:t>
            </a: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de 18 a 44 anos de uso (Ex.: A70 até A96).</a:t>
            </a:r>
            <a:endParaRPr lang="pt-BR" sz="1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24CB8-C095-412E-A2F4-8AA0F0B4D41B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2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to 13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714752"/>
            <a:ext cx="53340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lipse 14"/>
          <p:cNvSpPr/>
          <p:nvPr/>
        </p:nvSpPr>
        <p:spPr>
          <a:xfrm>
            <a:off x="4429124" y="4786322"/>
            <a:ext cx="467880" cy="2583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83183" y="5733256"/>
            <a:ext cx="4564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Prioridade nos 7% mais antigos!</a:t>
            </a:r>
            <a:endParaRPr lang="pt-BR" dirty="0"/>
          </a:p>
        </p:txBody>
      </p:sp>
      <p:pic>
        <p:nvPicPr>
          <p:cNvPr id="1026" name="Picture 2" descr="D:\20150526_0915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1071546"/>
            <a:ext cx="2857520" cy="2143140"/>
          </a:xfrm>
          <a:prstGeom prst="rect">
            <a:avLst/>
          </a:prstGeom>
          <a:noFill/>
        </p:spPr>
      </p:pic>
      <p:sp>
        <p:nvSpPr>
          <p:cNvPr id="16" name="CaixaDeTexto 15"/>
          <p:cNvSpPr txBox="1"/>
          <p:nvPr/>
        </p:nvSpPr>
        <p:spPr>
          <a:xfrm>
            <a:off x="6000760" y="3286124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Hidrômetro fabricado em 1970</a:t>
            </a:r>
            <a:endParaRPr lang="pt-BR" sz="1400" dirty="0"/>
          </a:p>
        </p:txBody>
      </p:sp>
      <p:pic>
        <p:nvPicPr>
          <p:cNvPr id="1027" name="Picture 3" descr="D:\20150526_0916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714752"/>
            <a:ext cx="2857519" cy="2143140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5929322" y="5929330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Hidrômetro fabricado em 1996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87345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/>
          <p:cNvSpPr txBox="1">
            <a:spLocks/>
          </p:cNvSpPr>
          <p:nvPr/>
        </p:nvSpPr>
        <p:spPr>
          <a:xfrm>
            <a:off x="107950" y="836613"/>
            <a:ext cx="8928100" cy="60213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pt-BR" sz="1800" b="1" dirty="0" smtClean="0">
                <a:solidFill>
                  <a:schemeClr val="tx1"/>
                </a:solidFill>
                <a:latin typeface="Calibri" pitchFamily="34" charset="0"/>
              </a:rPr>
              <a:t>METODOLOGIA</a:t>
            </a:r>
          </a:p>
          <a:p>
            <a:pPr marL="285750" indent="-285750" algn="l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Todas </a:t>
            </a:r>
            <a:r>
              <a:rPr lang="pt-BR" sz="1800" dirty="0">
                <a:solidFill>
                  <a:schemeClr val="tx1"/>
                </a:solidFill>
                <a:latin typeface="Calibri" pitchFamily="34" charset="0"/>
              </a:rPr>
              <a:t>as </a:t>
            </a:r>
            <a:r>
              <a:rPr lang="pt-BR" sz="1800" dirty="0" smtClean="0">
                <a:solidFill>
                  <a:schemeClr val="tx1"/>
                </a:solidFill>
                <a:latin typeface="Calibri" pitchFamily="34" charset="0"/>
              </a:rPr>
              <a:t>decisões foram todas a partir do sistema comercial do SAAE.</a:t>
            </a: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285750" indent="-285750" algn="just">
              <a:lnSpc>
                <a:spcPct val="16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400" dirty="0">
              <a:latin typeface="Calibri" pitchFamily="34" charset="0"/>
            </a:endParaRPr>
          </a:p>
          <a:p>
            <a:pPr algn="l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18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800" dirty="0">
              <a:solidFill>
                <a:schemeClr val="tx1"/>
              </a:solidFill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 smtClean="0">
              <a:latin typeface="Calibri" pitchFamily="34" charset="0"/>
            </a:endParaRP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400" dirty="0">
              <a:latin typeface="Calibri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24CB8-C095-412E-A2F4-8AA0F0B4D41B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15043"/>
            <a:ext cx="9144000" cy="533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107504" y="94903"/>
            <a:ext cx="9144000" cy="16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1100" b="1" dirty="0" smtClean="0">
                <a:solidFill>
                  <a:schemeClr val="tx1"/>
                </a:solidFill>
                <a:latin typeface="Calibri" pitchFamily="34" charset="0"/>
              </a:rPr>
              <a:t>AVALIAÇÃO DO PROGRAMA DE MODERNIZAÇÃO DO PARQUE DE HIDRÔMETROS DE ITAPIRA-SP</a:t>
            </a:r>
            <a:endParaRPr lang="pt-BR" sz="11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200" dirty="0">
              <a:latin typeface="Calibri" pitchFamily="34" charset="0"/>
            </a:endParaRPr>
          </a:p>
        </p:txBody>
      </p:sp>
      <p:pic>
        <p:nvPicPr>
          <p:cNvPr id="12" name="Picture 7" descr="Logo Assemble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0953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44624"/>
            <a:ext cx="683568" cy="47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to 13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bruno\Documents\OMessenger\Received files\ssb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61417"/>
            <a:ext cx="8286776" cy="4596583"/>
          </a:xfrm>
          <a:prstGeom prst="rect">
            <a:avLst/>
          </a:prstGeom>
          <a:noFill/>
        </p:spPr>
      </p:pic>
      <p:sp>
        <p:nvSpPr>
          <p:cNvPr id="15" name="Retângulo de cantos arredondados 14"/>
          <p:cNvSpPr/>
          <p:nvPr/>
        </p:nvSpPr>
        <p:spPr>
          <a:xfrm>
            <a:off x="6286512" y="5000636"/>
            <a:ext cx="1285884" cy="285752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143240" y="4929198"/>
            <a:ext cx="1143008" cy="357190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8"/>
          <p:cNvSpPr/>
          <p:nvPr/>
        </p:nvSpPr>
        <p:spPr>
          <a:xfrm>
            <a:off x="2285984" y="3143248"/>
            <a:ext cx="1285884" cy="214314"/>
          </a:xfrm>
          <a:prstGeom prst="round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o explicativo em seta para baixo 17"/>
          <p:cNvSpPr/>
          <p:nvPr/>
        </p:nvSpPr>
        <p:spPr>
          <a:xfrm>
            <a:off x="6143636" y="4214818"/>
            <a:ext cx="1428760" cy="7858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Número do Hidrômetro</a:t>
            </a:r>
            <a:endParaRPr lang="pt-BR" sz="1400" dirty="0"/>
          </a:p>
        </p:txBody>
      </p:sp>
      <p:sp>
        <p:nvSpPr>
          <p:cNvPr id="20" name="Texto explicativo em seta para a direita 19"/>
          <p:cNvSpPr/>
          <p:nvPr/>
        </p:nvSpPr>
        <p:spPr>
          <a:xfrm>
            <a:off x="642910" y="2786058"/>
            <a:ext cx="1500198" cy="92869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Número da ligação</a:t>
            </a:r>
            <a:endParaRPr lang="pt-BR" sz="1400" dirty="0"/>
          </a:p>
        </p:txBody>
      </p:sp>
      <p:sp>
        <p:nvSpPr>
          <p:cNvPr id="21" name="Texto explicativo em seta para a direita 20"/>
          <p:cNvSpPr/>
          <p:nvPr/>
        </p:nvSpPr>
        <p:spPr>
          <a:xfrm>
            <a:off x="1571604" y="4643446"/>
            <a:ext cx="1500198" cy="928694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Número da ligação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2889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2365</TotalTime>
  <Words>1048</Words>
  <Application>Microsoft Office PowerPoint</Application>
  <PresentationFormat>Apresentação na tela (4:3)</PresentationFormat>
  <Paragraphs>230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Executivo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Denis</dc:creator>
  <cp:lastModifiedBy>bruno</cp:lastModifiedBy>
  <cp:revision>155</cp:revision>
  <dcterms:created xsi:type="dcterms:W3CDTF">2014-10-07T15:05:04Z</dcterms:created>
  <dcterms:modified xsi:type="dcterms:W3CDTF">2015-05-27T00:12:41Z</dcterms:modified>
</cp:coreProperties>
</file>