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9" r:id="rId2"/>
    <p:sldId id="260" r:id="rId3"/>
    <p:sldId id="261" r:id="rId4"/>
    <p:sldId id="262" r:id="rId5"/>
    <p:sldId id="264" r:id="rId6"/>
    <p:sldId id="265" r:id="rId7"/>
    <p:sldId id="267" r:id="rId8"/>
    <p:sldId id="268" r:id="rId9"/>
    <p:sldId id="269" r:id="rId10"/>
    <p:sldId id="270" r:id="rId11"/>
    <p:sldId id="271" r:id="rId12"/>
    <p:sldId id="272" r:id="rId13"/>
    <p:sldId id="273" r:id="rId14"/>
    <p:sldId id="274" r:id="rId15"/>
    <p:sldId id="266"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80" d="100"/>
          <a:sy n="80" d="100"/>
        </p:scale>
        <p:origin x="-1074" y="-22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pPr/>
              <a:t>01/05/2019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pPr/>
              <a:t>‹nº›</a:t>
            </a:fld>
            <a:endParaRPr lang="pt-BR"/>
          </a:p>
        </p:txBody>
      </p:sp>
    </p:spTree>
    <p:extLst>
      <p:ext uri="{BB962C8B-B14F-4D97-AF65-F5344CB8AC3E}">
        <p14:creationId xmlns=""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pPr/>
              <a:t>01/05/2019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pPr/>
              <a:t>01/05/2019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pPr/>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roaguaambiental.com.b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labwin.net/sabes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20" y="14071"/>
            <a:ext cx="9281121" cy="694332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ítulo 1"/>
          <p:cNvSpPr>
            <a:spLocks noGrp="1"/>
          </p:cNvSpPr>
          <p:nvPr>
            <p:ph type="ctrTitle" idx="4294967295"/>
          </p:nvPr>
        </p:nvSpPr>
        <p:spPr>
          <a:xfrm>
            <a:off x="357158" y="1928802"/>
            <a:ext cx="8358246" cy="1428760"/>
          </a:xfrm>
        </p:spPr>
        <p:txBody>
          <a:bodyPr anchor="ctr" anchorCtr="0">
            <a:normAutofit/>
          </a:bodyPr>
          <a:lstStyle/>
          <a:p>
            <a:r>
              <a:rPr lang="pt-BR" sz="2300" b="1" dirty="0" smtClean="0">
                <a:solidFill>
                  <a:schemeClr val="tx2"/>
                </a:solidFill>
                <a:latin typeface="Arial" pitchFamily="34" charset="0"/>
                <a:cs typeface="Arial" pitchFamily="34" charset="0"/>
              </a:rPr>
              <a:t>PROCEDIMENTOS DE GESTÃO DA QUALIDADE EM UM LABORATÓRIO DE ESTAÇÃO DE TRATAMENTO DE ÁGUA</a:t>
            </a:r>
            <a:endParaRPr lang="pt-BR" sz="2300" dirty="0">
              <a:solidFill>
                <a:schemeClr val="tx2"/>
              </a:solidFill>
              <a:latin typeface="Arial" pitchFamily="34" charset="0"/>
              <a:cs typeface="Arial" pitchFamily="34" charset="0"/>
            </a:endParaRPr>
          </a:p>
        </p:txBody>
      </p:sp>
      <p:sp>
        <p:nvSpPr>
          <p:cNvPr id="4" name="Subtítulo 2"/>
          <p:cNvSpPr>
            <a:spLocks noGrp="1"/>
          </p:cNvSpPr>
          <p:nvPr>
            <p:ph type="subTitle" idx="4294967295"/>
          </p:nvPr>
        </p:nvSpPr>
        <p:spPr>
          <a:xfrm>
            <a:off x="1826576" y="3844940"/>
            <a:ext cx="5388630" cy="1655762"/>
          </a:xfrm>
        </p:spPr>
        <p:txBody>
          <a:bodyPr>
            <a:normAutofit/>
          </a:bodyPr>
          <a:lstStyle/>
          <a:p>
            <a:pPr algn="ctr">
              <a:buNone/>
            </a:pPr>
            <a:r>
              <a:rPr lang="pt-BR" sz="1800" b="1" dirty="0" smtClean="0"/>
              <a:t>Autores:</a:t>
            </a:r>
          </a:p>
          <a:p>
            <a:pPr algn="ctr">
              <a:buNone/>
            </a:pPr>
            <a:r>
              <a:rPr lang="pt-BR" sz="1800" b="1" i="1" dirty="0" smtClean="0"/>
              <a:t>Ivan </a:t>
            </a:r>
            <a:r>
              <a:rPr lang="pt-BR" sz="1800" b="1" i="1" dirty="0" err="1" smtClean="0"/>
              <a:t>Canale</a:t>
            </a:r>
            <a:r>
              <a:rPr lang="pt-BR" sz="1800" b="1" i="1" dirty="0" smtClean="0"/>
              <a:t> – Biólogo</a:t>
            </a:r>
          </a:p>
          <a:p>
            <a:pPr algn="ctr">
              <a:buNone/>
            </a:pPr>
            <a:r>
              <a:rPr lang="pt-BR" sz="1800" b="1" i="1" dirty="0" err="1" smtClean="0"/>
              <a:t>Joseli</a:t>
            </a:r>
            <a:r>
              <a:rPr lang="pt-BR" sz="1800" b="1" i="1" dirty="0" smtClean="0"/>
              <a:t> Karina </a:t>
            </a:r>
            <a:r>
              <a:rPr lang="pt-BR" sz="1800" b="1" i="1" dirty="0" err="1" smtClean="0"/>
              <a:t>Forti</a:t>
            </a:r>
            <a:r>
              <a:rPr lang="pt-BR" sz="1800" b="1" i="1" dirty="0" smtClean="0"/>
              <a:t> – Técnica em Química</a:t>
            </a:r>
          </a:p>
          <a:p>
            <a:pPr algn="ctr">
              <a:buNone/>
            </a:pPr>
            <a:r>
              <a:rPr lang="pt-BR" sz="1800" b="1" dirty="0" smtClean="0"/>
              <a:t>Serviço Municipal de Água e Esgoto de Piracicaba</a:t>
            </a:r>
          </a:p>
          <a:p>
            <a:pPr algn="l"/>
            <a:endParaRPr lang="pt-BR" sz="1800" i="1" dirty="0"/>
          </a:p>
        </p:txBody>
      </p:sp>
      <p:pic>
        <p:nvPicPr>
          <p:cNvPr id="5" name="Picture 1"/>
          <p:cNvPicPr>
            <a:picLocks noChangeAspect="1" noChangeArrowheads="1"/>
          </p:cNvPicPr>
          <p:nvPr/>
        </p:nvPicPr>
        <p:blipFill>
          <a:blip r:embed="rId3"/>
          <a:srcRect/>
          <a:stretch>
            <a:fillRect/>
          </a:stretch>
        </p:blipFill>
        <p:spPr bwMode="auto">
          <a:xfrm>
            <a:off x="3428992" y="642918"/>
            <a:ext cx="2286016" cy="1012225"/>
          </a:xfrm>
          <a:prstGeom prst="rect">
            <a:avLst/>
          </a:prstGeom>
          <a:noFill/>
          <a:ln w="9525">
            <a:noFill/>
            <a:miter lim="800000"/>
            <a:headEnd/>
            <a:tailEnd/>
          </a:ln>
        </p:spPr>
      </p:pic>
    </p:spTree>
    <p:extLst>
      <p:ext uri="{BB962C8B-B14F-4D97-AF65-F5344CB8AC3E}">
        <p14:creationId xmlns="" xmlns:p14="http://schemas.microsoft.com/office/powerpoint/2010/main" val="126957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357166"/>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6" name="CaixaDeTexto 5"/>
          <p:cNvSpPr txBox="1"/>
          <p:nvPr/>
        </p:nvSpPr>
        <p:spPr>
          <a:xfrm>
            <a:off x="428596" y="857232"/>
            <a:ext cx="4000528" cy="2585323"/>
          </a:xfrm>
          <a:prstGeom prst="rect">
            <a:avLst/>
          </a:prstGeom>
          <a:solidFill>
            <a:schemeClr val="bg1"/>
          </a:solidFill>
        </p:spPr>
        <p:txBody>
          <a:bodyPr wrap="square" rtlCol="0">
            <a:spAutoFit/>
          </a:bodyPr>
          <a:lstStyle/>
          <a:p>
            <a:pPr algn="just">
              <a:buFont typeface="Wingdings" pitchFamily="2" charset="2"/>
              <a:buChar char="v"/>
            </a:pPr>
            <a:r>
              <a:rPr lang="pt-BR" dirty="0" smtClean="0"/>
              <a:t> </a:t>
            </a:r>
            <a:r>
              <a:rPr lang="pt-BR" b="1" dirty="0" smtClean="0"/>
              <a:t>Cartas Controle: </a:t>
            </a:r>
            <a:r>
              <a:rPr lang="pt-BR" dirty="0" smtClean="0"/>
              <a:t>registro diário dos resultados dos padrões de referência; livro que tem a finalidade de registrar e detectar de forma mais rápida e eficaz possíveis problemas nas metodologias, soluções e reagentes em uso; os resultados não podem ficar fora da faixa de aceitabilidade da concentração do padrão.</a:t>
            </a:r>
            <a:endParaRPr lang="pt-BR" dirty="0"/>
          </a:p>
        </p:txBody>
      </p:sp>
      <p:pic>
        <p:nvPicPr>
          <p:cNvPr id="7" name="Imagem 6" descr="E:\ASSEMAE 2019\Carta Controle 1.jp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43438" y="785794"/>
            <a:ext cx="4071966" cy="2714644"/>
          </a:xfrm>
          <a:prstGeom prst="rect">
            <a:avLst/>
          </a:prstGeom>
          <a:noFill/>
          <a:ln>
            <a:noFill/>
          </a:ln>
        </p:spPr>
      </p:pic>
      <p:sp>
        <p:nvSpPr>
          <p:cNvPr id="7169" name="Rectangle 1"/>
          <p:cNvSpPr>
            <a:spLocks noChangeArrowheads="1"/>
          </p:cNvSpPr>
          <p:nvPr/>
        </p:nvSpPr>
        <p:spPr bwMode="auto">
          <a:xfrm>
            <a:off x="500034" y="3548319"/>
            <a:ext cx="8215370" cy="320857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Faixas de</a:t>
            </a:r>
            <a:r>
              <a:rPr kumimoji="0" lang="pt-BR" sz="1500"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aceitabilidade dos padrões</a:t>
            </a:r>
            <a:r>
              <a:rPr kumimoji="0" lang="pt-BR" sz="15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pt-BR"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pH: padrão = 7,00 (± 0,03)</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turbidez</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padrão = 10,0 (± 1,0) UNT</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cor: atualmente utilizamos apenas água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desionizada</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como padrão = 0</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alumínio: padrão = 0,05 (± 0,02)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mg</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cloro livre: padrão = 2,5 (± 0,2)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mg</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ferro: padrão = 0,05 (± 0,02)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mg</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flúor: padrão = 0,70 (± 0,03)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mg</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Para análise de manganês: padrão = 0,05 (± 0,02) </a:t>
            </a:r>
            <a:r>
              <a:rPr kumimoji="0" lang="pt-BR" sz="15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mg</a:t>
            </a:r>
            <a:r>
              <a:rPr kumimoji="0" lang="pt-BR" sz="15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428604"/>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pic>
        <p:nvPicPr>
          <p:cNvPr id="6" name="Imagem 5" descr="E:\ASSEMAE 2019\Registro de Padronização de Soluções 1.jp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4414" y="2643182"/>
            <a:ext cx="6786610" cy="4071942"/>
          </a:xfrm>
          <a:prstGeom prst="rect">
            <a:avLst/>
          </a:prstGeom>
          <a:noFill/>
          <a:ln>
            <a:noFill/>
          </a:ln>
        </p:spPr>
      </p:pic>
      <p:sp>
        <p:nvSpPr>
          <p:cNvPr id="7" name="CaixaDeTexto 6"/>
          <p:cNvSpPr txBox="1"/>
          <p:nvPr/>
        </p:nvSpPr>
        <p:spPr>
          <a:xfrm>
            <a:off x="500034" y="1022978"/>
            <a:ext cx="7929618" cy="1477328"/>
          </a:xfrm>
          <a:prstGeom prst="rect">
            <a:avLst/>
          </a:prstGeom>
          <a:solidFill>
            <a:schemeClr val="bg1"/>
          </a:solidFill>
        </p:spPr>
        <p:txBody>
          <a:bodyPr wrap="square" rtlCol="0">
            <a:spAutoFit/>
          </a:bodyPr>
          <a:lstStyle/>
          <a:p>
            <a:pPr algn="just">
              <a:buFont typeface="Wingdings" pitchFamily="2" charset="2"/>
              <a:buChar char="v"/>
            </a:pPr>
            <a:r>
              <a:rPr lang="pt-BR" sz="1500" dirty="0" smtClean="0">
                <a:latin typeface="Arial" pitchFamily="34" charset="0"/>
                <a:cs typeface="Arial" pitchFamily="34" charset="0"/>
              </a:rPr>
              <a:t> </a:t>
            </a:r>
            <a:r>
              <a:rPr lang="pt-BR" sz="1500" b="1" dirty="0" smtClean="0">
                <a:latin typeface="Arial" pitchFamily="34" charset="0"/>
                <a:cs typeface="Arial" pitchFamily="34" charset="0"/>
              </a:rPr>
              <a:t>Padronização (ou Fatoração) de Soluções: </a:t>
            </a:r>
            <a:r>
              <a:rPr lang="pt-BR" sz="1500" dirty="0" smtClean="0">
                <a:latin typeface="Arial" pitchFamily="34" charset="0"/>
                <a:cs typeface="Arial" pitchFamily="34" charset="0"/>
              </a:rPr>
              <a:t>soluções ou reagentes preparados no laboratório, com o passar do tempo, podem sofrer alterações nas suas concentrações, influenciando nos resultados das análises. Por meio da Padronização, é possível aferir as concentrações das soluções e, caso haja alterações nas concentrações, corrigi-las através do cálculo do “fator”. </a:t>
            </a:r>
            <a:r>
              <a:rPr lang="pt-BR" sz="1500" dirty="0" err="1" smtClean="0">
                <a:latin typeface="Arial" pitchFamily="34" charset="0"/>
                <a:cs typeface="Arial" pitchFamily="34" charset="0"/>
              </a:rPr>
              <a:t>Frequência</a:t>
            </a:r>
            <a:r>
              <a:rPr lang="pt-BR" sz="1500" dirty="0" smtClean="0">
                <a:latin typeface="Arial" pitchFamily="34" charset="0"/>
                <a:cs typeface="Arial" pitchFamily="34" charset="0"/>
              </a:rPr>
              <a:t> mínima mensal; dados são registrados em livro.</a:t>
            </a:r>
          </a:p>
          <a:p>
            <a:pPr algn="just">
              <a:buFont typeface="Wingdings" pitchFamily="2" charset="2"/>
              <a:buChar char="v"/>
            </a:pPr>
            <a:endParaRPr lang="pt-BR" sz="1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357422" y="428604"/>
            <a:ext cx="446551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RESULTADOS E DISCUSSÃO</a:t>
            </a:r>
          </a:p>
        </p:txBody>
      </p:sp>
      <p:sp>
        <p:nvSpPr>
          <p:cNvPr id="6" name="CaixaDeTexto 5"/>
          <p:cNvSpPr txBox="1"/>
          <p:nvPr/>
        </p:nvSpPr>
        <p:spPr>
          <a:xfrm>
            <a:off x="571472" y="1047825"/>
            <a:ext cx="8072494" cy="4524315"/>
          </a:xfrm>
          <a:prstGeom prst="rect">
            <a:avLst/>
          </a:prstGeom>
          <a:noFill/>
        </p:spPr>
        <p:txBody>
          <a:bodyPr wrap="square" rtlCol="0">
            <a:spAutoFit/>
          </a:bodyPr>
          <a:lstStyle/>
          <a:p>
            <a:pPr algn="just">
              <a:buFont typeface="Wingdings" pitchFamily="2" charset="2"/>
              <a:buChar char="q"/>
            </a:pPr>
            <a:r>
              <a:rPr lang="pt-BR" dirty="0" smtClean="0"/>
              <a:t> I</a:t>
            </a:r>
            <a:r>
              <a:rPr lang="en-US" dirty="0" err="1" smtClean="0"/>
              <a:t>mplantação</a:t>
            </a:r>
            <a:r>
              <a:rPr lang="en-US" dirty="0" smtClean="0"/>
              <a:t> dos </a:t>
            </a:r>
            <a:r>
              <a:rPr lang="en-US" dirty="0" err="1" smtClean="0"/>
              <a:t>procedimentos</a:t>
            </a:r>
            <a:r>
              <a:rPr lang="en-US" dirty="0" smtClean="0"/>
              <a:t> de </a:t>
            </a:r>
            <a:r>
              <a:rPr lang="en-US" dirty="0" err="1" smtClean="0"/>
              <a:t>gestão</a:t>
            </a:r>
            <a:r>
              <a:rPr lang="en-US" dirty="0" smtClean="0"/>
              <a:t> e </a:t>
            </a:r>
            <a:r>
              <a:rPr lang="en-US" dirty="0" err="1" smtClean="0"/>
              <a:t>controle</a:t>
            </a:r>
            <a:r>
              <a:rPr lang="en-US" dirty="0" smtClean="0"/>
              <a:t> de </a:t>
            </a:r>
            <a:r>
              <a:rPr lang="en-US" dirty="0" err="1" smtClean="0"/>
              <a:t>qualidade</a:t>
            </a:r>
            <a:r>
              <a:rPr lang="en-US" dirty="0" smtClean="0"/>
              <a:t> </a:t>
            </a:r>
            <a:r>
              <a:rPr lang="en-US" dirty="0" err="1" smtClean="0"/>
              <a:t>analítica</a:t>
            </a:r>
            <a:r>
              <a:rPr lang="en-US" dirty="0" smtClean="0"/>
              <a:t> </a:t>
            </a:r>
            <a:r>
              <a:rPr lang="en-US" dirty="0" err="1" smtClean="0"/>
              <a:t>apresentados</a:t>
            </a:r>
            <a:r>
              <a:rPr lang="en-US" dirty="0" smtClean="0"/>
              <a:t> </a:t>
            </a:r>
            <a:r>
              <a:rPr lang="en-US" dirty="0" err="1" smtClean="0"/>
              <a:t>implicou</a:t>
            </a:r>
            <a:r>
              <a:rPr lang="en-US" dirty="0" smtClean="0"/>
              <a:t> </a:t>
            </a:r>
            <a:r>
              <a:rPr lang="en-US" dirty="0" err="1" smtClean="0"/>
              <a:t>na</a:t>
            </a:r>
            <a:r>
              <a:rPr lang="en-US" dirty="0" smtClean="0"/>
              <a:t> </a:t>
            </a:r>
            <a:r>
              <a:rPr lang="en-US" b="1" dirty="0" err="1" smtClean="0"/>
              <a:t>necessidade</a:t>
            </a:r>
            <a:r>
              <a:rPr lang="en-US" b="1" dirty="0" smtClean="0"/>
              <a:t> de </a:t>
            </a:r>
            <a:r>
              <a:rPr lang="en-US" b="1" dirty="0" err="1" smtClean="0"/>
              <a:t>alguns</a:t>
            </a:r>
            <a:r>
              <a:rPr lang="en-US" b="1" dirty="0" smtClean="0"/>
              <a:t> </a:t>
            </a:r>
            <a:r>
              <a:rPr lang="en-US" b="1" dirty="0" err="1" smtClean="0"/>
              <a:t>investimentos</a:t>
            </a:r>
            <a:r>
              <a:rPr lang="en-US" dirty="0" smtClean="0"/>
              <a:t>, </a:t>
            </a:r>
            <a:r>
              <a:rPr lang="en-US" dirty="0" err="1" smtClean="0"/>
              <a:t>principalmente</a:t>
            </a:r>
            <a:r>
              <a:rPr lang="en-US" dirty="0" smtClean="0"/>
              <a:t> </a:t>
            </a:r>
            <a:r>
              <a:rPr lang="en-US" dirty="0" err="1" smtClean="0"/>
              <a:t>para</a:t>
            </a:r>
            <a:r>
              <a:rPr lang="en-US" dirty="0" smtClean="0"/>
              <a:t> </a:t>
            </a:r>
            <a:r>
              <a:rPr lang="en-US" dirty="0" err="1" smtClean="0"/>
              <a:t>aquisição</a:t>
            </a:r>
            <a:r>
              <a:rPr lang="en-US" dirty="0" smtClean="0"/>
              <a:t> de </a:t>
            </a:r>
            <a:r>
              <a:rPr lang="en-US" dirty="0" err="1" smtClean="0"/>
              <a:t>padrões</a:t>
            </a:r>
            <a:r>
              <a:rPr lang="en-US" dirty="0" smtClean="0"/>
              <a:t> de </a:t>
            </a:r>
            <a:r>
              <a:rPr lang="en-US" dirty="0" err="1" smtClean="0"/>
              <a:t>referência</a:t>
            </a:r>
            <a:r>
              <a:rPr lang="en-US" dirty="0" smtClean="0"/>
              <a:t>, </a:t>
            </a:r>
            <a:r>
              <a:rPr lang="en-US" dirty="0" err="1" smtClean="0"/>
              <a:t>cepas</a:t>
            </a:r>
            <a:r>
              <a:rPr lang="en-US" dirty="0" smtClean="0"/>
              <a:t> </a:t>
            </a:r>
            <a:r>
              <a:rPr lang="en-US" dirty="0" err="1" smtClean="0"/>
              <a:t>padrão</a:t>
            </a:r>
            <a:r>
              <a:rPr lang="en-US" dirty="0" smtClean="0"/>
              <a:t> e </a:t>
            </a:r>
            <a:r>
              <a:rPr lang="en-US" dirty="0" err="1" smtClean="0"/>
              <a:t>para</a:t>
            </a:r>
            <a:r>
              <a:rPr lang="en-US" dirty="0" smtClean="0"/>
              <a:t> </a:t>
            </a:r>
            <a:r>
              <a:rPr lang="en-US" dirty="0" err="1" smtClean="0"/>
              <a:t>custear</a:t>
            </a:r>
            <a:r>
              <a:rPr lang="en-US" dirty="0" smtClean="0"/>
              <a:t> a </a:t>
            </a:r>
            <a:r>
              <a:rPr lang="en-US" dirty="0" err="1" smtClean="0"/>
              <a:t>participação</a:t>
            </a:r>
            <a:r>
              <a:rPr lang="en-US" dirty="0" smtClean="0"/>
              <a:t> </a:t>
            </a:r>
            <a:r>
              <a:rPr lang="en-US" dirty="0" err="1" smtClean="0"/>
              <a:t>em</a:t>
            </a:r>
            <a:r>
              <a:rPr lang="en-US" dirty="0" smtClean="0"/>
              <a:t> </a:t>
            </a:r>
            <a:r>
              <a:rPr lang="en-US" dirty="0" err="1" smtClean="0"/>
              <a:t>Programas</a:t>
            </a:r>
            <a:r>
              <a:rPr lang="en-US" dirty="0" smtClean="0"/>
              <a:t> </a:t>
            </a:r>
            <a:r>
              <a:rPr lang="en-US" dirty="0" err="1" smtClean="0"/>
              <a:t>Interlaboratoriais</a:t>
            </a:r>
            <a:r>
              <a:rPr lang="en-US" dirty="0" smtClean="0"/>
              <a:t> (ABES/PROAGUA).</a:t>
            </a:r>
          </a:p>
          <a:p>
            <a:pPr algn="just"/>
            <a:endParaRPr lang="en-US" dirty="0" smtClean="0"/>
          </a:p>
          <a:p>
            <a:pPr algn="just">
              <a:buFont typeface="Wingdings" pitchFamily="2" charset="2"/>
              <a:buChar char="q"/>
            </a:pPr>
            <a:r>
              <a:rPr lang="en-US" dirty="0" smtClean="0"/>
              <a:t> </a:t>
            </a:r>
            <a:r>
              <a:rPr lang="en-US" dirty="0" err="1" smtClean="0"/>
              <a:t>Recursos</a:t>
            </a:r>
            <a:r>
              <a:rPr lang="en-US" dirty="0" smtClean="0"/>
              <a:t> </a:t>
            </a:r>
            <a:r>
              <a:rPr lang="en-US" dirty="0" err="1" smtClean="0"/>
              <a:t>humanos</a:t>
            </a:r>
            <a:r>
              <a:rPr lang="en-US" dirty="0" smtClean="0"/>
              <a:t> (</a:t>
            </a:r>
            <a:r>
              <a:rPr lang="en-US" dirty="0" err="1" smtClean="0"/>
              <a:t>técnicos</a:t>
            </a:r>
            <a:r>
              <a:rPr lang="en-US" dirty="0" smtClean="0"/>
              <a:t> e </a:t>
            </a:r>
            <a:r>
              <a:rPr lang="en-US" dirty="0" err="1" smtClean="0"/>
              <a:t>analistas</a:t>
            </a:r>
            <a:r>
              <a:rPr lang="en-US" dirty="0" smtClean="0"/>
              <a:t>): boa </a:t>
            </a:r>
            <a:r>
              <a:rPr lang="en-US" b="1" dirty="0" err="1" smtClean="0"/>
              <a:t>adaptação</a:t>
            </a:r>
            <a:r>
              <a:rPr lang="en-US" b="1" dirty="0" smtClean="0"/>
              <a:t> e </a:t>
            </a:r>
            <a:r>
              <a:rPr lang="en-US" b="1" dirty="0" err="1" smtClean="0"/>
              <a:t>comprometimento</a:t>
            </a:r>
            <a:r>
              <a:rPr lang="en-US" dirty="0" smtClean="0"/>
              <a:t> de </a:t>
            </a:r>
            <a:r>
              <a:rPr lang="en-US" dirty="0" err="1" smtClean="0"/>
              <a:t>todos</a:t>
            </a:r>
            <a:r>
              <a:rPr lang="en-US" dirty="0" smtClean="0"/>
              <a:t> </a:t>
            </a:r>
            <a:r>
              <a:rPr lang="en-US" dirty="0" err="1" smtClean="0"/>
              <a:t>aos</a:t>
            </a:r>
            <a:r>
              <a:rPr lang="en-US" dirty="0" smtClean="0"/>
              <a:t> </a:t>
            </a:r>
            <a:r>
              <a:rPr lang="en-US" dirty="0" err="1" smtClean="0"/>
              <a:t>novos</a:t>
            </a:r>
            <a:r>
              <a:rPr lang="en-US" dirty="0" smtClean="0"/>
              <a:t> </a:t>
            </a:r>
            <a:r>
              <a:rPr lang="en-US" dirty="0" err="1" smtClean="0"/>
              <a:t>procedimentos</a:t>
            </a:r>
            <a:r>
              <a:rPr lang="en-US" dirty="0" smtClean="0"/>
              <a:t> </a:t>
            </a:r>
            <a:r>
              <a:rPr lang="en-US" dirty="0" err="1" smtClean="0"/>
              <a:t>na</a:t>
            </a:r>
            <a:r>
              <a:rPr lang="en-US" dirty="0" smtClean="0"/>
              <a:t> </a:t>
            </a:r>
            <a:r>
              <a:rPr lang="en-US" dirty="0" err="1" smtClean="0"/>
              <a:t>rotina</a:t>
            </a:r>
            <a:r>
              <a:rPr lang="en-US" dirty="0" smtClean="0"/>
              <a:t> de </a:t>
            </a:r>
            <a:r>
              <a:rPr lang="en-US" dirty="0" err="1" smtClean="0"/>
              <a:t>trabalho</a:t>
            </a:r>
            <a:r>
              <a:rPr lang="en-US" dirty="0" smtClean="0"/>
              <a:t>.</a:t>
            </a:r>
          </a:p>
          <a:p>
            <a:pPr algn="just"/>
            <a:endParaRPr lang="en-US" dirty="0" smtClean="0"/>
          </a:p>
          <a:p>
            <a:pPr algn="just">
              <a:buFont typeface="Wingdings" pitchFamily="2" charset="2"/>
              <a:buChar char="q"/>
            </a:pPr>
            <a:r>
              <a:rPr lang="en-US" dirty="0" smtClean="0"/>
              <a:t> </a:t>
            </a:r>
            <a:r>
              <a:rPr lang="en-US" b="1" dirty="0" err="1" smtClean="0"/>
              <a:t>Procedimentos</a:t>
            </a:r>
            <a:r>
              <a:rPr lang="en-US" b="1" dirty="0" smtClean="0"/>
              <a:t> </a:t>
            </a:r>
            <a:r>
              <a:rPr lang="en-US" b="1" dirty="0" err="1" smtClean="0"/>
              <a:t>Operacionais</a:t>
            </a:r>
            <a:r>
              <a:rPr lang="en-US" b="1" dirty="0" smtClean="0"/>
              <a:t> </a:t>
            </a:r>
            <a:r>
              <a:rPr lang="en-US" b="1" dirty="0" err="1" smtClean="0"/>
              <a:t>Padrão</a:t>
            </a:r>
            <a:r>
              <a:rPr lang="en-US" b="1" dirty="0" smtClean="0"/>
              <a:t> (POPs) </a:t>
            </a:r>
            <a:r>
              <a:rPr lang="en-US" dirty="0" err="1" smtClean="0"/>
              <a:t>possibilitaram</a:t>
            </a:r>
            <a:r>
              <a:rPr lang="en-US" dirty="0" smtClean="0"/>
              <a:t> </a:t>
            </a:r>
            <a:r>
              <a:rPr lang="en-US" dirty="0" err="1" smtClean="0"/>
              <a:t>aos</a:t>
            </a:r>
            <a:r>
              <a:rPr lang="en-US" dirty="0" smtClean="0"/>
              <a:t> </a:t>
            </a:r>
            <a:r>
              <a:rPr lang="en-US" dirty="0" err="1" smtClean="0"/>
              <a:t>técnicos</a:t>
            </a:r>
            <a:r>
              <a:rPr lang="en-US" dirty="0" smtClean="0"/>
              <a:t> do </a:t>
            </a:r>
            <a:r>
              <a:rPr lang="en-US" dirty="0" err="1" smtClean="0"/>
              <a:t>setor</a:t>
            </a:r>
            <a:r>
              <a:rPr lang="en-US" dirty="0" smtClean="0"/>
              <a:t> </a:t>
            </a:r>
            <a:r>
              <a:rPr lang="en-US" dirty="0" err="1" smtClean="0"/>
              <a:t>trabalharem</a:t>
            </a:r>
            <a:r>
              <a:rPr lang="en-US" dirty="0" smtClean="0"/>
              <a:t> de </a:t>
            </a:r>
            <a:r>
              <a:rPr lang="en-US" dirty="0" err="1" smtClean="0"/>
              <a:t>maneira</a:t>
            </a:r>
            <a:r>
              <a:rPr lang="en-US" dirty="0" smtClean="0"/>
              <a:t> </a:t>
            </a:r>
            <a:r>
              <a:rPr lang="en-US" dirty="0" err="1" smtClean="0"/>
              <a:t>padronizada</a:t>
            </a:r>
            <a:r>
              <a:rPr lang="en-US" dirty="0" smtClean="0"/>
              <a:t>, </a:t>
            </a:r>
            <a:r>
              <a:rPr lang="en-US" dirty="0" err="1" smtClean="0"/>
              <a:t>reduzindo</a:t>
            </a:r>
            <a:r>
              <a:rPr lang="en-US" dirty="0" smtClean="0"/>
              <a:t> a </a:t>
            </a:r>
            <a:r>
              <a:rPr lang="en-US" dirty="0" err="1" smtClean="0"/>
              <a:t>variabilidade</a:t>
            </a:r>
            <a:r>
              <a:rPr lang="en-US" dirty="0" smtClean="0"/>
              <a:t> dos dados </a:t>
            </a:r>
            <a:r>
              <a:rPr lang="en-US" dirty="0" err="1" smtClean="0"/>
              <a:t>produzidos</a:t>
            </a:r>
            <a:r>
              <a:rPr lang="en-US" dirty="0" smtClean="0"/>
              <a:t> e </a:t>
            </a:r>
            <a:r>
              <a:rPr lang="en-US" dirty="0" err="1" smtClean="0"/>
              <a:t>aumentando</a:t>
            </a:r>
            <a:r>
              <a:rPr lang="en-US" dirty="0" smtClean="0"/>
              <a:t> a </a:t>
            </a:r>
            <a:r>
              <a:rPr lang="en-US" dirty="0" err="1" smtClean="0"/>
              <a:t>confiança</a:t>
            </a:r>
            <a:r>
              <a:rPr lang="en-US" dirty="0" smtClean="0"/>
              <a:t> </a:t>
            </a:r>
            <a:r>
              <a:rPr lang="en-US" dirty="0" err="1" smtClean="0"/>
              <a:t>nas</a:t>
            </a:r>
            <a:r>
              <a:rPr lang="en-US" dirty="0" smtClean="0"/>
              <a:t> </a:t>
            </a:r>
            <a:r>
              <a:rPr lang="en-US" dirty="0" err="1" smtClean="0"/>
              <a:t>metodologias</a:t>
            </a:r>
            <a:r>
              <a:rPr lang="en-US" dirty="0" smtClean="0"/>
              <a:t> </a:t>
            </a:r>
            <a:r>
              <a:rPr lang="en-US" dirty="0" err="1" smtClean="0"/>
              <a:t>analíticas</a:t>
            </a:r>
            <a:r>
              <a:rPr lang="en-US" dirty="0" smtClean="0"/>
              <a:t> </a:t>
            </a:r>
            <a:r>
              <a:rPr lang="en-US" dirty="0" err="1" smtClean="0"/>
              <a:t>adotadas</a:t>
            </a:r>
            <a:r>
              <a:rPr lang="en-US" dirty="0" smtClean="0"/>
              <a:t>.</a:t>
            </a:r>
          </a:p>
          <a:p>
            <a:pPr algn="just"/>
            <a:endParaRPr lang="en-US" dirty="0" smtClean="0"/>
          </a:p>
          <a:p>
            <a:pPr algn="just">
              <a:buFont typeface="Wingdings" pitchFamily="2" charset="2"/>
              <a:buChar char="q"/>
            </a:pPr>
            <a:r>
              <a:rPr lang="en-US" dirty="0" smtClean="0"/>
              <a:t> </a:t>
            </a:r>
            <a:r>
              <a:rPr lang="en-US" dirty="0" err="1" smtClean="0"/>
              <a:t>Uso</a:t>
            </a:r>
            <a:r>
              <a:rPr lang="en-US" dirty="0" smtClean="0"/>
              <a:t> de </a:t>
            </a:r>
            <a:r>
              <a:rPr lang="en-US" b="1" dirty="0" err="1" smtClean="0"/>
              <a:t>cepas</a:t>
            </a:r>
            <a:r>
              <a:rPr lang="en-US" b="1" dirty="0" smtClean="0"/>
              <a:t> </a:t>
            </a:r>
            <a:r>
              <a:rPr lang="en-US" b="1" dirty="0" err="1" smtClean="0"/>
              <a:t>bacterianas</a:t>
            </a:r>
            <a:r>
              <a:rPr lang="en-US" b="1" dirty="0" smtClean="0"/>
              <a:t>:</a:t>
            </a:r>
            <a:r>
              <a:rPr lang="en-US" dirty="0" smtClean="0"/>
              <a:t> </a:t>
            </a:r>
            <a:r>
              <a:rPr lang="en-US" dirty="0" err="1" smtClean="0"/>
              <a:t>avaliação</a:t>
            </a:r>
            <a:r>
              <a:rPr lang="en-US" dirty="0" smtClean="0"/>
              <a:t> </a:t>
            </a:r>
            <a:r>
              <a:rPr lang="en-US" dirty="0" err="1" smtClean="0"/>
              <a:t>da</a:t>
            </a:r>
            <a:r>
              <a:rPr lang="en-US" dirty="0" smtClean="0"/>
              <a:t> performance das </a:t>
            </a:r>
            <a:r>
              <a:rPr lang="en-US" dirty="0" err="1" smtClean="0"/>
              <a:t>metodologias</a:t>
            </a:r>
            <a:r>
              <a:rPr lang="en-US" dirty="0" smtClean="0"/>
              <a:t>, </a:t>
            </a:r>
            <a:r>
              <a:rPr lang="en-US" dirty="0" err="1" smtClean="0"/>
              <a:t>meios</a:t>
            </a:r>
            <a:r>
              <a:rPr lang="en-US" dirty="0" smtClean="0"/>
              <a:t> de </a:t>
            </a:r>
            <a:r>
              <a:rPr lang="en-US" dirty="0" err="1" smtClean="0"/>
              <a:t>cultura</a:t>
            </a:r>
            <a:r>
              <a:rPr lang="en-US" dirty="0" smtClean="0"/>
              <a:t>, </a:t>
            </a:r>
            <a:r>
              <a:rPr lang="en-US" dirty="0" err="1" smtClean="0"/>
              <a:t>funcionamento</a:t>
            </a:r>
            <a:r>
              <a:rPr lang="en-US" dirty="0" smtClean="0"/>
              <a:t> e </a:t>
            </a:r>
            <a:r>
              <a:rPr lang="en-US" dirty="0" err="1" smtClean="0"/>
              <a:t>estabilidade</a:t>
            </a:r>
            <a:r>
              <a:rPr lang="en-US" dirty="0" smtClean="0"/>
              <a:t> </a:t>
            </a:r>
            <a:r>
              <a:rPr lang="en-US" dirty="0" err="1" smtClean="0"/>
              <a:t>da</a:t>
            </a:r>
            <a:r>
              <a:rPr lang="en-US" dirty="0" smtClean="0"/>
              <a:t> </a:t>
            </a:r>
            <a:r>
              <a:rPr lang="en-US" dirty="0" err="1" smtClean="0"/>
              <a:t>temperatura</a:t>
            </a:r>
            <a:r>
              <a:rPr lang="en-US" dirty="0" smtClean="0"/>
              <a:t> das </a:t>
            </a:r>
            <a:r>
              <a:rPr lang="en-US" dirty="0" err="1" smtClean="0"/>
              <a:t>estufas</a:t>
            </a:r>
            <a:r>
              <a:rPr lang="en-US" dirty="0" smtClean="0"/>
              <a:t> de </a:t>
            </a:r>
            <a:r>
              <a:rPr lang="en-US" dirty="0" err="1" smtClean="0"/>
              <a:t>incubação</a:t>
            </a:r>
            <a:r>
              <a:rPr lang="en-US" dirty="0" smtClean="0"/>
              <a:t>; </a:t>
            </a:r>
            <a:r>
              <a:rPr lang="en-US" dirty="0" err="1" smtClean="0"/>
              <a:t>reliazação</a:t>
            </a:r>
            <a:r>
              <a:rPr lang="en-US" dirty="0" smtClean="0"/>
              <a:t> de testes com </a:t>
            </a:r>
            <a:r>
              <a:rPr lang="en-US" dirty="0" err="1" smtClean="0"/>
              <a:t>meios</a:t>
            </a:r>
            <a:r>
              <a:rPr lang="en-US" dirty="0" smtClean="0"/>
              <a:t> de </a:t>
            </a:r>
            <a:r>
              <a:rPr lang="en-US" dirty="0" err="1" smtClean="0"/>
              <a:t>cultura</a:t>
            </a:r>
            <a:r>
              <a:rPr lang="en-US" dirty="0" smtClean="0"/>
              <a:t> e kits de </a:t>
            </a:r>
            <a:r>
              <a:rPr lang="en-US" dirty="0" err="1" smtClean="0"/>
              <a:t>análise</a:t>
            </a:r>
            <a:r>
              <a:rPr lang="en-US" dirty="0" smtClean="0"/>
              <a:t> de </a:t>
            </a:r>
            <a:r>
              <a:rPr lang="en-US" dirty="0" err="1" smtClean="0"/>
              <a:t>diferentes</a:t>
            </a:r>
            <a:r>
              <a:rPr lang="en-US" dirty="0" smtClean="0"/>
              <a:t> </a:t>
            </a:r>
            <a:r>
              <a:rPr lang="en-US" dirty="0" err="1" smtClean="0"/>
              <a:t>marcas</a:t>
            </a:r>
            <a:r>
              <a:rPr lang="en-US" dirty="0" smtClean="0"/>
              <a:t> </a:t>
            </a:r>
            <a:r>
              <a:rPr lang="en-US" dirty="0" err="1" smtClean="0"/>
              <a:t>comerciais</a:t>
            </a:r>
            <a:r>
              <a:rPr lang="en-US" dirty="0" smtClean="0"/>
              <a:t>.</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357422" y="428604"/>
            <a:ext cx="446551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RESULTADOS E DISCUSSÃO</a:t>
            </a:r>
          </a:p>
        </p:txBody>
      </p:sp>
      <p:sp>
        <p:nvSpPr>
          <p:cNvPr id="6" name="CaixaDeTexto 5"/>
          <p:cNvSpPr txBox="1"/>
          <p:nvPr/>
        </p:nvSpPr>
        <p:spPr>
          <a:xfrm>
            <a:off x="571472" y="857232"/>
            <a:ext cx="8072494" cy="4770537"/>
          </a:xfrm>
          <a:prstGeom prst="rect">
            <a:avLst/>
          </a:prstGeom>
          <a:noFill/>
        </p:spPr>
        <p:txBody>
          <a:bodyPr wrap="square" rtlCol="0">
            <a:spAutoFit/>
          </a:bodyPr>
          <a:lstStyle/>
          <a:p>
            <a:pPr algn="just">
              <a:buFont typeface="Wingdings" pitchFamily="2" charset="2"/>
              <a:buChar char="q"/>
            </a:pPr>
            <a:r>
              <a:rPr lang="pt-BR" sz="1700" dirty="0" smtClean="0"/>
              <a:t> P</a:t>
            </a:r>
            <a:r>
              <a:rPr lang="en-US" sz="1700" dirty="0" err="1" smtClean="0"/>
              <a:t>articipação</a:t>
            </a:r>
            <a:r>
              <a:rPr lang="en-US" sz="1700" dirty="0" smtClean="0"/>
              <a:t> </a:t>
            </a:r>
            <a:r>
              <a:rPr lang="en-US" sz="1700" dirty="0" err="1" smtClean="0"/>
              <a:t>em</a:t>
            </a:r>
            <a:r>
              <a:rPr lang="en-US" sz="1700" dirty="0" smtClean="0"/>
              <a:t> </a:t>
            </a:r>
            <a:r>
              <a:rPr lang="en-US" sz="1700" b="1" dirty="0" err="1" smtClean="0"/>
              <a:t>programas</a:t>
            </a:r>
            <a:r>
              <a:rPr lang="en-US" sz="1700" b="1" dirty="0" smtClean="0"/>
              <a:t> de </a:t>
            </a:r>
            <a:r>
              <a:rPr lang="en-US" sz="1700" b="1" dirty="0" err="1" smtClean="0"/>
              <a:t>ensaios</a:t>
            </a:r>
            <a:r>
              <a:rPr lang="en-US" sz="1700" b="1" dirty="0" smtClean="0"/>
              <a:t> </a:t>
            </a:r>
            <a:r>
              <a:rPr lang="en-US" sz="1700" b="1" dirty="0" err="1" smtClean="0"/>
              <a:t>interlaboratoriais</a:t>
            </a:r>
            <a:r>
              <a:rPr lang="en-US" sz="1700" b="1" dirty="0" smtClean="0"/>
              <a:t> </a:t>
            </a:r>
            <a:r>
              <a:rPr lang="en-US" sz="1700" dirty="0" err="1" smtClean="0"/>
              <a:t>externos</a:t>
            </a:r>
            <a:r>
              <a:rPr lang="en-US" sz="1700" dirty="0" smtClean="0"/>
              <a:t>: </a:t>
            </a:r>
            <a:r>
              <a:rPr lang="en-US" sz="1700" dirty="0" err="1" smtClean="0"/>
              <a:t>análise</a:t>
            </a:r>
            <a:r>
              <a:rPr lang="en-US" sz="1700" dirty="0" smtClean="0"/>
              <a:t> </a:t>
            </a:r>
            <a:r>
              <a:rPr lang="en-US" sz="1700" dirty="0" err="1" smtClean="0"/>
              <a:t>crítica</a:t>
            </a:r>
            <a:r>
              <a:rPr lang="en-US" sz="1700" dirty="0" smtClean="0"/>
              <a:t> dos dados </a:t>
            </a:r>
            <a:r>
              <a:rPr lang="en-US" sz="1700" dirty="0" err="1" smtClean="0"/>
              <a:t>obtidos</a:t>
            </a:r>
            <a:r>
              <a:rPr lang="en-US" sz="1700" dirty="0" smtClean="0"/>
              <a:t>, </a:t>
            </a:r>
            <a:r>
              <a:rPr lang="en-US" sz="1700" dirty="0" err="1" smtClean="0"/>
              <a:t>aprimoramento</a:t>
            </a:r>
            <a:r>
              <a:rPr lang="en-US" sz="1700" dirty="0" smtClean="0"/>
              <a:t> </a:t>
            </a:r>
            <a:r>
              <a:rPr lang="en-US" sz="1700" dirty="0" err="1" smtClean="0"/>
              <a:t>técnico</a:t>
            </a:r>
            <a:r>
              <a:rPr lang="en-US" sz="1700" dirty="0" smtClean="0"/>
              <a:t> e </a:t>
            </a:r>
            <a:r>
              <a:rPr lang="en-US" sz="1700" dirty="0" err="1" smtClean="0"/>
              <a:t>melhoria</a:t>
            </a:r>
            <a:r>
              <a:rPr lang="en-US" sz="1700" dirty="0" smtClean="0"/>
              <a:t> </a:t>
            </a:r>
            <a:r>
              <a:rPr lang="en-US" sz="1700" dirty="0" err="1" smtClean="0"/>
              <a:t>contínua</a:t>
            </a:r>
            <a:r>
              <a:rPr lang="en-US" sz="1700" dirty="0" smtClean="0"/>
              <a:t>, </a:t>
            </a:r>
            <a:r>
              <a:rPr lang="en-US" sz="1700" dirty="0" err="1" smtClean="0"/>
              <a:t>buscando</a:t>
            </a:r>
            <a:r>
              <a:rPr lang="en-US" sz="1700" dirty="0" smtClean="0"/>
              <a:t>-se </a:t>
            </a:r>
            <a:r>
              <a:rPr lang="en-US" sz="1700" dirty="0" err="1" smtClean="0"/>
              <a:t>gerar</a:t>
            </a:r>
            <a:r>
              <a:rPr lang="en-US" sz="1700" dirty="0" smtClean="0"/>
              <a:t> </a:t>
            </a:r>
            <a:r>
              <a:rPr lang="en-US" sz="1700" dirty="0" err="1" smtClean="0"/>
              <a:t>resultados</a:t>
            </a:r>
            <a:r>
              <a:rPr lang="en-US" sz="1700" dirty="0" smtClean="0"/>
              <a:t> </a:t>
            </a:r>
            <a:r>
              <a:rPr lang="en-US" sz="1700" dirty="0" err="1" smtClean="0"/>
              <a:t>consistêntes</a:t>
            </a:r>
            <a:r>
              <a:rPr lang="en-US" sz="1700" dirty="0" smtClean="0"/>
              <a:t> e </a:t>
            </a:r>
            <a:r>
              <a:rPr lang="en-US" sz="1700" dirty="0" err="1" smtClean="0"/>
              <a:t>confiáveis</a:t>
            </a:r>
            <a:r>
              <a:rPr lang="en-US" sz="1700" dirty="0" smtClean="0"/>
              <a:t>. </a:t>
            </a:r>
            <a:r>
              <a:rPr lang="en-US" sz="1700" dirty="0" err="1" smtClean="0"/>
              <a:t>Quando</a:t>
            </a:r>
            <a:r>
              <a:rPr lang="en-US" sz="1700" dirty="0" smtClean="0"/>
              <a:t> </a:t>
            </a:r>
            <a:r>
              <a:rPr lang="en-US" sz="1700" dirty="0" err="1" smtClean="0"/>
              <a:t>nestes</a:t>
            </a:r>
            <a:r>
              <a:rPr lang="en-US" sz="1700" dirty="0" smtClean="0"/>
              <a:t> </a:t>
            </a:r>
            <a:r>
              <a:rPr lang="en-US" sz="1700" dirty="0" err="1" smtClean="0"/>
              <a:t>ensaios</a:t>
            </a:r>
            <a:r>
              <a:rPr lang="en-US" sz="1700" dirty="0" smtClean="0"/>
              <a:t> </a:t>
            </a:r>
            <a:r>
              <a:rPr lang="en-US" sz="1700" dirty="0" err="1" smtClean="0"/>
              <a:t>ocorrem</a:t>
            </a:r>
            <a:r>
              <a:rPr lang="en-US" sz="1700" dirty="0" smtClean="0"/>
              <a:t> </a:t>
            </a:r>
            <a:r>
              <a:rPr lang="en-US" sz="1700" dirty="0" err="1" smtClean="0"/>
              <a:t>resultados</a:t>
            </a:r>
            <a:r>
              <a:rPr lang="en-US" sz="1700" dirty="0" smtClean="0"/>
              <a:t> </a:t>
            </a:r>
            <a:r>
              <a:rPr lang="en-US" sz="1700" dirty="0" err="1" smtClean="0"/>
              <a:t>não-conformes</a:t>
            </a:r>
            <a:r>
              <a:rPr lang="en-US" sz="1700" dirty="0" smtClean="0"/>
              <a:t>, é </a:t>
            </a:r>
            <a:r>
              <a:rPr lang="en-US" sz="1700" dirty="0" err="1" smtClean="0"/>
              <a:t>feita</a:t>
            </a:r>
            <a:r>
              <a:rPr lang="en-US" sz="1700" dirty="0" smtClean="0"/>
              <a:t> </a:t>
            </a:r>
            <a:r>
              <a:rPr lang="en-US" sz="1700" dirty="0" err="1" smtClean="0"/>
              <a:t>uma</a:t>
            </a:r>
            <a:r>
              <a:rPr lang="en-US" sz="1700" dirty="0" smtClean="0"/>
              <a:t> </a:t>
            </a:r>
            <a:r>
              <a:rPr lang="en-US" sz="1700" dirty="0" err="1" smtClean="0"/>
              <a:t>análise</a:t>
            </a:r>
            <a:r>
              <a:rPr lang="en-US" sz="1700" dirty="0" smtClean="0"/>
              <a:t> </a:t>
            </a:r>
            <a:r>
              <a:rPr lang="en-US" sz="1700" dirty="0" err="1" smtClean="0"/>
              <a:t>crítica</a:t>
            </a:r>
            <a:r>
              <a:rPr lang="en-US" sz="1700" dirty="0" smtClean="0"/>
              <a:t>, </a:t>
            </a:r>
            <a:r>
              <a:rPr lang="en-US" sz="1700" dirty="0" err="1" smtClean="0"/>
              <a:t>na</a:t>
            </a:r>
            <a:r>
              <a:rPr lang="en-US" sz="1700" dirty="0" smtClean="0"/>
              <a:t> </a:t>
            </a:r>
            <a:r>
              <a:rPr lang="en-US" sz="1700" dirty="0" err="1" smtClean="0"/>
              <a:t>busca</a:t>
            </a:r>
            <a:r>
              <a:rPr lang="en-US" sz="1700" dirty="0" smtClean="0"/>
              <a:t> </a:t>
            </a:r>
            <a:r>
              <a:rPr lang="en-US" sz="1700" dirty="0" err="1" smtClean="0"/>
              <a:t>por</a:t>
            </a:r>
            <a:r>
              <a:rPr lang="en-US" sz="1700" dirty="0" smtClean="0"/>
              <a:t> </a:t>
            </a:r>
            <a:r>
              <a:rPr lang="en-US" sz="1700" dirty="0" err="1" smtClean="0"/>
              <a:t>possíveis</a:t>
            </a:r>
            <a:r>
              <a:rPr lang="en-US" sz="1700" dirty="0" smtClean="0"/>
              <a:t> </a:t>
            </a:r>
            <a:r>
              <a:rPr lang="en-US" sz="1700" dirty="0" err="1" smtClean="0"/>
              <a:t>fontes</a:t>
            </a:r>
            <a:r>
              <a:rPr lang="en-US" sz="1700" dirty="0" smtClean="0"/>
              <a:t> de </a:t>
            </a:r>
            <a:r>
              <a:rPr lang="en-US" sz="1700" dirty="0" err="1" smtClean="0"/>
              <a:t>erros</a:t>
            </a:r>
            <a:r>
              <a:rPr lang="en-US" sz="1700" dirty="0" smtClean="0"/>
              <a:t> (</a:t>
            </a:r>
            <a:r>
              <a:rPr lang="en-US" sz="1700" dirty="0" err="1" smtClean="0"/>
              <a:t>problemas</a:t>
            </a:r>
            <a:r>
              <a:rPr lang="en-US" sz="1700" dirty="0" smtClean="0"/>
              <a:t> com </a:t>
            </a:r>
            <a:r>
              <a:rPr lang="en-US" sz="1700" dirty="0" err="1" smtClean="0"/>
              <a:t>reagentes</a:t>
            </a:r>
            <a:r>
              <a:rPr lang="en-US" sz="1700" dirty="0" smtClean="0"/>
              <a:t>, </a:t>
            </a:r>
            <a:r>
              <a:rPr lang="en-US" sz="1700" dirty="0" err="1" smtClean="0"/>
              <a:t>meios</a:t>
            </a:r>
            <a:r>
              <a:rPr lang="en-US" sz="1700" dirty="0" smtClean="0"/>
              <a:t> de </a:t>
            </a:r>
            <a:r>
              <a:rPr lang="en-US" sz="1700" dirty="0" err="1" smtClean="0"/>
              <a:t>cultura</a:t>
            </a:r>
            <a:r>
              <a:rPr lang="en-US" sz="1700" dirty="0" smtClean="0"/>
              <a:t>, </a:t>
            </a:r>
            <a:r>
              <a:rPr lang="en-US" sz="1700" dirty="0" err="1" smtClean="0"/>
              <a:t>calibração</a:t>
            </a:r>
            <a:r>
              <a:rPr lang="en-US" sz="1700" dirty="0" smtClean="0"/>
              <a:t> de </a:t>
            </a:r>
            <a:r>
              <a:rPr lang="en-US" sz="1700" dirty="0" err="1" smtClean="0"/>
              <a:t>equipamentos</a:t>
            </a:r>
            <a:r>
              <a:rPr lang="en-US" sz="1700" dirty="0" smtClean="0"/>
              <a:t>, </a:t>
            </a:r>
            <a:r>
              <a:rPr lang="en-US" sz="1700" dirty="0" err="1" smtClean="0"/>
              <a:t>procedimentos</a:t>
            </a:r>
            <a:r>
              <a:rPr lang="en-US" sz="1700" dirty="0" smtClean="0"/>
              <a:t> </a:t>
            </a:r>
            <a:r>
              <a:rPr lang="en-US" sz="1700" dirty="0" err="1" smtClean="0"/>
              <a:t>metodológicos</a:t>
            </a:r>
            <a:r>
              <a:rPr lang="en-US" sz="1700" dirty="0" smtClean="0"/>
              <a:t>).</a:t>
            </a:r>
          </a:p>
          <a:p>
            <a:pPr algn="just"/>
            <a:endParaRPr lang="en-US" sz="1700" dirty="0" smtClean="0"/>
          </a:p>
          <a:p>
            <a:pPr algn="just">
              <a:buFont typeface="Wingdings" pitchFamily="2" charset="2"/>
              <a:buChar char="q"/>
            </a:pPr>
            <a:r>
              <a:rPr lang="en-US" sz="1700" dirty="0" smtClean="0"/>
              <a:t> </a:t>
            </a:r>
            <a:r>
              <a:rPr lang="en-US" sz="1700" dirty="0" err="1" smtClean="0"/>
              <a:t>Uso</a:t>
            </a:r>
            <a:r>
              <a:rPr lang="en-US" sz="1700" dirty="0" smtClean="0"/>
              <a:t> </a:t>
            </a:r>
            <a:r>
              <a:rPr lang="en-US" sz="1700" b="1" dirty="0" smtClean="0"/>
              <a:t>de </a:t>
            </a:r>
            <a:r>
              <a:rPr lang="en-US" sz="1700" b="1" dirty="0" err="1" smtClean="0"/>
              <a:t>padrões</a:t>
            </a:r>
            <a:r>
              <a:rPr lang="en-US" sz="1700" b="1" dirty="0" smtClean="0"/>
              <a:t> de </a:t>
            </a:r>
            <a:r>
              <a:rPr lang="en-US" sz="1700" b="1" dirty="0" err="1" smtClean="0"/>
              <a:t>referência</a:t>
            </a:r>
            <a:r>
              <a:rPr lang="en-US" sz="1700" dirty="0" smtClean="0"/>
              <a:t> e </a:t>
            </a:r>
            <a:r>
              <a:rPr lang="en-US" sz="1700" b="1" dirty="0" err="1" smtClean="0"/>
              <a:t>Cartas</a:t>
            </a:r>
            <a:r>
              <a:rPr lang="en-US" sz="1700" b="1" dirty="0" smtClean="0"/>
              <a:t> </a:t>
            </a:r>
            <a:r>
              <a:rPr lang="en-US" sz="1700" b="1" dirty="0" err="1" smtClean="0"/>
              <a:t>Controle</a:t>
            </a:r>
            <a:r>
              <a:rPr lang="en-US" sz="1700" b="1" dirty="0" smtClean="0"/>
              <a:t>: </a:t>
            </a:r>
            <a:r>
              <a:rPr lang="en-US" sz="1700" dirty="0" err="1" smtClean="0"/>
              <a:t>ferramentas</a:t>
            </a:r>
            <a:r>
              <a:rPr lang="en-US" sz="1700" dirty="0" smtClean="0"/>
              <a:t> </a:t>
            </a:r>
            <a:r>
              <a:rPr lang="en-US" sz="1700" dirty="0" err="1" smtClean="0"/>
              <a:t>para</a:t>
            </a:r>
            <a:r>
              <a:rPr lang="en-US" sz="1700" dirty="0" smtClean="0"/>
              <a:t> </a:t>
            </a:r>
            <a:r>
              <a:rPr lang="en-US" sz="1700" dirty="0" err="1" smtClean="0"/>
              <a:t>avaliação</a:t>
            </a:r>
            <a:r>
              <a:rPr lang="en-US" sz="1700" dirty="0" smtClean="0"/>
              <a:t> das </a:t>
            </a:r>
            <a:r>
              <a:rPr lang="en-US" sz="1700" dirty="0" err="1" smtClean="0"/>
              <a:t>técnicas</a:t>
            </a:r>
            <a:r>
              <a:rPr lang="en-US" sz="1700" dirty="0" smtClean="0"/>
              <a:t> e dos </a:t>
            </a:r>
            <a:r>
              <a:rPr lang="en-US" sz="1700" dirty="0" err="1" smtClean="0"/>
              <a:t>profissionais</a:t>
            </a:r>
            <a:r>
              <a:rPr lang="en-US" sz="1700" dirty="0" smtClean="0"/>
              <a:t> </a:t>
            </a:r>
            <a:r>
              <a:rPr lang="en-US" sz="1700" dirty="0" err="1" smtClean="0"/>
              <a:t>envolvidos</a:t>
            </a:r>
            <a:r>
              <a:rPr lang="en-US" sz="1700" dirty="0" smtClean="0"/>
              <a:t> com o </a:t>
            </a:r>
            <a:r>
              <a:rPr lang="en-US" sz="1700" dirty="0" err="1" smtClean="0"/>
              <a:t>trabalho</a:t>
            </a:r>
            <a:r>
              <a:rPr lang="en-US" sz="1700" dirty="0" smtClean="0"/>
              <a:t> do </a:t>
            </a:r>
            <a:r>
              <a:rPr lang="en-US" sz="1700" dirty="0" err="1" smtClean="0"/>
              <a:t>laboratório</a:t>
            </a:r>
            <a:r>
              <a:rPr lang="en-US" sz="1700" dirty="0" smtClean="0"/>
              <a:t>, </a:t>
            </a:r>
            <a:r>
              <a:rPr lang="en-US" sz="1700" dirty="0" err="1" smtClean="0"/>
              <a:t>possibilitando</a:t>
            </a:r>
            <a:r>
              <a:rPr lang="en-US" sz="1700" dirty="0" smtClean="0"/>
              <a:t> </a:t>
            </a:r>
            <a:r>
              <a:rPr lang="en-US" sz="1700" dirty="0" err="1" smtClean="0"/>
              <a:t>verificar</a:t>
            </a:r>
            <a:r>
              <a:rPr lang="en-US" sz="1700" dirty="0" smtClean="0"/>
              <a:t> </a:t>
            </a:r>
            <a:r>
              <a:rPr lang="en-US" sz="1700" dirty="0" err="1" smtClean="0"/>
              <a:t>diariamente</a:t>
            </a:r>
            <a:r>
              <a:rPr lang="en-US" sz="1700" dirty="0" smtClean="0"/>
              <a:t> as </a:t>
            </a:r>
            <a:r>
              <a:rPr lang="en-US" sz="1700" dirty="0" err="1" smtClean="0"/>
              <a:t>necessidades</a:t>
            </a:r>
            <a:r>
              <a:rPr lang="en-US" sz="1700" dirty="0" smtClean="0"/>
              <a:t> de </a:t>
            </a:r>
            <a:r>
              <a:rPr lang="en-US" sz="1700" dirty="0" err="1" smtClean="0"/>
              <a:t>calibrações</a:t>
            </a:r>
            <a:r>
              <a:rPr lang="en-US" sz="1700" dirty="0" smtClean="0"/>
              <a:t> e/</a:t>
            </a:r>
            <a:r>
              <a:rPr lang="en-US" sz="1700" dirty="0" err="1" smtClean="0"/>
              <a:t>ou</a:t>
            </a:r>
            <a:r>
              <a:rPr lang="en-US" sz="1700" dirty="0" smtClean="0"/>
              <a:t> </a:t>
            </a:r>
            <a:r>
              <a:rPr lang="en-US" sz="1700" dirty="0" err="1" smtClean="0"/>
              <a:t>manutenções</a:t>
            </a:r>
            <a:r>
              <a:rPr lang="en-US" sz="1700" dirty="0" smtClean="0"/>
              <a:t> de </a:t>
            </a:r>
            <a:r>
              <a:rPr lang="en-US" sz="1700" dirty="0" err="1" smtClean="0"/>
              <a:t>equipamentos</a:t>
            </a:r>
            <a:r>
              <a:rPr lang="en-US" sz="1700" dirty="0" smtClean="0"/>
              <a:t>, </a:t>
            </a:r>
            <a:r>
              <a:rPr lang="en-US" sz="1700" dirty="0" err="1" smtClean="0"/>
              <a:t>reagentes</a:t>
            </a:r>
            <a:r>
              <a:rPr lang="en-US" sz="1700" dirty="0" smtClean="0"/>
              <a:t> </a:t>
            </a:r>
            <a:r>
              <a:rPr lang="en-US" sz="1700" dirty="0" err="1" smtClean="0"/>
              <a:t>deteriorados</a:t>
            </a:r>
            <a:r>
              <a:rPr lang="en-US" sz="1700" dirty="0" smtClean="0"/>
              <a:t> e, </a:t>
            </a:r>
            <a:r>
              <a:rPr lang="en-US" sz="1700" dirty="0" err="1" smtClean="0"/>
              <a:t>eventualmente</a:t>
            </a:r>
            <a:r>
              <a:rPr lang="en-US" sz="1700" dirty="0" smtClean="0"/>
              <a:t>, a </a:t>
            </a:r>
            <a:r>
              <a:rPr lang="en-US" sz="1700" dirty="0" err="1" smtClean="0"/>
              <a:t>necessidade</a:t>
            </a:r>
            <a:r>
              <a:rPr lang="en-US" sz="1700" dirty="0" smtClean="0"/>
              <a:t> de </a:t>
            </a:r>
            <a:r>
              <a:rPr lang="en-US" sz="1700" dirty="0" err="1" smtClean="0"/>
              <a:t>atualização</a:t>
            </a:r>
            <a:r>
              <a:rPr lang="en-US" sz="1700" dirty="0" smtClean="0"/>
              <a:t> </a:t>
            </a:r>
            <a:r>
              <a:rPr lang="en-US" sz="1700" dirty="0" err="1" smtClean="0"/>
              <a:t>ou</a:t>
            </a:r>
            <a:r>
              <a:rPr lang="en-US" sz="1700" dirty="0" smtClean="0"/>
              <a:t> </a:t>
            </a:r>
            <a:r>
              <a:rPr lang="en-US" sz="1700" dirty="0" err="1" smtClean="0"/>
              <a:t>treinamento</a:t>
            </a:r>
            <a:r>
              <a:rPr lang="en-US" sz="1700" dirty="0" smtClean="0"/>
              <a:t> </a:t>
            </a:r>
            <a:r>
              <a:rPr lang="en-US" sz="1700" dirty="0" err="1" smtClean="0"/>
              <a:t>aos</a:t>
            </a:r>
            <a:r>
              <a:rPr lang="en-US" sz="1700" dirty="0" smtClean="0"/>
              <a:t> </a:t>
            </a:r>
            <a:r>
              <a:rPr lang="en-US" sz="1700" dirty="0" err="1" smtClean="0"/>
              <a:t>funcionários</a:t>
            </a:r>
            <a:r>
              <a:rPr lang="en-US" sz="1700" dirty="0" smtClean="0"/>
              <a:t>.</a:t>
            </a:r>
          </a:p>
          <a:p>
            <a:pPr algn="just"/>
            <a:endParaRPr lang="en-US" sz="1700" dirty="0" smtClean="0"/>
          </a:p>
          <a:p>
            <a:pPr algn="just">
              <a:buFont typeface="Wingdings" pitchFamily="2" charset="2"/>
              <a:buChar char="q"/>
            </a:pPr>
            <a:r>
              <a:rPr lang="en-US" sz="1700" b="1" dirty="0" smtClean="0"/>
              <a:t> </a:t>
            </a:r>
            <a:r>
              <a:rPr lang="pt-BR" sz="1700" b="1" dirty="0" smtClean="0"/>
              <a:t>Fatoração das soluções:</a:t>
            </a:r>
            <a:r>
              <a:rPr lang="pt-BR" sz="1700" dirty="0" smtClean="0"/>
              <a:t> forma eficaz de garantir a concentração real das soluções utilizadas nas análises, de forma a obter maior precisão e confiabilidade nos resultados.</a:t>
            </a:r>
          </a:p>
          <a:p>
            <a:pPr algn="just"/>
            <a:endParaRPr lang="pt-BR" sz="1700" dirty="0" smtClean="0"/>
          </a:p>
          <a:p>
            <a:pPr algn="just">
              <a:buFont typeface="Wingdings" pitchFamily="2" charset="2"/>
              <a:buChar char="q"/>
            </a:pPr>
            <a:r>
              <a:rPr lang="pt-BR" sz="1700" b="1" dirty="0" smtClean="0"/>
              <a:t> R</a:t>
            </a:r>
            <a:r>
              <a:rPr lang="en-US" sz="1600" b="1" dirty="0" err="1" smtClean="0"/>
              <a:t>egistros</a:t>
            </a:r>
            <a:r>
              <a:rPr lang="en-US" sz="1600" b="1" dirty="0" smtClean="0"/>
              <a:t> dos dados dos </a:t>
            </a:r>
            <a:r>
              <a:rPr lang="en-US" sz="1600" b="1" dirty="0" err="1" smtClean="0"/>
              <a:t>procedimentos</a:t>
            </a:r>
            <a:r>
              <a:rPr lang="en-US" sz="1600" b="1" dirty="0" smtClean="0"/>
              <a:t> de </a:t>
            </a:r>
            <a:r>
              <a:rPr lang="en-US" sz="1600" b="1" dirty="0" err="1" smtClean="0"/>
              <a:t>controle</a:t>
            </a:r>
            <a:r>
              <a:rPr lang="en-US" sz="1600" b="1" dirty="0" smtClean="0"/>
              <a:t> de </a:t>
            </a:r>
            <a:r>
              <a:rPr lang="en-US" sz="1600" b="1" dirty="0" err="1" smtClean="0"/>
              <a:t>qualidade</a:t>
            </a:r>
            <a:r>
              <a:rPr lang="en-US" sz="1600" b="1" dirty="0" smtClean="0"/>
              <a:t> </a:t>
            </a:r>
            <a:r>
              <a:rPr lang="en-US" sz="1600" b="1" dirty="0" err="1" smtClean="0"/>
              <a:t>em</a:t>
            </a:r>
            <a:r>
              <a:rPr lang="en-US" sz="1600" b="1" dirty="0" smtClean="0"/>
              <a:t> </a:t>
            </a:r>
            <a:r>
              <a:rPr lang="en-US" sz="1600" b="1" dirty="0" err="1" smtClean="0"/>
              <a:t>planilhas</a:t>
            </a:r>
            <a:r>
              <a:rPr lang="en-US" sz="1600" b="1" dirty="0" smtClean="0"/>
              <a:t>:</a:t>
            </a:r>
            <a:r>
              <a:rPr lang="en-US" sz="1600" dirty="0" smtClean="0"/>
              <a:t> </a:t>
            </a:r>
            <a:r>
              <a:rPr lang="en-US" sz="1600" dirty="0" err="1" smtClean="0"/>
              <a:t>possibilita</a:t>
            </a:r>
            <a:r>
              <a:rPr lang="en-US" sz="1600" dirty="0" smtClean="0"/>
              <a:t> </a:t>
            </a:r>
            <a:r>
              <a:rPr lang="en-US" sz="1600" dirty="0" smtClean="0"/>
              <a:t>a </a:t>
            </a:r>
            <a:r>
              <a:rPr lang="en-US" sz="1600" dirty="0" err="1" smtClean="0"/>
              <a:t>rastreabilidade</a:t>
            </a:r>
            <a:r>
              <a:rPr lang="en-US" sz="1600" dirty="0" smtClean="0"/>
              <a:t> dos </a:t>
            </a:r>
            <a:r>
              <a:rPr lang="en-US" sz="1600" dirty="0" err="1" smtClean="0"/>
              <a:t>ensaios</a:t>
            </a:r>
            <a:r>
              <a:rPr lang="en-US" sz="1600" dirty="0" smtClean="0"/>
              <a:t>, </a:t>
            </a:r>
            <a:r>
              <a:rPr lang="en-US" sz="1600" dirty="0" err="1" smtClean="0"/>
              <a:t>permitindo</a:t>
            </a:r>
            <a:r>
              <a:rPr lang="en-US" sz="1600" dirty="0" smtClean="0"/>
              <a:t> </a:t>
            </a:r>
            <a:r>
              <a:rPr lang="en-US" sz="1600" dirty="0" err="1" smtClean="0"/>
              <a:t>uma</a:t>
            </a:r>
            <a:r>
              <a:rPr lang="en-US" sz="1600" dirty="0" smtClean="0"/>
              <a:t> </a:t>
            </a:r>
            <a:r>
              <a:rPr lang="en-US" sz="1600" dirty="0" err="1" smtClean="0"/>
              <a:t>avaliação</a:t>
            </a:r>
            <a:r>
              <a:rPr lang="en-US" sz="1600" dirty="0" smtClean="0"/>
              <a:t> </a:t>
            </a:r>
            <a:r>
              <a:rPr lang="en-US" sz="1600" dirty="0" err="1" smtClean="0"/>
              <a:t>mais</a:t>
            </a:r>
            <a:r>
              <a:rPr lang="en-US" sz="1600" dirty="0" smtClean="0"/>
              <a:t> </a:t>
            </a:r>
            <a:r>
              <a:rPr lang="en-US" sz="1600" dirty="0" err="1" smtClean="0"/>
              <a:t>criteriosa</a:t>
            </a:r>
            <a:r>
              <a:rPr lang="en-US" sz="1600" dirty="0" smtClean="0"/>
              <a:t> dos dados </a:t>
            </a:r>
            <a:r>
              <a:rPr lang="en-US" sz="1600" dirty="0" err="1" smtClean="0"/>
              <a:t>produzidos</a:t>
            </a:r>
            <a:r>
              <a:rPr lang="en-US" sz="1600" dirty="0" smtClean="0"/>
              <a:t>, </a:t>
            </a:r>
            <a:r>
              <a:rPr lang="en-US" sz="1600" dirty="0" err="1" smtClean="0"/>
              <a:t>facilitando</a:t>
            </a:r>
            <a:r>
              <a:rPr lang="en-US" sz="1600" dirty="0" smtClean="0"/>
              <a:t> a </a:t>
            </a:r>
            <a:r>
              <a:rPr lang="en-US" sz="1600" dirty="0" err="1" smtClean="0"/>
              <a:t>detecção</a:t>
            </a:r>
            <a:r>
              <a:rPr lang="en-US" sz="1600" dirty="0" smtClean="0"/>
              <a:t> de </a:t>
            </a:r>
            <a:r>
              <a:rPr lang="en-US" sz="1600" dirty="0" err="1" smtClean="0"/>
              <a:t>possíveis</a:t>
            </a:r>
            <a:r>
              <a:rPr lang="en-US" sz="1600" dirty="0" smtClean="0"/>
              <a:t> </a:t>
            </a:r>
            <a:r>
              <a:rPr lang="en-US" sz="1600" dirty="0" err="1" smtClean="0"/>
              <a:t>erros</a:t>
            </a:r>
            <a:r>
              <a:rPr lang="en-US" sz="1600" dirty="0" smtClean="0"/>
              <a:t>.</a:t>
            </a:r>
            <a:endParaRPr lang="en-US" sz="17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3428992" y="428604"/>
            <a:ext cx="2169184"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CONCLUSÃO</a:t>
            </a:r>
          </a:p>
        </p:txBody>
      </p:sp>
      <p:sp>
        <p:nvSpPr>
          <p:cNvPr id="6" name="CaixaDeTexto 5"/>
          <p:cNvSpPr txBox="1"/>
          <p:nvPr/>
        </p:nvSpPr>
        <p:spPr>
          <a:xfrm>
            <a:off x="500034" y="1047825"/>
            <a:ext cx="8072494" cy="4524315"/>
          </a:xfrm>
          <a:prstGeom prst="rect">
            <a:avLst/>
          </a:prstGeom>
          <a:noFill/>
        </p:spPr>
        <p:txBody>
          <a:bodyPr wrap="square" rtlCol="0">
            <a:spAutoFit/>
          </a:bodyPr>
          <a:lstStyle/>
          <a:p>
            <a:pPr algn="just">
              <a:buFont typeface="Wingdings" pitchFamily="2" charset="2"/>
              <a:buChar char="Ø"/>
            </a:pPr>
            <a:r>
              <a:rPr lang="en-US" sz="1600" dirty="0" smtClean="0">
                <a:latin typeface="Arial" pitchFamily="34" charset="0"/>
                <a:cs typeface="Arial" pitchFamily="34" charset="0"/>
              </a:rPr>
              <a:t> Este </a:t>
            </a:r>
            <a:r>
              <a:rPr lang="en-US" sz="1600" dirty="0" err="1" smtClean="0">
                <a:latin typeface="Arial" pitchFamily="34" charset="0"/>
                <a:cs typeface="Arial" pitchFamily="34" charset="0"/>
              </a:rPr>
              <a:t>trabalho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demonstra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que</a:t>
            </a:r>
            <a:r>
              <a:rPr lang="en-US" sz="1600" dirty="0" smtClean="0">
                <a:latin typeface="Arial" pitchFamily="34" charset="0"/>
                <a:cs typeface="Arial" pitchFamily="34" charset="0"/>
              </a:rPr>
              <a:t> é </a:t>
            </a:r>
            <a:r>
              <a:rPr lang="en-US" sz="1600" dirty="0" err="1" smtClean="0">
                <a:latin typeface="Arial" pitchFamily="34" charset="0"/>
                <a:cs typeface="Arial" pitchFamily="34" charset="0"/>
              </a:rPr>
              <a:t>possível</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através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reorganização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rotina</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trabalho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elaboração</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manuais</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procedimentos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formulários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planilhas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para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registros</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alguns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investimentos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incorporar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instrumentos</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controle</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gestão</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qualidade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analítica</a:t>
            </a:r>
            <a:r>
              <a:rPr lang="en-US" sz="1600" dirty="0" smtClean="0">
                <a:latin typeface="Arial" pitchFamily="34" charset="0"/>
                <a:cs typeface="Arial" pitchFamily="34" charset="0"/>
              </a:rPr>
              <a:t> num </a:t>
            </a:r>
            <a:r>
              <a:rPr lang="en-US" sz="1600" dirty="0" err="1" smtClean="0">
                <a:latin typeface="Arial" pitchFamily="34" charset="0"/>
                <a:cs typeface="Arial" pitchFamily="34" charset="0"/>
              </a:rPr>
              <a:t>laboratório</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controle</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qualidade</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água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para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consumo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humano</a:t>
            </a:r>
            <a:r>
              <a:rPr lang="en-US" sz="1600" dirty="0" smtClean="0">
                <a:latin typeface="Arial" pitchFamily="34" charset="0"/>
                <a:cs typeface="Arial" pitchFamily="34" charset="0"/>
              </a:rPr>
              <a:t>.</a:t>
            </a:r>
          </a:p>
          <a:p>
            <a:pPr algn="just"/>
            <a:endParaRPr lang="en-US" sz="1600" dirty="0" smtClean="0">
              <a:latin typeface="Arial" pitchFamily="34" charset="0"/>
              <a:cs typeface="Arial" pitchFamily="34" charset="0"/>
            </a:endParaRPr>
          </a:p>
          <a:p>
            <a:pPr algn="just">
              <a:buFont typeface="Wingdings" pitchFamily="2" charset="2"/>
              <a:buChar char="Ø"/>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Maior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confiança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resultados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analíticos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produzidos</a:t>
            </a:r>
            <a:r>
              <a:rPr lang="en-US" sz="1600" dirty="0" smtClean="0">
                <a:latin typeface="Arial" pitchFamily="34" charset="0"/>
                <a:cs typeface="Arial" pitchFamily="34" charset="0"/>
              </a:rPr>
              <a:t>, inclusive </a:t>
            </a:r>
            <a:r>
              <a:rPr lang="en-US" sz="1600" dirty="0" err="1" smtClean="0">
                <a:latin typeface="Arial" pitchFamily="34" charset="0"/>
                <a:cs typeface="Arial" pitchFamily="34" charset="0"/>
              </a:rPr>
              <a:t>para</a:t>
            </a:r>
            <a:r>
              <a:rPr lang="en-US" sz="1600" dirty="0" smtClean="0">
                <a:latin typeface="Arial" pitchFamily="34" charset="0"/>
                <a:cs typeface="Arial" pitchFamily="34" charset="0"/>
              </a:rPr>
              <a:t> as </a:t>
            </a:r>
            <a:r>
              <a:rPr lang="en-US" sz="1600" dirty="0" err="1" smtClean="0">
                <a:latin typeface="Arial" pitchFamily="34" charset="0"/>
                <a:cs typeface="Arial" pitchFamily="34" charset="0"/>
              </a:rPr>
              <a:t>tomadas</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decisões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quanto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procedimentos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operacionais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nas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estações</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tratamento</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água</a:t>
            </a:r>
            <a:r>
              <a:rPr lang="en-US" sz="1600" dirty="0" smtClean="0">
                <a:latin typeface="Arial" pitchFamily="34" charset="0"/>
                <a:cs typeface="Arial" pitchFamily="34" charset="0"/>
              </a:rPr>
              <a:t>.</a:t>
            </a:r>
          </a:p>
          <a:p>
            <a:pPr algn="just"/>
            <a:endParaRPr lang="en-US" sz="1600" dirty="0" smtClean="0">
              <a:latin typeface="Arial" pitchFamily="34" charset="0"/>
              <a:cs typeface="Arial" pitchFamily="34" charset="0"/>
            </a:endParaRPr>
          </a:p>
          <a:p>
            <a:pPr algn="just">
              <a:buFont typeface="Wingdings" pitchFamily="2" charset="2"/>
              <a:buChar char="Ø"/>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O</a:t>
            </a:r>
            <a:r>
              <a:rPr lang="en-US" sz="1600" dirty="0" err="1" smtClean="0">
                <a:latin typeface="Arial" pitchFamily="34" charset="0"/>
                <a:cs typeface="Arial" pitchFamily="34" charset="0"/>
              </a:rPr>
              <a:t>btenção</a:t>
            </a:r>
            <a:r>
              <a:rPr lang="en-US" sz="1600" dirty="0" smtClean="0">
                <a:latin typeface="Arial" pitchFamily="34" charset="0"/>
                <a:cs typeface="Arial" pitchFamily="34" charset="0"/>
              </a:rPr>
              <a:t> </a:t>
            </a:r>
            <a:r>
              <a:rPr lang="en-US" sz="1600" dirty="0" smtClean="0">
                <a:latin typeface="Arial" pitchFamily="34" charset="0"/>
                <a:cs typeface="Arial" pitchFamily="34" charset="0"/>
              </a:rPr>
              <a:t>de boas </a:t>
            </a:r>
            <a:r>
              <a:rPr lang="en-US" sz="1600" dirty="0" err="1" smtClean="0">
                <a:latin typeface="Arial" pitchFamily="34" charset="0"/>
                <a:cs typeface="Arial" pitchFamily="34" charset="0"/>
              </a:rPr>
              <a:t>avaliações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programas</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ensaios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interlaboratoriais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externos</a:t>
            </a:r>
            <a:r>
              <a:rPr lang="en-US" sz="1600" dirty="0" smtClean="0">
                <a:latin typeface="Arial" pitchFamily="34" charset="0"/>
                <a:cs typeface="Arial" pitchFamily="34" charset="0"/>
              </a:rPr>
              <a:t>. </a:t>
            </a:r>
          </a:p>
          <a:p>
            <a:pPr algn="just"/>
            <a:endParaRPr lang="pt-BR" sz="1600" dirty="0" smtClean="0">
              <a:latin typeface="Arial" pitchFamily="34" charset="0"/>
              <a:cs typeface="Arial" pitchFamily="34" charset="0"/>
            </a:endParaRPr>
          </a:p>
          <a:p>
            <a:pPr algn="just">
              <a:buFont typeface="Wingdings" pitchFamily="2" charset="2"/>
              <a:buChar char="Ø"/>
            </a:pPr>
            <a:r>
              <a:rPr lang="pt-BR" sz="1600" dirty="0" smtClean="0">
                <a:latin typeface="Arial" pitchFamily="34" charset="0"/>
                <a:cs typeface="Arial" pitchFamily="34" charset="0"/>
              </a:rPr>
              <a:t> </a:t>
            </a:r>
            <a:r>
              <a:rPr lang="en-US" sz="1600" dirty="0" err="1" smtClean="0">
                <a:latin typeface="Arial" pitchFamily="34" charset="0"/>
                <a:cs typeface="Arial" pitchFamily="34" charset="0"/>
              </a:rPr>
              <a:t>Não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foi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objetivo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desse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trabalho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pleitear</a:t>
            </a:r>
            <a:r>
              <a:rPr lang="en-US" sz="1600" dirty="0" smtClean="0">
                <a:latin typeface="Arial" pitchFamily="34" charset="0"/>
                <a:cs typeface="Arial" pitchFamily="34" charset="0"/>
              </a:rPr>
              <a:t> o </a:t>
            </a:r>
            <a:r>
              <a:rPr lang="en-US" sz="1600" dirty="0" err="1" smtClean="0">
                <a:latin typeface="Arial" pitchFamily="34" charset="0"/>
                <a:cs typeface="Arial" pitchFamily="34" charset="0"/>
              </a:rPr>
              <a:t>credenciamento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ou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acreditação</a:t>
            </a:r>
            <a:r>
              <a:rPr lang="en-US" sz="1600" dirty="0" smtClean="0">
                <a:latin typeface="Arial" pitchFamily="34" charset="0"/>
                <a:cs typeface="Arial" pitchFamily="34" charset="0"/>
              </a:rPr>
              <a:t> dos </a:t>
            </a:r>
            <a:r>
              <a:rPr lang="en-US" sz="1600" dirty="0" err="1" smtClean="0">
                <a:latin typeface="Arial" pitchFamily="34" charset="0"/>
                <a:cs typeface="Arial" pitchFamily="34" charset="0"/>
              </a:rPr>
              <a:t>laboratórios</a:t>
            </a:r>
            <a:r>
              <a:rPr lang="en-US" sz="1600" dirty="0" smtClean="0">
                <a:latin typeface="Arial" pitchFamily="34" charset="0"/>
                <a:cs typeface="Arial" pitchFamily="34" charset="0"/>
              </a:rPr>
              <a:t> do SEMAE </a:t>
            </a:r>
            <a:r>
              <a:rPr lang="en-US" sz="1600" dirty="0" err="1" smtClean="0">
                <a:latin typeface="Arial" pitchFamily="34" charset="0"/>
                <a:cs typeface="Arial" pitchFamily="34" charset="0"/>
              </a:rPr>
              <a:t>pelo</a:t>
            </a:r>
            <a:r>
              <a:rPr lang="en-US" sz="1600" dirty="0" smtClean="0">
                <a:latin typeface="Arial" pitchFamily="34" charset="0"/>
                <a:cs typeface="Arial" pitchFamily="34" charset="0"/>
              </a:rPr>
              <a:t> INMETRO </a:t>
            </a:r>
            <a:r>
              <a:rPr lang="en-US" sz="1600" dirty="0" err="1" smtClean="0">
                <a:latin typeface="Arial" pitchFamily="34" charset="0"/>
                <a:cs typeface="Arial" pitchFamily="34" charset="0"/>
              </a:rPr>
              <a:t>ou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outro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órgão</a:t>
            </a:r>
            <a:r>
              <a:rPr lang="en-US" sz="1600" dirty="0" smtClean="0">
                <a:latin typeface="Arial" pitchFamily="34" charset="0"/>
                <a:cs typeface="Arial" pitchFamily="34" charset="0"/>
              </a:rPr>
              <a:t>.</a:t>
            </a:r>
          </a:p>
          <a:p>
            <a:pPr algn="just"/>
            <a:endParaRPr lang="en-US" sz="1600" dirty="0" smtClean="0">
              <a:latin typeface="Arial" pitchFamily="34" charset="0"/>
              <a:cs typeface="Arial" pitchFamily="34" charset="0"/>
            </a:endParaRPr>
          </a:p>
          <a:p>
            <a:pPr algn="just">
              <a:buFont typeface="Wingdings" pitchFamily="2" charset="2"/>
              <a:buChar char="Ø"/>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houve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contratação</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consultorias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para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implantação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desse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programa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todo</a:t>
            </a:r>
            <a:r>
              <a:rPr lang="en-US" sz="1600" dirty="0" smtClean="0">
                <a:latin typeface="Arial" pitchFamily="34" charset="0"/>
                <a:cs typeface="Arial" pitchFamily="34" charset="0"/>
              </a:rPr>
              <a:t> o </a:t>
            </a:r>
            <a:r>
              <a:rPr lang="en-US" sz="1600" dirty="0" err="1" smtClean="0">
                <a:latin typeface="Arial" pitchFamily="34" charset="0"/>
                <a:cs typeface="Arial" pitchFamily="34" charset="0"/>
              </a:rPr>
              <a:t>trabalho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foi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desenvolvido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pela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própria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equipe</a:t>
            </a:r>
            <a:r>
              <a:rPr lang="en-US" sz="1600" dirty="0" smtClean="0">
                <a:latin typeface="Arial" pitchFamily="34" charset="0"/>
                <a:cs typeface="Arial" pitchFamily="34" charset="0"/>
              </a:rPr>
              <a:t> do </a:t>
            </a:r>
            <a:r>
              <a:rPr lang="en-US" sz="1600" dirty="0" err="1" smtClean="0">
                <a:latin typeface="Arial" pitchFamily="34" charset="0"/>
                <a:cs typeface="Arial" pitchFamily="34" charset="0"/>
              </a:rPr>
              <a:t>laboratório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por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meio</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estudos</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pesquisas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bibliográficas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participação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cursos</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capacitações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visitas</a:t>
            </a:r>
            <a:r>
              <a:rPr lang="en-US" sz="1600" dirty="0" smtClean="0">
                <a:latin typeface="Arial" pitchFamily="34" charset="0"/>
                <a:cs typeface="Arial" pitchFamily="34" charset="0"/>
              </a:rPr>
              <a:t> a </a:t>
            </a:r>
            <a:r>
              <a:rPr lang="en-US" sz="1600" dirty="0" err="1" smtClean="0">
                <a:latin typeface="Arial" pitchFamily="34" charset="0"/>
                <a:cs typeface="Arial" pitchFamily="34" charset="0"/>
              </a:rPr>
              <a:t>outros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laboratórios</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pela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experiência</a:t>
            </a:r>
            <a:r>
              <a:rPr lang="en-US" sz="1600" dirty="0" smtClean="0">
                <a:latin typeface="Arial" pitchFamily="34" charset="0"/>
                <a:cs typeface="Arial" pitchFamily="34" charset="0"/>
              </a:rPr>
              <a:t> de </a:t>
            </a:r>
            <a:r>
              <a:rPr lang="en-US" sz="1600" dirty="0" err="1" smtClean="0">
                <a:latin typeface="Arial" pitchFamily="34" charset="0"/>
                <a:cs typeface="Arial" pitchFamily="34" charset="0"/>
              </a:rPr>
              <a:t>alguns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membros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equipe</a:t>
            </a:r>
            <a:r>
              <a:rPr lang="en-US" sz="1600" dirty="0" smtClean="0">
                <a:latin typeface="Arial" pitchFamily="34" charset="0"/>
                <a:cs typeface="Arial" pitchFamily="34" charset="0"/>
              </a:rPr>
              <a:t>.</a:t>
            </a:r>
            <a:endParaRPr lang="pt-B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1025" name="Rectangle 1"/>
          <p:cNvSpPr>
            <a:spLocks noChangeArrowheads="1"/>
          </p:cNvSpPr>
          <p:nvPr/>
        </p:nvSpPr>
        <p:spPr bwMode="auto">
          <a:xfrm>
            <a:off x="1071538" y="714356"/>
            <a:ext cx="71438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REFERÊNCIAS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APHA, AWWA &amp; WEF -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Standard Methods for the Examination of Water and Wastewater</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22th Ed., Washington, 2012.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BRASIL, Ministério da saúde.</a:t>
            </a:r>
            <a:r>
              <a:rPr kumimoji="0" lang="pt-B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Anexo XX da Portaria de Consolidação nº 5 de 28 de setembro de 2017 do Ministério da Saúde</a:t>
            </a:r>
            <a:r>
              <a:rPr kumimoji="0" lang="pt-B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Dispõe sobre os procedimentos de controle e vigilância da qualidade da água para consumo humano e seu padrão de </a:t>
            </a:r>
            <a:r>
              <a:rPr kumimoji="0" lang="pt-BR"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potabilidade</a:t>
            </a:r>
            <a:r>
              <a:rPr kumimoji="0" lang="pt-B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Brasília, 28 de setembro de 2017</a:t>
            </a: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FUCHS, C. M. M. </a:t>
            </a:r>
            <a:r>
              <a:rPr kumimoji="0" 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Curso: Implantação de Controle de Qualidade em Laboratórios de Microbiologia de Água, segundo critérios da ISSO/IEC 17025.</a:t>
            </a: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Câmara Técnica de Saúde Pública, ABES, 2012.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OLIVARES, I. R. B. </a:t>
            </a:r>
            <a:r>
              <a:rPr kumimoji="0" 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Gestão da Qualidade em Laboratórios</a:t>
            </a: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Campinas, SP: Editora Átomo, 101 p., 2006.</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PRIANTI JUNIOR, </a:t>
            </a:r>
            <a:r>
              <a:rPr kumimoji="0" lang="pt-B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a:t>
            </a: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Implantação de um sistema de qualidade em uma estação de tratamento de médio porte.</a:t>
            </a:r>
            <a:r>
              <a:rPr kumimoji="0" 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Congresso Brasileiro de Engenharia Sanitária e Ambiental, 22, 2003. Joinville. Anais... Joinville: ABES, 2003. (CD ROM).</a:t>
            </a: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ângulo 2"/>
          <p:cNvSpPr/>
          <p:nvPr/>
        </p:nvSpPr>
        <p:spPr>
          <a:xfrm>
            <a:off x="3371794" y="500042"/>
            <a:ext cx="2271776"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INTRODUÇÃO</a:t>
            </a:r>
          </a:p>
        </p:txBody>
      </p:sp>
      <p:sp>
        <p:nvSpPr>
          <p:cNvPr id="8193" name="Rectangle 1"/>
          <p:cNvSpPr>
            <a:spLocks noChangeArrowheads="1"/>
          </p:cNvSpPr>
          <p:nvPr/>
        </p:nvSpPr>
        <p:spPr bwMode="auto">
          <a:xfrm>
            <a:off x="714348" y="1123077"/>
            <a:ext cx="7786742"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pt-BR" sz="1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Conceito de Qualidade:</a:t>
            </a:r>
            <a:r>
              <a:rPr kumimoji="0" lang="pt-BR" sz="17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pt-BR" sz="1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aspecto primordial quando se trata da aquisição de produtos e serviços, sendo uma forma de diferenciar e destacar empresas, produtos e serviços dentro de um mercado cada vez mais competitivo.</a:t>
            </a:r>
            <a:endParaRPr kumimoji="0" lang="pt-BR"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714348" y="2214554"/>
            <a:ext cx="7643866"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pt-BR" sz="1700" dirty="0" smtClean="0">
                <a:latin typeface="Arial" pitchFamily="34" charset="0"/>
                <a:ea typeface="Times New Roman" pitchFamily="18" charset="0"/>
                <a:cs typeface="Times New Roman" pitchFamily="18" charset="0"/>
              </a:rPr>
              <a:t>   Laboratórios de controle de qualidade de estações de tratamento de água (ETA) devem incorporar elementos de Gestão de Qualidade em seus processos, principalmente pelo fato de serem os principais responsáveis pelo monitoramento da água destinada ao consumo das populações que atendem.</a:t>
            </a:r>
          </a:p>
        </p:txBody>
      </p:sp>
      <p:sp>
        <p:nvSpPr>
          <p:cNvPr id="8195" name="Rectangle 3"/>
          <p:cNvSpPr>
            <a:spLocks noChangeArrowheads="1"/>
          </p:cNvSpPr>
          <p:nvPr/>
        </p:nvSpPr>
        <p:spPr bwMode="auto">
          <a:xfrm>
            <a:off x="785786" y="3714752"/>
            <a:ext cx="771530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pt-BR" sz="1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Portaria de </a:t>
            </a:r>
            <a:r>
              <a:rPr kumimoji="0" lang="pt-BR" sz="17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Potabilidade</a:t>
            </a:r>
            <a:r>
              <a:rPr kumimoji="0" lang="pt-BR" sz="1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 Água (Anexo XX da Portaria de Consolidação nº 5 de 28 de setembro de 2017 do Ministério da Saúde - antiga Portaria MS nº 2914/2011) estabelece no seu Artigo 21º que as análises laboratoriais de controle e vigilância da qualidade da água para consumo humano devem ser realizadas em laboratórios que comprovem a existência de sistemas de gestão da qualidade, conforme requisitos da NBR ISO/IEC17025:2005.</a:t>
            </a:r>
            <a:endParaRPr kumimoji="0" lang="pt-BR" sz="1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3500430" y="824195"/>
            <a:ext cx="1944764"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OBJETIVOS</a:t>
            </a:r>
          </a:p>
        </p:txBody>
      </p:sp>
      <p:sp>
        <p:nvSpPr>
          <p:cNvPr id="6145" name="Rectangle 1"/>
          <p:cNvSpPr>
            <a:spLocks noChangeArrowheads="1"/>
          </p:cNvSpPr>
          <p:nvPr/>
        </p:nvSpPr>
        <p:spPr bwMode="auto">
          <a:xfrm>
            <a:off x="1142976" y="2071678"/>
            <a:ext cx="70009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Este trabalho tem como objetivo apresentar alguns procedimentos de controle e gestão da qualidade incorporados à rotina do Laboratório de Controle de Qualidade do Serviço Municipal de Água e Esgoto de Piracicaba (SEMAE – Piracicaba), almejando a melhoria interna e a obtenção de resultados confiáveis no monitoramento da água tratada e distribuída.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8" name="Espaço Reservado para Conteúdo 7"/>
          <p:cNvGraphicFramePr>
            <a:graphicFrameLocks noGrp="1"/>
          </p:cNvGraphicFramePr>
          <p:nvPr>
            <p:ph idx="1"/>
          </p:nvPr>
        </p:nvGraphicFramePr>
        <p:xfrm>
          <a:off x="1467485" y="2548731"/>
          <a:ext cx="6209030" cy="2628900"/>
        </p:xfrm>
        <a:graphic>
          <a:graphicData uri="http://schemas.openxmlformats.org/drawingml/2006/table">
            <a:tbl>
              <a:tblPr/>
              <a:tblGrid>
                <a:gridCol w="3104515"/>
                <a:gridCol w="3104515"/>
              </a:tblGrid>
              <a:tr h="0">
                <a:tc>
                  <a:txBody>
                    <a:bodyPr/>
                    <a:lstStyle/>
                    <a:p>
                      <a:pPr algn="ctr">
                        <a:lnSpc>
                          <a:spcPct val="115000"/>
                        </a:lnSpc>
                        <a:spcAft>
                          <a:spcPts val="0"/>
                        </a:spcAft>
                      </a:pPr>
                      <a:r>
                        <a:rPr lang="pt-BR" sz="1000">
                          <a:latin typeface="Arial"/>
                          <a:ea typeface="Times New Roman"/>
                          <a:cs typeface="Times New Roman"/>
                        </a:rPr>
                        <a:t>População atendida (município de Piracicaba)</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000">
                          <a:latin typeface="Arial"/>
                          <a:ea typeface="Times New Roman"/>
                          <a:cs typeface="Times New Roman"/>
                        </a:rPr>
                        <a:t>397.322</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0">
                <a:tc>
                  <a:txBody>
                    <a:bodyPr/>
                    <a:lstStyle/>
                    <a:p>
                      <a:pPr algn="ctr">
                        <a:lnSpc>
                          <a:spcPct val="115000"/>
                        </a:lnSpc>
                        <a:spcAft>
                          <a:spcPts val="0"/>
                        </a:spcAft>
                      </a:pPr>
                      <a:r>
                        <a:rPr lang="pt-BR" sz="1000">
                          <a:latin typeface="Arial"/>
                          <a:ea typeface="Times New Roman"/>
                          <a:cs typeface="Times New Roman"/>
                        </a:rPr>
                        <a:t>Abastecimento com água tratada</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latin typeface="Arial"/>
                          <a:ea typeface="Times New Roman"/>
                          <a:cs typeface="Times New Roman"/>
                        </a:rPr>
                        <a:t>100 % da população</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pt-BR" sz="1000">
                        <a:latin typeface="Arial"/>
                        <a:ea typeface="Times New Roman"/>
                        <a:cs typeface="Times New Roman"/>
                      </a:endParaRPr>
                    </a:p>
                    <a:p>
                      <a:pPr algn="ctr">
                        <a:lnSpc>
                          <a:spcPct val="115000"/>
                        </a:lnSpc>
                        <a:spcAft>
                          <a:spcPts val="0"/>
                        </a:spcAft>
                      </a:pPr>
                      <a:r>
                        <a:rPr lang="pt-BR" sz="1000">
                          <a:latin typeface="Arial"/>
                          <a:ea typeface="Times New Roman"/>
                          <a:cs typeface="Times New Roman"/>
                        </a:rPr>
                        <a:t>Mananciais</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000">
                          <a:latin typeface="Arial"/>
                          <a:ea typeface="Times New Roman"/>
                          <a:cs typeface="Times New Roman"/>
                        </a:rPr>
                        <a:t>3 superficiais (rio Corumbataí, rio Piracicaba, ribeirão Anhumas), 5 subterrâneos (nascente Ibitiruna, Poço Tanquinho, Tupi Poço II, Tupi Poço III e Tupi Poço IV).</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0">
                <a:tc>
                  <a:txBody>
                    <a:bodyPr/>
                    <a:lstStyle/>
                    <a:p>
                      <a:pPr algn="ctr">
                        <a:lnSpc>
                          <a:spcPct val="115000"/>
                        </a:lnSpc>
                        <a:spcAft>
                          <a:spcPts val="0"/>
                        </a:spcAft>
                      </a:pPr>
                      <a:endParaRPr lang="pt-BR" sz="1000">
                        <a:latin typeface="Arial"/>
                        <a:ea typeface="Times New Roman"/>
                        <a:cs typeface="Times New Roman"/>
                      </a:endParaRPr>
                    </a:p>
                    <a:p>
                      <a:pPr algn="ctr">
                        <a:lnSpc>
                          <a:spcPct val="115000"/>
                        </a:lnSpc>
                        <a:spcAft>
                          <a:spcPts val="0"/>
                        </a:spcAft>
                      </a:pPr>
                      <a:r>
                        <a:rPr lang="pt-BR" sz="1000">
                          <a:latin typeface="Arial"/>
                          <a:ea typeface="Times New Roman"/>
                          <a:cs typeface="Times New Roman"/>
                        </a:rPr>
                        <a:t>Estações de tratamento de água</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latin typeface="Arial"/>
                          <a:ea typeface="Times New Roman"/>
                          <a:cs typeface="Times New Roman"/>
                        </a:rPr>
                        <a:t>Para os mananciais superficiais: 4ETAs de ciclo completo; para nascente e poços: tratamento simplificado (apenas cloração e fluoretação  antes da distribuição).</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1000">
                          <a:latin typeface="Arial"/>
                          <a:ea typeface="Times New Roman"/>
                          <a:cs typeface="Times New Roman"/>
                        </a:rPr>
                        <a:t>Reservatórios </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000">
                          <a:latin typeface="Arial"/>
                          <a:ea typeface="Times New Roman"/>
                          <a:cs typeface="Times New Roman"/>
                        </a:rPr>
                        <a:t>84 (4 desativados)</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0">
                <a:tc>
                  <a:txBody>
                    <a:bodyPr/>
                    <a:lstStyle/>
                    <a:p>
                      <a:pPr algn="ctr">
                        <a:lnSpc>
                          <a:spcPct val="115000"/>
                        </a:lnSpc>
                        <a:spcAft>
                          <a:spcPts val="0"/>
                        </a:spcAft>
                      </a:pPr>
                      <a:r>
                        <a:rPr lang="pt-BR" sz="1000">
                          <a:latin typeface="Arial"/>
                          <a:ea typeface="Times New Roman"/>
                          <a:cs typeface="Times New Roman"/>
                        </a:rPr>
                        <a:t>Capacidade total de reservação</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latin typeface="Arial"/>
                          <a:ea typeface="Times New Roman"/>
                          <a:cs typeface="Times New Roman"/>
                        </a:rPr>
                        <a:t>73 milhões de litros de água</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1000">
                          <a:latin typeface="Arial"/>
                          <a:ea typeface="Times New Roman"/>
                          <a:cs typeface="Times New Roman"/>
                        </a:rPr>
                        <a:t>Extensão total da rede</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000">
                          <a:latin typeface="Arial"/>
                          <a:ea typeface="Times New Roman"/>
                          <a:cs typeface="Times New Roman"/>
                        </a:rPr>
                        <a:t>1594,90 Km</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0">
                <a:tc>
                  <a:txBody>
                    <a:bodyPr/>
                    <a:lstStyle/>
                    <a:p>
                      <a:pPr algn="ctr">
                        <a:lnSpc>
                          <a:spcPct val="115000"/>
                        </a:lnSpc>
                        <a:spcAft>
                          <a:spcPts val="0"/>
                        </a:spcAft>
                      </a:pPr>
                      <a:r>
                        <a:rPr lang="pt-BR" sz="1000">
                          <a:latin typeface="Arial"/>
                          <a:ea typeface="Times New Roman"/>
                          <a:cs typeface="Times New Roman"/>
                        </a:rPr>
                        <a:t>Material de constituição da rede</a:t>
                      </a:r>
                      <a:endParaRPr lang="pt-B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dirty="0">
                          <a:latin typeface="Arial"/>
                          <a:ea typeface="Times New Roman"/>
                          <a:cs typeface="Times New Roman"/>
                        </a:rPr>
                        <a:t>amianto / ferro fundido / PVC / PEAD / aço galvanizado.</a:t>
                      </a:r>
                      <a:endParaRPr lang="pt-BR" sz="1100" dirty="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357166"/>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6" name="Retângulo 5"/>
          <p:cNvSpPr/>
          <p:nvPr/>
        </p:nvSpPr>
        <p:spPr>
          <a:xfrm>
            <a:off x="3643306" y="857232"/>
            <a:ext cx="4572032" cy="954107"/>
          </a:xfrm>
          <a:prstGeom prst="rect">
            <a:avLst/>
          </a:prstGeom>
        </p:spPr>
        <p:txBody>
          <a:bodyPr wrap="square">
            <a:spAutoFit/>
          </a:bodyPr>
          <a:lstStyle/>
          <a:p>
            <a:pPr algn="just"/>
            <a:r>
              <a:rPr lang="pt-BR" sz="1400" dirty="0" smtClean="0">
                <a:latin typeface="Arial" pitchFamily="34" charset="0"/>
                <a:cs typeface="Arial" pitchFamily="34" charset="0"/>
              </a:rPr>
              <a:t>SEMAE – Piracicaba: autarquia que realiza todas as atividades relacionadas ao sistema público de abastecimento de água tratada e coleta e tratamento de esgoto do Município de Piracicaba.</a:t>
            </a:r>
            <a:endParaRPr lang="pt-BR" sz="1400" dirty="0">
              <a:latin typeface="Arial" pitchFamily="34" charset="0"/>
              <a:cs typeface="Arial" pitchFamily="34" charset="0"/>
            </a:endParaRPr>
          </a:p>
        </p:txBody>
      </p:sp>
      <p:pic>
        <p:nvPicPr>
          <p:cNvPr id="7" name="Picture 1"/>
          <p:cNvPicPr>
            <a:picLocks noChangeAspect="1" noChangeArrowheads="1"/>
          </p:cNvPicPr>
          <p:nvPr/>
        </p:nvPicPr>
        <p:blipFill>
          <a:blip r:embed="rId3"/>
          <a:srcRect/>
          <a:stretch>
            <a:fillRect/>
          </a:stretch>
        </p:blipFill>
        <p:spPr bwMode="auto">
          <a:xfrm>
            <a:off x="785787" y="928670"/>
            <a:ext cx="2071701" cy="917328"/>
          </a:xfrm>
          <a:prstGeom prst="rect">
            <a:avLst/>
          </a:prstGeom>
          <a:noFill/>
          <a:ln w="9525">
            <a:noFill/>
            <a:miter lim="800000"/>
            <a:headEnd/>
            <a:tailEnd/>
          </a:ln>
        </p:spPr>
      </p:pic>
      <p:graphicFrame>
        <p:nvGraphicFramePr>
          <p:cNvPr id="9" name="Tabela 8"/>
          <p:cNvGraphicFramePr>
            <a:graphicFrameLocks noGrp="1"/>
          </p:cNvGraphicFramePr>
          <p:nvPr/>
        </p:nvGraphicFramePr>
        <p:xfrm>
          <a:off x="1142976" y="2285993"/>
          <a:ext cx="7072362" cy="3429023"/>
        </p:xfrm>
        <a:graphic>
          <a:graphicData uri="http://schemas.openxmlformats.org/drawingml/2006/table">
            <a:tbl>
              <a:tblPr/>
              <a:tblGrid>
                <a:gridCol w="3536181"/>
                <a:gridCol w="3536181"/>
              </a:tblGrid>
              <a:tr h="228602">
                <a:tc>
                  <a:txBody>
                    <a:bodyPr/>
                    <a:lstStyle/>
                    <a:p>
                      <a:pPr algn="ctr">
                        <a:lnSpc>
                          <a:spcPct val="115000"/>
                        </a:lnSpc>
                        <a:spcAft>
                          <a:spcPts val="0"/>
                        </a:spcAft>
                      </a:pPr>
                      <a:r>
                        <a:rPr lang="pt-BR" sz="1200" b="1" dirty="0">
                          <a:latin typeface="Arial"/>
                          <a:ea typeface="Times New Roman"/>
                          <a:cs typeface="Times New Roman"/>
                        </a:rPr>
                        <a:t>População atendida (município de Piracicaba)</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200" b="1" dirty="0" smtClean="0">
                          <a:latin typeface="Arial"/>
                          <a:ea typeface="Times New Roman"/>
                          <a:cs typeface="Times New Roman"/>
                        </a:rPr>
                        <a:t>400.949</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228602">
                <a:tc>
                  <a:txBody>
                    <a:bodyPr/>
                    <a:lstStyle/>
                    <a:p>
                      <a:pPr algn="ctr">
                        <a:lnSpc>
                          <a:spcPct val="115000"/>
                        </a:lnSpc>
                        <a:spcAft>
                          <a:spcPts val="0"/>
                        </a:spcAft>
                      </a:pPr>
                      <a:r>
                        <a:rPr lang="pt-BR" sz="1200" b="1" dirty="0">
                          <a:latin typeface="Arial"/>
                          <a:ea typeface="Times New Roman"/>
                          <a:cs typeface="Times New Roman"/>
                        </a:rPr>
                        <a:t>Abastecimento com água tratada</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dirty="0">
                          <a:latin typeface="Arial"/>
                          <a:ea typeface="Times New Roman"/>
                          <a:cs typeface="Times New Roman"/>
                        </a:rPr>
                        <a:t>100 % da população</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914405">
                <a:tc>
                  <a:txBody>
                    <a:bodyPr/>
                    <a:lstStyle/>
                    <a:p>
                      <a:pPr algn="ctr">
                        <a:lnSpc>
                          <a:spcPct val="115000"/>
                        </a:lnSpc>
                        <a:spcAft>
                          <a:spcPts val="0"/>
                        </a:spcAft>
                      </a:pPr>
                      <a:r>
                        <a:rPr lang="pt-BR" sz="1200" b="1" dirty="0" smtClean="0">
                          <a:latin typeface="Arial"/>
                          <a:ea typeface="Times New Roman"/>
                          <a:cs typeface="Times New Roman"/>
                        </a:rPr>
                        <a:t>Mananciais</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200" b="1" dirty="0">
                          <a:latin typeface="Arial"/>
                          <a:ea typeface="Times New Roman"/>
                          <a:cs typeface="Times New Roman"/>
                        </a:rPr>
                        <a:t>3 superficiais (rio Corumbataí, rio Piracicaba, ribeirão Anhumas), 5 subterrâneos (nascente </a:t>
                      </a:r>
                      <a:r>
                        <a:rPr lang="pt-BR" sz="1200" b="1" dirty="0" err="1">
                          <a:latin typeface="Arial"/>
                          <a:ea typeface="Times New Roman"/>
                          <a:cs typeface="Times New Roman"/>
                        </a:rPr>
                        <a:t>Ibitiruna</a:t>
                      </a:r>
                      <a:r>
                        <a:rPr lang="pt-BR" sz="1200" b="1" dirty="0">
                          <a:latin typeface="Arial"/>
                          <a:ea typeface="Times New Roman"/>
                          <a:cs typeface="Times New Roman"/>
                        </a:rPr>
                        <a:t>, Poço Tanquinho, Tupi Poço II, Tupi Poço III e Tupi Poço IV).</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914405">
                <a:tc>
                  <a:txBody>
                    <a:bodyPr/>
                    <a:lstStyle/>
                    <a:p>
                      <a:pPr algn="ctr">
                        <a:lnSpc>
                          <a:spcPct val="115000"/>
                        </a:lnSpc>
                        <a:spcAft>
                          <a:spcPts val="0"/>
                        </a:spcAft>
                      </a:pPr>
                      <a:r>
                        <a:rPr lang="pt-BR" sz="1200" b="1" dirty="0" smtClean="0">
                          <a:latin typeface="Arial"/>
                          <a:ea typeface="Times New Roman"/>
                          <a:cs typeface="Times New Roman"/>
                        </a:rPr>
                        <a:t>Estações </a:t>
                      </a:r>
                      <a:r>
                        <a:rPr lang="pt-BR" sz="1200" b="1" dirty="0">
                          <a:latin typeface="Arial"/>
                          <a:ea typeface="Times New Roman"/>
                          <a:cs typeface="Times New Roman"/>
                        </a:rPr>
                        <a:t>de tratamento de água</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dirty="0">
                          <a:latin typeface="Arial"/>
                          <a:ea typeface="Times New Roman"/>
                          <a:cs typeface="Times New Roman"/>
                        </a:rPr>
                        <a:t>Para os mananciais superficiais: </a:t>
                      </a:r>
                      <a:r>
                        <a:rPr lang="pt-BR" sz="1200" b="1" dirty="0" smtClean="0">
                          <a:latin typeface="Arial"/>
                          <a:ea typeface="Times New Roman"/>
                          <a:cs typeface="Times New Roman"/>
                        </a:rPr>
                        <a:t>4 </a:t>
                      </a:r>
                      <a:r>
                        <a:rPr lang="pt-BR" sz="1200" b="1" dirty="0" err="1" smtClean="0">
                          <a:latin typeface="Arial"/>
                          <a:ea typeface="Times New Roman"/>
                          <a:cs typeface="Times New Roman"/>
                        </a:rPr>
                        <a:t>ETAs</a:t>
                      </a:r>
                      <a:r>
                        <a:rPr lang="pt-BR" sz="1200" b="1" dirty="0" smtClean="0">
                          <a:latin typeface="Arial"/>
                          <a:ea typeface="Times New Roman"/>
                          <a:cs typeface="Times New Roman"/>
                        </a:rPr>
                        <a:t> </a:t>
                      </a:r>
                      <a:r>
                        <a:rPr lang="pt-BR" sz="1200" b="1" dirty="0">
                          <a:latin typeface="Arial"/>
                          <a:ea typeface="Times New Roman"/>
                          <a:cs typeface="Times New Roman"/>
                        </a:rPr>
                        <a:t>de ciclo completo; para nascente e poços: tratamento simplificado (apenas cloração e </a:t>
                      </a:r>
                      <a:r>
                        <a:rPr lang="pt-BR" sz="1200" b="1" dirty="0" err="1">
                          <a:latin typeface="Arial"/>
                          <a:ea typeface="Times New Roman"/>
                          <a:cs typeface="Times New Roman"/>
                        </a:rPr>
                        <a:t>fluoretação</a:t>
                      </a:r>
                      <a:r>
                        <a:rPr lang="pt-BR" sz="1200" b="1" dirty="0">
                          <a:latin typeface="Arial"/>
                          <a:ea typeface="Times New Roman"/>
                          <a:cs typeface="Times New Roman"/>
                        </a:rPr>
                        <a:t>  antes da distribuição).</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28602">
                <a:tc>
                  <a:txBody>
                    <a:bodyPr/>
                    <a:lstStyle/>
                    <a:p>
                      <a:pPr algn="ctr">
                        <a:lnSpc>
                          <a:spcPct val="115000"/>
                        </a:lnSpc>
                        <a:spcAft>
                          <a:spcPts val="0"/>
                        </a:spcAft>
                      </a:pPr>
                      <a:r>
                        <a:rPr lang="pt-BR" sz="1200" b="1">
                          <a:latin typeface="Arial"/>
                          <a:ea typeface="Times New Roman"/>
                          <a:cs typeface="Times New Roman"/>
                        </a:rPr>
                        <a:t>Reservatórios </a:t>
                      </a:r>
                      <a:endParaRPr lang="pt-BR" sz="1200" b="1">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200" b="1" dirty="0">
                          <a:latin typeface="Arial"/>
                          <a:ea typeface="Times New Roman"/>
                          <a:cs typeface="Times New Roman"/>
                        </a:rPr>
                        <a:t>84 (4 desativados)</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228602">
                <a:tc>
                  <a:txBody>
                    <a:bodyPr/>
                    <a:lstStyle/>
                    <a:p>
                      <a:pPr algn="ctr">
                        <a:lnSpc>
                          <a:spcPct val="115000"/>
                        </a:lnSpc>
                        <a:spcAft>
                          <a:spcPts val="0"/>
                        </a:spcAft>
                      </a:pPr>
                      <a:r>
                        <a:rPr lang="pt-BR" sz="1200" b="1">
                          <a:latin typeface="Arial"/>
                          <a:ea typeface="Times New Roman"/>
                          <a:cs typeface="Times New Roman"/>
                        </a:rPr>
                        <a:t>Capacidade total de reservação</a:t>
                      </a:r>
                      <a:endParaRPr lang="pt-BR" sz="1200" b="1">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dirty="0">
                          <a:latin typeface="Arial"/>
                          <a:ea typeface="Times New Roman"/>
                          <a:cs typeface="Times New Roman"/>
                        </a:rPr>
                        <a:t>73 milhões de litros de água</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28602">
                <a:tc>
                  <a:txBody>
                    <a:bodyPr/>
                    <a:lstStyle/>
                    <a:p>
                      <a:pPr algn="ctr">
                        <a:lnSpc>
                          <a:spcPct val="115000"/>
                        </a:lnSpc>
                        <a:spcAft>
                          <a:spcPts val="0"/>
                        </a:spcAft>
                      </a:pPr>
                      <a:r>
                        <a:rPr lang="pt-BR" sz="1200" b="1">
                          <a:latin typeface="Arial"/>
                          <a:ea typeface="Times New Roman"/>
                          <a:cs typeface="Times New Roman"/>
                        </a:rPr>
                        <a:t>Extensão total da rede</a:t>
                      </a:r>
                      <a:endParaRPr lang="pt-BR" sz="1200" b="1">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pt-BR" sz="1200" b="1" dirty="0">
                          <a:latin typeface="Arial"/>
                          <a:ea typeface="Times New Roman"/>
                          <a:cs typeface="Times New Roman"/>
                        </a:rPr>
                        <a:t>1594,90 Km</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10">
                      <a:fgClr>
                        <a:srgbClr val="FFFFFF"/>
                      </a:fgClr>
                      <a:bgClr>
                        <a:srgbClr val="E5E5E5"/>
                      </a:bgClr>
                    </a:pattFill>
                  </a:tcPr>
                </a:tc>
              </a:tr>
              <a:tr h="457203">
                <a:tc>
                  <a:txBody>
                    <a:bodyPr/>
                    <a:lstStyle/>
                    <a:p>
                      <a:pPr algn="ctr">
                        <a:lnSpc>
                          <a:spcPct val="115000"/>
                        </a:lnSpc>
                        <a:spcAft>
                          <a:spcPts val="0"/>
                        </a:spcAft>
                      </a:pPr>
                      <a:r>
                        <a:rPr lang="pt-BR" sz="1200" b="1" dirty="0">
                          <a:latin typeface="Arial"/>
                          <a:ea typeface="Times New Roman"/>
                          <a:cs typeface="Times New Roman"/>
                        </a:rPr>
                        <a:t>Material de constituição da rede</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dirty="0">
                          <a:latin typeface="Arial"/>
                          <a:ea typeface="Times New Roman"/>
                          <a:cs typeface="Times New Roman"/>
                        </a:rPr>
                        <a:t>amianto / ferro fundido / PVC / PEAD / aço galvanizado.</a:t>
                      </a:r>
                      <a:endParaRPr lang="pt-BR" sz="1200" b="1" dirty="0">
                        <a:latin typeface="Calibri"/>
                        <a:ea typeface="Calibri"/>
                        <a:cs typeface="Times New Roman"/>
                      </a:endParaRPr>
                    </a:p>
                  </a:txBody>
                  <a:tcPr marL="67332" marR="6733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1143008" y="1928802"/>
            <a:ext cx="4071934" cy="27699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Tabela 1: Informações gerais do SEMAE - Piracicaba</a:t>
            </a: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5" y="-89070"/>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324129"/>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6" name="Retângulo 5"/>
          <p:cNvSpPr/>
          <p:nvPr/>
        </p:nvSpPr>
        <p:spPr>
          <a:xfrm>
            <a:off x="1792623" y="785794"/>
            <a:ext cx="5351145" cy="338554"/>
          </a:xfrm>
          <a:prstGeom prst="rect">
            <a:avLst/>
          </a:prstGeom>
        </p:spPr>
        <p:txBody>
          <a:bodyPr wrap="none">
            <a:spAutoFit/>
          </a:bodyPr>
          <a:lstStyle/>
          <a:p>
            <a:r>
              <a:rPr lang="pt-BR" sz="1600" b="1" dirty="0" smtClean="0">
                <a:latin typeface="Arial" pitchFamily="34" charset="0"/>
                <a:cs typeface="Arial" pitchFamily="34" charset="0"/>
              </a:rPr>
              <a:t>Setor de Controle de Qualidade – SEMAE Piracicaba </a:t>
            </a:r>
            <a:endParaRPr lang="pt-BR" sz="1600" b="1" dirty="0"/>
          </a:p>
        </p:txBody>
      </p:sp>
      <p:pic>
        <p:nvPicPr>
          <p:cNvPr id="8" name="Imagem 7" descr="\\semae12\corporativo\scq\Lab Microbiologia\1. Microbiologia\Lab Bact foto1.jpg"/>
          <p:cNvPicPr/>
          <p:nvPr/>
        </p:nvPicPr>
        <p:blipFill>
          <a:blip r:embed="rId3"/>
          <a:srcRect/>
          <a:stretch>
            <a:fillRect/>
          </a:stretch>
        </p:blipFill>
        <p:spPr bwMode="auto">
          <a:xfrm>
            <a:off x="500035" y="1214422"/>
            <a:ext cx="3286148" cy="1857388"/>
          </a:xfrm>
          <a:prstGeom prst="rect">
            <a:avLst/>
          </a:prstGeom>
          <a:noFill/>
          <a:ln w="9525">
            <a:noFill/>
            <a:miter lim="800000"/>
            <a:headEnd/>
            <a:tailEnd/>
          </a:ln>
        </p:spPr>
      </p:pic>
      <p:pic>
        <p:nvPicPr>
          <p:cNvPr id="9" name="Imagem 8" descr="\\semae12\corporativo\scq\Lab Microbiologia\1. Microbiologia\Lab FísQuím foto1.jpg"/>
          <p:cNvPicPr/>
          <p:nvPr/>
        </p:nvPicPr>
        <p:blipFill>
          <a:blip r:embed="rId4"/>
          <a:srcRect/>
          <a:stretch>
            <a:fillRect/>
          </a:stretch>
        </p:blipFill>
        <p:spPr bwMode="auto">
          <a:xfrm>
            <a:off x="4929190" y="1214422"/>
            <a:ext cx="3214710" cy="1857388"/>
          </a:xfrm>
          <a:prstGeom prst="rect">
            <a:avLst/>
          </a:prstGeom>
          <a:noFill/>
          <a:ln w="9525">
            <a:noFill/>
            <a:miter lim="800000"/>
            <a:headEnd/>
            <a:tailEnd/>
          </a:ln>
        </p:spPr>
      </p:pic>
      <p:pic>
        <p:nvPicPr>
          <p:cNvPr id="10" name="Imagem 9" descr="\\semae12\corporativo\scq\Lab Microbiologia\1. Microbiologia\Lab Hidrob foto1.jpg"/>
          <p:cNvPicPr/>
          <p:nvPr/>
        </p:nvPicPr>
        <p:blipFill>
          <a:blip r:embed="rId5"/>
          <a:srcRect/>
          <a:stretch>
            <a:fillRect/>
          </a:stretch>
        </p:blipFill>
        <p:spPr bwMode="auto">
          <a:xfrm>
            <a:off x="2786050" y="3571876"/>
            <a:ext cx="3429024" cy="1928826"/>
          </a:xfrm>
          <a:prstGeom prst="rect">
            <a:avLst/>
          </a:prstGeom>
          <a:noFill/>
          <a:ln w="9525">
            <a:noFill/>
            <a:miter lim="800000"/>
            <a:headEnd/>
            <a:tailEnd/>
          </a:ln>
        </p:spPr>
      </p:pic>
      <p:sp>
        <p:nvSpPr>
          <p:cNvPr id="1027" name="Rectangle 3"/>
          <p:cNvSpPr>
            <a:spLocks noChangeArrowheads="1"/>
          </p:cNvSpPr>
          <p:nvPr/>
        </p:nvSpPr>
        <p:spPr bwMode="auto">
          <a:xfrm>
            <a:off x="571472" y="3095952"/>
            <a:ext cx="3214710" cy="2616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Figura 1:  Laboratório Bacteriológico</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4857752" y="3095952"/>
            <a:ext cx="3357586" cy="2616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Figura 2:  Laboratório Físico-Químico</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2786050" y="5524844"/>
            <a:ext cx="3357586" cy="2616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Figura 1:  Laboratório</a:t>
            </a:r>
            <a:r>
              <a:rPr kumimoji="0" lang="pt-BR" sz="1100"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pt-BR" sz="1100" b="1" i="0" u="none" strike="noStrike" cap="none" normalizeH="0" dirty="0" err="1" smtClean="0">
                <a:ln>
                  <a:noFill/>
                </a:ln>
                <a:solidFill>
                  <a:schemeClr val="tx1"/>
                </a:solidFill>
                <a:effectLst/>
                <a:latin typeface="Arial" pitchFamily="34" charset="0"/>
                <a:ea typeface="Times New Roman" pitchFamily="18" charset="0"/>
                <a:cs typeface="Times New Roman" pitchFamily="18" charset="0"/>
              </a:rPr>
              <a:t>Hidrobiológico</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6" name="Espaço Reservado para Conteúdo 5"/>
          <p:cNvGraphicFramePr>
            <a:graphicFrameLocks noGrp="1"/>
          </p:cNvGraphicFramePr>
          <p:nvPr>
            <p:ph idx="1"/>
          </p:nvPr>
        </p:nvGraphicFramePr>
        <p:xfrm>
          <a:off x="1647825" y="3159093"/>
          <a:ext cx="5848350" cy="1408176"/>
        </p:xfrm>
        <a:graphic>
          <a:graphicData uri="http://schemas.openxmlformats.org/drawingml/2006/table">
            <a:tbl>
              <a:tblPr/>
              <a:tblGrid>
                <a:gridCol w="1949450"/>
                <a:gridCol w="1949450"/>
                <a:gridCol w="1949450"/>
              </a:tblGrid>
              <a:tr h="0">
                <a:tc>
                  <a:txBody>
                    <a:bodyPr/>
                    <a:lstStyle/>
                    <a:p>
                      <a:pPr algn="ctr">
                        <a:lnSpc>
                          <a:spcPct val="150000"/>
                        </a:lnSpc>
                        <a:spcAft>
                          <a:spcPts val="600"/>
                        </a:spcAft>
                      </a:pPr>
                      <a:r>
                        <a:rPr lang="pt-BR" sz="1100" b="1">
                          <a:latin typeface="Arial"/>
                          <a:ea typeface="Times New Roman"/>
                          <a:cs typeface="Times New Roman"/>
                        </a:rPr>
                        <a:t>Parâmetro</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pt-BR" sz="1100" b="1">
                          <a:latin typeface="Arial"/>
                          <a:ea typeface="Times New Roman"/>
                          <a:cs typeface="Times New Roman"/>
                        </a:rPr>
                        <a:t>Tipo de amostra</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pt-BR" sz="1100" b="1">
                          <a:latin typeface="Arial"/>
                          <a:ea typeface="Times New Roman"/>
                          <a:cs typeface="Times New Roman"/>
                        </a:rPr>
                        <a:t>Metodologia </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600"/>
                        </a:spcAft>
                      </a:pPr>
                      <a:r>
                        <a:rPr lang="pt-BR" sz="1100">
                          <a:latin typeface="Arial"/>
                          <a:ea typeface="Times New Roman"/>
                          <a:cs typeface="Times New Roman"/>
                        </a:rPr>
                        <a:t>Coliformes Totais / </a:t>
                      </a:r>
                      <a:r>
                        <a:rPr lang="pt-BR" sz="1100" i="1">
                          <a:latin typeface="Arial"/>
                          <a:ea typeface="Times New Roman"/>
                          <a:cs typeface="Times New Roman"/>
                        </a:rPr>
                        <a:t>Escherichia coli</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0"/>
                        </a:spcAft>
                      </a:pPr>
                      <a:r>
                        <a:rPr lang="pt-BR" sz="1100">
                          <a:latin typeface="Arial"/>
                          <a:ea typeface="Times New Roman"/>
                          <a:cs typeface="Times New Roman"/>
                        </a:rPr>
                        <a:t>Água tratada</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pt-BR" sz="1100">
                          <a:latin typeface="Arial"/>
                          <a:ea typeface="Times New Roman"/>
                          <a:cs typeface="Times New Roman"/>
                        </a:rPr>
                        <a:t>Substrato Enzimático (presença/ausência)</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lnSpc>
                          <a:spcPct val="115000"/>
                        </a:lnSpc>
                        <a:spcAft>
                          <a:spcPts val="600"/>
                        </a:spcAft>
                      </a:pPr>
                      <a:r>
                        <a:rPr lang="pt-BR" sz="1100">
                          <a:latin typeface="Arial"/>
                          <a:ea typeface="Times New Roman"/>
                          <a:cs typeface="Times New Roman"/>
                        </a:rPr>
                        <a:t>Coliformes Totais / </a:t>
                      </a:r>
                      <a:r>
                        <a:rPr lang="pt-BR" sz="1100" i="1">
                          <a:latin typeface="Arial"/>
                          <a:ea typeface="Times New Roman"/>
                          <a:cs typeface="Times New Roman"/>
                        </a:rPr>
                        <a:t>Escherichia coli</a:t>
                      </a:r>
                      <a:endParaRPr lang="pt-BR"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600"/>
                        </a:spcAft>
                      </a:pPr>
                      <a:r>
                        <a:rPr lang="pt-BR" sz="1100">
                          <a:latin typeface="Arial"/>
                          <a:ea typeface="Times New Roman"/>
                          <a:cs typeface="Times New Roman"/>
                        </a:rPr>
                        <a:t>Água bruta</a:t>
                      </a:r>
                      <a:endParaRPr lang="pt-BR"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600"/>
                        </a:spcAft>
                      </a:pPr>
                      <a:r>
                        <a:rPr lang="pt-BR" sz="1100">
                          <a:latin typeface="Arial"/>
                          <a:ea typeface="Times New Roman"/>
                          <a:cs typeface="Times New Roman"/>
                        </a:rPr>
                        <a:t>Membrana filtrante</a:t>
                      </a:r>
                      <a:endParaRPr lang="pt-BR" sz="1100">
                        <a:latin typeface="Calibri"/>
                        <a:ea typeface="Calibri"/>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600"/>
                        </a:spcAft>
                      </a:pPr>
                      <a:r>
                        <a:rPr lang="pt-BR" sz="1100">
                          <a:latin typeface="Arial"/>
                          <a:ea typeface="Times New Roman"/>
                          <a:cs typeface="Times New Roman"/>
                        </a:rPr>
                        <a:t>Contagem Padrão de Bactérias Heterotróficas</a:t>
                      </a:r>
                      <a:endParaRPr lang="pt-BR"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pt-BR" sz="1100">
                          <a:latin typeface="Arial"/>
                          <a:ea typeface="Times New Roman"/>
                          <a:cs typeface="Times New Roman"/>
                        </a:rPr>
                        <a:t>Água bruta / tratada</a:t>
                      </a:r>
                      <a:endParaRPr lang="pt-BR"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pt-BR" sz="1100" dirty="0">
                          <a:latin typeface="Arial"/>
                          <a:ea typeface="Times New Roman"/>
                          <a:cs typeface="Times New Roman"/>
                        </a:rPr>
                        <a:t>Contagem em placas (técnica de </a:t>
                      </a:r>
                      <a:r>
                        <a:rPr lang="pt-BR" sz="1100" i="1" dirty="0" err="1">
                          <a:latin typeface="Arial"/>
                          <a:ea typeface="Times New Roman"/>
                          <a:cs typeface="Times New Roman"/>
                        </a:rPr>
                        <a:t>pourplate</a:t>
                      </a:r>
                      <a:r>
                        <a:rPr lang="pt-BR" sz="1100" dirty="0">
                          <a:latin typeface="Arial"/>
                          <a:ea typeface="Times New Roman"/>
                          <a:cs typeface="Times New Roman"/>
                        </a:rPr>
                        <a:t>)</a:t>
                      </a:r>
                      <a:endParaRPr lang="pt-BR"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58510" y="395567"/>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12289" name="Rectangle 1"/>
          <p:cNvSpPr>
            <a:spLocks noChangeArrowheads="1"/>
          </p:cNvSpPr>
          <p:nvPr/>
        </p:nvSpPr>
        <p:spPr bwMode="auto">
          <a:xfrm>
            <a:off x="1214414" y="928670"/>
            <a:ext cx="67866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Tabela 2: Parâmetros microbiológicos realizados pelo Laboratório Bacteriológico, tipos de amostra avaliados e metodologias adotadas</a:t>
            </a: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ela 7"/>
          <p:cNvGraphicFramePr>
            <a:graphicFrameLocks noGrp="1"/>
          </p:cNvGraphicFramePr>
          <p:nvPr/>
        </p:nvGraphicFramePr>
        <p:xfrm>
          <a:off x="1571603" y="1428736"/>
          <a:ext cx="6072231" cy="1571636"/>
        </p:xfrm>
        <a:graphic>
          <a:graphicData uri="http://schemas.openxmlformats.org/drawingml/2006/table">
            <a:tbl>
              <a:tblPr/>
              <a:tblGrid>
                <a:gridCol w="2024077"/>
                <a:gridCol w="2024077"/>
                <a:gridCol w="2024077"/>
              </a:tblGrid>
              <a:tr h="280649">
                <a:tc>
                  <a:txBody>
                    <a:bodyPr/>
                    <a:lstStyle/>
                    <a:p>
                      <a:pPr algn="ctr">
                        <a:lnSpc>
                          <a:spcPct val="150000"/>
                        </a:lnSpc>
                        <a:spcAft>
                          <a:spcPts val="600"/>
                        </a:spcAft>
                      </a:pPr>
                      <a:r>
                        <a:rPr lang="pt-BR" sz="1100" b="1" dirty="0">
                          <a:latin typeface="Arial"/>
                          <a:ea typeface="Times New Roman"/>
                          <a:cs typeface="Times New Roman"/>
                        </a:rPr>
                        <a:t>Parâmetro</a:t>
                      </a:r>
                      <a:endParaRPr lang="pt-BR"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600"/>
                        </a:spcAft>
                      </a:pPr>
                      <a:r>
                        <a:rPr lang="pt-BR" sz="1100" b="1">
                          <a:latin typeface="Arial"/>
                          <a:ea typeface="Times New Roman"/>
                          <a:cs typeface="Times New Roman"/>
                        </a:rPr>
                        <a:t>Tipo de amostra</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600"/>
                        </a:spcAft>
                      </a:pPr>
                      <a:r>
                        <a:rPr lang="pt-BR" sz="1100" b="1">
                          <a:latin typeface="Arial"/>
                          <a:ea typeface="Times New Roman"/>
                          <a:cs typeface="Times New Roman"/>
                        </a:rPr>
                        <a:t>Metodologia </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0329">
                <a:tc>
                  <a:txBody>
                    <a:bodyPr/>
                    <a:lstStyle/>
                    <a:p>
                      <a:pPr algn="ctr">
                        <a:lnSpc>
                          <a:spcPct val="115000"/>
                        </a:lnSpc>
                        <a:spcAft>
                          <a:spcPts val="600"/>
                        </a:spcAft>
                      </a:pPr>
                      <a:r>
                        <a:rPr lang="pt-BR" sz="1100">
                          <a:latin typeface="Arial"/>
                          <a:ea typeface="Times New Roman"/>
                          <a:cs typeface="Times New Roman"/>
                        </a:rPr>
                        <a:t>Coliformes Totais / </a:t>
                      </a:r>
                      <a:r>
                        <a:rPr lang="pt-BR" sz="1100" i="1">
                          <a:latin typeface="Arial"/>
                          <a:ea typeface="Times New Roman"/>
                          <a:cs typeface="Times New Roman"/>
                        </a:rPr>
                        <a:t>Escherichia coli</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600"/>
                        </a:spcAft>
                      </a:pPr>
                      <a:r>
                        <a:rPr lang="pt-BR" sz="1100" dirty="0">
                          <a:latin typeface="Arial"/>
                          <a:ea typeface="Times New Roman"/>
                          <a:cs typeface="Times New Roman"/>
                        </a:rPr>
                        <a:t>Água tratada</a:t>
                      </a:r>
                      <a:endParaRPr lang="pt-BR"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600"/>
                        </a:spcAft>
                      </a:pPr>
                      <a:r>
                        <a:rPr lang="pt-BR" sz="1100" dirty="0">
                          <a:latin typeface="Arial"/>
                          <a:ea typeface="Times New Roman"/>
                          <a:cs typeface="Times New Roman"/>
                        </a:rPr>
                        <a:t>Substrato Enzimático (presença/ausência)</a:t>
                      </a:r>
                      <a:endParaRPr lang="pt-BR"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430329">
                <a:tc>
                  <a:txBody>
                    <a:bodyPr/>
                    <a:lstStyle/>
                    <a:p>
                      <a:pPr algn="ctr">
                        <a:lnSpc>
                          <a:spcPct val="115000"/>
                        </a:lnSpc>
                        <a:spcAft>
                          <a:spcPts val="600"/>
                        </a:spcAft>
                      </a:pPr>
                      <a:r>
                        <a:rPr lang="pt-BR" sz="1100">
                          <a:latin typeface="Arial"/>
                          <a:ea typeface="Times New Roman"/>
                          <a:cs typeface="Times New Roman"/>
                        </a:rPr>
                        <a:t>Coliformes Totais / </a:t>
                      </a:r>
                      <a:r>
                        <a:rPr lang="pt-BR" sz="1100" i="1">
                          <a:latin typeface="Arial"/>
                          <a:ea typeface="Times New Roman"/>
                          <a:cs typeface="Times New Roman"/>
                        </a:rPr>
                        <a:t>Escherichia coli</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50000"/>
                        </a:lnSpc>
                        <a:spcAft>
                          <a:spcPts val="600"/>
                        </a:spcAft>
                      </a:pPr>
                      <a:r>
                        <a:rPr lang="pt-BR" sz="1100">
                          <a:latin typeface="Arial"/>
                          <a:ea typeface="Times New Roman"/>
                          <a:cs typeface="Times New Roman"/>
                        </a:rPr>
                        <a:t>Água bruta</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50000"/>
                        </a:lnSpc>
                        <a:spcAft>
                          <a:spcPts val="600"/>
                        </a:spcAft>
                      </a:pPr>
                      <a:r>
                        <a:rPr lang="pt-BR" sz="1100" dirty="0">
                          <a:latin typeface="Arial"/>
                          <a:ea typeface="Times New Roman"/>
                          <a:cs typeface="Times New Roman"/>
                        </a:rPr>
                        <a:t>Membrana filtrante</a:t>
                      </a:r>
                      <a:endParaRPr lang="pt-BR" sz="1100" dirty="0">
                        <a:latin typeface="Calibri"/>
                        <a:ea typeface="Calibri"/>
                        <a:cs typeface="Times New Roman"/>
                      </a:endParaRPr>
                    </a:p>
                  </a:txBody>
                  <a:tcPr marL="68580" marR="68580" marT="0" marB="0">
                    <a:lnL>
                      <a:noFill/>
                    </a:lnL>
                    <a:lnR>
                      <a:noFill/>
                    </a:lnR>
                    <a:lnT>
                      <a:noFill/>
                    </a:lnT>
                    <a:lnB>
                      <a:noFill/>
                    </a:lnB>
                    <a:solidFill>
                      <a:schemeClr val="bg1"/>
                    </a:solidFill>
                  </a:tcPr>
                </a:tc>
              </a:tr>
              <a:tr h="430329">
                <a:tc>
                  <a:txBody>
                    <a:bodyPr/>
                    <a:lstStyle/>
                    <a:p>
                      <a:pPr algn="ctr">
                        <a:lnSpc>
                          <a:spcPct val="115000"/>
                        </a:lnSpc>
                        <a:spcAft>
                          <a:spcPts val="600"/>
                        </a:spcAft>
                      </a:pPr>
                      <a:r>
                        <a:rPr lang="pt-BR" sz="1100">
                          <a:latin typeface="Arial"/>
                          <a:ea typeface="Times New Roman"/>
                          <a:cs typeface="Times New Roman"/>
                        </a:rPr>
                        <a:t>Contagem Padrão de Bactérias Heterotróficas</a:t>
                      </a:r>
                      <a:endParaRPr lang="pt-BR"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600"/>
                        </a:spcAft>
                      </a:pPr>
                      <a:r>
                        <a:rPr lang="pt-BR" sz="1100" dirty="0">
                          <a:latin typeface="Arial"/>
                          <a:ea typeface="Times New Roman"/>
                          <a:cs typeface="Times New Roman"/>
                        </a:rPr>
                        <a:t>Água bruta / tratada</a:t>
                      </a:r>
                      <a:endParaRPr lang="pt-BR"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600"/>
                        </a:spcAft>
                      </a:pPr>
                      <a:r>
                        <a:rPr lang="pt-BR" sz="1100" dirty="0">
                          <a:latin typeface="Arial"/>
                          <a:ea typeface="Times New Roman"/>
                          <a:cs typeface="Times New Roman"/>
                        </a:rPr>
                        <a:t>Contagem em placas (técnica de </a:t>
                      </a:r>
                      <a:r>
                        <a:rPr lang="pt-BR" sz="1100" i="1" dirty="0" err="1" smtClean="0">
                          <a:latin typeface="Arial"/>
                          <a:ea typeface="Times New Roman"/>
                          <a:cs typeface="Times New Roman"/>
                        </a:rPr>
                        <a:t>pour</a:t>
                      </a:r>
                      <a:r>
                        <a:rPr lang="pt-BR" sz="1100" i="1" dirty="0" smtClean="0">
                          <a:latin typeface="Arial"/>
                          <a:ea typeface="Times New Roman"/>
                          <a:cs typeface="Times New Roman"/>
                        </a:rPr>
                        <a:t> </a:t>
                      </a:r>
                      <a:r>
                        <a:rPr lang="pt-BR" sz="1100" i="1" dirty="0" err="1" smtClean="0">
                          <a:latin typeface="Arial"/>
                          <a:ea typeface="Times New Roman"/>
                          <a:cs typeface="Times New Roman"/>
                        </a:rPr>
                        <a:t>plate</a:t>
                      </a:r>
                      <a:r>
                        <a:rPr lang="pt-BR" sz="1100" dirty="0">
                          <a:latin typeface="Arial"/>
                          <a:ea typeface="Times New Roman"/>
                          <a:cs typeface="Times New Roman"/>
                        </a:rPr>
                        <a:t>)</a:t>
                      </a:r>
                      <a:endParaRPr lang="pt-BR"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290" name="Rectangle 2"/>
          <p:cNvSpPr>
            <a:spLocks noChangeArrowheads="1"/>
          </p:cNvSpPr>
          <p:nvPr/>
        </p:nvSpPr>
        <p:spPr bwMode="auto">
          <a:xfrm>
            <a:off x="1142976" y="3357562"/>
            <a:ext cx="699358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Tabela 3: Parâmetros físico-químicos realizados pelo Laboratório Físico-Químico, tipos de amostra avaliados e metodologias adotadas</a:t>
            </a: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ela 9"/>
          <p:cNvGraphicFramePr>
            <a:graphicFrameLocks noGrp="1"/>
          </p:cNvGraphicFramePr>
          <p:nvPr/>
        </p:nvGraphicFramePr>
        <p:xfrm>
          <a:off x="1571601" y="3857628"/>
          <a:ext cx="6143670" cy="2857496"/>
        </p:xfrm>
        <a:graphic>
          <a:graphicData uri="http://schemas.openxmlformats.org/drawingml/2006/table">
            <a:tbl>
              <a:tblPr/>
              <a:tblGrid>
                <a:gridCol w="2047890"/>
                <a:gridCol w="2047890"/>
                <a:gridCol w="2047890"/>
              </a:tblGrid>
              <a:tr h="295603">
                <a:tc>
                  <a:txBody>
                    <a:bodyPr/>
                    <a:lstStyle/>
                    <a:p>
                      <a:pPr algn="ctr">
                        <a:lnSpc>
                          <a:spcPct val="150000"/>
                        </a:lnSpc>
                        <a:spcAft>
                          <a:spcPts val="600"/>
                        </a:spcAft>
                      </a:pPr>
                      <a:r>
                        <a:rPr lang="pt-BR" sz="1100" b="1" dirty="0">
                          <a:latin typeface="Arial"/>
                          <a:ea typeface="Times New Roman"/>
                          <a:cs typeface="Times New Roman"/>
                        </a:rPr>
                        <a:t>Parâmetro</a:t>
                      </a:r>
                      <a:endParaRPr lang="pt-BR"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600"/>
                        </a:spcAft>
                      </a:pPr>
                      <a:r>
                        <a:rPr lang="pt-BR" sz="1100" b="1">
                          <a:latin typeface="Arial"/>
                          <a:ea typeface="Times New Roman"/>
                          <a:cs typeface="Times New Roman"/>
                        </a:rPr>
                        <a:t>Tipo de amostra</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600"/>
                        </a:spcAft>
                      </a:pPr>
                      <a:r>
                        <a:rPr lang="pt-BR" sz="1100" b="1">
                          <a:latin typeface="Arial"/>
                          <a:ea typeface="Times New Roman"/>
                          <a:cs typeface="Times New Roman"/>
                        </a:rPr>
                        <a:t>Metodologia </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3258">
                <a:tc>
                  <a:txBody>
                    <a:bodyPr/>
                    <a:lstStyle/>
                    <a:p>
                      <a:pPr algn="ctr">
                        <a:lnSpc>
                          <a:spcPct val="115000"/>
                        </a:lnSpc>
                        <a:spcAft>
                          <a:spcPts val="600"/>
                        </a:spcAft>
                      </a:pPr>
                      <a:r>
                        <a:rPr lang="pt-BR" sz="1100">
                          <a:latin typeface="Arial"/>
                          <a:ea typeface="Times New Roman"/>
                          <a:cs typeface="Times New Roman"/>
                        </a:rPr>
                        <a:t>pH</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600"/>
                        </a:spcAft>
                      </a:pPr>
                      <a:r>
                        <a:rPr lang="pt-BR" sz="1100">
                          <a:latin typeface="Arial"/>
                          <a:ea typeface="Times New Roman"/>
                          <a:cs typeface="Times New Roman"/>
                        </a:rPr>
                        <a:t>Água bruta / decantada /tratada</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50000"/>
                        </a:lnSpc>
                        <a:spcAft>
                          <a:spcPts val="600"/>
                        </a:spcAft>
                      </a:pPr>
                      <a:r>
                        <a:rPr lang="pt-BR" sz="1100">
                          <a:latin typeface="Arial"/>
                          <a:ea typeface="Times New Roman"/>
                          <a:cs typeface="Times New Roman"/>
                        </a:rPr>
                        <a:t>Potenciométrico</a:t>
                      </a:r>
                      <a:endParaRPr lang="pt-B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453258">
                <a:tc>
                  <a:txBody>
                    <a:bodyPr/>
                    <a:lstStyle/>
                    <a:p>
                      <a:pPr algn="ctr">
                        <a:lnSpc>
                          <a:spcPct val="115000"/>
                        </a:lnSpc>
                        <a:spcAft>
                          <a:spcPts val="600"/>
                        </a:spcAft>
                      </a:pPr>
                      <a:r>
                        <a:rPr lang="pt-BR" sz="1100">
                          <a:latin typeface="Arial"/>
                          <a:ea typeface="Times New Roman"/>
                          <a:cs typeface="Times New Roman"/>
                        </a:rPr>
                        <a:t>Cor</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15000"/>
                        </a:lnSpc>
                        <a:spcAft>
                          <a:spcPts val="600"/>
                        </a:spcAft>
                      </a:pPr>
                      <a:r>
                        <a:rPr lang="pt-BR" sz="1100">
                          <a:latin typeface="Arial"/>
                          <a:ea typeface="Times New Roman"/>
                          <a:cs typeface="Times New Roman"/>
                        </a:rPr>
                        <a:t>Água bruta / decantada / filtrada / tratada</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15000"/>
                        </a:lnSpc>
                        <a:spcAft>
                          <a:spcPts val="600"/>
                        </a:spcAft>
                      </a:pPr>
                      <a:r>
                        <a:rPr lang="pt-BR" sz="1100">
                          <a:latin typeface="Arial"/>
                          <a:ea typeface="Times New Roman"/>
                          <a:cs typeface="Times New Roman"/>
                        </a:rPr>
                        <a:t>Colorimétrico (monocromático)</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r>
              <a:tr h="453258">
                <a:tc>
                  <a:txBody>
                    <a:bodyPr/>
                    <a:lstStyle/>
                    <a:p>
                      <a:pPr algn="ctr">
                        <a:lnSpc>
                          <a:spcPct val="115000"/>
                        </a:lnSpc>
                        <a:spcAft>
                          <a:spcPts val="600"/>
                        </a:spcAft>
                      </a:pPr>
                      <a:r>
                        <a:rPr lang="pt-BR" sz="1100">
                          <a:latin typeface="Arial"/>
                          <a:ea typeface="Times New Roman"/>
                          <a:cs typeface="Times New Roman"/>
                        </a:rPr>
                        <a:t>Turbidez</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15000"/>
                        </a:lnSpc>
                        <a:spcAft>
                          <a:spcPts val="600"/>
                        </a:spcAft>
                      </a:pPr>
                      <a:r>
                        <a:rPr lang="pt-BR" sz="1100">
                          <a:latin typeface="Arial"/>
                          <a:ea typeface="Times New Roman"/>
                          <a:cs typeface="Times New Roman"/>
                        </a:rPr>
                        <a:t>Água bruta / decantada / filtrada / tratada</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50000"/>
                        </a:lnSpc>
                        <a:spcAft>
                          <a:spcPts val="600"/>
                        </a:spcAft>
                      </a:pPr>
                      <a:r>
                        <a:rPr lang="pt-BR" sz="1100">
                          <a:latin typeface="Arial"/>
                          <a:ea typeface="Times New Roman"/>
                          <a:cs typeface="Times New Roman"/>
                        </a:rPr>
                        <a:t>Nefelométrico</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r>
              <a:tr h="453258">
                <a:tc>
                  <a:txBody>
                    <a:bodyPr/>
                    <a:lstStyle/>
                    <a:p>
                      <a:pPr algn="ctr">
                        <a:lnSpc>
                          <a:spcPct val="115000"/>
                        </a:lnSpc>
                        <a:spcAft>
                          <a:spcPts val="600"/>
                        </a:spcAft>
                      </a:pPr>
                      <a:r>
                        <a:rPr lang="pt-BR" sz="1100">
                          <a:latin typeface="Arial"/>
                          <a:ea typeface="Times New Roman"/>
                          <a:cs typeface="Times New Roman"/>
                        </a:rPr>
                        <a:t>Cloro Residual Livre</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15000"/>
                        </a:lnSpc>
                        <a:spcAft>
                          <a:spcPts val="600"/>
                        </a:spcAft>
                      </a:pPr>
                      <a:r>
                        <a:rPr lang="pt-BR" sz="1100">
                          <a:latin typeface="Arial"/>
                          <a:ea typeface="Times New Roman"/>
                          <a:cs typeface="Times New Roman"/>
                        </a:rPr>
                        <a:t>Água decantada / filtrada / tratada</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50000"/>
                        </a:lnSpc>
                        <a:spcAft>
                          <a:spcPts val="600"/>
                        </a:spcAft>
                      </a:pPr>
                      <a:r>
                        <a:rPr lang="pt-BR" sz="1100">
                          <a:latin typeface="Arial"/>
                          <a:ea typeface="Times New Roman"/>
                          <a:cs typeface="Times New Roman"/>
                        </a:rPr>
                        <a:t>Colorimétrico</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r>
              <a:tr h="295603">
                <a:tc>
                  <a:txBody>
                    <a:bodyPr/>
                    <a:lstStyle/>
                    <a:p>
                      <a:pPr algn="ctr">
                        <a:lnSpc>
                          <a:spcPct val="115000"/>
                        </a:lnSpc>
                        <a:spcAft>
                          <a:spcPts val="600"/>
                        </a:spcAft>
                      </a:pPr>
                      <a:r>
                        <a:rPr lang="pt-BR" sz="1100">
                          <a:latin typeface="Arial"/>
                          <a:ea typeface="Times New Roman"/>
                          <a:cs typeface="Times New Roman"/>
                        </a:rPr>
                        <a:t>Flúor</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50000"/>
                        </a:lnSpc>
                        <a:spcAft>
                          <a:spcPts val="600"/>
                        </a:spcAft>
                      </a:pPr>
                      <a:r>
                        <a:rPr lang="pt-BR" sz="1100">
                          <a:latin typeface="Arial"/>
                          <a:ea typeface="Times New Roman"/>
                          <a:cs typeface="Times New Roman"/>
                        </a:rPr>
                        <a:t>Água filtrada / tratada</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c>
                  <a:txBody>
                    <a:bodyPr/>
                    <a:lstStyle/>
                    <a:p>
                      <a:pPr algn="ctr">
                        <a:lnSpc>
                          <a:spcPct val="150000"/>
                        </a:lnSpc>
                        <a:spcAft>
                          <a:spcPts val="600"/>
                        </a:spcAft>
                      </a:pPr>
                      <a:r>
                        <a:rPr lang="pt-BR" sz="1100">
                          <a:latin typeface="Arial"/>
                          <a:ea typeface="Times New Roman"/>
                          <a:cs typeface="Times New Roman"/>
                        </a:rPr>
                        <a:t>Íon Seletivo</a:t>
                      </a:r>
                      <a:endParaRPr lang="pt-BR" sz="1100">
                        <a:latin typeface="Calibri"/>
                        <a:ea typeface="Calibri"/>
                        <a:cs typeface="Times New Roman"/>
                      </a:endParaRPr>
                    </a:p>
                  </a:txBody>
                  <a:tcPr marL="68580" marR="68580" marT="0" marB="0">
                    <a:lnL>
                      <a:noFill/>
                    </a:lnL>
                    <a:lnR>
                      <a:noFill/>
                    </a:lnR>
                    <a:lnT>
                      <a:noFill/>
                    </a:lnT>
                    <a:lnB>
                      <a:noFill/>
                    </a:lnB>
                    <a:solidFill>
                      <a:schemeClr val="bg1"/>
                    </a:solidFill>
                  </a:tcPr>
                </a:tc>
              </a:tr>
              <a:tr h="453258">
                <a:tc>
                  <a:txBody>
                    <a:bodyPr/>
                    <a:lstStyle/>
                    <a:p>
                      <a:pPr algn="ctr">
                        <a:lnSpc>
                          <a:spcPct val="115000"/>
                        </a:lnSpc>
                        <a:spcAft>
                          <a:spcPts val="600"/>
                        </a:spcAft>
                      </a:pPr>
                      <a:r>
                        <a:rPr lang="pt-BR" sz="1100">
                          <a:latin typeface="Arial"/>
                          <a:ea typeface="Times New Roman"/>
                          <a:cs typeface="Times New Roman"/>
                        </a:rPr>
                        <a:t>Ferro solúvel, Alumínio solúvel, Manganês solúvel</a:t>
                      </a:r>
                      <a:endParaRPr lang="pt-BR"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600"/>
                        </a:spcAft>
                      </a:pPr>
                      <a:r>
                        <a:rPr lang="pt-BR" sz="1100">
                          <a:latin typeface="Arial"/>
                          <a:ea typeface="Times New Roman"/>
                          <a:cs typeface="Times New Roman"/>
                        </a:rPr>
                        <a:t>Água bruta / decantada / tratada</a:t>
                      </a:r>
                      <a:endParaRPr lang="pt-BR"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600"/>
                        </a:spcAft>
                      </a:pPr>
                      <a:r>
                        <a:rPr lang="pt-BR" sz="1100" dirty="0">
                          <a:latin typeface="Arial"/>
                          <a:ea typeface="Times New Roman"/>
                          <a:cs typeface="Times New Roman"/>
                        </a:rPr>
                        <a:t>Colorimétrico</a:t>
                      </a:r>
                      <a:endParaRPr lang="pt-BR"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428604"/>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6" name="CaixaDeTexto 5"/>
          <p:cNvSpPr txBox="1"/>
          <p:nvPr/>
        </p:nvSpPr>
        <p:spPr>
          <a:xfrm>
            <a:off x="571472" y="1071546"/>
            <a:ext cx="8001056" cy="4801314"/>
          </a:xfrm>
          <a:prstGeom prst="rect">
            <a:avLst/>
          </a:prstGeom>
          <a:noFill/>
        </p:spPr>
        <p:txBody>
          <a:bodyPr wrap="square" rtlCol="0">
            <a:spAutoFit/>
          </a:bodyPr>
          <a:lstStyle/>
          <a:p>
            <a:pPr algn="just">
              <a:buFont typeface="Wingdings" pitchFamily="2" charset="2"/>
              <a:buChar char="v"/>
            </a:pPr>
            <a:r>
              <a:rPr lang="pt-BR" dirty="0" smtClean="0">
                <a:latin typeface="Arial" pitchFamily="34" charset="0"/>
                <a:cs typeface="Arial" pitchFamily="34" charset="0"/>
              </a:rPr>
              <a:t> Início do processo de implantação: 2016.</a:t>
            </a:r>
          </a:p>
          <a:p>
            <a:pPr algn="just"/>
            <a:endParaRPr lang="pt-BR" dirty="0" smtClean="0">
              <a:latin typeface="Arial" pitchFamily="34" charset="0"/>
              <a:cs typeface="Arial" pitchFamily="34" charset="0"/>
            </a:endParaRPr>
          </a:p>
          <a:p>
            <a:pPr algn="just">
              <a:buFont typeface="Wingdings" pitchFamily="2" charset="2"/>
              <a:buChar char="v"/>
            </a:pPr>
            <a:r>
              <a:rPr lang="pt-BR" dirty="0" smtClean="0">
                <a:latin typeface="Arial" pitchFamily="34" charset="0"/>
                <a:cs typeface="Arial" pitchFamily="34" charset="0"/>
              </a:rPr>
              <a:t> Realização de cursos de gestão e controle da qualidade analítica, visitas a laboratórios que possuem sistemas de gestão de qualidade, leitura de manuais e também a experiência de alguns membros da equipe do laboratório.</a:t>
            </a:r>
          </a:p>
          <a:p>
            <a:pPr algn="just"/>
            <a:endParaRPr lang="pt-BR" dirty="0" smtClean="0">
              <a:latin typeface="Arial" pitchFamily="34" charset="0"/>
              <a:cs typeface="Arial" pitchFamily="34" charset="0"/>
            </a:endParaRPr>
          </a:p>
          <a:p>
            <a:pPr algn="just">
              <a:buFont typeface="Wingdings" pitchFamily="2" charset="2"/>
              <a:buChar char="v"/>
            </a:pPr>
            <a:r>
              <a:rPr lang="pt-BR" dirty="0" smtClean="0">
                <a:latin typeface="Arial" pitchFamily="34" charset="0"/>
                <a:cs typeface="Arial" pitchFamily="34" charset="0"/>
              </a:rPr>
              <a:t> Elaboração dos </a:t>
            </a:r>
            <a:r>
              <a:rPr lang="pt-BR" b="1" dirty="0" smtClean="0">
                <a:latin typeface="Arial" pitchFamily="34" charset="0"/>
                <a:cs typeface="Arial" pitchFamily="34" charset="0"/>
              </a:rPr>
              <a:t>Procedimentos Operacionais Padrão (</a:t>
            </a:r>
            <a:r>
              <a:rPr lang="pt-BR" b="1" dirty="0" err="1" smtClean="0">
                <a:latin typeface="Arial" pitchFamily="34" charset="0"/>
                <a:cs typeface="Arial" pitchFamily="34" charset="0"/>
              </a:rPr>
              <a:t>POPs</a:t>
            </a:r>
            <a:r>
              <a:rPr lang="pt-BR" b="1" dirty="0" smtClean="0">
                <a:latin typeface="Arial" pitchFamily="34" charset="0"/>
                <a:cs typeface="Arial" pitchFamily="34" charset="0"/>
              </a:rPr>
              <a:t>):</a:t>
            </a:r>
            <a:r>
              <a:rPr lang="pt-BR" dirty="0" smtClean="0">
                <a:latin typeface="Arial" pitchFamily="34" charset="0"/>
                <a:cs typeface="Arial" pitchFamily="34" charset="0"/>
              </a:rPr>
              <a:t> descrição detalhada, clara e coerente de cada um dos procedimentos analíticos, adequando-os ao </a:t>
            </a:r>
            <a:r>
              <a:rPr lang="pt-BR" i="1" dirty="0" smtClean="0">
                <a:latin typeface="Arial" pitchFamily="34" charset="0"/>
                <a:cs typeface="Arial" pitchFamily="34" charset="0"/>
              </a:rPr>
              <a:t>Standard </a:t>
            </a:r>
            <a:r>
              <a:rPr lang="pt-BR" i="1" dirty="0" err="1" smtClean="0">
                <a:latin typeface="Arial" pitchFamily="34" charset="0"/>
                <a:cs typeface="Arial" pitchFamily="34" charset="0"/>
              </a:rPr>
              <a:t>Methods</a:t>
            </a:r>
            <a:r>
              <a:rPr lang="pt-BR" i="1" dirty="0" smtClean="0">
                <a:latin typeface="Arial" pitchFamily="34" charset="0"/>
                <a:cs typeface="Arial" pitchFamily="34" charset="0"/>
              </a:rPr>
              <a:t> for </a:t>
            </a:r>
            <a:r>
              <a:rPr lang="pt-BR" i="1" dirty="0" err="1" smtClean="0">
                <a:latin typeface="Arial" pitchFamily="34" charset="0"/>
                <a:cs typeface="Arial" pitchFamily="34" charset="0"/>
              </a:rPr>
              <a:t>the</a:t>
            </a:r>
            <a:r>
              <a:rPr lang="pt-BR" i="1" dirty="0" smtClean="0">
                <a:latin typeface="Arial" pitchFamily="34" charset="0"/>
                <a:cs typeface="Arial" pitchFamily="34" charset="0"/>
              </a:rPr>
              <a:t> </a:t>
            </a:r>
            <a:r>
              <a:rPr lang="pt-BR" i="1" dirty="0" err="1" smtClean="0">
                <a:latin typeface="Arial" pitchFamily="34" charset="0"/>
                <a:cs typeface="Arial" pitchFamily="34" charset="0"/>
              </a:rPr>
              <a:t>Examination</a:t>
            </a:r>
            <a:r>
              <a:rPr lang="pt-BR" i="1" dirty="0" smtClean="0">
                <a:latin typeface="Arial" pitchFamily="34" charset="0"/>
                <a:cs typeface="Arial" pitchFamily="34" charset="0"/>
              </a:rPr>
              <a:t> </a:t>
            </a:r>
            <a:r>
              <a:rPr lang="pt-BR" i="1" dirty="0" err="1" smtClean="0">
                <a:latin typeface="Arial" pitchFamily="34" charset="0"/>
                <a:cs typeface="Arial" pitchFamily="34" charset="0"/>
              </a:rPr>
              <a:t>of</a:t>
            </a:r>
            <a:r>
              <a:rPr lang="pt-BR" i="1" dirty="0" smtClean="0">
                <a:latin typeface="Arial" pitchFamily="34" charset="0"/>
                <a:cs typeface="Arial" pitchFamily="34" charset="0"/>
              </a:rPr>
              <a:t> </a:t>
            </a:r>
            <a:r>
              <a:rPr lang="pt-BR" i="1" dirty="0" err="1" smtClean="0">
                <a:latin typeface="Arial" pitchFamily="34" charset="0"/>
                <a:cs typeface="Arial" pitchFamily="34" charset="0"/>
              </a:rPr>
              <a:t>Water</a:t>
            </a:r>
            <a:r>
              <a:rPr lang="pt-BR" i="1" dirty="0" smtClean="0">
                <a:latin typeface="Arial" pitchFamily="34" charset="0"/>
                <a:cs typeface="Arial" pitchFamily="34" charset="0"/>
              </a:rPr>
              <a:t> </a:t>
            </a:r>
            <a:r>
              <a:rPr lang="pt-BR" i="1" dirty="0" err="1" smtClean="0">
                <a:latin typeface="Arial" pitchFamily="34" charset="0"/>
                <a:cs typeface="Arial" pitchFamily="34" charset="0"/>
              </a:rPr>
              <a:t>and</a:t>
            </a:r>
            <a:r>
              <a:rPr lang="pt-BR" i="1" dirty="0" smtClean="0">
                <a:latin typeface="Arial" pitchFamily="34" charset="0"/>
                <a:cs typeface="Arial" pitchFamily="34" charset="0"/>
              </a:rPr>
              <a:t> </a:t>
            </a:r>
            <a:r>
              <a:rPr lang="pt-BR" i="1" dirty="0" err="1" smtClean="0">
                <a:latin typeface="Arial" pitchFamily="34" charset="0"/>
                <a:cs typeface="Arial" pitchFamily="34" charset="0"/>
              </a:rPr>
              <a:t>Wastewater</a:t>
            </a:r>
            <a:r>
              <a:rPr lang="pt-BR" i="1" dirty="0" smtClean="0">
                <a:latin typeface="Arial" pitchFamily="34" charset="0"/>
                <a:cs typeface="Arial" pitchFamily="34" charset="0"/>
              </a:rPr>
              <a:t> </a:t>
            </a:r>
            <a:r>
              <a:rPr lang="pt-BR" dirty="0" smtClean="0">
                <a:latin typeface="Arial" pitchFamily="34" charset="0"/>
                <a:cs typeface="Arial" pitchFamily="34" charset="0"/>
              </a:rPr>
              <a:t>(2012).</a:t>
            </a:r>
          </a:p>
          <a:p>
            <a:pPr algn="just"/>
            <a:endParaRPr lang="pt-BR" dirty="0" smtClean="0">
              <a:latin typeface="Arial" pitchFamily="34" charset="0"/>
              <a:cs typeface="Arial" pitchFamily="34" charset="0"/>
            </a:endParaRPr>
          </a:p>
          <a:p>
            <a:pPr algn="just">
              <a:buFont typeface="Wingdings" pitchFamily="2" charset="2"/>
              <a:buChar char="v"/>
            </a:pPr>
            <a:r>
              <a:rPr lang="pt-BR" dirty="0" smtClean="0">
                <a:latin typeface="Arial" pitchFamily="34" charset="0"/>
                <a:cs typeface="Arial" pitchFamily="34" charset="0"/>
              </a:rPr>
              <a:t> Elaboração e atualização  das planilhas e formulários utilizados para registro e inserção de informações sobre preparo de reagentes e meios de cultura, coleta e recebimento de amostras, resultados analíticos, controle de temperatura de estufas e banho-maria, etc.</a:t>
            </a:r>
          </a:p>
          <a:p>
            <a:pPr algn="just">
              <a:buFont typeface="Wingdings" pitchFamily="2" charset="2"/>
              <a:buChar char="v"/>
            </a:pP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428604"/>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6" name="CaixaDeTexto 5"/>
          <p:cNvSpPr txBox="1"/>
          <p:nvPr/>
        </p:nvSpPr>
        <p:spPr>
          <a:xfrm>
            <a:off x="500034" y="1028905"/>
            <a:ext cx="8072494" cy="6186309"/>
          </a:xfrm>
          <a:prstGeom prst="rect">
            <a:avLst/>
          </a:prstGeom>
          <a:noFill/>
        </p:spPr>
        <p:txBody>
          <a:bodyPr wrap="square" rtlCol="0">
            <a:spAutoFit/>
          </a:bodyPr>
          <a:lstStyle/>
          <a:p>
            <a:pPr algn="just">
              <a:buFont typeface="Wingdings" pitchFamily="2" charset="2"/>
              <a:buChar char="v"/>
            </a:pPr>
            <a:r>
              <a:rPr lang="pt-BR" dirty="0" smtClean="0">
                <a:latin typeface="Arial" pitchFamily="34" charset="0"/>
                <a:cs typeface="Arial" pitchFamily="34" charset="0"/>
              </a:rPr>
              <a:t> Laboratório Bacteriológico: uso de </a:t>
            </a:r>
            <a:r>
              <a:rPr lang="pt-BR" b="1" dirty="0" smtClean="0">
                <a:latin typeface="Arial" pitchFamily="34" charset="0"/>
                <a:cs typeface="Arial" pitchFamily="34" charset="0"/>
              </a:rPr>
              <a:t>cepas bacterianas de referência:</a:t>
            </a:r>
          </a:p>
          <a:p>
            <a:pPr lvl="1" algn="just">
              <a:buFont typeface="Courier New" pitchFamily="49" charset="0"/>
              <a:buChar char="o"/>
            </a:pPr>
            <a:r>
              <a:rPr lang="pt-BR" i="1" dirty="0" smtClean="0">
                <a:latin typeface="Arial" pitchFamily="34" charset="0"/>
                <a:cs typeface="Arial" pitchFamily="34" charset="0"/>
              </a:rPr>
              <a:t> </a:t>
            </a:r>
            <a:r>
              <a:rPr lang="pt-BR" i="1" dirty="0" err="1" smtClean="0">
                <a:latin typeface="Arial" pitchFamily="34" charset="0"/>
                <a:cs typeface="Arial" pitchFamily="34" charset="0"/>
              </a:rPr>
              <a:t>Pseudomonas</a:t>
            </a:r>
            <a:r>
              <a:rPr lang="pt-BR" i="1" dirty="0" smtClean="0">
                <a:latin typeface="Arial" pitchFamily="34" charset="0"/>
                <a:cs typeface="Arial" pitchFamily="34" charset="0"/>
              </a:rPr>
              <a:t> </a:t>
            </a:r>
            <a:r>
              <a:rPr lang="pt-BR" i="1" dirty="0" err="1" smtClean="0">
                <a:latin typeface="Arial" pitchFamily="34" charset="0"/>
                <a:cs typeface="Arial" pitchFamily="34" charset="0"/>
              </a:rPr>
              <a:t>aeruginosa</a:t>
            </a:r>
            <a:r>
              <a:rPr lang="pt-BR" dirty="0" smtClean="0">
                <a:latin typeface="Arial" pitchFamily="34" charset="0"/>
                <a:cs typeface="Arial" pitchFamily="34" charset="0"/>
              </a:rPr>
              <a:t> – Coleção de Cultura </a:t>
            </a:r>
            <a:r>
              <a:rPr lang="pt-BR" dirty="0" err="1" smtClean="0">
                <a:latin typeface="Arial" pitchFamily="34" charset="0"/>
                <a:cs typeface="Arial" pitchFamily="34" charset="0"/>
              </a:rPr>
              <a:t>Cefar</a:t>
            </a:r>
            <a:r>
              <a:rPr lang="pt-BR" dirty="0" smtClean="0">
                <a:latin typeface="Arial" pitchFamily="34" charset="0"/>
                <a:cs typeface="Arial" pitchFamily="34" charset="0"/>
              </a:rPr>
              <a:t> Diagnóstica CCCD – P007 (bactéria não coliforme).</a:t>
            </a:r>
          </a:p>
          <a:p>
            <a:pPr lvl="1" algn="just">
              <a:buFont typeface="Courier New" pitchFamily="49" charset="0"/>
              <a:buChar char="o"/>
            </a:pPr>
            <a:r>
              <a:rPr lang="pt-BR" i="1" dirty="0" smtClean="0">
                <a:latin typeface="Arial" pitchFamily="34" charset="0"/>
                <a:cs typeface="Arial" pitchFamily="34" charset="0"/>
              </a:rPr>
              <a:t> </a:t>
            </a:r>
            <a:r>
              <a:rPr lang="pt-BR" i="1" dirty="0" err="1" smtClean="0">
                <a:latin typeface="Arial" pitchFamily="34" charset="0"/>
                <a:cs typeface="Arial" pitchFamily="34" charset="0"/>
              </a:rPr>
              <a:t>Enterobacter</a:t>
            </a:r>
            <a:r>
              <a:rPr lang="pt-BR" i="1" dirty="0" smtClean="0">
                <a:latin typeface="Arial" pitchFamily="34" charset="0"/>
                <a:cs typeface="Arial" pitchFamily="34" charset="0"/>
              </a:rPr>
              <a:t> </a:t>
            </a:r>
            <a:r>
              <a:rPr lang="pt-BR" i="1" dirty="0" err="1" smtClean="0">
                <a:latin typeface="Arial" pitchFamily="34" charset="0"/>
                <a:cs typeface="Arial" pitchFamily="34" charset="0"/>
              </a:rPr>
              <a:t>aerogenes</a:t>
            </a:r>
            <a:r>
              <a:rPr lang="pt-BR" dirty="0" smtClean="0">
                <a:latin typeface="Arial" pitchFamily="34" charset="0"/>
                <a:cs typeface="Arial" pitchFamily="34" charset="0"/>
              </a:rPr>
              <a:t> – Coleção de Cultura </a:t>
            </a:r>
            <a:r>
              <a:rPr lang="pt-BR" dirty="0" err="1" smtClean="0">
                <a:latin typeface="Arial" pitchFamily="34" charset="0"/>
                <a:cs typeface="Arial" pitchFamily="34" charset="0"/>
              </a:rPr>
              <a:t>Cefar</a:t>
            </a:r>
            <a:r>
              <a:rPr lang="pt-BR" dirty="0" smtClean="0">
                <a:latin typeface="Arial" pitchFamily="34" charset="0"/>
                <a:cs typeface="Arial" pitchFamily="34" charset="0"/>
              </a:rPr>
              <a:t> Diagnóstica CCCD – E001 (coliforme total).</a:t>
            </a:r>
          </a:p>
          <a:p>
            <a:pPr lvl="1" algn="just">
              <a:buFont typeface="Courier New" pitchFamily="49" charset="0"/>
              <a:buChar char="o"/>
            </a:pPr>
            <a:r>
              <a:rPr lang="pt-BR" i="1" dirty="0" smtClean="0">
                <a:latin typeface="Arial" pitchFamily="34" charset="0"/>
                <a:cs typeface="Arial" pitchFamily="34" charset="0"/>
              </a:rPr>
              <a:t> </a:t>
            </a:r>
            <a:r>
              <a:rPr lang="pt-BR" i="1" dirty="0" err="1" smtClean="0">
                <a:latin typeface="Arial" pitchFamily="34" charset="0"/>
                <a:cs typeface="Arial" pitchFamily="34" charset="0"/>
              </a:rPr>
              <a:t>Escherichia</a:t>
            </a:r>
            <a:r>
              <a:rPr lang="pt-BR" i="1" dirty="0" smtClean="0">
                <a:latin typeface="Arial" pitchFamily="34" charset="0"/>
                <a:cs typeface="Arial" pitchFamily="34" charset="0"/>
              </a:rPr>
              <a:t> </a:t>
            </a:r>
            <a:r>
              <a:rPr lang="pt-BR" i="1" dirty="0" err="1" smtClean="0">
                <a:latin typeface="Arial" pitchFamily="34" charset="0"/>
                <a:cs typeface="Arial" pitchFamily="34" charset="0"/>
              </a:rPr>
              <a:t>coli</a:t>
            </a:r>
            <a:r>
              <a:rPr lang="pt-BR" dirty="0" smtClean="0">
                <a:latin typeface="Arial" pitchFamily="34" charset="0"/>
                <a:cs typeface="Arial" pitchFamily="34" charset="0"/>
              </a:rPr>
              <a:t> – Coleção de Cultura </a:t>
            </a:r>
            <a:r>
              <a:rPr lang="pt-BR" dirty="0" err="1" smtClean="0">
                <a:latin typeface="Arial" pitchFamily="34" charset="0"/>
                <a:cs typeface="Arial" pitchFamily="34" charset="0"/>
              </a:rPr>
              <a:t>Cefar</a:t>
            </a:r>
            <a:r>
              <a:rPr lang="pt-BR" dirty="0" smtClean="0">
                <a:latin typeface="Arial" pitchFamily="34" charset="0"/>
                <a:cs typeface="Arial" pitchFamily="34" charset="0"/>
              </a:rPr>
              <a:t> Diagnóstica CCCD – E008.</a:t>
            </a:r>
          </a:p>
          <a:p>
            <a:pPr lvl="1" algn="just"/>
            <a:endParaRPr lang="pt-BR" dirty="0" smtClean="0">
              <a:latin typeface="Arial" pitchFamily="34" charset="0"/>
              <a:cs typeface="Arial" pitchFamily="34" charset="0"/>
            </a:endParaRPr>
          </a:p>
          <a:p>
            <a:pPr algn="just">
              <a:buFont typeface="Wingdings" pitchFamily="2" charset="2"/>
              <a:buChar char="v"/>
            </a:pPr>
            <a:r>
              <a:rPr lang="pt-BR" b="1" dirty="0" smtClean="0">
                <a:latin typeface="Arial" pitchFamily="34" charset="0"/>
                <a:cs typeface="Arial" pitchFamily="34" charset="0"/>
              </a:rPr>
              <a:t> </a:t>
            </a:r>
            <a:r>
              <a:rPr lang="pt-BR" dirty="0" smtClean="0">
                <a:latin typeface="Arial" pitchFamily="34" charset="0"/>
                <a:cs typeface="Arial" pitchFamily="34" charset="0"/>
              </a:rPr>
              <a:t>Participação regular em </a:t>
            </a:r>
            <a:r>
              <a:rPr lang="pt-BR" b="1" dirty="0" smtClean="0">
                <a:latin typeface="Arial" pitchFamily="34" charset="0"/>
                <a:cs typeface="Arial" pitchFamily="34" charset="0"/>
              </a:rPr>
              <a:t>programas de ensaios </a:t>
            </a:r>
            <a:r>
              <a:rPr lang="pt-BR" b="1" dirty="0" err="1" smtClean="0">
                <a:latin typeface="Arial" pitchFamily="34" charset="0"/>
                <a:cs typeface="Arial" pitchFamily="34" charset="0"/>
              </a:rPr>
              <a:t>interlaboratoriais</a:t>
            </a:r>
            <a:r>
              <a:rPr lang="pt-BR" b="1" dirty="0" smtClean="0">
                <a:latin typeface="Arial" pitchFamily="34" charset="0"/>
                <a:cs typeface="Arial" pitchFamily="34" charset="0"/>
              </a:rPr>
              <a:t> externos: </a:t>
            </a:r>
            <a:r>
              <a:rPr lang="pt-BR" dirty="0" smtClean="0">
                <a:latin typeface="Arial" pitchFamily="34" charset="0"/>
                <a:cs typeface="Arial" pitchFamily="34" charset="0"/>
              </a:rPr>
              <a:t>mecanismo que permite a comparação de resultados analíticos entre diferentes laboratórios. Possibilita classificar o performance dos resultados em: Excelente, Bom, Aceitável (indicando desempenho proficiente no ensaio), Necessita Melhora e Incompatível (desempenho não proficiente no ensaio). Provedores de programas </a:t>
            </a:r>
            <a:r>
              <a:rPr lang="pt-BR" dirty="0" err="1" smtClean="0">
                <a:latin typeface="Arial" pitchFamily="34" charset="0"/>
                <a:cs typeface="Arial" pitchFamily="34" charset="0"/>
              </a:rPr>
              <a:t>interlaboratoriais</a:t>
            </a:r>
            <a:r>
              <a:rPr lang="pt-BR" dirty="0" smtClean="0">
                <a:latin typeface="Arial" pitchFamily="34" charset="0"/>
                <a:cs typeface="Arial" pitchFamily="34" charset="0"/>
              </a:rPr>
              <a:t>: “ABES/PROAGUA” (</a:t>
            </a:r>
            <a:r>
              <a:rPr lang="pt-BR" u="sng" dirty="0" smtClean="0">
                <a:latin typeface="Arial" pitchFamily="34" charset="0"/>
                <a:cs typeface="Arial" pitchFamily="34" charset="0"/>
                <a:hlinkClick r:id="rId3"/>
              </a:rPr>
              <a:t>www.proaguaambiental.com.br</a:t>
            </a:r>
            <a:r>
              <a:rPr lang="pt-BR" dirty="0" smtClean="0">
                <a:latin typeface="Arial" pitchFamily="34" charset="0"/>
                <a:cs typeface="Arial" pitchFamily="34" charset="0"/>
              </a:rPr>
              <a:t>) e “Programa de Ensaios de Proficiência” da SABESB (</a:t>
            </a:r>
            <a:r>
              <a:rPr lang="pt-BR" u="sng" dirty="0" smtClean="0">
                <a:latin typeface="Arial" pitchFamily="34" charset="0"/>
                <a:cs typeface="Arial" pitchFamily="34" charset="0"/>
                <a:hlinkClick r:id="rId4"/>
              </a:rPr>
              <a:t>www.labwin.net/sabesp</a:t>
            </a:r>
            <a:r>
              <a:rPr lang="pt-BR" dirty="0" smtClean="0">
                <a:latin typeface="Arial" pitchFamily="34" charset="0"/>
                <a:cs typeface="Arial" pitchFamily="34" charset="0"/>
              </a:rPr>
              <a:t>) (este último de participação gratuita).</a:t>
            </a:r>
          </a:p>
          <a:p>
            <a:pPr algn="just">
              <a:buFont typeface="Wingdings" pitchFamily="2" charset="2"/>
              <a:buChar char="v"/>
            </a:pPr>
            <a:endParaRPr lang="pt-BR" b="1" dirty="0" smtClean="0">
              <a:latin typeface="Arial" pitchFamily="34" charset="0"/>
              <a:cs typeface="Arial" pitchFamily="34" charset="0"/>
            </a:endParaRPr>
          </a:p>
          <a:p>
            <a:pPr algn="just">
              <a:buFont typeface="Wingdings" pitchFamily="2" charset="2"/>
              <a:buChar char="v"/>
            </a:pPr>
            <a:endParaRPr lang="pt-BR" b="1" dirty="0" smtClean="0">
              <a:latin typeface="Arial" pitchFamily="34" charset="0"/>
              <a:cs typeface="Arial" pitchFamily="34" charset="0"/>
            </a:endParaRPr>
          </a:p>
          <a:p>
            <a:pPr algn="just">
              <a:buFont typeface="Wingdings" pitchFamily="2" charset="2"/>
              <a:buChar char="v"/>
            </a:pPr>
            <a:endParaRPr lang="pt-BR" b="1" dirty="0" smtClean="0">
              <a:latin typeface="Arial" pitchFamily="34" charset="0"/>
              <a:cs typeface="Arial" pitchFamily="34" charset="0"/>
            </a:endParaRPr>
          </a:p>
          <a:p>
            <a:pPr lvl="1" algn="just">
              <a:buFont typeface="Wingdings" pitchFamily="2" charset="2"/>
              <a:buChar char="v"/>
            </a:pPr>
            <a:endParaRPr lang="pt-BR" dirty="0" smtClean="0">
              <a:latin typeface="Arial" pitchFamily="34" charset="0"/>
              <a:cs typeface="Arial" pitchFamily="34" charset="0"/>
            </a:endParaRPr>
          </a:p>
          <a:p>
            <a:pPr algn="just"/>
            <a:endParaRPr lang="pt-BR" b="1" dirty="0" smtClean="0">
              <a:latin typeface="Arial" pitchFamily="34" charset="0"/>
              <a:cs typeface="Arial" pitchFamily="34" charset="0"/>
            </a:endParaRPr>
          </a:p>
          <a:p>
            <a:pPr algn="just"/>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2786050" y="428604"/>
            <a:ext cx="3670878" cy="461665"/>
          </a:xfrm>
          <a:prstGeom prst="rect">
            <a:avLst/>
          </a:prstGeom>
        </p:spPr>
        <p:txBody>
          <a:bodyPr wrap="none">
            <a:spAutoFit/>
          </a:bodyPr>
          <a:lstStyle/>
          <a:p>
            <a:pPr lvl="0" algn="ctr" fontAlgn="base">
              <a:spcBef>
                <a:spcPct val="0"/>
              </a:spcBef>
              <a:spcAft>
                <a:spcPct val="0"/>
              </a:spcAft>
            </a:pPr>
            <a:r>
              <a:rPr lang="pt-BR" sz="2400" b="1" dirty="0" smtClean="0">
                <a:solidFill>
                  <a:srgbClr val="002060"/>
                </a:solidFill>
                <a:latin typeface="Arial" pitchFamily="34" charset="0"/>
                <a:ea typeface="Times New Roman" pitchFamily="18" charset="0"/>
                <a:cs typeface="Times New Roman" pitchFamily="18" charset="0"/>
              </a:rPr>
              <a:t>MATERIAL E MÉTODOS</a:t>
            </a:r>
          </a:p>
        </p:txBody>
      </p:sp>
      <p:sp>
        <p:nvSpPr>
          <p:cNvPr id="6" name="CaixaDeTexto 5"/>
          <p:cNvSpPr txBox="1"/>
          <p:nvPr/>
        </p:nvSpPr>
        <p:spPr>
          <a:xfrm>
            <a:off x="428596" y="928670"/>
            <a:ext cx="8286808" cy="4539704"/>
          </a:xfrm>
          <a:prstGeom prst="rect">
            <a:avLst/>
          </a:prstGeom>
          <a:noFill/>
        </p:spPr>
        <p:txBody>
          <a:bodyPr wrap="square" rtlCol="0">
            <a:spAutoFit/>
          </a:bodyPr>
          <a:lstStyle/>
          <a:p>
            <a:pPr algn="just">
              <a:buFont typeface="Wingdings" pitchFamily="2" charset="2"/>
              <a:buChar char="v"/>
            </a:pPr>
            <a:r>
              <a:rPr lang="pt-BR" sz="1700" dirty="0" smtClean="0">
                <a:latin typeface="Arial" pitchFamily="34" charset="0"/>
                <a:cs typeface="Arial" pitchFamily="34" charset="0"/>
              </a:rPr>
              <a:t> Laboratório Físico-Químico: uso de </a:t>
            </a:r>
            <a:r>
              <a:rPr lang="pt-BR" sz="1700" b="1" dirty="0" smtClean="0">
                <a:latin typeface="Arial" pitchFamily="34" charset="0"/>
                <a:cs typeface="Arial" pitchFamily="34" charset="0"/>
              </a:rPr>
              <a:t>padrões de referência e calibração de equipamentos. </a:t>
            </a:r>
            <a:r>
              <a:rPr lang="pt-BR" sz="1700" dirty="0" smtClean="0">
                <a:latin typeface="Arial" pitchFamily="34" charset="0"/>
                <a:cs typeface="Arial" pitchFamily="34" charset="0"/>
              </a:rPr>
              <a:t>Os padrões são testados diariamente frente às metodologias analíticas e equipamentos e tem como objetivos garantir a qualidade e precisão dos resultados analíticos, avaliar soluções, reagentes e equipamentos utilizados, promovendo a melhoria contínua dos processos laboratoriais.</a:t>
            </a:r>
            <a:endParaRPr lang="pt-BR" sz="1700" b="1" dirty="0" smtClean="0">
              <a:latin typeface="Arial" pitchFamily="34" charset="0"/>
              <a:cs typeface="Arial" pitchFamily="34" charset="0"/>
            </a:endParaRPr>
          </a:p>
          <a:p>
            <a:pPr lvl="1" algn="just">
              <a:buFont typeface="Courier New" pitchFamily="49" charset="0"/>
              <a:buChar char="o"/>
            </a:pPr>
            <a:r>
              <a:rPr lang="pt-BR" sz="1700" dirty="0" smtClean="0">
                <a:latin typeface="Arial" pitchFamily="34" charset="0"/>
                <a:cs typeface="Arial" pitchFamily="34" charset="0"/>
              </a:rPr>
              <a:t> </a:t>
            </a:r>
            <a:r>
              <a:rPr lang="pt-BR" sz="1700" u="sng" dirty="0" smtClean="0">
                <a:latin typeface="Arial" pitchFamily="34" charset="0"/>
                <a:cs typeface="Arial" pitchFamily="34" charset="0"/>
              </a:rPr>
              <a:t>Calibração e aferição do </a:t>
            </a:r>
            <a:r>
              <a:rPr lang="pt-BR" sz="1700" b="1" u="sng" dirty="0" err="1" smtClean="0">
                <a:latin typeface="Arial" pitchFamily="34" charset="0"/>
                <a:cs typeface="Arial" pitchFamily="34" charset="0"/>
              </a:rPr>
              <a:t>pHmetro</a:t>
            </a:r>
            <a:r>
              <a:rPr lang="pt-BR" sz="1700" b="1" u="sng" dirty="0" smtClean="0">
                <a:latin typeface="Arial" pitchFamily="34" charset="0"/>
                <a:cs typeface="Arial" pitchFamily="34" charset="0"/>
              </a:rPr>
              <a:t>:</a:t>
            </a:r>
            <a:r>
              <a:rPr lang="pt-BR" sz="1700" u="sng" dirty="0" smtClean="0">
                <a:latin typeface="Arial" pitchFamily="34" charset="0"/>
                <a:cs typeface="Arial" pitchFamily="34" charset="0"/>
              </a:rPr>
              <a:t> </a:t>
            </a:r>
            <a:r>
              <a:rPr lang="pt-BR" sz="1700" dirty="0" smtClean="0">
                <a:latin typeface="Arial" pitchFamily="34" charset="0"/>
                <a:cs typeface="Arial" pitchFamily="34" charset="0"/>
              </a:rPr>
              <a:t>Soluções-Tampão adquiridas comercialmente - geralmente padrões de pH 4,00, pH 7,00 e pH 10,00.</a:t>
            </a:r>
          </a:p>
          <a:p>
            <a:pPr lvl="1" algn="just">
              <a:buFont typeface="Courier New" pitchFamily="49" charset="0"/>
              <a:buChar char="o"/>
            </a:pPr>
            <a:r>
              <a:rPr lang="pt-BR" sz="1700" dirty="0" smtClean="0">
                <a:latin typeface="Arial" pitchFamily="34" charset="0"/>
                <a:cs typeface="Arial" pitchFamily="34" charset="0"/>
              </a:rPr>
              <a:t> Soluções de </a:t>
            </a:r>
            <a:r>
              <a:rPr lang="pt-BR" sz="1700" dirty="0" err="1" smtClean="0">
                <a:latin typeface="Arial" pitchFamily="34" charset="0"/>
                <a:cs typeface="Arial" pitchFamily="34" charset="0"/>
              </a:rPr>
              <a:t>Formazina</a:t>
            </a:r>
            <a:r>
              <a:rPr lang="pt-BR" sz="1700" dirty="0" smtClean="0">
                <a:latin typeface="Arial" pitchFamily="34" charset="0"/>
                <a:cs typeface="Arial" pitchFamily="34" charset="0"/>
              </a:rPr>
              <a:t> são utilizadas para </a:t>
            </a:r>
            <a:r>
              <a:rPr lang="pt-BR" sz="1700" u="sng" dirty="0" smtClean="0">
                <a:latin typeface="Arial" pitchFamily="34" charset="0"/>
                <a:cs typeface="Arial" pitchFamily="34" charset="0"/>
              </a:rPr>
              <a:t>calibração e verificação dos </a:t>
            </a:r>
            <a:r>
              <a:rPr lang="pt-BR" sz="1700" b="1" u="sng" dirty="0" err="1" smtClean="0">
                <a:latin typeface="Arial" pitchFamily="34" charset="0"/>
                <a:cs typeface="Arial" pitchFamily="34" charset="0"/>
              </a:rPr>
              <a:t>turbidímetros</a:t>
            </a:r>
            <a:r>
              <a:rPr lang="pt-BR" sz="1700" u="sng" dirty="0" smtClean="0">
                <a:latin typeface="Arial" pitchFamily="34" charset="0"/>
                <a:cs typeface="Arial" pitchFamily="34" charset="0"/>
              </a:rPr>
              <a:t>.</a:t>
            </a:r>
            <a:r>
              <a:rPr lang="pt-BR" sz="1700" dirty="0" smtClean="0">
                <a:latin typeface="Arial" pitchFamily="34" charset="0"/>
                <a:cs typeface="Arial" pitchFamily="34" charset="0"/>
              </a:rPr>
              <a:t> São utilizados diversos padrões, numa faixa de valores que vai de 0 a 800 UNT. </a:t>
            </a:r>
          </a:p>
          <a:p>
            <a:pPr lvl="1" algn="just">
              <a:buFont typeface="Courier New" pitchFamily="49" charset="0"/>
              <a:buChar char="o"/>
            </a:pPr>
            <a:r>
              <a:rPr lang="pt-BR" sz="1700" dirty="0" smtClean="0">
                <a:latin typeface="Arial" pitchFamily="34" charset="0"/>
                <a:cs typeface="Arial" pitchFamily="34" charset="0"/>
              </a:rPr>
              <a:t> Soluções de compostos de platina/cobalto para calibração e verificação de </a:t>
            </a:r>
            <a:r>
              <a:rPr lang="pt-BR" sz="1700" b="1" u="sng" dirty="0" smtClean="0">
                <a:latin typeface="Arial" pitchFamily="34" charset="0"/>
                <a:cs typeface="Arial" pitchFamily="34" charset="0"/>
              </a:rPr>
              <a:t>equipamentos de medição de cor</a:t>
            </a:r>
            <a:r>
              <a:rPr lang="pt-BR" sz="1700" u="sng" dirty="0" smtClean="0">
                <a:latin typeface="Arial" pitchFamily="34" charset="0"/>
                <a:cs typeface="Arial" pitchFamily="34" charset="0"/>
              </a:rPr>
              <a:t>. </a:t>
            </a:r>
          </a:p>
          <a:p>
            <a:pPr lvl="1" algn="just">
              <a:buFont typeface="Courier New" pitchFamily="49" charset="0"/>
              <a:buChar char="o"/>
            </a:pPr>
            <a:r>
              <a:rPr lang="pt-BR" sz="1700" dirty="0" smtClean="0">
                <a:latin typeface="Arial" pitchFamily="34" charset="0"/>
                <a:cs typeface="Arial" pitchFamily="34" charset="0"/>
              </a:rPr>
              <a:t> Utilizam-se soluções de sulfato de alumínio e potássio como padrão para </a:t>
            </a:r>
            <a:r>
              <a:rPr lang="pt-BR" sz="1700" u="sng" dirty="0" smtClean="0">
                <a:latin typeface="Arial" pitchFamily="34" charset="0"/>
                <a:cs typeface="Arial" pitchFamily="34" charset="0"/>
              </a:rPr>
              <a:t>análises de</a:t>
            </a:r>
            <a:r>
              <a:rPr lang="pt-BR" sz="1700" b="1" u="sng" dirty="0" smtClean="0">
                <a:latin typeface="Arial" pitchFamily="34" charset="0"/>
                <a:cs typeface="Arial" pitchFamily="34" charset="0"/>
              </a:rPr>
              <a:t> alumínio solúvel</a:t>
            </a:r>
            <a:r>
              <a:rPr lang="pt-BR" sz="1700" dirty="0" smtClean="0">
                <a:latin typeface="Arial" pitchFamily="34" charset="0"/>
                <a:cs typeface="Arial" pitchFamily="34" charset="0"/>
              </a:rPr>
              <a:t>; soluções de permanganato de potássio para o </a:t>
            </a:r>
            <a:r>
              <a:rPr lang="pt-BR" sz="1700" b="1" u="sng" dirty="0" smtClean="0">
                <a:latin typeface="Arial" pitchFamily="34" charset="0"/>
                <a:cs typeface="Arial" pitchFamily="34" charset="0"/>
              </a:rPr>
              <a:t>cloro residual livre</a:t>
            </a:r>
            <a:r>
              <a:rPr lang="pt-BR" sz="1700" dirty="0" smtClean="0">
                <a:latin typeface="Arial" pitchFamily="34" charset="0"/>
                <a:cs typeface="Arial" pitchFamily="34" charset="0"/>
              </a:rPr>
              <a:t>; soluções de sulfato ferroso amoniacal para </a:t>
            </a:r>
            <a:r>
              <a:rPr lang="pt-BR" sz="1700" b="1" u="sng" dirty="0" smtClean="0">
                <a:latin typeface="Arial" pitchFamily="34" charset="0"/>
                <a:cs typeface="Arial" pitchFamily="34" charset="0"/>
              </a:rPr>
              <a:t>ferro solúvel</a:t>
            </a:r>
            <a:r>
              <a:rPr lang="pt-BR" sz="1700" dirty="0" smtClean="0">
                <a:latin typeface="Arial" pitchFamily="34" charset="0"/>
                <a:cs typeface="Arial" pitchFamily="34" charset="0"/>
              </a:rPr>
              <a:t>; soluções de fluoreto de sódio para </a:t>
            </a:r>
            <a:r>
              <a:rPr lang="pt-BR" sz="1700" b="1" u="sng" dirty="0" smtClean="0">
                <a:latin typeface="Arial" pitchFamily="34" charset="0"/>
                <a:cs typeface="Arial" pitchFamily="34" charset="0"/>
              </a:rPr>
              <a:t>flúor</a:t>
            </a:r>
            <a:r>
              <a:rPr lang="pt-BR" sz="1700" dirty="0" smtClean="0">
                <a:latin typeface="Arial" pitchFamily="34" charset="0"/>
                <a:cs typeface="Arial" pitchFamily="34" charset="0"/>
              </a:rPr>
              <a:t>; e soluções de sulfato de manganês para </a:t>
            </a:r>
            <a:r>
              <a:rPr lang="pt-BR" sz="1700" b="1" u="sng" dirty="0" smtClean="0">
                <a:latin typeface="Arial" pitchFamily="34" charset="0"/>
                <a:cs typeface="Arial" pitchFamily="34" charset="0"/>
              </a:rPr>
              <a:t>manganês solúvel</a:t>
            </a:r>
            <a:r>
              <a:rPr lang="pt-BR" sz="17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2115</Words>
  <Application>Microsoft Office PowerPoint</Application>
  <PresentationFormat>Apresentação na tela (4:3)</PresentationFormat>
  <Paragraphs>176</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PROCEDIMENTOS DE GESTÃO DA QUALIDADE EM UM LABORATÓRIO DE ESTAÇÃO DE TRATAMENTO DE ÁGUA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icanalle</cp:lastModifiedBy>
  <cp:revision>33</cp:revision>
  <dcterms:created xsi:type="dcterms:W3CDTF">2018-05-02T19:43:05Z</dcterms:created>
  <dcterms:modified xsi:type="dcterms:W3CDTF">2019-05-01T12:52:15Z</dcterms:modified>
</cp:coreProperties>
</file>