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89" r:id="rId3"/>
    <p:sldId id="300" r:id="rId4"/>
    <p:sldId id="305" r:id="rId5"/>
    <p:sldId id="306" r:id="rId6"/>
    <p:sldId id="307" r:id="rId7"/>
    <p:sldId id="311" r:id="rId8"/>
    <p:sldId id="308" r:id="rId9"/>
    <p:sldId id="309" r:id="rId10"/>
    <p:sldId id="310" r:id="rId11"/>
    <p:sldId id="30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C49"/>
    <a:srgbClr val="FB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45" autoAdjust="0"/>
    <p:restoredTop sz="79619" autoAdjust="0"/>
  </p:normalViewPr>
  <p:slideViewPr>
    <p:cSldViewPr>
      <p:cViewPr varScale="1">
        <p:scale>
          <a:sx n="80" d="100"/>
          <a:sy n="80" d="100"/>
        </p:scale>
        <p:origin x="80" y="376"/>
      </p:cViewPr>
      <p:guideLst>
        <p:guide pos="3840"/>
        <p:guide pos="6816"/>
        <p:guide pos="816"/>
        <p:guide orient="horz" pos="2160"/>
      </p:guideLst>
    </p:cSldViewPr>
  </p:slideViewPr>
  <p:outlineViewPr>
    <p:cViewPr>
      <p:scale>
        <a:sx n="33" d="100"/>
        <a:sy n="33" d="100"/>
      </p:scale>
      <p:origin x="48" y="898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600"/>
              <a:t>Planos de Saneamento</a:t>
            </a:r>
            <a:r>
              <a:rPr lang="pt-BR" sz="1600" baseline="0"/>
              <a:t> Básico ( Municípios Regulados)</a:t>
            </a:r>
            <a:endParaRPr lang="pt-BR" sz="16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Plan1!$B$2</c:f>
              <c:strCache>
                <c:ptCount val="1"/>
                <c:pt idx="0">
                  <c:v>Municípios Regulados Sem PMSB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Plan1!$A$3:$A$8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Plan1!$B$3:$B$8</c:f>
              <c:numCache>
                <c:formatCode>General</c:formatCode>
                <c:ptCount val="6"/>
                <c:pt idx="0">
                  <c:v>691</c:v>
                </c:pt>
                <c:pt idx="1">
                  <c:v>1479</c:v>
                </c:pt>
                <c:pt idx="2">
                  <c:v>1699</c:v>
                </c:pt>
                <c:pt idx="3">
                  <c:v>1793</c:v>
                </c:pt>
                <c:pt idx="4">
                  <c:v>1459</c:v>
                </c:pt>
                <c:pt idx="5">
                  <c:v>1523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BF-4774-B19B-502B9AAAFF8A}"/>
            </c:ext>
          </c:extLst>
        </c:ser>
        <c:ser>
          <c:idx val="1"/>
          <c:order val="1"/>
          <c:tx>
            <c:strRef>
              <c:f>Plan1!$C$2</c:f>
              <c:strCache>
                <c:ptCount val="1"/>
                <c:pt idx="0">
                  <c:v>Municípios Regulados Com PMSB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Plan1!$A$3:$A$8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Plan1!$C$3:$C$8</c:f>
              <c:numCache>
                <c:formatCode>General</c:formatCode>
                <c:ptCount val="6"/>
                <c:pt idx="0">
                  <c:v>162</c:v>
                </c:pt>
                <c:pt idx="1">
                  <c:v>417</c:v>
                </c:pt>
                <c:pt idx="2">
                  <c:v>597</c:v>
                </c:pt>
                <c:pt idx="3">
                  <c:v>923</c:v>
                </c:pt>
                <c:pt idx="4">
                  <c:v>1150</c:v>
                </c:pt>
                <c:pt idx="5">
                  <c:v>1223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8BF-4774-B19B-502B9AAAFF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941344"/>
        <c:axId val="242940560"/>
      </c:barChart>
      <c:lineChart>
        <c:grouping val="standard"/>
        <c:varyColors val="0"/>
        <c:ser>
          <c:idx val="2"/>
          <c:order val="2"/>
          <c:tx>
            <c:strRef>
              <c:f>Plan1!$D$2</c:f>
              <c:strCache>
                <c:ptCount val="1"/>
                <c:pt idx="0">
                  <c:v>% Com PMSB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Plan1!$A$3:$A$8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Plan1!$D$3:$D$8</c:f>
              <c:numCache>
                <c:formatCode>0%</c:formatCode>
                <c:ptCount val="6"/>
                <c:pt idx="0">
                  <c:v>0.19</c:v>
                </c:pt>
                <c:pt idx="1">
                  <c:v>0.22</c:v>
                </c:pt>
                <c:pt idx="2">
                  <c:v>0.26</c:v>
                </c:pt>
                <c:pt idx="3">
                  <c:v>0.34</c:v>
                </c:pt>
                <c:pt idx="4">
                  <c:v>0.44</c:v>
                </c:pt>
                <c:pt idx="5">
                  <c:v>0.45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8BF-4774-B19B-502B9AAAFF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2939776"/>
        <c:axId val="242940952"/>
      </c:lineChart>
      <c:catAx>
        <c:axId val="24294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2940560"/>
        <c:crosses val="autoZero"/>
        <c:auto val="1"/>
        <c:lblAlgn val="ctr"/>
        <c:lblOffset val="100"/>
        <c:noMultiLvlLbl val="0"/>
      </c:catAx>
      <c:valAx>
        <c:axId val="242940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2941344"/>
        <c:crosses val="autoZero"/>
        <c:crossBetween val="between"/>
        <c:majorUnit val="500"/>
      </c:valAx>
      <c:valAx>
        <c:axId val="24294095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242939776"/>
        <c:crosses val="max"/>
        <c:crossBetween val="between"/>
        <c:majorUnit val="0.1"/>
      </c:valAx>
      <c:catAx>
        <c:axId val="242939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2940952"/>
        <c:crosses val="autoZero"/>
        <c:auto val="1"/>
        <c:lblAlgn val="ctr"/>
        <c:lblOffset val="100"/>
        <c:noMultiLvlLbl val="0"/>
      </c:catAx>
    </c:plotArea>
    <c:legend>
      <c:legendPos val="t"/>
      <c:legendEntry>
        <c:idx val="0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t-BR"/>
          </a:p>
        </c:txPr>
      </c:legendEntry>
      <c:legendEntry>
        <c:idx val="2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t-BR"/>
          </a:p>
        </c:txPr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Planos Municipais de Saneamento Básico do Paraná: Analise, Avaliação e Recomendações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5/16/2016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Planos Municipais de Saneamento Básico do Paraná: Analise, Avaliação e Recomendações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5/16/2016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/>
              <a:t>1</a:t>
            </a:fld>
            <a:endParaRPr lang="en-US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Planos Municipais de Saneamento Básico do Paraná: Analise, Avaliação e Recomendações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37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require more than one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Planos Municipais de Saneamento Básico do Paraná: Analise, Avaliação e Recomendações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Planos Municipais de Saneamento Básico do Paraná: Analise, Avaliação e Recomendações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B667E1-E601-4AAF-B95C-B25720D70A6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159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11</a:t>
            </a:fld>
            <a:endParaRPr lang="en-US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Planos Municipais de Saneamento Básico do Paraná: Analise, Avaliação e Recomendações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  <a:p>
            <a:pPr lvl="5"/>
            <a:r>
              <a:rPr/>
              <a:t>Sixth</a:t>
            </a:r>
          </a:p>
          <a:p>
            <a:pPr lvl="6"/>
            <a:r>
              <a:rPr/>
              <a:t>Seventh</a:t>
            </a:r>
          </a:p>
          <a:p>
            <a:pPr lvl="7"/>
            <a:r>
              <a:rPr/>
              <a:t>Eighth</a:t>
            </a:r>
          </a:p>
          <a:p>
            <a:pPr lvl="8"/>
            <a:r>
              <a:rPr/>
              <a:t>Ninth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05000"/>
            <a:ext cx="10210800" cy="2133600"/>
          </a:xfrm>
        </p:spPr>
        <p:txBody>
          <a:bodyPr>
            <a:normAutofit/>
          </a:bodyPr>
          <a:lstStyle/>
          <a:p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QUADRO DA ELABORAÇÃO DE PLANOS MUNICIPAIS DE SANEAMENTO BÁSICO NO BRASIL A PARTIR DAS PRORROGAÇÕES DA LEI N° 11.445/2007 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 descr="logo assema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1723209" cy="9691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3191691" y="533400"/>
            <a:ext cx="6096000" cy="7834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tabLst>
                <a:tab pos="2700020" algn="ctr"/>
                <a:tab pos="5400040" algn="r"/>
              </a:tabLst>
            </a:pPr>
            <a:r>
              <a:rPr lang="pt-B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XX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Exposição de Experiências Municipais em Saneamento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tabLst>
                <a:tab pos="2700020" algn="ctr"/>
                <a:tab pos="5400040" algn="r"/>
              </a:tabLst>
            </a:pP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de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maio de 2016 – Jaraguá do Sul – SC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hape 110"/>
          <p:cNvSpPr txBox="1">
            <a:spLocks/>
          </p:cNvSpPr>
          <p:nvPr/>
        </p:nvSpPr>
        <p:spPr>
          <a:xfrm>
            <a:off x="1553391" y="4678680"/>
            <a:ext cx="9372600" cy="19812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Wingdings" pitchFamily="2" charset="2"/>
              <a:buNone/>
              <a:defRPr sz="240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-US" sz="18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Autores</a:t>
            </a:r>
            <a:r>
              <a:rPr lang="en-US" sz="1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Rafaella O. Baracho </a:t>
            </a:r>
            <a:r>
              <a:rPr lang="en-US" sz="1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en-US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Alexandre A. </a:t>
            </a:r>
            <a:r>
              <a:rPr lang="en-US" sz="1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Godeiro</a:t>
            </a:r>
            <a:r>
              <a:rPr lang="en-US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 </a:t>
            </a:r>
            <a:r>
              <a:rPr lang="en-US" sz="18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Pedro H. C. </a:t>
            </a:r>
            <a:r>
              <a:rPr lang="en-US" sz="1800" dirty="0" err="1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Godeiro</a:t>
            </a:r>
            <a:r>
              <a:rPr lang="en-US" sz="18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 Bruno C. </a:t>
            </a:r>
            <a:r>
              <a:rPr lang="en-US" sz="1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Godeiro</a:t>
            </a:r>
            <a:endParaRPr lang="en-US" sz="18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2"/>
              </a:buClr>
              <a:buSzPct val="25000"/>
              <a:buFont typeface="Noto Sans Symbols"/>
              <a:buNone/>
            </a:pPr>
            <a:endParaRPr lang="en-US" sz="1800" dirty="0" smtClean="0">
              <a:solidFill>
                <a:schemeClr val="dk1"/>
              </a:solidFill>
            </a:endParaRPr>
          </a:p>
          <a:p>
            <a:pPr>
              <a:buClr>
                <a:schemeClr val="dk2"/>
              </a:buClr>
              <a:buSzPct val="25000"/>
              <a:buFont typeface="Noto Sans Symbols"/>
              <a:buNone/>
            </a:pPr>
            <a:endParaRPr lang="en-US" sz="18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2"/>
              </a:buClr>
              <a:buSzPct val="25000"/>
              <a:buFont typeface="Noto Sans Symbols"/>
              <a:buNone/>
            </a:pPr>
            <a:endParaRPr lang="en-US" sz="18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-US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>
              <a:buClr>
                <a:schemeClr val="dk2"/>
              </a:buClr>
              <a:buSzPct val="25000"/>
              <a:buFont typeface="Noto Sans Symbols"/>
              <a:buNone/>
            </a:pPr>
            <a:endParaRPr lang="en-US"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228600"/>
            <a:ext cx="9509760" cy="1233424"/>
          </a:xfrm>
        </p:spPr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1120" y="2087562"/>
            <a:ext cx="9509760" cy="4127627"/>
          </a:xfrm>
        </p:spPr>
        <p:txBody>
          <a:bodyPr>
            <a:normAutofit fontScale="77500" lnSpcReduction="2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ABAR. Saneamento Básico:  Regulação 2013. Fortaleza: Expressão Gráfica e Editora, 2013. 92 p.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ABAR. Saneamento Básico:  Regulação 2013. Brasília: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Ellite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Gráfica e Editora, 2015. 72 p.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BORJA, P. C. Avaliação de políticas públicas de saneamento básico: uma reflexão teórico-conceitual e metodológica a partir do Programa Bahia-Azul. In: MINISTÉRIO DAS CIDADES. Lei Nacional de Saneamento: perspectivas para as políticas e a gestão dos serviços públicos. Vol.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Brasília, 2009. 718 p.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BRASIL. Lei 11.445, de 5 de janeiro de 2007. "Estabelece as diretrizes nacionais para o Saneamento Básico; [...] e dá outras providências", publicada no DOU de 11/01/2007.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BRASIL. Decreto 7.217, de 21 de junho de 2010. Regulamenta a Lei no 11.445/07, [...], e dá outras providências. Diário Oficial [da República Federativa do Brasil], Brasília.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IBGE, L. R. S. Perfil dos Municípios Brasileiros (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Munic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Brasília, 2011. 363 p. Disponível em: &lt; http://www.ibge.gov.br/home/estatistica/economia/perfilmunic/2011/&gt;. Acesso em: 14 fev. de 2016.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 BRASIL. Diagnóstico da situação dos Planos Municipais de Saneamento Básico e da Regulação dos Serviços nas 100 maiores cidades brasileiras. São Paulo, 2014. 50 p. Disponível em: &lt; http://www.tratabrasil.org.br/datafiles/estudos/diagnostico/estudo-completo.pdf&gt;. Acesso em: 14 fev. de 2016.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8914" y="1219200"/>
            <a:ext cx="4040186" cy="2520839"/>
          </a:xfrm>
        </p:spPr>
        <p:txBody>
          <a:bodyPr>
            <a:noAutofit/>
          </a:bodyPr>
          <a:lstStyle/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QUADRO DA ELABORAÇÃO DE PLANOS MUNICIPAIS DE SANEAMENTO BÁSICO NO BRASIL A PARTIR DAS PRORROGAÇÕES DA LEI N° 11.445/2007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Espaço Reservado para Imagem 10"/>
          <p:cNvSpPr>
            <a:spLocks noGrp="1"/>
          </p:cNvSpPr>
          <p:nvPr>
            <p:ph type="pic" idx="1"/>
          </p:nvPr>
        </p:nvSpPr>
        <p:spPr/>
      </p:sp>
      <p:sp>
        <p:nvSpPr>
          <p:cNvPr id="12" name="Espaço Reservado para Texto 11"/>
          <p:cNvSpPr>
            <a:spLocks noGrp="1"/>
          </p:cNvSpPr>
          <p:nvPr>
            <p:ph type="body" sz="half" idx="2"/>
          </p:nvPr>
        </p:nvSpPr>
        <p:spPr>
          <a:xfrm>
            <a:off x="7315200" y="4305262"/>
            <a:ext cx="4800600" cy="209553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Rafaella O. Baracho </a:t>
            </a:r>
            <a:r>
              <a:rPr lang="en-US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|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rafaellabaracho@gmail.com</a:t>
            </a:r>
            <a:endParaRPr lang="en-US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Alexandre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A. </a:t>
            </a:r>
            <a:r>
              <a:rPr lang="en-US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Godeiro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|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alexandregodeiro@gmail.com</a:t>
            </a:r>
            <a:endParaRPr lang="en-US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Pedro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Godeiro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|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pedro.godeiro@gmail.com</a:t>
            </a:r>
            <a:endParaRPr lang="en-US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Bruno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C. </a:t>
            </a:r>
            <a:r>
              <a:rPr lang="en-US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Godeiro</a:t>
            </a:r>
            <a:r>
              <a:rPr lang="en-US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| </a:t>
            </a:r>
            <a:r>
              <a:rPr lang="en-US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bruno.godeiro@outlook.com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5" name="Picture 2" descr="http://www.arthurpinheiromachado.com.br/wp-content/uploads/2015/01/foto-post-arthur-pinheiro-machad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727" y="2398719"/>
            <a:ext cx="3913746" cy="391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otão de ação: Início 2">
            <a:hlinkClick r:id="" action="ppaction://hlinkshowjump?jump=firstslide" highlightClick="1"/>
          </p:cNvPr>
          <p:cNvSpPr/>
          <p:nvPr/>
        </p:nvSpPr>
        <p:spPr>
          <a:xfrm>
            <a:off x="11734800" y="6515100"/>
            <a:ext cx="228600" cy="190500"/>
          </a:xfrm>
          <a:prstGeom prst="actionButtonBeginning">
            <a:avLst/>
          </a:prstGeom>
          <a:solidFill>
            <a:srgbClr val="FBFCFC"/>
          </a:solidFill>
          <a:ln>
            <a:solidFill>
              <a:srgbClr val="232C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589250" y="1219200"/>
            <a:ext cx="21367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78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228600"/>
            <a:ext cx="9509760" cy="1233424"/>
          </a:xfrm>
        </p:spPr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Sumário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t-BR" smtClean="0"/>
              <a:t>2</a:t>
            </a:fld>
            <a:endParaRPr lang="pt-BR"/>
          </a:p>
        </p:txBody>
      </p:sp>
      <p:grpSp>
        <p:nvGrpSpPr>
          <p:cNvPr id="6" name="Group 5"/>
          <p:cNvGrpSpPr/>
          <p:nvPr/>
        </p:nvGrpSpPr>
        <p:grpSpPr>
          <a:xfrm>
            <a:off x="1531917" y="2300337"/>
            <a:ext cx="1425040" cy="808511"/>
            <a:chOff x="1626919" y="3550723"/>
            <a:chExt cx="1425040" cy="808511"/>
          </a:xfrm>
          <a:solidFill>
            <a:schemeClr val="accent1"/>
          </a:solidFill>
        </p:grpSpPr>
        <p:sp>
          <p:nvSpPr>
            <p:cNvPr id="23" name="Rounded Rectangle 3"/>
            <p:cNvSpPr/>
            <p:nvPr/>
          </p:nvSpPr>
          <p:spPr>
            <a:xfrm>
              <a:off x="2256312" y="4062352"/>
              <a:ext cx="795647" cy="296882"/>
            </a:xfrm>
            <a:prstGeom prst="roundRect">
              <a:avLst>
                <a:gd name="adj" fmla="val 281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spc="-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ounded Rectangle 2"/>
            <p:cNvSpPr/>
            <p:nvPr/>
          </p:nvSpPr>
          <p:spPr>
            <a:xfrm>
              <a:off x="1626919" y="3550723"/>
              <a:ext cx="795647" cy="296882"/>
            </a:xfrm>
            <a:prstGeom prst="roundRect">
              <a:avLst>
                <a:gd name="adj" fmla="val 281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spc="-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ounded Rectangle 1"/>
            <p:cNvSpPr/>
            <p:nvPr/>
          </p:nvSpPr>
          <p:spPr>
            <a:xfrm>
              <a:off x="1935678" y="3550723"/>
              <a:ext cx="807522" cy="80752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b="1" spc="-1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en-US" sz="2800" b="1" spc="-1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226945" y="2300337"/>
            <a:ext cx="1425040" cy="808511"/>
            <a:chOff x="1626919" y="3550723"/>
            <a:chExt cx="1425040" cy="808511"/>
          </a:xfrm>
          <a:solidFill>
            <a:schemeClr val="accent3"/>
          </a:solidFill>
        </p:grpSpPr>
        <p:sp>
          <p:nvSpPr>
            <p:cNvPr id="20" name="Rounded Rectangle 7"/>
            <p:cNvSpPr/>
            <p:nvPr/>
          </p:nvSpPr>
          <p:spPr>
            <a:xfrm>
              <a:off x="2256312" y="4062352"/>
              <a:ext cx="795647" cy="296882"/>
            </a:xfrm>
            <a:prstGeom prst="roundRect">
              <a:avLst>
                <a:gd name="adj" fmla="val 281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spc="-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ounded Rectangle 8"/>
            <p:cNvSpPr/>
            <p:nvPr/>
          </p:nvSpPr>
          <p:spPr>
            <a:xfrm>
              <a:off x="1626919" y="3550723"/>
              <a:ext cx="795647" cy="296882"/>
            </a:xfrm>
            <a:prstGeom prst="roundRect">
              <a:avLst>
                <a:gd name="adj" fmla="val 281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spc="-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ounded Rectangle 9"/>
            <p:cNvSpPr/>
            <p:nvPr/>
          </p:nvSpPr>
          <p:spPr>
            <a:xfrm>
              <a:off x="1935678" y="3550723"/>
              <a:ext cx="807522" cy="80752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b="1" spc="-1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  <a:endParaRPr lang="en-US" sz="2800" b="1" spc="-1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10"/>
          <p:cNvGrpSpPr/>
          <p:nvPr/>
        </p:nvGrpSpPr>
        <p:grpSpPr>
          <a:xfrm>
            <a:off x="6920177" y="2312214"/>
            <a:ext cx="1425040" cy="808511"/>
            <a:chOff x="1626919" y="3550723"/>
            <a:chExt cx="1425040" cy="808511"/>
          </a:xfrm>
          <a:solidFill>
            <a:schemeClr val="accent5"/>
          </a:solidFill>
        </p:grpSpPr>
        <p:sp>
          <p:nvSpPr>
            <p:cNvPr id="17" name="Rounded Rectangle 11"/>
            <p:cNvSpPr/>
            <p:nvPr/>
          </p:nvSpPr>
          <p:spPr>
            <a:xfrm>
              <a:off x="2256312" y="4062352"/>
              <a:ext cx="795647" cy="296882"/>
            </a:xfrm>
            <a:prstGeom prst="roundRect">
              <a:avLst>
                <a:gd name="adj" fmla="val 281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spc="-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ounded Rectangle 12"/>
            <p:cNvSpPr/>
            <p:nvPr/>
          </p:nvSpPr>
          <p:spPr>
            <a:xfrm>
              <a:off x="1626919" y="3550723"/>
              <a:ext cx="795647" cy="296882"/>
            </a:xfrm>
            <a:prstGeom prst="roundRect">
              <a:avLst>
                <a:gd name="adj" fmla="val 281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spc="-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3"/>
            <p:cNvSpPr/>
            <p:nvPr/>
          </p:nvSpPr>
          <p:spPr>
            <a:xfrm>
              <a:off x="1935678" y="3550723"/>
              <a:ext cx="807522" cy="80752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b="1" spc="-1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  <a:endParaRPr lang="en-US" sz="2800" b="1" spc="-1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14"/>
          <p:cNvGrpSpPr/>
          <p:nvPr/>
        </p:nvGrpSpPr>
        <p:grpSpPr>
          <a:xfrm>
            <a:off x="9842664" y="2300337"/>
            <a:ext cx="1425040" cy="808511"/>
            <a:chOff x="1626919" y="3550723"/>
            <a:chExt cx="1425040" cy="808511"/>
          </a:xfrm>
          <a:solidFill>
            <a:schemeClr val="accent4"/>
          </a:solidFill>
        </p:grpSpPr>
        <p:sp>
          <p:nvSpPr>
            <p:cNvPr id="14" name="Rounded Rectangle 15"/>
            <p:cNvSpPr/>
            <p:nvPr/>
          </p:nvSpPr>
          <p:spPr>
            <a:xfrm>
              <a:off x="2256312" y="4062352"/>
              <a:ext cx="795647" cy="296882"/>
            </a:xfrm>
            <a:prstGeom prst="roundRect">
              <a:avLst>
                <a:gd name="adj" fmla="val 281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spc="-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ounded Rectangle 16"/>
            <p:cNvSpPr/>
            <p:nvPr/>
          </p:nvSpPr>
          <p:spPr>
            <a:xfrm>
              <a:off x="1626919" y="3550723"/>
              <a:ext cx="795647" cy="296882"/>
            </a:xfrm>
            <a:prstGeom prst="roundRect">
              <a:avLst>
                <a:gd name="adj" fmla="val 281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spc="-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ounded Rectangle 17"/>
            <p:cNvSpPr/>
            <p:nvPr/>
          </p:nvSpPr>
          <p:spPr>
            <a:xfrm>
              <a:off x="1935678" y="3550723"/>
              <a:ext cx="807522" cy="80752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b="1" spc="-1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  <a:endParaRPr lang="en-US" sz="2800" b="1" spc="-1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19"/>
          <p:cNvSpPr txBox="1"/>
          <p:nvPr/>
        </p:nvSpPr>
        <p:spPr>
          <a:xfrm>
            <a:off x="1371600" y="3419586"/>
            <a:ext cx="1976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20"/>
          <p:cNvSpPr txBox="1"/>
          <p:nvPr/>
        </p:nvSpPr>
        <p:spPr>
          <a:xfrm>
            <a:off x="4066628" y="3419586"/>
            <a:ext cx="1976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21"/>
          <p:cNvSpPr txBox="1"/>
          <p:nvPr/>
        </p:nvSpPr>
        <p:spPr>
          <a:xfrm>
            <a:off x="6759860" y="3419586"/>
            <a:ext cx="2536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Cenários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Quantos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elaborados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Cenário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Atual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22"/>
          <p:cNvSpPr txBox="1"/>
          <p:nvPr/>
        </p:nvSpPr>
        <p:spPr>
          <a:xfrm>
            <a:off x="9682346" y="3407709"/>
            <a:ext cx="1976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228600"/>
            <a:ext cx="9509760" cy="123342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1120" y="1901952"/>
            <a:ext cx="9509760" cy="4422648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 Municipal de Saneamento Básico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PMSB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é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instrumento do planejamento do saneamento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município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Prorrogações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sucessivas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prazos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PMSB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7.217/2010: 31/12/2014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8.211/2014: 31/12/2015</a:t>
            </a: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8.629/2015: 31/12/2017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ão há relatórios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cunho definitivo e que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mostrem 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conteúdo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contabilizem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PMSBs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todo 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Objetivo: </a:t>
            </a:r>
          </a:p>
          <a:p>
            <a:pPr lvl="1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quadro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sobre a situação da elaboração dos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PMSB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Brasil, após três prorrogações da exigibilidade de sua apresentação quando do pleito a recursos de financiamento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federais.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0E2E-75A6-4F26-9501-742593D55F7E}" type="slidenum">
              <a:rPr lang="pt-BR" smtClean="0"/>
              <a:t>3</a:t>
            </a:fld>
            <a:fld id="{CA8D9AD5-F248-4919-864A-CFD76CC027D6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712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228600"/>
            <a:ext cx="9509760" cy="123342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esquisa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bibliográfica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onsulta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pesquisas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 seguintes fontes: </a:t>
            </a:r>
          </a:p>
          <a:p>
            <a:pPr lvl="1"/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/IBGE(2011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2013),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 Brasil (2014),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(2013 e 2015);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rtigos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livros, dissertações e monografias.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onsulta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Lei n° 11.445/2007, Decreto n° 7.217/2010 e legislações relacionadas.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0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228600"/>
            <a:ext cx="9509760" cy="123342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Cenário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1120" y="1700784"/>
            <a:ext cx="9860280" cy="4127627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das prorrogações: intervalo de tempo que permitisse o término dos planos com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Vem se caracterizando por um ciclo temporal: pouco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antes do fim de cada novo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prazo há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corrida para a elaboração dos planos, que se encerra logo que o prazo é estendido. </a:t>
            </a:r>
          </a:p>
          <a:p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Indicadores obtidos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Munic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 e metas estabelecidas pelo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PLANSAB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737566"/>
              </p:ext>
            </p:extLst>
          </p:nvPr>
        </p:nvGraphicFramePr>
        <p:xfrm>
          <a:off x="1447800" y="4038600"/>
          <a:ext cx="10058402" cy="252374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6014856">
                  <a:extLst>
                    <a:ext uri="{9D8B030D-6E8A-4147-A177-3AD203B41FA5}">
                      <a16:colId xmlns:a16="http://schemas.microsoft.com/office/drawing/2014/main" xmlns="" val="2083939549"/>
                    </a:ext>
                  </a:extLst>
                </a:gridCol>
                <a:gridCol w="2021773">
                  <a:extLst>
                    <a:ext uri="{9D8B030D-6E8A-4147-A177-3AD203B41FA5}">
                      <a16:colId xmlns:a16="http://schemas.microsoft.com/office/drawing/2014/main" xmlns="" val="1006024877"/>
                    </a:ext>
                  </a:extLst>
                </a:gridCol>
                <a:gridCol w="2021773">
                  <a:extLst>
                    <a:ext uri="{9D8B030D-6E8A-4147-A177-3AD203B41FA5}">
                      <a16:colId xmlns:a16="http://schemas.microsoft.com/office/drawing/2014/main" xmlns="" val="290520093"/>
                    </a:ext>
                  </a:extLst>
                </a:gridCol>
              </a:tblGrid>
              <a:tr h="192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Indicador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 para 2018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Munic</a:t>
                      </a:r>
                      <a:r>
                        <a:rPr lang="pt-BR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2011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82480073"/>
                  </a:ext>
                </a:extLst>
              </a:tr>
              <a:tr h="3026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de municípios com estrutura única para tratar da política de saneamento básico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7221285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de municípios com Plano Municipal de Saneamento Básico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0438199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de municípios com serviços públicos de saneamento básico fiscalizados e regulados (estimativa)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39406591"/>
                  </a:ext>
                </a:extLst>
              </a:tr>
              <a:tr h="5069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de municípios com instância de controle social das ações e serviços de saneamento básico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19090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96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228600"/>
            <a:ext cx="9509760" cy="123342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1120" y="1600200"/>
            <a:ext cx="9509760" cy="4127627"/>
          </a:xfrm>
        </p:spPr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Tendência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localizada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geograficamente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São Paulo e Santa Catarina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2013 e 2015).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100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municípios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66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possuem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Plano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apenas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contemplam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components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saneamento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2014).</a:t>
            </a: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079036119"/>
              </p:ext>
            </p:extLst>
          </p:nvPr>
        </p:nvGraphicFramePr>
        <p:xfrm>
          <a:off x="2286000" y="3007504"/>
          <a:ext cx="7696200" cy="3698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385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228600"/>
            <a:ext cx="9509760" cy="123342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elaborados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Municípios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planos ou que não respondem às pesquisas realizadas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alto.</a:t>
            </a: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ABAR (2013), por exemplo, só obteve 59% de participação,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cenário real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ainda mais complexo e de difícil trato que 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apresentado.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usência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ente federativo Estado no processo da elaboração dos planos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(Exceção: SP, SC e CE. </a:t>
            </a:r>
          </a:p>
          <a:p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2011 e 2013 trazem diferentes indicadores para o saneamento, sendo que os de 2011 foram adotados pelo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PLANSAB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Pesquisa da ABAR tem problema de representatividade: cobre apenas municípios regulados que voluntariamente responde a pesquisa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 (2014) cobre apenas 40% da população brasileira,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9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228600"/>
            <a:ext cx="9509760" cy="123342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Cenário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Quadro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pelos estudos gera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preocupação e muitos questionamentos: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incentivar a elaboração de planos?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bons planos?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assegurar a participação popular durante todo o processo de elaboração do Plano?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planejar a prestação dos serviços de saneamento?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prorrogações terminaram por enfraquecer o próprio processo de elaboração 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houve o salto esperado na quantidade de planos elaborados, ainda que tenham sido concedido: tempo, material didático e de treinamento e assistência indireta.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228600"/>
            <a:ext cx="9509760" cy="123342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1120" y="1901952"/>
            <a:ext cx="9509760" cy="449884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Necessário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compreender e estudar como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PMSBs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estruturado,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cobrar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órgãos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tocante à assistência técnica para elaboração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planos.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enário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elaboração dos planos tem evoluído, ainda que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vagarosamente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municípios que são regulados por entes associados 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ABAR,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grande salto aconteceu entre 2009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entanto, por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 Brasil (2014), dos 100 maiores municípios brasileiros, 45 admitem que não possuem agência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reguladora.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pesquisas trazem dados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importantes sobre a situação da elaboração dos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PMSBs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Brasil, ao mesmo tempo que expõem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dificuldades </a:t>
            </a:r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se entender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tópico.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federativo Estado também mostrou-se pouco participativo no processo de elaboração dos planos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Necessidade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assistência direta na elaboração de planos e investimentos em gestão em saneamento.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1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1179</Words>
  <Application>Microsoft Office PowerPoint</Application>
  <PresentationFormat>Widescreen</PresentationFormat>
  <Paragraphs>115</Paragraphs>
  <Slides>11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Corbel</vt:lpstr>
      <vt:lpstr>Euphemia</vt:lpstr>
      <vt:lpstr>Noto Sans Symbols</vt:lpstr>
      <vt:lpstr>Times New Roman</vt:lpstr>
      <vt:lpstr>Wingdings</vt:lpstr>
      <vt:lpstr>Banded Design Blue 16x9</vt:lpstr>
      <vt:lpstr>QUADRO DA ELABORAÇÃO DE PLANOS MUNICIPAIS DE SANEAMENTO BÁSICO NO BRASIL A PARTIR DAS PRORROGAÇÕES DA LEI N° 11.445/2007 </vt:lpstr>
      <vt:lpstr>Sumário</vt:lpstr>
      <vt:lpstr>1. Introdução e Objetivos</vt:lpstr>
      <vt:lpstr>2. Metodologia</vt:lpstr>
      <vt:lpstr>3. Resultados: Cenário Inicial dos Planos</vt:lpstr>
      <vt:lpstr>3. Resultados: Quantos são os planos elaborados?</vt:lpstr>
      <vt:lpstr>3. Resultados: Quantos são os planos elaborados?</vt:lpstr>
      <vt:lpstr>3. Resultados: Cenário Atual dos Planos</vt:lpstr>
      <vt:lpstr>4. Conclusões</vt:lpstr>
      <vt:lpstr>Principais Referências</vt:lpstr>
      <vt:lpstr>QUADRO DA ELABORAÇÃO DE PLANOS MUNICIPAIS DE SANEAMENTO BÁSICO NO BRASIL A PARTIR DAS PRORROGAÇÕES DA LEI N° 11.445/2007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Project Plan</dc:title>
  <dc:creator>Rafaella Baracho</dc:creator>
  <cp:lastModifiedBy>alexandre godeiro</cp:lastModifiedBy>
  <cp:revision>86</cp:revision>
  <dcterms:created xsi:type="dcterms:W3CDTF">2013-12-03T00:43:53Z</dcterms:created>
  <dcterms:modified xsi:type="dcterms:W3CDTF">2016-05-17T02:21:37Z</dcterms:modified>
</cp:coreProperties>
</file>