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83" r:id="rId4"/>
    <p:sldId id="279" r:id="rId5"/>
    <p:sldId id="258" r:id="rId6"/>
    <p:sldId id="260" r:id="rId7"/>
    <p:sldId id="261" r:id="rId8"/>
    <p:sldId id="284" r:id="rId9"/>
    <p:sldId id="291" r:id="rId10"/>
    <p:sldId id="286" r:id="rId11"/>
    <p:sldId id="285" r:id="rId12"/>
    <p:sldId id="292" r:id="rId13"/>
    <p:sldId id="276" r:id="rId14"/>
    <p:sldId id="269" r:id="rId15"/>
    <p:sldId id="287" r:id="rId16"/>
    <p:sldId id="288" r:id="rId17"/>
    <p:sldId id="289" r:id="rId18"/>
    <p:sldId id="290" r:id="rId19"/>
    <p:sldId id="272" r:id="rId20"/>
    <p:sldId id="273" r:id="rId21"/>
    <p:sldId id="274"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6"/>
    <a:srgbClr val="E7E1D2"/>
    <a:srgbClr val="B6DDE8"/>
    <a:srgbClr val="92CDDC"/>
    <a:srgbClr val="920000"/>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4660"/>
  </p:normalViewPr>
  <p:slideViewPr>
    <p:cSldViewPr snapToGrid="0" showGuides="1">
      <p:cViewPr>
        <p:scale>
          <a:sx n="80" d="100"/>
          <a:sy n="80" d="100"/>
        </p:scale>
        <p:origin x="21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3C6EA-EB75-4EA5-AAA1-D9DDCEE99822}" type="doc">
      <dgm:prSet loTypeId="urn:microsoft.com/office/officeart/2005/8/layout/hProcess11" loCatId="process" qsTypeId="urn:microsoft.com/office/officeart/2005/8/quickstyle/simple1" qsCatId="simple" csTypeId="urn:microsoft.com/office/officeart/2005/8/colors/accent3_2" csCatId="accent3" phldr="1"/>
      <dgm:spPr/>
    </dgm:pt>
    <dgm:pt modelId="{EEBA382B-D9D4-4A5E-B023-510A27815E79}">
      <dgm:prSet custT="1"/>
      <dgm:spPr/>
      <dgm:t>
        <a:bodyPr/>
        <a:lstStyle/>
        <a:p>
          <a:r>
            <a:rPr lang="pt-BR" altLang="pt-BR" sz="1800" dirty="0" smtClean="0">
              <a:latin typeface="+mn-lt"/>
              <a:cs typeface="Arial"/>
            </a:rPr>
            <a:t>Subcomitês </a:t>
          </a:r>
        </a:p>
        <a:p>
          <a:r>
            <a:rPr lang="pt-BR" altLang="pt-BR" sz="1800" dirty="0" smtClean="0">
              <a:latin typeface="+mn-lt"/>
              <a:cs typeface="Arial"/>
            </a:rPr>
            <a:t>de Bacias</a:t>
          </a:r>
        </a:p>
      </dgm:t>
    </dgm:pt>
    <dgm:pt modelId="{365278FE-1926-4710-AE98-151373BFEE50}" type="parTrans" cxnId="{22F2B880-BB27-4C19-B3F7-CFC8908B7350}">
      <dgm:prSet/>
      <dgm:spPr/>
      <dgm:t>
        <a:bodyPr/>
        <a:lstStyle/>
        <a:p>
          <a:endParaRPr lang="pt-BR"/>
        </a:p>
      </dgm:t>
    </dgm:pt>
    <dgm:pt modelId="{0C02B491-D169-4874-A224-E87881B5E96C}" type="sibTrans" cxnId="{22F2B880-BB27-4C19-B3F7-CFC8908B7350}">
      <dgm:prSet/>
      <dgm:spPr/>
      <dgm:t>
        <a:bodyPr/>
        <a:lstStyle/>
        <a:p>
          <a:endParaRPr lang="pt-BR"/>
        </a:p>
      </dgm:t>
    </dgm:pt>
    <dgm:pt modelId="{DF4F9507-B138-4030-89E3-5034B80BDDAD}">
      <dgm:prSet custT="1"/>
      <dgm:spPr/>
      <dgm:t>
        <a:bodyPr/>
        <a:lstStyle/>
        <a:p>
          <a:pPr algn="ctr"/>
          <a:r>
            <a:rPr lang="pt-BR" altLang="pt-BR" sz="1800" dirty="0" smtClean="0">
              <a:latin typeface="+mn-lt"/>
              <a:cs typeface="Arial"/>
            </a:rPr>
            <a:t>Empresa de Consultoria</a:t>
          </a:r>
          <a:endParaRPr lang="pt-BR" altLang="pt-BR" sz="1800" dirty="0">
            <a:latin typeface="+mn-lt"/>
            <a:cs typeface="Arial"/>
          </a:endParaRPr>
        </a:p>
      </dgm:t>
    </dgm:pt>
    <dgm:pt modelId="{308714C2-1D1A-4F2A-8075-C5C69CFD907F}" type="parTrans" cxnId="{BD3ECE4F-F05D-441A-BF6A-E3C98699D245}">
      <dgm:prSet/>
      <dgm:spPr/>
      <dgm:t>
        <a:bodyPr/>
        <a:lstStyle/>
        <a:p>
          <a:endParaRPr lang="pt-BR"/>
        </a:p>
      </dgm:t>
    </dgm:pt>
    <dgm:pt modelId="{745B4417-1ADC-4D95-9094-B4A210B5CCEF}" type="sibTrans" cxnId="{BD3ECE4F-F05D-441A-BF6A-E3C98699D245}">
      <dgm:prSet/>
      <dgm:spPr/>
      <dgm:t>
        <a:bodyPr/>
        <a:lstStyle/>
        <a:p>
          <a:endParaRPr lang="pt-BR"/>
        </a:p>
      </dgm:t>
    </dgm:pt>
    <dgm:pt modelId="{D0F813CB-D4DB-413B-9373-153160C93531}">
      <dgm:prSet custT="1"/>
      <dgm:spPr/>
      <dgm:t>
        <a:bodyPr/>
        <a:lstStyle/>
        <a:p>
          <a:pPr algn="ctr">
            <a:lnSpc>
              <a:spcPct val="100000"/>
            </a:lnSpc>
          </a:pPr>
          <a:r>
            <a:rPr lang="pt-BR" altLang="pt-BR" sz="1700" dirty="0" smtClean="0">
              <a:solidFill>
                <a:schemeClr val="tx1"/>
              </a:solidFill>
              <a:latin typeface="+mn-lt"/>
              <a:cs typeface="Arial"/>
            </a:rPr>
            <a:t>Empresa</a:t>
          </a:r>
        </a:p>
        <a:p>
          <a:pPr algn="ctr">
            <a:lnSpc>
              <a:spcPct val="100000"/>
            </a:lnSpc>
          </a:pPr>
          <a:r>
            <a:rPr lang="pt-BR" altLang="pt-BR" sz="1700" dirty="0" smtClean="0">
              <a:solidFill>
                <a:schemeClr val="tx1"/>
              </a:solidFill>
              <a:latin typeface="+mn-lt"/>
              <a:cs typeface="Arial"/>
            </a:rPr>
            <a:t>Executora</a:t>
          </a:r>
          <a:endParaRPr lang="pt-BR" altLang="pt-BR" sz="1700" dirty="0">
            <a:solidFill>
              <a:schemeClr val="tx1"/>
            </a:solidFill>
            <a:latin typeface="+mn-lt"/>
            <a:cs typeface="Arial"/>
          </a:endParaRPr>
        </a:p>
      </dgm:t>
    </dgm:pt>
    <dgm:pt modelId="{6BF0142D-41CB-4357-81B8-07344C0864EB}" type="parTrans" cxnId="{4364A97A-06F8-48B7-96EB-6BCF469C543E}">
      <dgm:prSet/>
      <dgm:spPr/>
      <dgm:t>
        <a:bodyPr/>
        <a:lstStyle/>
        <a:p>
          <a:endParaRPr lang="pt-BR"/>
        </a:p>
      </dgm:t>
    </dgm:pt>
    <dgm:pt modelId="{422254DC-D577-4A1E-ABF8-827B9DEBC8EE}" type="sibTrans" cxnId="{4364A97A-06F8-48B7-96EB-6BCF469C543E}">
      <dgm:prSet/>
      <dgm:spPr/>
      <dgm:t>
        <a:bodyPr/>
        <a:lstStyle/>
        <a:p>
          <a:endParaRPr lang="pt-BR"/>
        </a:p>
      </dgm:t>
    </dgm:pt>
    <dgm:pt modelId="{AFE423C5-3B97-4F61-B5A4-FFBB4EAD0507}">
      <dgm:prSet custT="1"/>
      <dgm:spPr/>
      <dgm:t>
        <a:bodyPr/>
        <a:lstStyle/>
        <a:p>
          <a:r>
            <a:rPr lang="pt-BR" altLang="pt-BR" sz="1800" dirty="0" smtClean="0">
              <a:latin typeface="+mn-lt"/>
              <a:cs typeface="Arial"/>
            </a:rPr>
            <a:t>Comitê do Rio </a:t>
          </a:r>
        </a:p>
        <a:p>
          <a:r>
            <a:rPr lang="pt-BR" altLang="pt-BR" sz="1800" dirty="0" smtClean="0">
              <a:latin typeface="+mn-lt"/>
              <a:cs typeface="Arial"/>
            </a:rPr>
            <a:t>das Velhas</a:t>
          </a:r>
        </a:p>
      </dgm:t>
    </dgm:pt>
    <dgm:pt modelId="{12C448BC-5B79-4D41-9AFB-4138A457F7CB}" type="sibTrans" cxnId="{5577EC5E-5805-4DCC-8751-27CDDABD0CE9}">
      <dgm:prSet/>
      <dgm:spPr/>
      <dgm:t>
        <a:bodyPr/>
        <a:lstStyle/>
        <a:p>
          <a:endParaRPr lang="pt-BR"/>
        </a:p>
      </dgm:t>
    </dgm:pt>
    <dgm:pt modelId="{809233C4-5D46-40BB-9587-1A51C37713D5}" type="parTrans" cxnId="{5577EC5E-5805-4DCC-8751-27CDDABD0CE9}">
      <dgm:prSet/>
      <dgm:spPr/>
      <dgm:t>
        <a:bodyPr/>
        <a:lstStyle/>
        <a:p>
          <a:endParaRPr lang="pt-BR"/>
        </a:p>
      </dgm:t>
    </dgm:pt>
    <dgm:pt modelId="{292CE312-79FE-43E9-AD15-9DBE6BA37D6C}">
      <dgm:prSet custT="1"/>
      <dgm:spPr/>
      <dgm:t>
        <a:bodyPr/>
        <a:lstStyle/>
        <a:p>
          <a:r>
            <a:rPr lang="pt-BR" altLang="pt-BR" sz="1800" dirty="0" smtClean="0">
              <a:latin typeface="+mn-lt"/>
              <a:cs typeface="Arial"/>
            </a:rPr>
            <a:t>Agência </a:t>
          </a:r>
        </a:p>
        <a:p>
          <a:r>
            <a:rPr lang="pt-BR" altLang="pt-BR" sz="1800" dirty="0" smtClean="0">
              <a:latin typeface="+mn-lt"/>
              <a:cs typeface="Arial"/>
            </a:rPr>
            <a:t>De Bacia</a:t>
          </a:r>
        </a:p>
      </dgm:t>
    </dgm:pt>
    <dgm:pt modelId="{178C14AD-F4F1-4E56-B6F1-16C7E17B835E}" type="sibTrans" cxnId="{F3EDAD6E-3C0F-4D0A-9505-2B0F4A2DA9B3}">
      <dgm:prSet/>
      <dgm:spPr/>
      <dgm:t>
        <a:bodyPr/>
        <a:lstStyle/>
        <a:p>
          <a:endParaRPr lang="pt-BR"/>
        </a:p>
      </dgm:t>
    </dgm:pt>
    <dgm:pt modelId="{6DE2B583-55C9-43F6-B33F-B48F96CB1D1D}" type="parTrans" cxnId="{F3EDAD6E-3C0F-4D0A-9505-2B0F4A2DA9B3}">
      <dgm:prSet/>
      <dgm:spPr/>
      <dgm:t>
        <a:bodyPr/>
        <a:lstStyle/>
        <a:p>
          <a:endParaRPr lang="pt-BR"/>
        </a:p>
      </dgm:t>
    </dgm:pt>
    <dgm:pt modelId="{DAE8D372-7217-487F-A84D-6879DFB9E40F}">
      <dgm:prSet phldrT="[Texto]" custT="1"/>
      <dgm:spPr/>
      <dgm:t>
        <a:bodyPr/>
        <a:lstStyle/>
        <a:p>
          <a:r>
            <a:rPr lang="pt-BR" altLang="pt-BR" sz="1800" dirty="0" smtClean="0">
              <a:latin typeface="+mn-lt"/>
              <a:cs typeface="Arial"/>
            </a:rPr>
            <a:t>Chamamento </a:t>
          </a:r>
        </a:p>
        <a:p>
          <a:r>
            <a:rPr lang="pt-BR" altLang="pt-BR" sz="1800" dirty="0" smtClean="0">
              <a:latin typeface="+mn-lt"/>
              <a:cs typeface="Arial"/>
            </a:rPr>
            <a:t>Público</a:t>
          </a:r>
          <a:endParaRPr lang="pt-BR" sz="1800" dirty="0">
            <a:latin typeface="+mn-lt"/>
          </a:endParaRPr>
        </a:p>
      </dgm:t>
    </dgm:pt>
    <dgm:pt modelId="{EB89AC8E-2FD5-4A5E-A71C-2109997FC917}" type="sibTrans" cxnId="{4038ED79-0862-4053-9DEA-8C9C94B8543E}">
      <dgm:prSet/>
      <dgm:spPr/>
      <dgm:t>
        <a:bodyPr/>
        <a:lstStyle/>
        <a:p>
          <a:endParaRPr lang="pt-BR"/>
        </a:p>
      </dgm:t>
    </dgm:pt>
    <dgm:pt modelId="{B01141EF-7E95-4222-AD70-B8E7D32CBA8D}" type="parTrans" cxnId="{4038ED79-0862-4053-9DEA-8C9C94B8543E}">
      <dgm:prSet/>
      <dgm:spPr/>
      <dgm:t>
        <a:bodyPr/>
        <a:lstStyle/>
        <a:p>
          <a:endParaRPr lang="pt-BR"/>
        </a:p>
      </dgm:t>
    </dgm:pt>
    <dgm:pt modelId="{7AA4091E-2B77-48C0-9D1B-940BB48BE8C6}" type="pres">
      <dgm:prSet presAssocID="{2333C6EA-EB75-4EA5-AAA1-D9DDCEE99822}" presName="Name0" presStyleCnt="0">
        <dgm:presLayoutVars>
          <dgm:dir/>
          <dgm:resizeHandles val="exact"/>
        </dgm:presLayoutVars>
      </dgm:prSet>
      <dgm:spPr/>
    </dgm:pt>
    <dgm:pt modelId="{D98FAF3E-49DF-4E59-B230-73CE718F619F}" type="pres">
      <dgm:prSet presAssocID="{2333C6EA-EB75-4EA5-AAA1-D9DDCEE99822}" presName="arrow" presStyleLbl="bgShp" presStyleIdx="0" presStyleCnt="1" custScaleY="113205" custLinFactNeighborX="1963" custLinFactNeighborY="58"/>
      <dgm:spPr>
        <a:solidFill>
          <a:schemeClr val="bg2">
            <a:lumMod val="75000"/>
          </a:schemeClr>
        </a:solidFill>
      </dgm:spPr>
    </dgm:pt>
    <dgm:pt modelId="{5C5E8AFC-028B-430C-8E64-121258E32042}" type="pres">
      <dgm:prSet presAssocID="{2333C6EA-EB75-4EA5-AAA1-D9DDCEE99822}" presName="points" presStyleCnt="0"/>
      <dgm:spPr/>
    </dgm:pt>
    <dgm:pt modelId="{751A45C7-25C8-42E2-B38E-A53B2952E091}" type="pres">
      <dgm:prSet presAssocID="{DAE8D372-7217-487F-A84D-6879DFB9E40F}" presName="compositeA" presStyleCnt="0"/>
      <dgm:spPr/>
    </dgm:pt>
    <dgm:pt modelId="{1F3C688F-B062-4821-AD10-3DC2ADF7C589}" type="pres">
      <dgm:prSet presAssocID="{DAE8D372-7217-487F-A84D-6879DFB9E40F}" presName="textA" presStyleLbl="revTx" presStyleIdx="0" presStyleCnt="6" custScaleX="207931" custScaleY="38491" custLinFactY="40899" custLinFactNeighborX="2824" custLinFactNeighborY="100000">
        <dgm:presLayoutVars>
          <dgm:bulletEnabled val="1"/>
        </dgm:presLayoutVars>
      </dgm:prSet>
      <dgm:spPr/>
      <dgm:t>
        <a:bodyPr/>
        <a:lstStyle/>
        <a:p>
          <a:endParaRPr lang="pt-BR"/>
        </a:p>
      </dgm:t>
    </dgm:pt>
    <dgm:pt modelId="{6A525FDB-66F8-4602-994B-6961EC1D8E07}" type="pres">
      <dgm:prSet presAssocID="{DAE8D372-7217-487F-A84D-6879DFB9E40F}" presName="circleA" presStyleLbl="node1" presStyleIdx="0" presStyleCnt="6" custLinFactNeighborX="-23369" custLinFactNeighborY="54206"/>
      <dgm:spPr/>
    </dgm:pt>
    <dgm:pt modelId="{66406E51-761B-4A71-88BB-AD4E36C27937}" type="pres">
      <dgm:prSet presAssocID="{DAE8D372-7217-487F-A84D-6879DFB9E40F}" presName="spaceA" presStyleCnt="0"/>
      <dgm:spPr/>
    </dgm:pt>
    <dgm:pt modelId="{614B3721-7EAE-4094-8B08-D92F4CDA3EE3}" type="pres">
      <dgm:prSet presAssocID="{EB89AC8E-2FD5-4A5E-A71C-2109997FC917}" presName="space" presStyleCnt="0"/>
      <dgm:spPr/>
    </dgm:pt>
    <dgm:pt modelId="{1E2D7357-30B2-43C4-87DF-48D3DAAA437B}" type="pres">
      <dgm:prSet presAssocID="{EEBA382B-D9D4-4A5E-B023-510A27815E79}" presName="compositeB" presStyleCnt="0"/>
      <dgm:spPr/>
    </dgm:pt>
    <dgm:pt modelId="{AB99A1BA-5A1C-4C31-9B81-F2EE9EF64B38}" type="pres">
      <dgm:prSet presAssocID="{EEBA382B-D9D4-4A5E-B023-510A27815E79}" presName="textB" presStyleLbl="revTx" presStyleIdx="1" presStyleCnt="6" custScaleX="171372" custScaleY="36002" custLinFactNeighborX="-19237" custLinFactNeighborY="-44432">
        <dgm:presLayoutVars>
          <dgm:bulletEnabled val="1"/>
        </dgm:presLayoutVars>
      </dgm:prSet>
      <dgm:spPr/>
      <dgm:t>
        <a:bodyPr/>
        <a:lstStyle/>
        <a:p>
          <a:endParaRPr lang="pt-BR"/>
        </a:p>
      </dgm:t>
    </dgm:pt>
    <dgm:pt modelId="{6E860B63-AD6E-45E6-8535-A5575E446F58}" type="pres">
      <dgm:prSet presAssocID="{EEBA382B-D9D4-4A5E-B023-510A27815E79}" presName="circleB" presStyleLbl="node1" presStyleIdx="1" presStyleCnt="6" custLinFactNeighborX="-30335" custLinFactNeighborY="-60077"/>
      <dgm:spPr/>
    </dgm:pt>
    <dgm:pt modelId="{49D2F00D-249F-453A-86D6-A9384A2ECC9B}" type="pres">
      <dgm:prSet presAssocID="{EEBA382B-D9D4-4A5E-B023-510A27815E79}" presName="spaceB" presStyleCnt="0"/>
      <dgm:spPr/>
    </dgm:pt>
    <dgm:pt modelId="{FD9A00A5-EC12-4D43-BF62-5981747319E7}" type="pres">
      <dgm:prSet presAssocID="{0C02B491-D169-4874-A224-E87881B5E96C}" presName="space" presStyleCnt="0"/>
      <dgm:spPr/>
    </dgm:pt>
    <dgm:pt modelId="{AC8ED848-2472-4AD7-92AB-44A1D71BAC12}" type="pres">
      <dgm:prSet presAssocID="{AFE423C5-3B97-4F61-B5A4-FFBB4EAD0507}" presName="compositeA" presStyleCnt="0"/>
      <dgm:spPr/>
    </dgm:pt>
    <dgm:pt modelId="{EFFF92AD-670A-4C58-A4BB-518255613474}" type="pres">
      <dgm:prSet presAssocID="{AFE423C5-3B97-4F61-B5A4-FFBB4EAD0507}" presName="textA" presStyleLbl="revTx" presStyleIdx="2" presStyleCnt="6" custScaleX="146676" custScaleY="38881" custLinFactY="44429" custLinFactNeighborX="-14566" custLinFactNeighborY="100000">
        <dgm:presLayoutVars>
          <dgm:bulletEnabled val="1"/>
        </dgm:presLayoutVars>
      </dgm:prSet>
      <dgm:spPr/>
      <dgm:t>
        <a:bodyPr/>
        <a:lstStyle/>
        <a:p>
          <a:endParaRPr lang="pt-BR"/>
        </a:p>
      </dgm:t>
    </dgm:pt>
    <dgm:pt modelId="{879CA6E9-DBE5-439B-94AA-02E85A7B0D99}" type="pres">
      <dgm:prSet presAssocID="{AFE423C5-3B97-4F61-B5A4-FFBB4EAD0507}" presName="circleA" presStyleLbl="node1" presStyleIdx="2" presStyleCnt="6" custLinFactNeighborX="-16596" custLinFactNeighborY="58389"/>
      <dgm:spPr/>
    </dgm:pt>
    <dgm:pt modelId="{89F57D43-0CBF-400D-9137-87FF2402A482}" type="pres">
      <dgm:prSet presAssocID="{AFE423C5-3B97-4F61-B5A4-FFBB4EAD0507}" presName="spaceA" presStyleCnt="0"/>
      <dgm:spPr/>
    </dgm:pt>
    <dgm:pt modelId="{F62BB014-E317-45F5-A49A-DD3426F01EB4}" type="pres">
      <dgm:prSet presAssocID="{12C448BC-5B79-4D41-9AFB-4138A457F7CB}" presName="space" presStyleCnt="0"/>
      <dgm:spPr/>
    </dgm:pt>
    <dgm:pt modelId="{CADC0885-ACE5-42F5-9DAD-804AA18B7C2A}" type="pres">
      <dgm:prSet presAssocID="{292CE312-79FE-43E9-AD15-9DBE6BA37D6C}" presName="compositeB" presStyleCnt="0"/>
      <dgm:spPr/>
    </dgm:pt>
    <dgm:pt modelId="{BCA59316-C6B1-4186-B653-701598AA3255}" type="pres">
      <dgm:prSet presAssocID="{292CE312-79FE-43E9-AD15-9DBE6BA37D6C}" presName="textB" presStyleLbl="revTx" presStyleIdx="3" presStyleCnt="6" custScaleX="143632" custScaleY="34912" custLinFactNeighborX="-7277" custLinFactNeighborY="-44481">
        <dgm:presLayoutVars>
          <dgm:bulletEnabled val="1"/>
        </dgm:presLayoutVars>
      </dgm:prSet>
      <dgm:spPr/>
      <dgm:t>
        <a:bodyPr/>
        <a:lstStyle/>
        <a:p>
          <a:endParaRPr lang="pt-BR"/>
        </a:p>
      </dgm:t>
    </dgm:pt>
    <dgm:pt modelId="{EAA1ACB0-2E92-48A2-BEB7-016F97D1C99E}" type="pres">
      <dgm:prSet presAssocID="{292CE312-79FE-43E9-AD15-9DBE6BA37D6C}" presName="circleB" presStyleLbl="node1" presStyleIdx="3" presStyleCnt="6" custLinFactNeighborX="5389" custLinFactNeighborY="-64864"/>
      <dgm:spPr/>
    </dgm:pt>
    <dgm:pt modelId="{6FEE48A5-DF3B-46B6-9316-1F5DDE0AD681}" type="pres">
      <dgm:prSet presAssocID="{292CE312-79FE-43E9-AD15-9DBE6BA37D6C}" presName="spaceB" presStyleCnt="0"/>
      <dgm:spPr/>
    </dgm:pt>
    <dgm:pt modelId="{21B55CC4-FD8E-4D73-9909-E48D61107AC9}" type="pres">
      <dgm:prSet presAssocID="{178C14AD-F4F1-4E56-B6F1-16C7E17B835E}" presName="space" presStyleCnt="0"/>
      <dgm:spPr/>
    </dgm:pt>
    <dgm:pt modelId="{158B36D3-21E8-4984-A09F-E4D431AB27CF}" type="pres">
      <dgm:prSet presAssocID="{DF4F9507-B138-4030-89E3-5034B80BDDAD}" presName="compositeA" presStyleCnt="0"/>
      <dgm:spPr/>
    </dgm:pt>
    <dgm:pt modelId="{E4CA4036-6FC3-4B3D-AB69-A784E5D484B9}" type="pres">
      <dgm:prSet presAssocID="{DF4F9507-B138-4030-89E3-5034B80BDDAD}" presName="textA" presStyleLbl="revTx" presStyleIdx="4" presStyleCnt="6" custScaleX="133224" custScaleY="26081" custLinFactY="46802" custLinFactNeighborX="-5240" custLinFactNeighborY="100000">
        <dgm:presLayoutVars>
          <dgm:bulletEnabled val="1"/>
        </dgm:presLayoutVars>
      </dgm:prSet>
      <dgm:spPr/>
      <dgm:t>
        <a:bodyPr/>
        <a:lstStyle/>
        <a:p>
          <a:endParaRPr lang="pt-BR"/>
        </a:p>
      </dgm:t>
    </dgm:pt>
    <dgm:pt modelId="{4832EB35-76FC-491D-8C2D-8064621EC8BB}" type="pres">
      <dgm:prSet presAssocID="{DF4F9507-B138-4030-89E3-5034B80BDDAD}" presName="circleA" presStyleLbl="node1" presStyleIdx="4" presStyleCnt="6" custLinFactNeighborX="30825" custLinFactNeighborY="73324"/>
      <dgm:spPr/>
    </dgm:pt>
    <dgm:pt modelId="{108F7668-86B5-44BB-9992-9C943CDC11E3}" type="pres">
      <dgm:prSet presAssocID="{DF4F9507-B138-4030-89E3-5034B80BDDAD}" presName="spaceA" presStyleCnt="0"/>
      <dgm:spPr/>
    </dgm:pt>
    <dgm:pt modelId="{813940F2-4678-4F07-8CDA-A92D729934C4}" type="pres">
      <dgm:prSet presAssocID="{745B4417-1ADC-4D95-9094-B4A210B5CCEF}" presName="space" presStyleCnt="0"/>
      <dgm:spPr/>
    </dgm:pt>
    <dgm:pt modelId="{8BB2F32C-C535-44C4-94CB-655CDF99A684}" type="pres">
      <dgm:prSet presAssocID="{D0F813CB-D4DB-413B-9373-153160C93531}" presName="compositeB" presStyleCnt="0"/>
      <dgm:spPr/>
    </dgm:pt>
    <dgm:pt modelId="{545C5264-BC58-4C19-B0F1-4673C6E892EF}" type="pres">
      <dgm:prSet presAssocID="{D0F813CB-D4DB-413B-9373-153160C93531}" presName="textB" presStyleLbl="revTx" presStyleIdx="5" presStyleCnt="6" custScaleX="124987" custScaleY="39434" custLinFactNeighborX="11457" custLinFactNeighborY="-41664">
        <dgm:presLayoutVars>
          <dgm:bulletEnabled val="1"/>
        </dgm:presLayoutVars>
      </dgm:prSet>
      <dgm:spPr/>
      <dgm:t>
        <a:bodyPr/>
        <a:lstStyle/>
        <a:p>
          <a:endParaRPr lang="pt-BR"/>
        </a:p>
      </dgm:t>
    </dgm:pt>
    <dgm:pt modelId="{0C1D30B6-0259-4D64-A005-1E0EA8E28332}" type="pres">
      <dgm:prSet presAssocID="{D0F813CB-D4DB-413B-9373-153160C93531}" presName="circleB" presStyleLbl="node1" presStyleIdx="5" presStyleCnt="6" custLinFactNeighborX="35045" custLinFactNeighborY="-53921"/>
      <dgm:spPr/>
    </dgm:pt>
    <dgm:pt modelId="{1B5B6470-9D49-433C-A055-4EB58AC30C41}" type="pres">
      <dgm:prSet presAssocID="{D0F813CB-D4DB-413B-9373-153160C93531}" presName="spaceB" presStyleCnt="0"/>
      <dgm:spPr/>
    </dgm:pt>
  </dgm:ptLst>
  <dgm:cxnLst>
    <dgm:cxn modelId="{4364A97A-06F8-48B7-96EB-6BCF469C543E}" srcId="{2333C6EA-EB75-4EA5-AAA1-D9DDCEE99822}" destId="{D0F813CB-D4DB-413B-9373-153160C93531}" srcOrd="5" destOrd="0" parTransId="{6BF0142D-41CB-4357-81B8-07344C0864EB}" sibTransId="{422254DC-D577-4A1E-ABF8-827B9DEBC8EE}"/>
    <dgm:cxn modelId="{76ABCDE9-026A-4858-A750-ECEB7E309313}" type="presOf" srcId="{2333C6EA-EB75-4EA5-AAA1-D9DDCEE99822}" destId="{7AA4091E-2B77-48C0-9D1B-940BB48BE8C6}" srcOrd="0" destOrd="0" presId="urn:microsoft.com/office/officeart/2005/8/layout/hProcess11"/>
    <dgm:cxn modelId="{ACB6F75D-5182-466E-907A-F134FE2C761E}" type="presOf" srcId="{292CE312-79FE-43E9-AD15-9DBE6BA37D6C}" destId="{BCA59316-C6B1-4186-B653-701598AA3255}" srcOrd="0" destOrd="0" presId="urn:microsoft.com/office/officeart/2005/8/layout/hProcess11"/>
    <dgm:cxn modelId="{618C9F7F-BC7A-4FEB-A275-AE448033480D}" type="presOf" srcId="{DF4F9507-B138-4030-89E3-5034B80BDDAD}" destId="{E4CA4036-6FC3-4B3D-AB69-A784E5D484B9}" srcOrd="0" destOrd="0" presId="urn:microsoft.com/office/officeart/2005/8/layout/hProcess11"/>
    <dgm:cxn modelId="{22F2B880-BB27-4C19-B3F7-CFC8908B7350}" srcId="{2333C6EA-EB75-4EA5-AAA1-D9DDCEE99822}" destId="{EEBA382B-D9D4-4A5E-B023-510A27815E79}" srcOrd="1" destOrd="0" parTransId="{365278FE-1926-4710-AE98-151373BFEE50}" sibTransId="{0C02B491-D169-4874-A224-E87881B5E96C}"/>
    <dgm:cxn modelId="{A53773B2-B21E-4713-B291-1B68D2A5648C}" type="presOf" srcId="{DAE8D372-7217-487F-A84D-6879DFB9E40F}" destId="{1F3C688F-B062-4821-AD10-3DC2ADF7C589}" srcOrd="0" destOrd="0" presId="urn:microsoft.com/office/officeart/2005/8/layout/hProcess11"/>
    <dgm:cxn modelId="{3A7FD729-9E27-4274-BB8A-5A99D637CEEC}" type="presOf" srcId="{D0F813CB-D4DB-413B-9373-153160C93531}" destId="{545C5264-BC58-4C19-B0F1-4673C6E892EF}" srcOrd="0" destOrd="0" presId="urn:microsoft.com/office/officeart/2005/8/layout/hProcess11"/>
    <dgm:cxn modelId="{5577EC5E-5805-4DCC-8751-27CDDABD0CE9}" srcId="{2333C6EA-EB75-4EA5-AAA1-D9DDCEE99822}" destId="{AFE423C5-3B97-4F61-B5A4-FFBB4EAD0507}" srcOrd="2" destOrd="0" parTransId="{809233C4-5D46-40BB-9587-1A51C37713D5}" sibTransId="{12C448BC-5B79-4D41-9AFB-4138A457F7CB}"/>
    <dgm:cxn modelId="{F0BCC51F-20EE-4856-AA1A-D03BB4E3B4AB}" type="presOf" srcId="{EEBA382B-D9D4-4A5E-B023-510A27815E79}" destId="{AB99A1BA-5A1C-4C31-9B81-F2EE9EF64B38}" srcOrd="0" destOrd="0" presId="urn:microsoft.com/office/officeart/2005/8/layout/hProcess11"/>
    <dgm:cxn modelId="{F3EDAD6E-3C0F-4D0A-9505-2B0F4A2DA9B3}" srcId="{2333C6EA-EB75-4EA5-AAA1-D9DDCEE99822}" destId="{292CE312-79FE-43E9-AD15-9DBE6BA37D6C}" srcOrd="3" destOrd="0" parTransId="{6DE2B583-55C9-43F6-B33F-B48F96CB1D1D}" sibTransId="{178C14AD-F4F1-4E56-B6F1-16C7E17B835E}"/>
    <dgm:cxn modelId="{BD3ECE4F-F05D-441A-BF6A-E3C98699D245}" srcId="{2333C6EA-EB75-4EA5-AAA1-D9DDCEE99822}" destId="{DF4F9507-B138-4030-89E3-5034B80BDDAD}" srcOrd="4" destOrd="0" parTransId="{308714C2-1D1A-4F2A-8075-C5C69CFD907F}" sibTransId="{745B4417-1ADC-4D95-9094-B4A210B5CCEF}"/>
    <dgm:cxn modelId="{4038ED79-0862-4053-9DEA-8C9C94B8543E}" srcId="{2333C6EA-EB75-4EA5-AAA1-D9DDCEE99822}" destId="{DAE8D372-7217-487F-A84D-6879DFB9E40F}" srcOrd="0" destOrd="0" parTransId="{B01141EF-7E95-4222-AD70-B8E7D32CBA8D}" sibTransId="{EB89AC8E-2FD5-4A5E-A71C-2109997FC917}"/>
    <dgm:cxn modelId="{58B26371-71FD-403D-8930-1CCAF5D19166}" type="presOf" srcId="{AFE423C5-3B97-4F61-B5A4-FFBB4EAD0507}" destId="{EFFF92AD-670A-4C58-A4BB-518255613474}" srcOrd="0" destOrd="0" presId="urn:microsoft.com/office/officeart/2005/8/layout/hProcess11"/>
    <dgm:cxn modelId="{24C4DB57-B568-459E-A84F-1804C4BC958E}" type="presParOf" srcId="{7AA4091E-2B77-48C0-9D1B-940BB48BE8C6}" destId="{D98FAF3E-49DF-4E59-B230-73CE718F619F}" srcOrd="0" destOrd="0" presId="urn:microsoft.com/office/officeart/2005/8/layout/hProcess11"/>
    <dgm:cxn modelId="{72838B11-A3BC-47BC-AD01-2434C5D92677}" type="presParOf" srcId="{7AA4091E-2B77-48C0-9D1B-940BB48BE8C6}" destId="{5C5E8AFC-028B-430C-8E64-121258E32042}" srcOrd="1" destOrd="0" presId="urn:microsoft.com/office/officeart/2005/8/layout/hProcess11"/>
    <dgm:cxn modelId="{89F13946-5395-4721-9610-75E4964BC8C9}" type="presParOf" srcId="{5C5E8AFC-028B-430C-8E64-121258E32042}" destId="{751A45C7-25C8-42E2-B38E-A53B2952E091}" srcOrd="0" destOrd="0" presId="urn:microsoft.com/office/officeart/2005/8/layout/hProcess11"/>
    <dgm:cxn modelId="{73D434A8-EE53-4495-9DB5-26B5DE696431}" type="presParOf" srcId="{751A45C7-25C8-42E2-B38E-A53B2952E091}" destId="{1F3C688F-B062-4821-AD10-3DC2ADF7C589}" srcOrd="0" destOrd="0" presId="urn:microsoft.com/office/officeart/2005/8/layout/hProcess11"/>
    <dgm:cxn modelId="{B2F6BFCD-90EC-410A-9686-7BB66D23E72F}" type="presParOf" srcId="{751A45C7-25C8-42E2-B38E-A53B2952E091}" destId="{6A525FDB-66F8-4602-994B-6961EC1D8E07}" srcOrd="1" destOrd="0" presId="urn:microsoft.com/office/officeart/2005/8/layout/hProcess11"/>
    <dgm:cxn modelId="{F7424CD7-C352-4643-836E-0B9307DB65A5}" type="presParOf" srcId="{751A45C7-25C8-42E2-B38E-A53B2952E091}" destId="{66406E51-761B-4A71-88BB-AD4E36C27937}" srcOrd="2" destOrd="0" presId="urn:microsoft.com/office/officeart/2005/8/layout/hProcess11"/>
    <dgm:cxn modelId="{64FCF049-7EAB-428B-8C41-7CF9D9B9F0CB}" type="presParOf" srcId="{5C5E8AFC-028B-430C-8E64-121258E32042}" destId="{614B3721-7EAE-4094-8B08-D92F4CDA3EE3}" srcOrd="1" destOrd="0" presId="urn:microsoft.com/office/officeart/2005/8/layout/hProcess11"/>
    <dgm:cxn modelId="{A634B94A-3FA7-42F9-AC4F-EFC11704E63F}" type="presParOf" srcId="{5C5E8AFC-028B-430C-8E64-121258E32042}" destId="{1E2D7357-30B2-43C4-87DF-48D3DAAA437B}" srcOrd="2" destOrd="0" presId="urn:microsoft.com/office/officeart/2005/8/layout/hProcess11"/>
    <dgm:cxn modelId="{8113B6C3-21F1-43BD-A186-7A39E20A25E9}" type="presParOf" srcId="{1E2D7357-30B2-43C4-87DF-48D3DAAA437B}" destId="{AB99A1BA-5A1C-4C31-9B81-F2EE9EF64B38}" srcOrd="0" destOrd="0" presId="urn:microsoft.com/office/officeart/2005/8/layout/hProcess11"/>
    <dgm:cxn modelId="{686405DB-BF42-4AB1-A0FA-B95D8EE0F03B}" type="presParOf" srcId="{1E2D7357-30B2-43C4-87DF-48D3DAAA437B}" destId="{6E860B63-AD6E-45E6-8535-A5575E446F58}" srcOrd="1" destOrd="0" presId="urn:microsoft.com/office/officeart/2005/8/layout/hProcess11"/>
    <dgm:cxn modelId="{45108E28-15A6-44FD-AFC2-2BDF2649FA19}" type="presParOf" srcId="{1E2D7357-30B2-43C4-87DF-48D3DAAA437B}" destId="{49D2F00D-249F-453A-86D6-A9384A2ECC9B}" srcOrd="2" destOrd="0" presId="urn:microsoft.com/office/officeart/2005/8/layout/hProcess11"/>
    <dgm:cxn modelId="{1FEE1CF2-20E8-4663-B585-31D4EC7987EC}" type="presParOf" srcId="{5C5E8AFC-028B-430C-8E64-121258E32042}" destId="{FD9A00A5-EC12-4D43-BF62-5981747319E7}" srcOrd="3" destOrd="0" presId="urn:microsoft.com/office/officeart/2005/8/layout/hProcess11"/>
    <dgm:cxn modelId="{CAE4CFFB-D7A7-41B3-8B7D-D0A7F50C47F4}" type="presParOf" srcId="{5C5E8AFC-028B-430C-8E64-121258E32042}" destId="{AC8ED848-2472-4AD7-92AB-44A1D71BAC12}" srcOrd="4" destOrd="0" presId="urn:microsoft.com/office/officeart/2005/8/layout/hProcess11"/>
    <dgm:cxn modelId="{8EDCFA21-0352-408F-9D7A-803765DAB56F}" type="presParOf" srcId="{AC8ED848-2472-4AD7-92AB-44A1D71BAC12}" destId="{EFFF92AD-670A-4C58-A4BB-518255613474}" srcOrd="0" destOrd="0" presId="urn:microsoft.com/office/officeart/2005/8/layout/hProcess11"/>
    <dgm:cxn modelId="{ABE07BDC-5C43-40D3-AE9B-15671BCF7C74}" type="presParOf" srcId="{AC8ED848-2472-4AD7-92AB-44A1D71BAC12}" destId="{879CA6E9-DBE5-439B-94AA-02E85A7B0D99}" srcOrd="1" destOrd="0" presId="urn:microsoft.com/office/officeart/2005/8/layout/hProcess11"/>
    <dgm:cxn modelId="{6D60AE13-FFFB-4576-AD5B-40526E92C2D9}" type="presParOf" srcId="{AC8ED848-2472-4AD7-92AB-44A1D71BAC12}" destId="{89F57D43-0CBF-400D-9137-87FF2402A482}" srcOrd="2" destOrd="0" presId="urn:microsoft.com/office/officeart/2005/8/layout/hProcess11"/>
    <dgm:cxn modelId="{C5044419-03C3-40CF-8225-9848F83B3E48}" type="presParOf" srcId="{5C5E8AFC-028B-430C-8E64-121258E32042}" destId="{F62BB014-E317-45F5-A49A-DD3426F01EB4}" srcOrd="5" destOrd="0" presId="urn:microsoft.com/office/officeart/2005/8/layout/hProcess11"/>
    <dgm:cxn modelId="{0B8607D2-AAB2-4D15-AF87-8154D26C15F5}" type="presParOf" srcId="{5C5E8AFC-028B-430C-8E64-121258E32042}" destId="{CADC0885-ACE5-42F5-9DAD-804AA18B7C2A}" srcOrd="6" destOrd="0" presId="urn:microsoft.com/office/officeart/2005/8/layout/hProcess11"/>
    <dgm:cxn modelId="{834F0505-A9E4-44F2-9CA5-AF4A1B72C6B1}" type="presParOf" srcId="{CADC0885-ACE5-42F5-9DAD-804AA18B7C2A}" destId="{BCA59316-C6B1-4186-B653-701598AA3255}" srcOrd="0" destOrd="0" presId="urn:microsoft.com/office/officeart/2005/8/layout/hProcess11"/>
    <dgm:cxn modelId="{6D7B8263-6D8D-44D7-9F9F-37157D24D4B4}" type="presParOf" srcId="{CADC0885-ACE5-42F5-9DAD-804AA18B7C2A}" destId="{EAA1ACB0-2E92-48A2-BEB7-016F97D1C99E}" srcOrd="1" destOrd="0" presId="urn:microsoft.com/office/officeart/2005/8/layout/hProcess11"/>
    <dgm:cxn modelId="{9ED5EAF7-973B-4561-9975-9EA9604B6F53}" type="presParOf" srcId="{CADC0885-ACE5-42F5-9DAD-804AA18B7C2A}" destId="{6FEE48A5-DF3B-46B6-9316-1F5DDE0AD681}" srcOrd="2" destOrd="0" presId="urn:microsoft.com/office/officeart/2005/8/layout/hProcess11"/>
    <dgm:cxn modelId="{8D36B94C-ECC9-440D-AF1E-FAF9FF4625AF}" type="presParOf" srcId="{5C5E8AFC-028B-430C-8E64-121258E32042}" destId="{21B55CC4-FD8E-4D73-9909-E48D61107AC9}" srcOrd="7" destOrd="0" presId="urn:microsoft.com/office/officeart/2005/8/layout/hProcess11"/>
    <dgm:cxn modelId="{7DB0F189-1708-4542-857A-50633B238AEA}" type="presParOf" srcId="{5C5E8AFC-028B-430C-8E64-121258E32042}" destId="{158B36D3-21E8-4984-A09F-E4D431AB27CF}" srcOrd="8" destOrd="0" presId="urn:microsoft.com/office/officeart/2005/8/layout/hProcess11"/>
    <dgm:cxn modelId="{BA923FA8-8FC6-4E04-BCA1-28C7D3A775AA}" type="presParOf" srcId="{158B36D3-21E8-4984-A09F-E4D431AB27CF}" destId="{E4CA4036-6FC3-4B3D-AB69-A784E5D484B9}" srcOrd="0" destOrd="0" presId="urn:microsoft.com/office/officeart/2005/8/layout/hProcess11"/>
    <dgm:cxn modelId="{843ECBC7-1C59-4CA8-AC8E-65D0A8F44C00}" type="presParOf" srcId="{158B36D3-21E8-4984-A09F-E4D431AB27CF}" destId="{4832EB35-76FC-491D-8C2D-8064621EC8BB}" srcOrd="1" destOrd="0" presId="urn:microsoft.com/office/officeart/2005/8/layout/hProcess11"/>
    <dgm:cxn modelId="{30687A9D-F9BD-4529-8B7F-ED64CD627EF9}" type="presParOf" srcId="{158B36D3-21E8-4984-A09F-E4D431AB27CF}" destId="{108F7668-86B5-44BB-9992-9C943CDC11E3}" srcOrd="2" destOrd="0" presId="urn:microsoft.com/office/officeart/2005/8/layout/hProcess11"/>
    <dgm:cxn modelId="{AABE2ED0-47DF-409B-BC23-8F2094160F29}" type="presParOf" srcId="{5C5E8AFC-028B-430C-8E64-121258E32042}" destId="{813940F2-4678-4F07-8CDA-A92D729934C4}" srcOrd="9" destOrd="0" presId="urn:microsoft.com/office/officeart/2005/8/layout/hProcess11"/>
    <dgm:cxn modelId="{F7554033-185F-439F-969F-A416ACA575DF}" type="presParOf" srcId="{5C5E8AFC-028B-430C-8E64-121258E32042}" destId="{8BB2F32C-C535-44C4-94CB-655CDF99A684}" srcOrd="10" destOrd="0" presId="urn:microsoft.com/office/officeart/2005/8/layout/hProcess11"/>
    <dgm:cxn modelId="{C95EF53F-ABAC-49ED-9D8B-1ABA6494C46C}" type="presParOf" srcId="{8BB2F32C-C535-44C4-94CB-655CDF99A684}" destId="{545C5264-BC58-4C19-B0F1-4673C6E892EF}" srcOrd="0" destOrd="0" presId="urn:microsoft.com/office/officeart/2005/8/layout/hProcess11"/>
    <dgm:cxn modelId="{C0B3B06B-2D5F-4D8C-A5F9-1999DA8173F2}" type="presParOf" srcId="{8BB2F32C-C535-44C4-94CB-655CDF99A684}" destId="{0C1D30B6-0259-4D64-A005-1E0EA8E28332}" srcOrd="1" destOrd="0" presId="urn:microsoft.com/office/officeart/2005/8/layout/hProcess11"/>
    <dgm:cxn modelId="{3E2CC889-577C-495C-B208-009877C0945C}" type="presParOf" srcId="{8BB2F32C-C535-44C4-94CB-655CDF99A684}" destId="{1B5B6470-9D49-433C-A055-4EB58AC30C4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64B63-32A6-4947-9C94-DF78664369F9}" type="doc">
      <dgm:prSet loTypeId="urn:microsoft.com/office/officeart/2005/8/layout/hProcess4" loCatId="process" qsTypeId="urn:microsoft.com/office/officeart/2005/8/quickstyle/simple1" qsCatId="simple" csTypeId="urn:microsoft.com/office/officeart/2005/8/colors/accent2_4" csCatId="accent2" phldr="1"/>
      <dgm:spPr/>
      <dgm:t>
        <a:bodyPr/>
        <a:lstStyle/>
        <a:p>
          <a:endParaRPr lang="pt-BR"/>
        </a:p>
      </dgm:t>
    </dgm:pt>
    <dgm:pt modelId="{D66F4433-73DA-40E7-8FB4-D43F120777AC}">
      <dgm:prSet phldrT="[Texto]"/>
      <dgm:spPr/>
      <dgm:t>
        <a:bodyPr/>
        <a:lstStyle/>
        <a:p>
          <a:r>
            <a:rPr lang="pt-BR" b="1" dirty="0" smtClean="0"/>
            <a:t>Reuniões Iniciais</a:t>
          </a:r>
          <a:endParaRPr lang="pt-BR" b="1" dirty="0"/>
        </a:p>
      </dgm:t>
    </dgm:pt>
    <dgm:pt modelId="{8BD4E13B-DE51-42FD-9F41-D1A91FE67822}" type="parTrans" cxnId="{0B74DB97-4595-4A57-AC7D-9461D7BD7DC9}">
      <dgm:prSet/>
      <dgm:spPr/>
      <dgm:t>
        <a:bodyPr/>
        <a:lstStyle/>
        <a:p>
          <a:endParaRPr lang="pt-BR"/>
        </a:p>
      </dgm:t>
    </dgm:pt>
    <dgm:pt modelId="{331AE60F-BF82-4CE8-9895-B4AFD04F53BD}" type="sibTrans" cxnId="{0B74DB97-4595-4A57-AC7D-9461D7BD7DC9}">
      <dgm:prSet/>
      <dgm:spPr/>
      <dgm:t>
        <a:bodyPr/>
        <a:lstStyle/>
        <a:p>
          <a:endParaRPr lang="pt-BR"/>
        </a:p>
      </dgm:t>
    </dgm:pt>
    <dgm:pt modelId="{46B8BA5B-C0BD-4297-A1A2-204FD993F1FF}">
      <dgm:prSet phldrT="[Texto]" custT="1"/>
      <dgm:spPr/>
      <dgm:t>
        <a:bodyPr/>
        <a:lstStyle/>
        <a:p>
          <a:r>
            <a:rPr lang="pt-BR" sz="1600" b="0" dirty="0" smtClean="0">
              <a:latin typeface="+mn-lt"/>
              <a:cs typeface="Arial" panose="020B0604020202020204" pitchFamily="34" charset="0"/>
            </a:rPr>
            <a:t>Reuniões de alinhamento com os demandantes</a:t>
          </a:r>
          <a:endParaRPr lang="pt-BR" sz="1600" b="0" dirty="0">
            <a:latin typeface="+mn-lt"/>
          </a:endParaRPr>
        </a:p>
      </dgm:t>
    </dgm:pt>
    <dgm:pt modelId="{178107ED-9BFD-458C-BA24-A8D6BAC6FBF5}" type="parTrans" cxnId="{1F1B203C-886C-45EF-9104-928F0BC5232F}">
      <dgm:prSet/>
      <dgm:spPr/>
      <dgm:t>
        <a:bodyPr/>
        <a:lstStyle/>
        <a:p>
          <a:endParaRPr lang="pt-BR"/>
        </a:p>
      </dgm:t>
    </dgm:pt>
    <dgm:pt modelId="{A7C8F3BB-7184-4D2A-9E19-C151ACA2702F}" type="sibTrans" cxnId="{1F1B203C-886C-45EF-9104-928F0BC5232F}">
      <dgm:prSet/>
      <dgm:spPr/>
      <dgm:t>
        <a:bodyPr/>
        <a:lstStyle/>
        <a:p>
          <a:endParaRPr lang="pt-BR"/>
        </a:p>
      </dgm:t>
    </dgm:pt>
    <dgm:pt modelId="{115EE165-DD84-47FB-B846-6236756A5070}">
      <dgm:prSet phldrT="[Texto]"/>
      <dgm:spPr/>
      <dgm:t>
        <a:bodyPr/>
        <a:lstStyle/>
        <a:p>
          <a:r>
            <a:rPr lang="pt-BR" b="1" dirty="0" smtClean="0"/>
            <a:t>Visitas de Campo </a:t>
          </a:r>
          <a:endParaRPr lang="pt-BR" b="1" dirty="0"/>
        </a:p>
      </dgm:t>
    </dgm:pt>
    <dgm:pt modelId="{189FB7CB-E9CE-4F5D-940D-47EA9B3E3157}" type="parTrans" cxnId="{6F8D58BF-3956-4090-93E4-D5ADEF59E1A1}">
      <dgm:prSet/>
      <dgm:spPr/>
      <dgm:t>
        <a:bodyPr/>
        <a:lstStyle/>
        <a:p>
          <a:endParaRPr lang="pt-BR"/>
        </a:p>
      </dgm:t>
    </dgm:pt>
    <dgm:pt modelId="{086F3309-D65D-438C-884F-B942D5EA7D75}" type="sibTrans" cxnId="{6F8D58BF-3956-4090-93E4-D5ADEF59E1A1}">
      <dgm:prSet/>
      <dgm:spPr/>
      <dgm:t>
        <a:bodyPr/>
        <a:lstStyle/>
        <a:p>
          <a:endParaRPr lang="pt-BR"/>
        </a:p>
      </dgm:t>
    </dgm:pt>
    <dgm:pt modelId="{7321001D-BF93-432F-B56E-9A1A8D045D38}">
      <dgm:prSet phldrT="[Texto]" custT="1"/>
      <dgm:spPr/>
      <dgm:t>
        <a:bodyPr/>
        <a:lstStyle/>
        <a:p>
          <a:r>
            <a:rPr lang="pt-BR" sz="1600" b="0" dirty="0" smtClean="0">
              <a:latin typeface="+mn-lt"/>
              <a:cs typeface="Arial" panose="020B0604020202020204" pitchFamily="34" charset="0"/>
            </a:rPr>
            <a:t>Reconhecimento das áreas de </a:t>
          </a:r>
          <a:r>
            <a:rPr lang="pt-BR" sz="1600" b="0" dirty="0" smtClean="0">
              <a:latin typeface="+mn-lt"/>
              <a:cs typeface="Arial" panose="020B0604020202020204" pitchFamily="34" charset="0"/>
            </a:rPr>
            <a:t>estudo prioritárias para execução dos projetos</a:t>
          </a:r>
          <a:endParaRPr lang="pt-BR" sz="1600" b="0" dirty="0">
            <a:latin typeface="+mn-lt"/>
          </a:endParaRPr>
        </a:p>
      </dgm:t>
    </dgm:pt>
    <dgm:pt modelId="{6F2D12B7-34CB-4020-984A-FB5E2174DC89}" type="parTrans" cxnId="{E2373D59-6CD0-48BD-9B02-D1C4DEB57DD2}">
      <dgm:prSet/>
      <dgm:spPr/>
      <dgm:t>
        <a:bodyPr/>
        <a:lstStyle/>
        <a:p>
          <a:endParaRPr lang="pt-BR"/>
        </a:p>
      </dgm:t>
    </dgm:pt>
    <dgm:pt modelId="{5E55664A-F63F-4521-9A59-3634C4E7EB15}" type="sibTrans" cxnId="{E2373D59-6CD0-48BD-9B02-D1C4DEB57DD2}">
      <dgm:prSet/>
      <dgm:spPr/>
      <dgm:t>
        <a:bodyPr/>
        <a:lstStyle/>
        <a:p>
          <a:endParaRPr lang="pt-BR"/>
        </a:p>
      </dgm:t>
    </dgm:pt>
    <dgm:pt modelId="{14481681-338C-4886-9F08-E10C1A2B918D}">
      <dgm:prSet phldrT="[Texto]"/>
      <dgm:spPr/>
      <dgm:t>
        <a:bodyPr/>
        <a:lstStyle/>
        <a:p>
          <a:r>
            <a:rPr lang="pt-BR" b="1" dirty="0" smtClean="0"/>
            <a:t>Mobilização</a:t>
          </a:r>
          <a:r>
            <a:rPr lang="pt-BR" dirty="0" smtClean="0"/>
            <a:t> </a:t>
          </a:r>
          <a:r>
            <a:rPr lang="pt-BR" b="1" dirty="0" smtClean="0"/>
            <a:t>Socioambiental </a:t>
          </a:r>
          <a:endParaRPr lang="pt-BR" b="1" dirty="0"/>
        </a:p>
      </dgm:t>
    </dgm:pt>
    <dgm:pt modelId="{6ED48A1E-C948-4FD8-9F00-A2D80034908E}" type="parTrans" cxnId="{13EF919E-C439-4604-8634-3F2409009C21}">
      <dgm:prSet/>
      <dgm:spPr/>
      <dgm:t>
        <a:bodyPr/>
        <a:lstStyle/>
        <a:p>
          <a:endParaRPr lang="pt-BR"/>
        </a:p>
      </dgm:t>
    </dgm:pt>
    <dgm:pt modelId="{4390D74C-9637-4655-AFA7-64C39872B610}" type="sibTrans" cxnId="{13EF919E-C439-4604-8634-3F2409009C21}">
      <dgm:prSet/>
      <dgm:spPr/>
      <dgm:t>
        <a:bodyPr/>
        <a:lstStyle/>
        <a:p>
          <a:endParaRPr lang="pt-BR"/>
        </a:p>
      </dgm:t>
    </dgm:pt>
    <dgm:pt modelId="{D2C034C8-4F76-449D-A92D-D1DF2FFFECC6}">
      <dgm:prSet phldrT="[Texto]" custT="1"/>
      <dgm:spPr/>
      <dgm:t>
        <a:bodyPr/>
        <a:lstStyle/>
        <a:p>
          <a:r>
            <a:rPr lang="pt-BR" sz="1600" b="0" dirty="0" smtClean="0">
              <a:latin typeface="+mn-lt"/>
              <a:cs typeface="Arial" panose="020B0604020202020204" pitchFamily="34" charset="0"/>
            </a:rPr>
            <a:t>Reuniões de aprovação e validação dos </a:t>
          </a:r>
          <a:r>
            <a:rPr lang="pt-BR" sz="1600" b="0" dirty="0" err="1" smtClean="0">
              <a:latin typeface="+mn-lt"/>
              <a:cs typeface="Arial" panose="020B0604020202020204" pitchFamily="34" charset="0"/>
            </a:rPr>
            <a:t>TDRs</a:t>
          </a:r>
          <a:endParaRPr lang="pt-BR" sz="1600" b="0" dirty="0">
            <a:latin typeface="+mn-lt"/>
          </a:endParaRPr>
        </a:p>
      </dgm:t>
    </dgm:pt>
    <dgm:pt modelId="{937072FE-A4CD-4C32-9D2D-931B5182B831}" type="parTrans" cxnId="{0218D8F3-1F91-4404-A372-8C51F40CD437}">
      <dgm:prSet/>
      <dgm:spPr/>
      <dgm:t>
        <a:bodyPr/>
        <a:lstStyle/>
        <a:p>
          <a:endParaRPr lang="pt-BR"/>
        </a:p>
      </dgm:t>
    </dgm:pt>
    <dgm:pt modelId="{C71626A6-49C3-446B-B10A-2569913F8F42}" type="sibTrans" cxnId="{0218D8F3-1F91-4404-A372-8C51F40CD437}">
      <dgm:prSet/>
      <dgm:spPr/>
      <dgm:t>
        <a:bodyPr/>
        <a:lstStyle/>
        <a:p>
          <a:endParaRPr lang="pt-BR"/>
        </a:p>
      </dgm:t>
    </dgm:pt>
    <dgm:pt modelId="{CD9E3EB8-95D5-4033-AD79-E61022FA01DE}">
      <dgm:prSet/>
      <dgm:spPr>
        <a:solidFill>
          <a:schemeClr val="accent2">
            <a:lumMod val="75000"/>
          </a:schemeClr>
        </a:solidFill>
      </dgm:spPr>
      <dgm:t>
        <a:bodyPr/>
        <a:lstStyle/>
        <a:p>
          <a:r>
            <a:rPr lang="pt-BR" b="1" dirty="0" smtClean="0"/>
            <a:t>Comunicação Social</a:t>
          </a:r>
          <a:endParaRPr lang="pt-BR" b="1" dirty="0"/>
        </a:p>
      </dgm:t>
    </dgm:pt>
    <dgm:pt modelId="{1330B653-5317-41B6-8814-87E333556F71}" type="parTrans" cxnId="{3E0A2AAE-CC97-4972-8305-108C22953B28}">
      <dgm:prSet/>
      <dgm:spPr/>
      <dgm:t>
        <a:bodyPr/>
        <a:lstStyle/>
        <a:p>
          <a:endParaRPr lang="pt-BR"/>
        </a:p>
      </dgm:t>
    </dgm:pt>
    <dgm:pt modelId="{D8D3B22A-4C03-46BC-999D-7FBE9903FE8E}" type="sibTrans" cxnId="{3E0A2AAE-CC97-4972-8305-108C22953B28}">
      <dgm:prSet/>
      <dgm:spPr/>
      <dgm:t>
        <a:bodyPr/>
        <a:lstStyle/>
        <a:p>
          <a:endParaRPr lang="pt-BR"/>
        </a:p>
      </dgm:t>
    </dgm:pt>
    <dgm:pt modelId="{DC91F670-319C-4F60-B4D5-19BEF0112256}">
      <dgm:prSet custT="1"/>
      <dgm:spPr>
        <a:ln>
          <a:solidFill>
            <a:schemeClr val="accent2">
              <a:lumMod val="75000"/>
            </a:schemeClr>
          </a:solidFill>
        </a:ln>
      </dgm:spPr>
      <dgm:t>
        <a:bodyPr/>
        <a:lstStyle/>
        <a:p>
          <a:r>
            <a:rPr lang="pt-BR" sz="1400" b="0" dirty="0" smtClean="0">
              <a:latin typeface="+mn-lt"/>
              <a:cs typeface="Arial" panose="020B0604020202020204" pitchFamily="34" charset="0"/>
            </a:rPr>
            <a:t>Convites Virtuais (14)</a:t>
          </a:r>
          <a:endParaRPr lang="pt-BR" sz="1400" b="0" dirty="0">
            <a:latin typeface="+mn-lt"/>
          </a:endParaRPr>
        </a:p>
      </dgm:t>
    </dgm:pt>
    <dgm:pt modelId="{A8FC4070-9CAC-48B3-A27D-DFD635A38B76}" type="parTrans" cxnId="{E99978C5-0B17-45ED-93C7-2B84E8846FE5}">
      <dgm:prSet/>
      <dgm:spPr/>
      <dgm:t>
        <a:bodyPr/>
        <a:lstStyle/>
        <a:p>
          <a:endParaRPr lang="pt-BR"/>
        </a:p>
      </dgm:t>
    </dgm:pt>
    <dgm:pt modelId="{FB7C1F30-D61C-4D1D-9B0D-FCD466C31E2B}" type="sibTrans" cxnId="{E99978C5-0B17-45ED-93C7-2B84E8846FE5}">
      <dgm:prSet/>
      <dgm:spPr/>
      <dgm:t>
        <a:bodyPr/>
        <a:lstStyle/>
        <a:p>
          <a:endParaRPr lang="pt-BR"/>
        </a:p>
      </dgm:t>
    </dgm:pt>
    <dgm:pt modelId="{E539F03A-9642-4418-8CAB-DD7526BA85A8}">
      <dgm:prSet custT="1"/>
      <dgm:spPr>
        <a:ln>
          <a:solidFill>
            <a:schemeClr val="accent2">
              <a:lumMod val="75000"/>
            </a:schemeClr>
          </a:solidFill>
        </a:ln>
      </dgm:spPr>
      <dgm:t>
        <a:bodyPr/>
        <a:lstStyle/>
        <a:p>
          <a:r>
            <a:rPr lang="pt-BR" sz="1400" b="0" dirty="0" smtClean="0">
              <a:latin typeface="+mn-lt"/>
              <a:cs typeface="Arial" panose="020B0604020202020204" pitchFamily="34" charset="0"/>
            </a:rPr>
            <a:t>Boletins Informativos (21)</a:t>
          </a:r>
        </a:p>
      </dgm:t>
    </dgm:pt>
    <dgm:pt modelId="{C9E046FE-F63E-416C-A1C4-1B9DB2579CA9}" type="parTrans" cxnId="{1DA42F05-3F78-4E36-A163-5D39317956EE}">
      <dgm:prSet/>
      <dgm:spPr/>
      <dgm:t>
        <a:bodyPr/>
        <a:lstStyle/>
        <a:p>
          <a:endParaRPr lang="pt-BR"/>
        </a:p>
      </dgm:t>
    </dgm:pt>
    <dgm:pt modelId="{70173419-C5FA-47C5-AF27-AAE930F145DD}" type="sibTrans" cxnId="{1DA42F05-3F78-4E36-A163-5D39317956EE}">
      <dgm:prSet/>
      <dgm:spPr/>
      <dgm:t>
        <a:bodyPr/>
        <a:lstStyle/>
        <a:p>
          <a:endParaRPr lang="pt-BR"/>
        </a:p>
      </dgm:t>
    </dgm:pt>
    <dgm:pt modelId="{F01403E2-18B2-416F-9D41-E55850626B1E}">
      <dgm:prSet custT="1"/>
      <dgm:spPr>
        <a:ln>
          <a:solidFill>
            <a:schemeClr val="accent2">
              <a:lumMod val="75000"/>
            </a:schemeClr>
          </a:solidFill>
        </a:ln>
      </dgm:spPr>
      <dgm:t>
        <a:bodyPr/>
        <a:lstStyle/>
        <a:p>
          <a:r>
            <a:rPr lang="pt-BR" sz="1400" b="0" dirty="0" smtClean="0">
              <a:latin typeface="+mn-lt"/>
              <a:cs typeface="Arial" panose="020B0604020202020204" pitchFamily="34" charset="0"/>
            </a:rPr>
            <a:t>Central Telefônica</a:t>
          </a:r>
        </a:p>
      </dgm:t>
    </dgm:pt>
    <dgm:pt modelId="{E1D0DD5E-25C8-4770-AEBB-B26F920F768A}" type="parTrans" cxnId="{E90CB1C7-8A73-426E-8FC9-A120F783D0D5}">
      <dgm:prSet/>
      <dgm:spPr/>
      <dgm:t>
        <a:bodyPr/>
        <a:lstStyle/>
        <a:p>
          <a:endParaRPr lang="pt-BR"/>
        </a:p>
      </dgm:t>
    </dgm:pt>
    <dgm:pt modelId="{1C65470F-83B5-4D22-AE7D-EA7FD03240DE}" type="sibTrans" cxnId="{E90CB1C7-8A73-426E-8FC9-A120F783D0D5}">
      <dgm:prSet/>
      <dgm:spPr/>
      <dgm:t>
        <a:bodyPr/>
        <a:lstStyle/>
        <a:p>
          <a:endParaRPr lang="pt-BR"/>
        </a:p>
      </dgm:t>
    </dgm:pt>
    <dgm:pt modelId="{E47487A8-11E3-4E14-9744-0228CDE60399}">
      <dgm:prSet custT="1"/>
      <dgm:spPr>
        <a:ln>
          <a:solidFill>
            <a:schemeClr val="accent2">
              <a:lumMod val="75000"/>
            </a:schemeClr>
          </a:solidFill>
        </a:ln>
      </dgm:spPr>
      <dgm:t>
        <a:bodyPr/>
        <a:lstStyle/>
        <a:p>
          <a:r>
            <a:rPr lang="pt-BR" sz="1400" b="0" dirty="0" smtClean="0">
              <a:latin typeface="+mn-lt"/>
              <a:cs typeface="Arial" panose="020B0604020202020204" pitchFamily="34" charset="0"/>
            </a:rPr>
            <a:t>Informativo de Encerramento (07)</a:t>
          </a:r>
          <a:endParaRPr lang="pt-BR" sz="1400" b="0" dirty="0">
            <a:latin typeface="+mn-lt"/>
            <a:cs typeface="Arial" panose="020B0604020202020204" pitchFamily="34" charset="0"/>
          </a:endParaRPr>
        </a:p>
      </dgm:t>
    </dgm:pt>
    <dgm:pt modelId="{BDB48386-B1FE-42DE-A643-7AD64603887F}" type="parTrans" cxnId="{92733D0E-EAB4-45F2-A0DA-643C34B78728}">
      <dgm:prSet/>
      <dgm:spPr/>
      <dgm:t>
        <a:bodyPr/>
        <a:lstStyle/>
        <a:p>
          <a:endParaRPr lang="pt-BR"/>
        </a:p>
      </dgm:t>
    </dgm:pt>
    <dgm:pt modelId="{604CB5AD-98A1-4964-B1FB-B39E169CF695}" type="sibTrans" cxnId="{92733D0E-EAB4-45F2-A0DA-643C34B78728}">
      <dgm:prSet/>
      <dgm:spPr/>
      <dgm:t>
        <a:bodyPr/>
        <a:lstStyle/>
        <a:p>
          <a:endParaRPr lang="pt-BR"/>
        </a:p>
      </dgm:t>
    </dgm:pt>
    <dgm:pt modelId="{86D8B66A-845C-4E70-BEED-1D92E8DF447C}" type="pres">
      <dgm:prSet presAssocID="{C2C64B63-32A6-4947-9C94-DF78664369F9}" presName="Name0" presStyleCnt="0">
        <dgm:presLayoutVars>
          <dgm:dir/>
          <dgm:animLvl val="lvl"/>
          <dgm:resizeHandles val="exact"/>
        </dgm:presLayoutVars>
      </dgm:prSet>
      <dgm:spPr/>
      <dgm:t>
        <a:bodyPr/>
        <a:lstStyle/>
        <a:p>
          <a:endParaRPr lang="pt-BR"/>
        </a:p>
      </dgm:t>
    </dgm:pt>
    <dgm:pt modelId="{9EF5F61A-DBE6-4AB2-B015-598F1DCFBFB3}" type="pres">
      <dgm:prSet presAssocID="{C2C64B63-32A6-4947-9C94-DF78664369F9}" presName="tSp" presStyleCnt="0"/>
      <dgm:spPr/>
    </dgm:pt>
    <dgm:pt modelId="{36B3E522-CAFD-4B87-A596-F0B939EC97D2}" type="pres">
      <dgm:prSet presAssocID="{C2C64B63-32A6-4947-9C94-DF78664369F9}" presName="bSp" presStyleCnt="0"/>
      <dgm:spPr/>
    </dgm:pt>
    <dgm:pt modelId="{F5CCF432-3B24-43EA-A7AF-9A3A06AABF24}" type="pres">
      <dgm:prSet presAssocID="{C2C64B63-32A6-4947-9C94-DF78664369F9}" presName="process" presStyleCnt="0"/>
      <dgm:spPr/>
    </dgm:pt>
    <dgm:pt modelId="{D666F132-1A0B-4AF6-8091-DB97965B779B}" type="pres">
      <dgm:prSet presAssocID="{D66F4433-73DA-40E7-8FB4-D43F120777AC}" presName="composite1" presStyleCnt="0"/>
      <dgm:spPr/>
    </dgm:pt>
    <dgm:pt modelId="{6E1E1663-A99B-4931-ADE6-FF4DDCAE958C}" type="pres">
      <dgm:prSet presAssocID="{D66F4433-73DA-40E7-8FB4-D43F120777AC}" presName="dummyNode1" presStyleLbl="node1" presStyleIdx="0" presStyleCnt="4"/>
      <dgm:spPr/>
    </dgm:pt>
    <dgm:pt modelId="{23902C09-0715-4E97-9435-3D5E9090B286}" type="pres">
      <dgm:prSet presAssocID="{D66F4433-73DA-40E7-8FB4-D43F120777AC}" presName="childNode1" presStyleLbl="bgAcc1" presStyleIdx="0" presStyleCnt="4" custScaleX="116045">
        <dgm:presLayoutVars>
          <dgm:bulletEnabled val="1"/>
        </dgm:presLayoutVars>
      </dgm:prSet>
      <dgm:spPr/>
      <dgm:t>
        <a:bodyPr/>
        <a:lstStyle/>
        <a:p>
          <a:endParaRPr lang="pt-BR"/>
        </a:p>
      </dgm:t>
    </dgm:pt>
    <dgm:pt modelId="{3F8BE335-8315-449A-A610-17BCBC19B425}" type="pres">
      <dgm:prSet presAssocID="{D66F4433-73DA-40E7-8FB4-D43F120777AC}" presName="childNode1tx" presStyleLbl="bgAcc1" presStyleIdx="0" presStyleCnt="4">
        <dgm:presLayoutVars>
          <dgm:bulletEnabled val="1"/>
        </dgm:presLayoutVars>
      </dgm:prSet>
      <dgm:spPr/>
      <dgm:t>
        <a:bodyPr/>
        <a:lstStyle/>
        <a:p>
          <a:endParaRPr lang="pt-BR"/>
        </a:p>
      </dgm:t>
    </dgm:pt>
    <dgm:pt modelId="{16701995-568D-4F0C-9D6D-499F1F5BEB8F}" type="pres">
      <dgm:prSet presAssocID="{D66F4433-73DA-40E7-8FB4-D43F120777AC}" presName="parentNode1" presStyleLbl="node1" presStyleIdx="0" presStyleCnt="4" custLinFactNeighborX="-18843">
        <dgm:presLayoutVars>
          <dgm:chMax val="1"/>
          <dgm:bulletEnabled val="1"/>
        </dgm:presLayoutVars>
      </dgm:prSet>
      <dgm:spPr/>
      <dgm:t>
        <a:bodyPr/>
        <a:lstStyle/>
        <a:p>
          <a:endParaRPr lang="pt-BR"/>
        </a:p>
      </dgm:t>
    </dgm:pt>
    <dgm:pt modelId="{A1DF3F30-A01A-4FBE-BFB5-7A15269E82CB}" type="pres">
      <dgm:prSet presAssocID="{D66F4433-73DA-40E7-8FB4-D43F120777AC}" presName="connSite1" presStyleCnt="0"/>
      <dgm:spPr/>
    </dgm:pt>
    <dgm:pt modelId="{966DB8B7-0348-4D19-B546-0B36E1A987E1}" type="pres">
      <dgm:prSet presAssocID="{331AE60F-BF82-4CE8-9895-B4AFD04F53BD}" presName="Name9" presStyleLbl="sibTrans2D1" presStyleIdx="0" presStyleCnt="3" custScaleX="109569" custLinFactNeighborX="2925" custLinFactNeighborY="-9792"/>
      <dgm:spPr/>
      <dgm:t>
        <a:bodyPr/>
        <a:lstStyle/>
        <a:p>
          <a:endParaRPr lang="pt-BR"/>
        </a:p>
      </dgm:t>
    </dgm:pt>
    <dgm:pt modelId="{21B2349E-95CE-4BDD-98EA-CAE1340394D5}" type="pres">
      <dgm:prSet presAssocID="{115EE165-DD84-47FB-B846-6236756A5070}" presName="composite2" presStyleCnt="0"/>
      <dgm:spPr/>
    </dgm:pt>
    <dgm:pt modelId="{0A5D7A3E-3ABE-493D-ACA2-539F87859DCB}" type="pres">
      <dgm:prSet presAssocID="{115EE165-DD84-47FB-B846-6236756A5070}" presName="dummyNode2" presStyleLbl="node1" presStyleIdx="0" presStyleCnt="4"/>
      <dgm:spPr/>
    </dgm:pt>
    <dgm:pt modelId="{EC49016D-7078-40BF-AF58-BE28E613C060}" type="pres">
      <dgm:prSet presAssocID="{115EE165-DD84-47FB-B846-6236756A5070}" presName="childNode2" presStyleLbl="bgAcc1" presStyleIdx="1" presStyleCnt="4" custScaleX="124850">
        <dgm:presLayoutVars>
          <dgm:bulletEnabled val="1"/>
        </dgm:presLayoutVars>
      </dgm:prSet>
      <dgm:spPr/>
      <dgm:t>
        <a:bodyPr/>
        <a:lstStyle/>
        <a:p>
          <a:endParaRPr lang="pt-BR"/>
        </a:p>
      </dgm:t>
    </dgm:pt>
    <dgm:pt modelId="{DEA29240-1360-4159-82FD-17A538052D77}" type="pres">
      <dgm:prSet presAssocID="{115EE165-DD84-47FB-B846-6236756A5070}" presName="childNode2tx" presStyleLbl="bgAcc1" presStyleIdx="1" presStyleCnt="4">
        <dgm:presLayoutVars>
          <dgm:bulletEnabled val="1"/>
        </dgm:presLayoutVars>
      </dgm:prSet>
      <dgm:spPr/>
      <dgm:t>
        <a:bodyPr/>
        <a:lstStyle/>
        <a:p>
          <a:endParaRPr lang="pt-BR"/>
        </a:p>
      </dgm:t>
    </dgm:pt>
    <dgm:pt modelId="{25B1A467-A9FF-4DD2-B376-BFA411409D96}" type="pres">
      <dgm:prSet presAssocID="{115EE165-DD84-47FB-B846-6236756A5070}" presName="parentNode2" presStyleLbl="node1" presStyleIdx="1" presStyleCnt="4" custLinFactNeighborX="-16064">
        <dgm:presLayoutVars>
          <dgm:chMax val="0"/>
          <dgm:bulletEnabled val="1"/>
        </dgm:presLayoutVars>
      </dgm:prSet>
      <dgm:spPr/>
      <dgm:t>
        <a:bodyPr/>
        <a:lstStyle/>
        <a:p>
          <a:endParaRPr lang="pt-BR"/>
        </a:p>
      </dgm:t>
    </dgm:pt>
    <dgm:pt modelId="{3E14F44A-0DB2-443C-BBE8-A978E71C2689}" type="pres">
      <dgm:prSet presAssocID="{115EE165-DD84-47FB-B846-6236756A5070}" presName="connSite2" presStyleCnt="0"/>
      <dgm:spPr/>
    </dgm:pt>
    <dgm:pt modelId="{BBC940FC-A5A1-4828-BF15-63E99515DB31}" type="pres">
      <dgm:prSet presAssocID="{086F3309-D65D-438C-884F-B942D5EA7D75}" presName="Name18" presStyleLbl="sibTrans2D1" presStyleIdx="1" presStyleCnt="3" custAng="352842" custScaleX="104978" custScaleY="103360" custLinFactNeighborX="-2081" custLinFactNeighborY="4682"/>
      <dgm:spPr/>
      <dgm:t>
        <a:bodyPr/>
        <a:lstStyle/>
        <a:p>
          <a:endParaRPr lang="pt-BR"/>
        </a:p>
      </dgm:t>
    </dgm:pt>
    <dgm:pt modelId="{08151CF9-D5F7-4316-A422-3A3727D6689C}" type="pres">
      <dgm:prSet presAssocID="{CD9E3EB8-95D5-4033-AD79-E61022FA01DE}" presName="composite1" presStyleCnt="0"/>
      <dgm:spPr/>
    </dgm:pt>
    <dgm:pt modelId="{BA5A79FD-2BF3-4E98-8757-E57A579E2441}" type="pres">
      <dgm:prSet presAssocID="{CD9E3EB8-95D5-4033-AD79-E61022FA01DE}" presName="dummyNode1" presStyleLbl="node1" presStyleIdx="1" presStyleCnt="4"/>
      <dgm:spPr/>
    </dgm:pt>
    <dgm:pt modelId="{53C4028B-8390-4C60-8D81-9AF60583840D}" type="pres">
      <dgm:prSet presAssocID="{CD9E3EB8-95D5-4033-AD79-E61022FA01DE}" presName="childNode1" presStyleLbl="bgAcc1" presStyleIdx="2" presStyleCnt="4" custScaleX="117577" custScaleY="109533">
        <dgm:presLayoutVars>
          <dgm:bulletEnabled val="1"/>
        </dgm:presLayoutVars>
      </dgm:prSet>
      <dgm:spPr/>
      <dgm:t>
        <a:bodyPr/>
        <a:lstStyle/>
        <a:p>
          <a:endParaRPr lang="pt-BR"/>
        </a:p>
      </dgm:t>
    </dgm:pt>
    <dgm:pt modelId="{3EEF5BC4-2B19-4E3F-8914-67E30EF3564E}" type="pres">
      <dgm:prSet presAssocID="{CD9E3EB8-95D5-4033-AD79-E61022FA01DE}" presName="childNode1tx" presStyleLbl="bgAcc1" presStyleIdx="2" presStyleCnt="4">
        <dgm:presLayoutVars>
          <dgm:bulletEnabled val="1"/>
        </dgm:presLayoutVars>
      </dgm:prSet>
      <dgm:spPr/>
      <dgm:t>
        <a:bodyPr/>
        <a:lstStyle/>
        <a:p>
          <a:endParaRPr lang="pt-BR"/>
        </a:p>
      </dgm:t>
    </dgm:pt>
    <dgm:pt modelId="{2D7E9997-72BF-4A12-AD19-A5B6C2D1798E}" type="pres">
      <dgm:prSet presAssocID="{CD9E3EB8-95D5-4033-AD79-E61022FA01DE}" presName="parentNode1" presStyleLbl="node1" presStyleIdx="2" presStyleCnt="4" custLinFactNeighborX="-15502" custLinFactNeighborY="32627">
        <dgm:presLayoutVars>
          <dgm:chMax val="1"/>
          <dgm:bulletEnabled val="1"/>
        </dgm:presLayoutVars>
      </dgm:prSet>
      <dgm:spPr/>
      <dgm:t>
        <a:bodyPr/>
        <a:lstStyle/>
        <a:p>
          <a:endParaRPr lang="pt-BR"/>
        </a:p>
      </dgm:t>
    </dgm:pt>
    <dgm:pt modelId="{EE4E6A62-1AE2-4117-8919-B22B32D0936A}" type="pres">
      <dgm:prSet presAssocID="{CD9E3EB8-95D5-4033-AD79-E61022FA01DE}" presName="connSite1" presStyleCnt="0"/>
      <dgm:spPr/>
    </dgm:pt>
    <dgm:pt modelId="{0AF05A9C-54CF-4A48-93BE-FBA1D4C042E0}" type="pres">
      <dgm:prSet presAssocID="{D8D3B22A-4C03-46BC-999D-7FBE9903FE8E}" presName="Name9" presStyleLbl="sibTrans2D1" presStyleIdx="2" presStyleCnt="3" custAng="0" custScaleX="108025" custLinFactNeighborX="20488" custLinFactNeighborY="-7833"/>
      <dgm:spPr/>
      <dgm:t>
        <a:bodyPr/>
        <a:lstStyle/>
        <a:p>
          <a:endParaRPr lang="pt-BR"/>
        </a:p>
      </dgm:t>
    </dgm:pt>
    <dgm:pt modelId="{0FF1A98F-8F13-413C-A149-07AA129EDD0F}" type="pres">
      <dgm:prSet presAssocID="{14481681-338C-4886-9F08-E10C1A2B918D}" presName="composite2" presStyleCnt="0"/>
      <dgm:spPr/>
    </dgm:pt>
    <dgm:pt modelId="{10837761-0AF2-4E71-83B0-AC6532CAF445}" type="pres">
      <dgm:prSet presAssocID="{14481681-338C-4886-9F08-E10C1A2B918D}" presName="dummyNode2" presStyleLbl="node1" presStyleIdx="2" presStyleCnt="4"/>
      <dgm:spPr/>
    </dgm:pt>
    <dgm:pt modelId="{6617E085-B154-4C99-95EF-C9EFD6BDFFE7}" type="pres">
      <dgm:prSet presAssocID="{14481681-338C-4886-9F08-E10C1A2B918D}" presName="childNode2" presStyleLbl="bgAcc1" presStyleIdx="3" presStyleCnt="4" custScaleX="110629">
        <dgm:presLayoutVars>
          <dgm:bulletEnabled val="1"/>
        </dgm:presLayoutVars>
      </dgm:prSet>
      <dgm:spPr/>
      <dgm:t>
        <a:bodyPr/>
        <a:lstStyle/>
        <a:p>
          <a:endParaRPr lang="pt-BR"/>
        </a:p>
      </dgm:t>
    </dgm:pt>
    <dgm:pt modelId="{17F66AA3-AF48-4DDC-BE3E-0B4201CC19EA}" type="pres">
      <dgm:prSet presAssocID="{14481681-338C-4886-9F08-E10C1A2B918D}" presName="childNode2tx" presStyleLbl="bgAcc1" presStyleIdx="3" presStyleCnt="4">
        <dgm:presLayoutVars>
          <dgm:bulletEnabled val="1"/>
        </dgm:presLayoutVars>
      </dgm:prSet>
      <dgm:spPr/>
      <dgm:t>
        <a:bodyPr/>
        <a:lstStyle/>
        <a:p>
          <a:endParaRPr lang="pt-BR"/>
        </a:p>
      </dgm:t>
    </dgm:pt>
    <dgm:pt modelId="{53D26ECA-6A66-475A-9E6D-AA8FEA971B32}" type="pres">
      <dgm:prSet presAssocID="{14481681-338C-4886-9F08-E10C1A2B918D}" presName="parentNode2" presStyleLbl="node1" presStyleIdx="3" presStyleCnt="4" custLinFactNeighborX="-17412" custLinFactNeighborY="-1904">
        <dgm:presLayoutVars>
          <dgm:chMax val="0"/>
          <dgm:bulletEnabled val="1"/>
        </dgm:presLayoutVars>
      </dgm:prSet>
      <dgm:spPr/>
      <dgm:t>
        <a:bodyPr/>
        <a:lstStyle/>
        <a:p>
          <a:endParaRPr lang="pt-BR"/>
        </a:p>
      </dgm:t>
    </dgm:pt>
    <dgm:pt modelId="{F41C7E36-2F22-4521-ADA1-3FF8DD714235}" type="pres">
      <dgm:prSet presAssocID="{14481681-338C-4886-9F08-E10C1A2B918D}" presName="connSite2" presStyleCnt="0"/>
      <dgm:spPr/>
    </dgm:pt>
  </dgm:ptLst>
  <dgm:cxnLst>
    <dgm:cxn modelId="{61E5F7B1-21EE-4081-8AC5-17DCC8292051}" type="presOf" srcId="{46B8BA5B-C0BD-4297-A1A2-204FD993F1FF}" destId="{3F8BE335-8315-449A-A610-17BCBC19B425}" srcOrd="1" destOrd="0" presId="urn:microsoft.com/office/officeart/2005/8/layout/hProcess4"/>
    <dgm:cxn modelId="{A30B659E-275E-4D75-B497-74F0EAD4E5CE}" type="presOf" srcId="{E47487A8-11E3-4E14-9744-0228CDE60399}" destId="{53C4028B-8390-4C60-8D81-9AF60583840D}" srcOrd="0" destOrd="3" presId="urn:microsoft.com/office/officeart/2005/8/layout/hProcess4"/>
    <dgm:cxn modelId="{D6CA6CEA-C442-47C9-9EAC-330C55D71B0B}" type="presOf" srcId="{F01403E2-18B2-416F-9D41-E55850626B1E}" destId="{53C4028B-8390-4C60-8D81-9AF60583840D}" srcOrd="0" destOrd="2" presId="urn:microsoft.com/office/officeart/2005/8/layout/hProcess4"/>
    <dgm:cxn modelId="{FAF83706-3CF4-4BFD-A7D7-8BFCA8D8E9BA}" type="presOf" srcId="{DC91F670-319C-4F60-B4D5-19BEF0112256}" destId="{3EEF5BC4-2B19-4E3F-8914-67E30EF3564E}" srcOrd="1" destOrd="0" presId="urn:microsoft.com/office/officeart/2005/8/layout/hProcess4"/>
    <dgm:cxn modelId="{E2373D59-6CD0-48BD-9B02-D1C4DEB57DD2}" srcId="{115EE165-DD84-47FB-B846-6236756A5070}" destId="{7321001D-BF93-432F-B56E-9A1A8D045D38}" srcOrd="0" destOrd="0" parTransId="{6F2D12B7-34CB-4020-984A-FB5E2174DC89}" sibTransId="{5E55664A-F63F-4521-9A59-3634C4E7EB15}"/>
    <dgm:cxn modelId="{1DA42F05-3F78-4E36-A163-5D39317956EE}" srcId="{CD9E3EB8-95D5-4033-AD79-E61022FA01DE}" destId="{E539F03A-9642-4418-8CAB-DD7526BA85A8}" srcOrd="1" destOrd="0" parTransId="{C9E046FE-F63E-416C-A1C4-1B9DB2579CA9}" sibTransId="{70173419-C5FA-47C5-AF27-AAE930F145DD}"/>
    <dgm:cxn modelId="{B5AF99EA-FB46-4FFE-9448-66937FAAD7D7}" type="presOf" srcId="{D8D3B22A-4C03-46BC-999D-7FBE9903FE8E}" destId="{0AF05A9C-54CF-4A48-93BE-FBA1D4C042E0}" srcOrd="0" destOrd="0" presId="urn:microsoft.com/office/officeart/2005/8/layout/hProcess4"/>
    <dgm:cxn modelId="{01F5E70C-ECFE-4198-AE4C-96DACFED34FA}" type="presOf" srcId="{115EE165-DD84-47FB-B846-6236756A5070}" destId="{25B1A467-A9FF-4DD2-B376-BFA411409D96}" srcOrd="0" destOrd="0" presId="urn:microsoft.com/office/officeart/2005/8/layout/hProcess4"/>
    <dgm:cxn modelId="{E99978C5-0B17-45ED-93C7-2B84E8846FE5}" srcId="{CD9E3EB8-95D5-4033-AD79-E61022FA01DE}" destId="{DC91F670-319C-4F60-B4D5-19BEF0112256}" srcOrd="0" destOrd="0" parTransId="{A8FC4070-9CAC-48B3-A27D-DFD635A38B76}" sibTransId="{FB7C1F30-D61C-4D1D-9B0D-FCD466C31E2B}"/>
    <dgm:cxn modelId="{92733D0E-EAB4-45F2-A0DA-643C34B78728}" srcId="{CD9E3EB8-95D5-4033-AD79-E61022FA01DE}" destId="{E47487A8-11E3-4E14-9744-0228CDE60399}" srcOrd="3" destOrd="0" parTransId="{BDB48386-B1FE-42DE-A643-7AD64603887F}" sibTransId="{604CB5AD-98A1-4964-B1FB-B39E169CF695}"/>
    <dgm:cxn modelId="{44EB30CE-DA73-4A75-ACBF-F559B6FED990}" type="presOf" srcId="{E539F03A-9642-4418-8CAB-DD7526BA85A8}" destId="{53C4028B-8390-4C60-8D81-9AF60583840D}" srcOrd="0" destOrd="1" presId="urn:microsoft.com/office/officeart/2005/8/layout/hProcess4"/>
    <dgm:cxn modelId="{AA797F29-336A-4613-8BEF-F97EB97C6AC5}" type="presOf" srcId="{331AE60F-BF82-4CE8-9895-B4AFD04F53BD}" destId="{966DB8B7-0348-4D19-B546-0B36E1A987E1}" srcOrd="0" destOrd="0" presId="urn:microsoft.com/office/officeart/2005/8/layout/hProcess4"/>
    <dgm:cxn modelId="{F104D185-43E0-4C91-B853-AB00713297EF}" type="presOf" srcId="{14481681-338C-4886-9F08-E10C1A2B918D}" destId="{53D26ECA-6A66-475A-9E6D-AA8FEA971B32}" srcOrd="0" destOrd="0" presId="urn:microsoft.com/office/officeart/2005/8/layout/hProcess4"/>
    <dgm:cxn modelId="{B791B208-BBEE-40B5-A59B-30441904E82D}" type="presOf" srcId="{D66F4433-73DA-40E7-8FB4-D43F120777AC}" destId="{16701995-568D-4F0C-9D6D-499F1F5BEB8F}" srcOrd="0" destOrd="0" presId="urn:microsoft.com/office/officeart/2005/8/layout/hProcess4"/>
    <dgm:cxn modelId="{6F8D58BF-3956-4090-93E4-D5ADEF59E1A1}" srcId="{C2C64B63-32A6-4947-9C94-DF78664369F9}" destId="{115EE165-DD84-47FB-B846-6236756A5070}" srcOrd="1" destOrd="0" parTransId="{189FB7CB-E9CE-4F5D-940D-47EA9B3E3157}" sibTransId="{086F3309-D65D-438C-884F-B942D5EA7D75}"/>
    <dgm:cxn modelId="{0B74DB97-4595-4A57-AC7D-9461D7BD7DC9}" srcId="{C2C64B63-32A6-4947-9C94-DF78664369F9}" destId="{D66F4433-73DA-40E7-8FB4-D43F120777AC}" srcOrd="0" destOrd="0" parTransId="{8BD4E13B-DE51-42FD-9F41-D1A91FE67822}" sibTransId="{331AE60F-BF82-4CE8-9895-B4AFD04F53BD}"/>
    <dgm:cxn modelId="{D20E974B-8022-4C35-B1B0-6486C7CAEE5A}" type="presOf" srcId="{7321001D-BF93-432F-B56E-9A1A8D045D38}" destId="{DEA29240-1360-4159-82FD-17A538052D77}" srcOrd="1" destOrd="0" presId="urn:microsoft.com/office/officeart/2005/8/layout/hProcess4"/>
    <dgm:cxn modelId="{13EF919E-C439-4604-8634-3F2409009C21}" srcId="{C2C64B63-32A6-4947-9C94-DF78664369F9}" destId="{14481681-338C-4886-9F08-E10C1A2B918D}" srcOrd="3" destOrd="0" parTransId="{6ED48A1E-C948-4FD8-9F00-A2D80034908E}" sibTransId="{4390D74C-9637-4655-AFA7-64C39872B610}"/>
    <dgm:cxn modelId="{734298CD-9D90-422B-9DA0-FBEF32B4F21B}" type="presOf" srcId="{C2C64B63-32A6-4947-9C94-DF78664369F9}" destId="{86D8B66A-845C-4E70-BEED-1D92E8DF447C}" srcOrd="0" destOrd="0" presId="urn:microsoft.com/office/officeart/2005/8/layout/hProcess4"/>
    <dgm:cxn modelId="{640DF974-3E30-4106-8C18-73E939AE038A}" type="presOf" srcId="{CD9E3EB8-95D5-4033-AD79-E61022FA01DE}" destId="{2D7E9997-72BF-4A12-AD19-A5B6C2D1798E}" srcOrd="0" destOrd="0" presId="urn:microsoft.com/office/officeart/2005/8/layout/hProcess4"/>
    <dgm:cxn modelId="{76BC25D0-EBD1-4696-AE98-4ECEA0CD7384}" type="presOf" srcId="{46B8BA5B-C0BD-4297-A1A2-204FD993F1FF}" destId="{23902C09-0715-4E97-9435-3D5E9090B286}" srcOrd="0" destOrd="0" presId="urn:microsoft.com/office/officeart/2005/8/layout/hProcess4"/>
    <dgm:cxn modelId="{9C17B221-1ACC-4B01-9257-2F19CFDF310A}" type="presOf" srcId="{E539F03A-9642-4418-8CAB-DD7526BA85A8}" destId="{3EEF5BC4-2B19-4E3F-8914-67E30EF3564E}" srcOrd="1" destOrd="1" presId="urn:microsoft.com/office/officeart/2005/8/layout/hProcess4"/>
    <dgm:cxn modelId="{1F1B203C-886C-45EF-9104-928F0BC5232F}" srcId="{D66F4433-73DA-40E7-8FB4-D43F120777AC}" destId="{46B8BA5B-C0BD-4297-A1A2-204FD993F1FF}" srcOrd="0" destOrd="0" parTransId="{178107ED-9BFD-458C-BA24-A8D6BAC6FBF5}" sibTransId="{A7C8F3BB-7184-4D2A-9E19-C151ACA2702F}"/>
    <dgm:cxn modelId="{53918BFF-88FD-4759-8ED9-DD216714CEF1}" type="presOf" srcId="{E47487A8-11E3-4E14-9744-0228CDE60399}" destId="{3EEF5BC4-2B19-4E3F-8914-67E30EF3564E}" srcOrd="1" destOrd="3" presId="urn:microsoft.com/office/officeart/2005/8/layout/hProcess4"/>
    <dgm:cxn modelId="{1FB26A77-B02B-4CF4-B921-812A991457F9}" type="presOf" srcId="{D2C034C8-4F76-449D-A92D-D1DF2FFFECC6}" destId="{6617E085-B154-4C99-95EF-C9EFD6BDFFE7}" srcOrd="0" destOrd="0" presId="urn:microsoft.com/office/officeart/2005/8/layout/hProcess4"/>
    <dgm:cxn modelId="{D30E83F5-E4AC-4049-80E8-BC8A85AD07B6}" type="presOf" srcId="{086F3309-D65D-438C-884F-B942D5EA7D75}" destId="{BBC940FC-A5A1-4828-BF15-63E99515DB31}" srcOrd="0" destOrd="0" presId="urn:microsoft.com/office/officeart/2005/8/layout/hProcess4"/>
    <dgm:cxn modelId="{C288BBE9-78CF-4202-B5DB-6ADFAD244F8F}" type="presOf" srcId="{D2C034C8-4F76-449D-A92D-D1DF2FFFECC6}" destId="{17F66AA3-AF48-4DDC-BE3E-0B4201CC19EA}" srcOrd="1" destOrd="0" presId="urn:microsoft.com/office/officeart/2005/8/layout/hProcess4"/>
    <dgm:cxn modelId="{CB476B99-33A6-4579-B050-10033AB411C6}" type="presOf" srcId="{F01403E2-18B2-416F-9D41-E55850626B1E}" destId="{3EEF5BC4-2B19-4E3F-8914-67E30EF3564E}" srcOrd="1" destOrd="2" presId="urn:microsoft.com/office/officeart/2005/8/layout/hProcess4"/>
    <dgm:cxn modelId="{E90CB1C7-8A73-426E-8FC9-A120F783D0D5}" srcId="{CD9E3EB8-95D5-4033-AD79-E61022FA01DE}" destId="{F01403E2-18B2-416F-9D41-E55850626B1E}" srcOrd="2" destOrd="0" parTransId="{E1D0DD5E-25C8-4770-AEBB-B26F920F768A}" sibTransId="{1C65470F-83B5-4D22-AE7D-EA7FD03240DE}"/>
    <dgm:cxn modelId="{0218D8F3-1F91-4404-A372-8C51F40CD437}" srcId="{14481681-338C-4886-9F08-E10C1A2B918D}" destId="{D2C034C8-4F76-449D-A92D-D1DF2FFFECC6}" srcOrd="0" destOrd="0" parTransId="{937072FE-A4CD-4C32-9D2D-931B5182B831}" sibTransId="{C71626A6-49C3-446B-B10A-2569913F8F42}"/>
    <dgm:cxn modelId="{D43D7C03-CFE5-402B-A7C7-6E1164C1A87C}" type="presOf" srcId="{DC91F670-319C-4F60-B4D5-19BEF0112256}" destId="{53C4028B-8390-4C60-8D81-9AF60583840D}" srcOrd="0" destOrd="0" presId="urn:microsoft.com/office/officeart/2005/8/layout/hProcess4"/>
    <dgm:cxn modelId="{3E0A2AAE-CC97-4972-8305-108C22953B28}" srcId="{C2C64B63-32A6-4947-9C94-DF78664369F9}" destId="{CD9E3EB8-95D5-4033-AD79-E61022FA01DE}" srcOrd="2" destOrd="0" parTransId="{1330B653-5317-41B6-8814-87E333556F71}" sibTransId="{D8D3B22A-4C03-46BC-999D-7FBE9903FE8E}"/>
    <dgm:cxn modelId="{32EAE2EF-7228-4074-BD0A-7B4C1ADF6558}" type="presOf" srcId="{7321001D-BF93-432F-B56E-9A1A8D045D38}" destId="{EC49016D-7078-40BF-AF58-BE28E613C060}" srcOrd="0" destOrd="0" presId="urn:microsoft.com/office/officeart/2005/8/layout/hProcess4"/>
    <dgm:cxn modelId="{13424A92-C0C9-4AC8-A92D-3D749B2B3607}" type="presParOf" srcId="{86D8B66A-845C-4E70-BEED-1D92E8DF447C}" destId="{9EF5F61A-DBE6-4AB2-B015-598F1DCFBFB3}" srcOrd="0" destOrd="0" presId="urn:microsoft.com/office/officeart/2005/8/layout/hProcess4"/>
    <dgm:cxn modelId="{897ADB89-1587-46BF-9829-3ECAED2CFACA}" type="presParOf" srcId="{86D8B66A-845C-4E70-BEED-1D92E8DF447C}" destId="{36B3E522-CAFD-4B87-A596-F0B939EC97D2}" srcOrd="1" destOrd="0" presId="urn:microsoft.com/office/officeart/2005/8/layout/hProcess4"/>
    <dgm:cxn modelId="{E7874235-4A61-4AB0-931E-BFB410E7CF4D}" type="presParOf" srcId="{86D8B66A-845C-4E70-BEED-1D92E8DF447C}" destId="{F5CCF432-3B24-43EA-A7AF-9A3A06AABF24}" srcOrd="2" destOrd="0" presId="urn:microsoft.com/office/officeart/2005/8/layout/hProcess4"/>
    <dgm:cxn modelId="{A7AEC333-44FB-4956-816A-CBD56BEA4D42}" type="presParOf" srcId="{F5CCF432-3B24-43EA-A7AF-9A3A06AABF24}" destId="{D666F132-1A0B-4AF6-8091-DB97965B779B}" srcOrd="0" destOrd="0" presId="urn:microsoft.com/office/officeart/2005/8/layout/hProcess4"/>
    <dgm:cxn modelId="{0F3048B2-DDCB-4ED9-A859-9C3CD4730BDF}" type="presParOf" srcId="{D666F132-1A0B-4AF6-8091-DB97965B779B}" destId="{6E1E1663-A99B-4931-ADE6-FF4DDCAE958C}" srcOrd="0" destOrd="0" presId="urn:microsoft.com/office/officeart/2005/8/layout/hProcess4"/>
    <dgm:cxn modelId="{49EBF6F5-651A-4E9E-859F-E9BDEB2253FC}" type="presParOf" srcId="{D666F132-1A0B-4AF6-8091-DB97965B779B}" destId="{23902C09-0715-4E97-9435-3D5E9090B286}" srcOrd="1" destOrd="0" presId="urn:microsoft.com/office/officeart/2005/8/layout/hProcess4"/>
    <dgm:cxn modelId="{519DE1A1-F53D-4AEA-9088-34C0E5FB58A9}" type="presParOf" srcId="{D666F132-1A0B-4AF6-8091-DB97965B779B}" destId="{3F8BE335-8315-449A-A610-17BCBC19B425}" srcOrd="2" destOrd="0" presId="urn:microsoft.com/office/officeart/2005/8/layout/hProcess4"/>
    <dgm:cxn modelId="{298F2E8C-C3AB-404D-9F05-5402F2FBC24C}" type="presParOf" srcId="{D666F132-1A0B-4AF6-8091-DB97965B779B}" destId="{16701995-568D-4F0C-9D6D-499F1F5BEB8F}" srcOrd="3" destOrd="0" presId="urn:microsoft.com/office/officeart/2005/8/layout/hProcess4"/>
    <dgm:cxn modelId="{BAE9932E-B1B0-46DF-B984-44768C57915E}" type="presParOf" srcId="{D666F132-1A0B-4AF6-8091-DB97965B779B}" destId="{A1DF3F30-A01A-4FBE-BFB5-7A15269E82CB}" srcOrd="4" destOrd="0" presId="urn:microsoft.com/office/officeart/2005/8/layout/hProcess4"/>
    <dgm:cxn modelId="{C581F003-4911-4E3B-8AEA-F872996B1328}" type="presParOf" srcId="{F5CCF432-3B24-43EA-A7AF-9A3A06AABF24}" destId="{966DB8B7-0348-4D19-B546-0B36E1A987E1}" srcOrd="1" destOrd="0" presId="urn:microsoft.com/office/officeart/2005/8/layout/hProcess4"/>
    <dgm:cxn modelId="{2D458F49-EB8F-42F4-83CA-972E463B7D7A}" type="presParOf" srcId="{F5CCF432-3B24-43EA-A7AF-9A3A06AABF24}" destId="{21B2349E-95CE-4BDD-98EA-CAE1340394D5}" srcOrd="2" destOrd="0" presId="urn:microsoft.com/office/officeart/2005/8/layout/hProcess4"/>
    <dgm:cxn modelId="{5A6397DB-114E-448A-BCD5-1837AAD7CB27}" type="presParOf" srcId="{21B2349E-95CE-4BDD-98EA-CAE1340394D5}" destId="{0A5D7A3E-3ABE-493D-ACA2-539F87859DCB}" srcOrd="0" destOrd="0" presId="urn:microsoft.com/office/officeart/2005/8/layout/hProcess4"/>
    <dgm:cxn modelId="{64C591B0-A09E-450A-88B8-24F89EDA1538}" type="presParOf" srcId="{21B2349E-95CE-4BDD-98EA-CAE1340394D5}" destId="{EC49016D-7078-40BF-AF58-BE28E613C060}" srcOrd="1" destOrd="0" presId="urn:microsoft.com/office/officeart/2005/8/layout/hProcess4"/>
    <dgm:cxn modelId="{3D164650-CE0C-4412-9DA7-195C9D225126}" type="presParOf" srcId="{21B2349E-95CE-4BDD-98EA-CAE1340394D5}" destId="{DEA29240-1360-4159-82FD-17A538052D77}" srcOrd="2" destOrd="0" presId="urn:microsoft.com/office/officeart/2005/8/layout/hProcess4"/>
    <dgm:cxn modelId="{E02BFA1B-27AE-4DAC-A5C2-AAB38B3B9294}" type="presParOf" srcId="{21B2349E-95CE-4BDD-98EA-CAE1340394D5}" destId="{25B1A467-A9FF-4DD2-B376-BFA411409D96}" srcOrd="3" destOrd="0" presId="urn:microsoft.com/office/officeart/2005/8/layout/hProcess4"/>
    <dgm:cxn modelId="{BDC0A378-2BE0-437D-85AB-B18B522BF231}" type="presParOf" srcId="{21B2349E-95CE-4BDD-98EA-CAE1340394D5}" destId="{3E14F44A-0DB2-443C-BBE8-A978E71C2689}" srcOrd="4" destOrd="0" presId="urn:microsoft.com/office/officeart/2005/8/layout/hProcess4"/>
    <dgm:cxn modelId="{C037E758-B75D-43DA-BE05-E047DC6B92A7}" type="presParOf" srcId="{F5CCF432-3B24-43EA-A7AF-9A3A06AABF24}" destId="{BBC940FC-A5A1-4828-BF15-63E99515DB31}" srcOrd="3" destOrd="0" presId="urn:microsoft.com/office/officeart/2005/8/layout/hProcess4"/>
    <dgm:cxn modelId="{8D938497-6133-4C7D-8818-306C80C4B168}" type="presParOf" srcId="{F5CCF432-3B24-43EA-A7AF-9A3A06AABF24}" destId="{08151CF9-D5F7-4316-A422-3A3727D6689C}" srcOrd="4" destOrd="0" presId="urn:microsoft.com/office/officeart/2005/8/layout/hProcess4"/>
    <dgm:cxn modelId="{4CF2EDB9-995E-4B59-A724-60AB376CFFDF}" type="presParOf" srcId="{08151CF9-D5F7-4316-A422-3A3727D6689C}" destId="{BA5A79FD-2BF3-4E98-8757-E57A579E2441}" srcOrd="0" destOrd="0" presId="urn:microsoft.com/office/officeart/2005/8/layout/hProcess4"/>
    <dgm:cxn modelId="{E717514F-7ABC-4A6B-BFB1-126E9B1CFB5E}" type="presParOf" srcId="{08151CF9-D5F7-4316-A422-3A3727D6689C}" destId="{53C4028B-8390-4C60-8D81-9AF60583840D}" srcOrd="1" destOrd="0" presId="urn:microsoft.com/office/officeart/2005/8/layout/hProcess4"/>
    <dgm:cxn modelId="{A27317F3-BB11-4E19-B593-F231B05D02A0}" type="presParOf" srcId="{08151CF9-D5F7-4316-A422-3A3727D6689C}" destId="{3EEF5BC4-2B19-4E3F-8914-67E30EF3564E}" srcOrd="2" destOrd="0" presId="urn:microsoft.com/office/officeart/2005/8/layout/hProcess4"/>
    <dgm:cxn modelId="{C76E69C6-D757-4304-B9D8-F36865BAB6B8}" type="presParOf" srcId="{08151CF9-D5F7-4316-A422-3A3727D6689C}" destId="{2D7E9997-72BF-4A12-AD19-A5B6C2D1798E}" srcOrd="3" destOrd="0" presId="urn:microsoft.com/office/officeart/2005/8/layout/hProcess4"/>
    <dgm:cxn modelId="{5AEF1C8D-9283-450B-8243-E8D8B4F66F32}" type="presParOf" srcId="{08151CF9-D5F7-4316-A422-3A3727D6689C}" destId="{EE4E6A62-1AE2-4117-8919-B22B32D0936A}" srcOrd="4" destOrd="0" presId="urn:microsoft.com/office/officeart/2005/8/layout/hProcess4"/>
    <dgm:cxn modelId="{A4E3CE6B-9BEB-4CA4-9B98-D4637EB1DD97}" type="presParOf" srcId="{F5CCF432-3B24-43EA-A7AF-9A3A06AABF24}" destId="{0AF05A9C-54CF-4A48-93BE-FBA1D4C042E0}" srcOrd="5" destOrd="0" presId="urn:microsoft.com/office/officeart/2005/8/layout/hProcess4"/>
    <dgm:cxn modelId="{BC8B7CB5-5263-4DEB-ACB6-2CA4CB859298}" type="presParOf" srcId="{F5CCF432-3B24-43EA-A7AF-9A3A06AABF24}" destId="{0FF1A98F-8F13-413C-A149-07AA129EDD0F}" srcOrd="6" destOrd="0" presId="urn:microsoft.com/office/officeart/2005/8/layout/hProcess4"/>
    <dgm:cxn modelId="{469863CB-1E94-46EB-A41D-1116EFCD696F}" type="presParOf" srcId="{0FF1A98F-8F13-413C-A149-07AA129EDD0F}" destId="{10837761-0AF2-4E71-83B0-AC6532CAF445}" srcOrd="0" destOrd="0" presId="urn:microsoft.com/office/officeart/2005/8/layout/hProcess4"/>
    <dgm:cxn modelId="{09C913F1-C87A-481F-9C90-644BEA1DEA6C}" type="presParOf" srcId="{0FF1A98F-8F13-413C-A149-07AA129EDD0F}" destId="{6617E085-B154-4C99-95EF-C9EFD6BDFFE7}" srcOrd="1" destOrd="0" presId="urn:microsoft.com/office/officeart/2005/8/layout/hProcess4"/>
    <dgm:cxn modelId="{F7025006-216C-485D-94B5-FDCFF0A2B42C}" type="presParOf" srcId="{0FF1A98F-8F13-413C-A149-07AA129EDD0F}" destId="{17F66AA3-AF48-4DDC-BE3E-0B4201CC19EA}" srcOrd="2" destOrd="0" presId="urn:microsoft.com/office/officeart/2005/8/layout/hProcess4"/>
    <dgm:cxn modelId="{D7937C34-A152-4DC2-A6D3-F95DDE9A6CF7}" type="presParOf" srcId="{0FF1A98F-8F13-413C-A149-07AA129EDD0F}" destId="{53D26ECA-6A66-475A-9E6D-AA8FEA971B32}" srcOrd="3" destOrd="0" presId="urn:microsoft.com/office/officeart/2005/8/layout/hProcess4"/>
    <dgm:cxn modelId="{00A36F04-0DC7-4CA9-8EB1-507370FFB5D3}" type="presParOf" srcId="{0FF1A98F-8F13-413C-A149-07AA129EDD0F}" destId="{F41C7E36-2F22-4521-ADA1-3FF8DD714235}"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FAF3E-49DF-4E59-B230-73CE718F619F}">
      <dsp:nvSpPr>
        <dsp:cNvPr id="0" name=""/>
        <dsp:cNvSpPr/>
      </dsp:nvSpPr>
      <dsp:spPr>
        <a:xfrm>
          <a:off x="0" y="1350549"/>
          <a:ext cx="11748655" cy="2233406"/>
        </a:xfrm>
        <a:prstGeom prst="notched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1F3C688F-B062-4821-AD10-3DC2ADF7C589}">
      <dsp:nvSpPr>
        <dsp:cNvPr id="0" name=""/>
        <dsp:cNvSpPr/>
      </dsp:nvSpPr>
      <dsp:spPr>
        <a:xfrm>
          <a:off x="35995" y="3083154"/>
          <a:ext cx="2305436" cy="75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pt-BR" altLang="pt-BR" sz="1800" kern="1200" dirty="0" smtClean="0">
              <a:latin typeface="+mn-lt"/>
              <a:cs typeface="Arial"/>
            </a:rPr>
            <a:t>Chamamento </a:t>
          </a:r>
        </a:p>
        <a:p>
          <a:pPr lvl="0" algn="ctr" defTabSz="800100">
            <a:lnSpc>
              <a:spcPct val="90000"/>
            </a:lnSpc>
            <a:spcBef>
              <a:spcPct val="0"/>
            </a:spcBef>
            <a:spcAft>
              <a:spcPct val="35000"/>
            </a:spcAft>
          </a:pPr>
          <a:r>
            <a:rPr lang="pt-BR" altLang="pt-BR" sz="1800" kern="1200" dirty="0" smtClean="0">
              <a:latin typeface="+mn-lt"/>
              <a:cs typeface="Arial"/>
            </a:rPr>
            <a:t>Público</a:t>
          </a:r>
          <a:endParaRPr lang="pt-BR" sz="1800" kern="1200" dirty="0">
            <a:latin typeface="+mn-lt"/>
          </a:endParaRPr>
        </a:p>
      </dsp:txBody>
      <dsp:txXfrm>
        <a:off x="35995" y="3083154"/>
        <a:ext cx="2305436" cy="759384"/>
      </dsp:txXfrm>
    </dsp:sp>
    <dsp:sp modelId="{6A525FDB-66F8-4602-994B-6961EC1D8E07}">
      <dsp:nvSpPr>
        <dsp:cNvPr id="0" name=""/>
        <dsp:cNvSpPr/>
      </dsp:nvSpPr>
      <dsp:spPr>
        <a:xfrm>
          <a:off x="795531" y="2183478"/>
          <a:ext cx="493221" cy="4932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9A1BA-5A1C-4C31-9B81-F2EE9EF64B38}">
      <dsp:nvSpPr>
        <dsp:cNvPr id="0" name=""/>
        <dsp:cNvSpPr/>
      </dsp:nvSpPr>
      <dsp:spPr>
        <a:xfrm>
          <a:off x="2152268" y="3029693"/>
          <a:ext cx="1900088" cy="710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pt-BR" altLang="pt-BR" sz="1800" kern="1200" dirty="0" smtClean="0">
              <a:latin typeface="+mn-lt"/>
              <a:cs typeface="Arial"/>
            </a:rPr>
            <a:t>Subcomitês </a:t>
          </a:r>
        </a:p>
        <a:p>
          <a:pPr lvl="0" algn="ctr" defTabSz="800100">
            <a:lnSpc>
              <a:spcPct val="90000"/>
            </a:lnSpc>
            <a:spcBef>
              <a:spcPct val="0"/>
            </a:spcBef>
            <a:spcAft>
              <a:spcPct val="35000"/>
            </a:spcAft>
          </a:pPr>
          <a:r>
            <a:rPr lang="pt-BR" altLang="pt-BR" sz="1800" kern="1200" dirty="0" smtClean="0">
              <a:latin typeface="+mn-lt"/>
              <a:cs typeface="Arial"/>
            </a:rPr>
            <a:t>de Bacias</a:t>
          </a:r>
        </a:p>
      </dsp:txBody>
      <dsp:txXfrm>
        <a:off x="2152268" y="3029693"/>
        <a:ext cx="1900088" cy="710278"/>
      </dsp:txXfrm>
    </dsp:sp>
    <dsp:sp modelId="{6E860B63-AD6E-45E6-8535-A5575E446F58}">
      <dsp:nvSpPr>
        <dsp:cNvPr id="0" name=""/>
        <dsp:cNvSpPr/>
      </dsp:nvSpPr>
      <dsp:spPr>
        <a:xfrm>
          <a:off x="2919372" y="2238837"/>
          <a:ext cx="493221" cy="4932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F92AD-670A-4C58-A4BB-518255613474}">
      <dsp:nvSpPr>
        <dsp:cNvPr id="0" name=""/>
        <dsp:cNvSpPr/>
      </dsp:nvSpPr>
      <dsp:spPr>
        <a:xfrm>
          <a:off x="4159583" y="3150873"/>
          <a:ext cx="1626271" cy="76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pt-BR" altLang="pt-BR" sz="1800" kern="1200" dirty="0" smtClean="0">
              <a:latin typeface="+mn-lt"/>
              <a:cs typeface="Arial"/>
            </a:rPr>
            <a:t>Comitê do Rio </a:t>
          </a:r>
        </a:p>
        <a:p>
          <a:pPr lvl="0" algn="ctr" defTabSz="800100">
            <a:lnSpc>
              <a:spcPct val="90000"/>
            </a:lnSpc>
            <a:spcBef>
              <a:spcPct val="0"/>
            </a:spcBef>
            <a:spcAft>
              <a:spcPct val="35000"/>
            </a:spcAft>
          </a:pPr>
          <a:r>
            <a:rPr lang="pt-BR" altLang="pt-BR" sz="1800" kern="1200" dirty="0" smtClean="0">
              <a:latin typeface="+mn-lt"/>
              <a:cs typeface="Arial"/>
            </a:rPr>
            <a:t>das Velhas</a:t>
          </a:r>
        </a:p>
      </dsp:txBody>
      <dsp:txXfrm>
        <a:off x="4159583" y="3150873"/>
        <a:ext cx="1626271" cy="767078"/>
      </dsp:txXfrm>
    </dsp:sp>
    <dsp:sp modelId="{879CA6E9-DBE5-439B-94AA-02E85A7B0D99}">
      <dsp:nvSpPr>
        <dsp:cNvPr id="0" name=""/>
        <dsp:cNvSpPr/>
      </dsp:nvSpPr>
      <dsp:spPr>
        <a:xfrm>
          <a:off x="4805753" y="2206033"/>
          <a:ext cx="493221" cy="4932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59316-C6B1-4186-B653-701598AA3255}">
      <dsp:nvSpPr>
        <dsp:cNvPr id="0" name=""/>
        <dsp:cNvSpPr/>
      </dsp:nvSpPr>
      <dsp:spPr>
        <a:xfrm>
          <a:off x="5922109" y="3044855"/>
          <a:ext cx="1592520" cy="6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pt-BR" altLang="pt-BR" sz="1800" kern="1200" dirty="0" smtClean="0">
              <a:latin typeface="+mn-lt"/>
              <a:cs typeface="Arial"/>
            </a:rPr>
            <a:t>Agência </a:t>
          </a:r>
        </a:p>
        <a:p>
          <a:pPr lvl="0" algn="ctr" defTabSz="800100">
            <a:lnSpc>
              <a:spcPct val="90000"/>
            </a:lnSpc>
            <a:spcBef>
              <a:spcPct val="0"/>
            </a:spcBef>
            <a:spcAft>
              <a:spcPct val="35000"/>
            </a:spcAft>
          </a:pPr>
          <a:r>
            <a:rPr lang="pt-BR" altLang="pt-BR" sz="1800" kern="1200" dirty="0" smtClean="0">
              <a:latin typeface="+mn-lt"/>
              <a:cs typeface="Arial"/>
            </a:rPr>
            <a:t>De Bacia</a:t>
          </a:r>
        </a:p>
      </dsp:txBody>
      <dsp:txXfrm>
        <a:off x="5922109" y="3044855"/>
        <a:ext cx="1592520" cy="688774"/>
      </dsp:txXfrm>
    </dsp:sp>
    <dsp:sp modelId="{EAA1ACB0-2E92-48A2-BEB7-016F97D1C99E}">
      <dsp:nvSpPr>
        <dsp:cNvPr id="0" name=""/>
        <dsp:cNvSpPr/>
      </dsp:nvSpPr>
      <dsp:spPr>
        <a:xfrm>
          <a:off x="6579022" y="2220602"/>
          <a:ext cx="493221" cy="4932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A4036-6FC3-4B3D-AB69-A784E5D484B9}">
      <dsp:nvSpPr>
        <dsp:cNvPr id="0" name=""/>
        <dsp:cNvSpPr/>
      </dsp:nvSpPr>
      <dsp:spPr>
        <a:xfrm>
          <a:off x="7592652" y="3260822"/>
          <a:ext cx="1477121" cy="514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pt-BR" altLang="pt-BR" sz="1800" kern="1200" dirty="0" smtClean="0">
              <a:latin typeface="+mn-lt"/>
              <a:cs typeface="Arial"/>
            </a:rPr>
            <a:t>Empresa de Consultoria</a:t>
          </a:r>
          <a:endParaRPr lang="pt-BR" altLang="pt-BR" sz="1800" kern="1200" dirty="0">
            <a:latin typeface="+mn-lt"/>
            <a:cs typeface="Arial"/>
          </a:endParaRPr>
        </a:p>
      </dsp:txBody>
      <dsp:txXfrm>
        <a:off x="7592652" y="3260822"/>
        <a:ext cx="1477121" cy="514548"/>
      </dsp:txXfrm>
    </dsp:sp>
    <dsp:sp modelId="{4832EB35-76FC-491D-8C2D-8064621EC8BB}">
      <dsp:nvSpPr>
        <dsp:cNvPr id="0" name=""/>
        <dsp:cNvSpPr/>
      </dsp:nvSpPr>
      <dsp:spPr>
        <a:xfrm>
          <a:off x="8294736" y="2216563"/>
          <a:ext cx="493221" cy="4932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C5264-BC58-4C19-B0F1-4673C6E892EF}">
      <dsp:nvSpPr>
        <dsp:cNvPr id="0" name=""/>
        <dsp:cNvSpPr/>
      </dsp:nvSpPr>
      <dsp:spPr>
        <a:xfrm>
          <a:off x="9310340" y="3033521"/>
          <a:ext cx="1385794" cy="777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100000"/>
            </a:lnSpc>
            <a:spcBef>
              <a:spcPct val="0"/>
            </a:spcBef>
            <a:spcAft>
              <a:spcPct val="35000"/>
            </a:spcAft>
          </a:pPr>
          <a:r>
            <a:rPr lang="pt-BR" altLang="pt-BR" sz="1700" kern="1200" dirty="0" smtClean="0">
              <a:solidFill>
                <a:schemeClr val="tx1"/>
              </a:solidFill>
              <a:latin typeface="+mn-lt"/>
              <a:cs typeface="Arial"/>
            </a:rPr>
            <a:t>Empresa</a:t>
          </a:r>
        </a:p>
        <a:p>
          <a:pPr lvl="0" algn="ctr" defTabSz="755650">
            <a:lnSpc>
              <a:spcPct val="100000"/>
            </a:lnSpc>
            <a:spcBef>
              <a:spcPct val="0"/>
            </a:spcBef>
            <a:spcAft>
              <a:spcPct val="35000"/>
            </a:spcAft>
          </a:pPr>
          <a:r>
            <a:rPr lang="pt-BR" altLang="pt-BR" sz="1700" kern="1200" dirty="0" smtClean="0">
              <a:solidFill>
                <a:schemeClr val="tx1"/>
              </a:solidFill>
              <a:latin typeface="+mn-lt"/>
              <a:cs typeface="Arial"/>
            </a:rPr>
            <a:t>Executora</a:t>
          </a:r>
          <a:endParaRPr lang="pt-BR" altLang="pt-BR" sz="1700" kern="1200" dirty="0">
            <a:solidFill>
              <a:schemeClr val="tx1"/>
            </a:solidFill>
            <a:latin typeface="+mn-lt"/>
            <a:cs typeface="Arial"/>
          </a:endParaRPr>
        </a:p>
      </dsp:txBody>
      <dsp:txXfrm>
        <a:off x="9310340" y="3033521"/>
        <a:ext cx="1385794" cy="777988"/>
      </dsp:txXfrm>
    </dsp:sp>
    <dsp:sp modelId="{0C1D30B6-0259-4D64-A005-1E0EA8E28332}">
      <dsp:nvSpPr>
        <dsp:cNvPr id="0" name=""/>
        <dsp:cNvSpPr/>
      </dsp:nvSpPr>
      <dsp:spPr>
        <a:xfrm>
          <a:off x="9802446" y="2252272"/>
          <a:ext cx="493221" cy="4932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02C09-0715-4E97-9435-3D5E9090B286}">
      <dsp:nvSpPr>
        <dsp:cNvPr id="0" name=""/>
        <dsp:cNvSpPr/>
      </dsp:nvSpPr>
      <dsp:spPr>
        <a:xfrm>
          <a:off x="4610" y="2062689"/>
          <a:ext cx="2197948" cy="1562194"/>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pt-BR" sz="1600" b="0" kern="1200" dirty="0" smtClean="0">
              <a:latin typeface="+mn-lt"/>
              <a:cs typeface="Arial" panose="020B0604020202020204" pitchFamily="34" charset="0"/>
            </a:rPr>
            <a:t>Reuniões de alinhamento com os demandantes</a:t>
          </a:r>
          <a:endParaRPr lang="pt-BR" sz="1600" b="0" kern="1200" dirty="0">
            <a:latin typeface="+mn-lt"/>
          </a:endParaRPr>
        </a:p>
      </dsp:txBody>
      <dsp:txXfrm>
        <a:off x="40560" y="2098639"/>
        <a:ext cx="2126048" cy="1155538"/>
      </dsp:txXfrm>
    </dsp:sp>
    <dsp:sp modelId="{966DB8B7-0348-4D19-B546-0B36E1A987E1}">
      <dsp:nvSpPr>
        <dsp:cNvPr id="0" name=""/>
        <dsp:cNvSpPr/>
      </dsp:nvSpPr>
      <dsp:spPr>
        <a:xfrm>
          <a:off x="823287" y="1737002"/>
          <a:ext cx="2923222" cy="2667927"/>
        </a:xfrm>
        <a:prstGeom prst="leftCircularArrow">
          <a:avLst>
            <a:gd name="adj1" fmla="val 2193"/>
            <a:gd name="adj2" fmla="val 263954"/>
            <a:gd name="adj3" fmla="val 2039464"/>
            <a:gd name="adj4" fmla="val 9024489"/>
            <a:gd name="adj5" fmla="val 255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701995-568D-4F0C-9D6D-499F1F5BEB8F}">
      <dsp:nvSpPr>
        <dsp:cNvPr id="0" name=""/>
        <dsp:cNvSpPr/>
      </dsp:nvSpPr>
      <dsp:spPr>
        <a:xfrm>
          <a:off x="260220" y="3290127"/>
          <a:ext cx="1683598" cy="669511"/>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pt-BR" sz="1900" b="1" kern="1200" dirty="0" smtClean="0"/>
            <a:t>Reuniões Iniciais</a:t>
          </a:r>
          <a:endParaRPr lang="pt-BR" sz="1900" b="1" kern="1200" dirty="0"/>
        </a:p>
      </dsp:txBody>
      <dsp:txXfrm>
        <a:off x="279829" y="3309736"/>
        <a:ext cx="1644380" cy="630293"/>
      </dsp:txXfrm>
    </dsp:sp>
    <dsp:sp modelId="{EC49016D-7078-40BF-AF58-BE28E613C060}">
      <dsp:nvSpPr>
        <dsp:cNvPr id="0" name=""/>
        <dsp:cNvSpPr/>
      </dsp:nvSpPr>
      <dsp:spPr>
        <a:xfrm>
          <a:off x="2539721" y="2062689"/>
          <a:ext cx="2364719" cy="1562194"/>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pt-BR" sz="1600" b="0" kern="1200" dirty="0" smtClean="0">
              <a:latin typeface="+mn-lt"/>
              <a:cs typeface="Arial" panose="020B0604020202020204" pitchFamily="34" charset="0"/>
            </a:rPr>
            <a:t>Reconhecimento das áreas de </a:t>
          </a:r>
          <a:r>
            <a:rPr lang="pt-BR" sz="1600" b="0" kern="1200" dirty="0" smtClean="0">
              <a:latin typeface="+mn-lt"/>
              <a:cs typeface="Arial" panose="020B0604020202020204" pitchFamily="34" charset="0"/>
            </a:rPr>
            <a:t>estudo prioritárias para execução dos projetos</a:t>
          </a:r>
          <a:endParaRPr lang="pt-BR" sz="1600" b="0" kern="1200" dirty="0">
            <a:latin typeface="+mn-lt"/>
          </a:endParaRPr>
        </a:p>
      </dsp:txBody>
      <dsp:txXfrm>
        <a:off x="2575671" y="2433395"/>
        <a:ext cx="2292819" cy="1155538"/>
      </dsp:txXfrm>
    </dsp:sp>
    <dsp:sp modelId="{BBC940FC-A5A1-4828-BF15-63E99515DB31}">
      <dsp:nvSpPr>
        <dsp:cNvPr id="0" name=""/>
        <dsp:cNvSpPr/>
      </dsp:nvSpPr>
      <dsp:spPr>
        <a:xfrm rot="352842">
          <a:off x="3401142" y="1070525"/>
          <a:ext cx="2945210" cy="2899816"/>
        </a:xfrm>
        <a:prstGeom prst="circularArrow">
          <a:avLst>
            <a:gd name="adj1" fmla="val 2086"/>
            <a:gd name="adj2" fmla="val 250387"/>
            <a:gd name="adj3" fmla="val 19573318"/>
            <a:gd name="adj4" fmla="val 12574726"/>
            <a:gd name="adj5" fmla="val 2433"/>
          </a:avLst>
        </a:prstGeom>
        <a:solidFill>
          <a:schemeClr val="accent2">
            <a:shade val="90000"/>
            <a:hueOff val="-383121"/>
            <a:satOff val="273"/>
            <a:lumOff val="214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B1A467-A9FF-4DD2-B376-BFA411409D96}">
      <dsp:nvSpPr>
        <dsp:cNvPr id="0" name=""/>
        <dsp:cNvSpPr/>
      </dsp:nvSpPr>
      <dsp:spPr>
        <a:xfrm>
          <a:off x="2925503" y="1727933"/>
          <a:ext cx="1683598" cy="669511"/>
        </a:xfrm>
        <a:prstGeom prst="roundRect">
          <a:avLst>
            <a:gd name="adj" fmla="val 10000"/>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pt-BR" sz="1900" b="1" kern="1200" dirty="0" smtClean="0"/>
            <a:t>Visitas de Campo </a:t>
          </a:r>
          <a:endParaRPr lang="pt-BR" sz="1900" b="1" kern="1200" dirty="0"/>
        </a:p>
      </dsp:txBody>
      <dsp:txXfrm>
        <a:off x="2945112" y="1747542"/>
        <a:ext cx="1644380" cy="630293"/>
      </dsp:txXfrm>
    </dsp:sp>
    <dsp:sp modelId="{53C4028B-8390-4C60-8D81-9AF60583840D}">
      <dsp:nvSpPr>
        <dsp:cNvPr id="0" name=""/>
        <dsp:cNvSpPr/>
      </dsp:nvSpPr>
      <dsp:spPr>
        <a:xfrm>
          <a:off x="5183102" y="1988759"/>
          <a:ext cx="2226965" cy="1711118"/>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pt-BR" sz="1400" b="0" kern="1200" dirty="0" smtClean="0">
              <a:latin typeface="+mn-lt"/>
              <a:cs typeface="Arial" panose="020B0604020202020204" pitchFamily="34" charset="0"/>
            </a:rPr>
            <a:t>Convites Virtuais (14)</a:t>
          </a:r>
          <a:endParaRPr lang="pt-BR" sz="1400" b="0" kern="1200" dirty="0">
            <a:latin typeface="+mn-lt"/>
          </a:endParaRPr>
        </a:p>
        <a:p>
          <a:pPr marL="114300" lvl="1" indent="-114300" algn="l" defTabSz="622300">
            <a:lnSpc>
              <a:spcPct val="90000"/>
            </a:lnSpc>
            <a:spcBef>
              <a:spcPct val="0"/>
            </a:spcBef>
            <a:spcAft>
              <a:spcPct val="15000"/>
            </a:spcAft>
            <a:buChar char="••"/>
          </a:pPr>
          <a:r>
            <a:rPr lang="pt-BR" sz="1400" b="0" kern="1200" dirty="0" smtClean="0">
              <a:latin typeface="+mn-lt"/>
              <a:cs typeface="Arial" panose="020B0604020202020204" pitchFamily="34" charset="0"/>
            </a:rPr>
            <a:t>Boletins Informativos (21)</a:t>
          </a:r>
        </a:p>
        <a:p>
          <a:pPr marL="114300" lvl="1" indent="-114300" algn="l" defTabSz="622300">
            <a:lnSpc>
              <a:spcPct val="90000"/>
            </a:lnSpc>
            <a:spcBef>
              <a:spcPct val="0"/>
            </a:spcBef>
            <a:spcAft>
              <a:spcPct val="15000"/>
            </a:spcAft>
            <a:buChar char="••"/>
          </a:pPr>
          <a:r>
            <a:rPr lang="pt-BR" sz="1400" b="0" kern="1200" dirty="0" smtClean="0">
              <a:latin typeface="+mn-lt"/>
              <a:cs typeface="Arial" panose="020B0604020202020204" pitchFamily="34" charset="0"/>
            </a:rPr>
            <a:t>Central Telefônica</a:t>
          </a:r>
        </a:p>
        <a:p>
          <a:pPr marL="114300" lvl="1" indent="-114300" algn="l" defTabSz="622300">
            <a:lnSpc>
              <a:spcPct val="90000"/>
            </a:lnSpc>
            <a:spcBef>
              <a:spcPct val="0"/>
            </a:spcBef>
            <a:spcAft>
              <a:spcPct val="15000"/>
            </a:spcAft>
            <a:buChar char="••"/>
          </a:pPr>
          <a:r>
            <a:rPr lang="pt-BR" sz="1400" b="0" kern="1200" dirty="0" smtClean="0">
              <a:latin typeface="+mn-lt"/>
              <a:cs typeface="Arial" panose="020B0604020202020204" pitchFamily="34" charset="0"/>
            </a:rPr>
            <a:t>Informativo de Encerramento (07)</a:t>
          </a:r>
          <a:endParaRPr lang="pt-BR" sz="1400" b="0" kern="1200" dirty="0">
            <a:latin typeface="+mn-lt"/>
            <a:cs typeface="Arial" panose="020B0604020202020204" pitchFamily="34" charset="0"/>
          </a:endParaRPr>
        </a:p>
      </dsp:txBody>
      <dsp:txXfrm>
        <a:off x="5222480" y="2028137"/>
        <a:ext cx="2148209" cy="1265693"/>
      </dsp:txXfrm>
    </dsp:sp>
    <dsp:sp modelId="{0AF05A9C-54CF-4A48-93BE-FBA1D4C042E0}">
      <dsp:nvSpPr>
        <dsp:cNvPr id="0" name=""/>
        <dsp:cNvSpPr/>
      </dsp:nvSpPr>
      <dsp:spPr>
        <a:xfrm>
          <a:off x="6473104" y="2072071"/>
          <a:ext cx="2659555" cy="2461981"/>
        </a:xfrm>
        <a:prstGeom prst="leftCircularArrow">
          <a:avLst>
            <a:gd name="adj1" fmla="val 2377"/>
            <a:gd name="adj2" fmla="val 287245"/>
            <a:gd name="adj3" fmla="val 1691318"/>
            <a:gd name="adj4" fmla="val 8653051"/>
            <a:gd name="adj5" fmla="val 2773"/>
          </a:avLst>
        </a:prstGeom>
        <a:solidFill>
          <a:schemeClr val="accent2">
            <a:shade val="90000"/>
            <a:hueOff val="-383121"/>
            <a:satOff val="273"/>
            <a:lumOff val="214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7E9997-72BF-4A12-AD19-A5B6C2D1798E}">
      <dsp:nvSpPr>
        <dsp:cNvPr id="0" name=""/>
        <dsp:cNvSpPr/>
      </dsp:nvSpPr>
      <dsp:spPr>
        <a:xfrm>
          <a:off x="5509469" y="3509101"/>
          <a:ext cx="1683598" cy="669511"/>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pt-BR" sz="1900" b="1" kern="1200" dirty="0" smtClean="0"/>
            <a:t>Comunicação Social</a:t>
          </a:r>
          <a:endParaRPr lang="pt-BR" sz="1900" b="1" kern="1200" dirty="0"/>
        </a:p>
      </dsp:txBody>
      <dsp:txXfrm>
        <a:off x="5529078" y="3528710"/>
        <a:ext cx="1644380" cy="630293"/>
      </dsp:txXfrm>
    </dsp:sp>
    <dsp:sp modelId="{6617E085-B154-4C99-95EF-C9EFD6BDFFE7}">
      <dsp:nvSpPr>
        <dsp:cNvPr id="0" name=""/>
        <dsp:cNvSpPr/>
      </dsp:nvSpPr>
      <dsp:spPr>
        <a:xfrm>
          <a:off x="7732721" y="2062689"/>
          <a:ext cx="2095367" cy="1562194"/>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pt-BR" sz="1600" b="0" kern="1200" dirty="0" smtClean="0">
              <a:latin typeface="+mn-lt"/>
              <a:cs typeface="Arial" panose="020B0604020202020204" pitchFamily="34" charset="0"/>
            </a:rPr>
            <a:t>Reuniões de aprovação e validação dos </a:t>
          </a:r>
          <a:r>
            <a:rPr lang="pt-BR" sz="1600" b="0" kern="1200" dirty="0" err="1" smtClean="0">
              <a:latin typeface="+mn-lt"/>
              <a:cs typeface="Arial" panose="020B0604020202020204" pitchFamily="34" charset="0"/>
            </a:rPr>
            <a:t>TDRs</a:t>
          </a:r>
          <a:endParaRPr lang="pt-BR" sz="1600" b="0" kern="1200" dirty="0">
            <a:latin typeface="+mn-lt"/>
          </a:endParaRPr>
        </a:p>
      </dsp:txBody>
      <dsp:txXfrm>
        <a:off x="7768671" y="2433395"/>
        <a:ext cx="2023467" cy="1155538"/>
      </dsp:txXfrm>
    </dsp:sp>
    <dsp:sp modelId="{53D26ECA-6A66-475A-9E6D-AA8FEA971B32}">
      <dsp:nvSpPr>
        <dsp:cNvPr id="0" name=""/>
        <dsp:cNvSpPr/>
      </dsp:nvSpPr>
      <dsp:spPr>
        <a:xfrm>
          <a:off x="7961132" y="1715186"/>
          <a:ext cx="1683598" cy="669511"/>
        </a:xfrm>
        <a:prstGeom prst="roundRect">
          <a:avLst>
            <a:gd name="adj" fmla="val 10000"/>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pt-BR" sz="1900" b="1" kern="1200" dirty="0" smtClean="0"/>
            <a:t>Mobilização</a:t>
          </a:r>
          <a:r>
            <a:rPr lang="pt-BR" sz="1900" kern="1200" dirty="0" smtClean="0"/>
            <a:t> </a:t>
          </a:r>
          <a:r>
            <a:rPr lang="pt-BR" sz="1900" b="1" kern="1200" dirty="0" smtClean="0"/>
            <a:t>Socioambiental </a:t>
          </a:r>
          <a:endParaRPr lang="pt-BR" sz="1900" b="1" kern="1200" dirty="0"/>
        </a:p>
      </dsp:txBody>
      <dsp:txXfrm>
        <a:off x="7980741" y="1734795"/>
        <a:ext cx="1644380" cy="6302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FFE90-BC25-4DD8-9E66-87D4FC5D14DD}" type="datetimeFigureOut">
              <a:rPr lang="pt-BR" smtClean="0"/>
              <a:t>20/06/2017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E6EEB-DFBB-46CD-BB9A-076903A4654A}" type="slidenum">
              <a:rPr lang="pt-BR" smtClean="0"/>
              <a:t>‹nº›</a:t>
            </a:fld>
            <a:endParaRPr lang="pt-BR"/>
          </a:p>
        </p:txBody>
      </p:sp>
    </p:spTree>
    <p:extLst>
      <p:ext uri="{BB962C8B-B14F-4D97-AF65-F5344CB8AC3E}">
        <p14:creationId xmlns:p14="http://schemas.microsoft.com/office/powerpoint/2010/main" val="132850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31"/>
          <p:cNvPicPr>
            <a:picLocks noChangeAspect="1"/>
          </p:cNvPicPr>
          <p:nvPr userDrawn="1"/>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32"/>
          <p:cNvPicPr>
            <a:picLocks noChangeAspect="1"/>
          </p:cNvPicPr>
          <p:nvPr userDrawn="1"/>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6" descr="C:\Users\gabriel.silva\Desktop\Faixa.jpg"/>
          <p:cNvPicPr>
            <a:picLocks noChangeAspect="1" noChangeArrowheads="1"/>
          </p:cNvPicPr>
          <p:nvPr userDrawn="1"/>
        </p:nvPicPr>
        <p:blipFill>
          <a:blip r:embed="rId4">
            <a:extLst>
              <a:ext uri="{28A0092B-C50C-407E-A947-70E740481C1C}">
                <a14:useLocalDpi xmlns:a14="http://schemas.microsoft.com/office/drawing/2010/main" val="0"/>
              </a:ext>
            </a:extLst>
          </a:blip>
          <a:srcRect b="33026"/>
          <a:stretch>
            <a:fillRect/>
          </a:stretch>
        </p:blipFill>
        <p:spPr bwMode="auto">
          <a:xfrm>
            <a:off x="2443048" y="-6739"/>
            <a:ext cx="6501978" cy="14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202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59218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115285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9706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2C65BCC-9072-4890-AF83-E93E95C6CF1C}" type="datetimeFigureOut">
              <a:rPr lang="pt-BR" smtClean="0"/>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0759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2C65BCC-9072-4890-AF83-E93E95C6CF1C}" type="datetimeFigureOut">
              <a:rPr lang="pt-BR" smtClean="0"/>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267901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2C65BCC-9072-4890-AF83-E93E95C6CF1C}" type="datetimeFigureOut">
              <a:rPr lang="pt-BR" smtClean="0"/>
              <a:t>20/06/2017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401379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2C65BCC-9072-4890-AF83-E93E95C6CF1C}" type="datetimeFigureOut">
              <a:rPr lang="pt-BR" smtClean="0"/>
              <a:t>20/06/2017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C65BCC-9072-4890-AF83-E93E95C6CF1C}" type="datetimeFigureOut">
              <a:rPr lang="pt-BR" smtClean="0"/>
              <a:t>20/06/2017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6466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752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111989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5BCC-9072-4890-AF83-E93E95C6CF1C}" type="datetimeFigureOut">
              <a:rPr lang="pt-BR" smtClean="0"/>
              <a:t>20/06/2017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DD68F-B5DA-4F04-A6F4-7B4B51212CEE}" type="slidenum">
              <a:rPr lang="pt-BR" smtClean="0"/>
              <a:t>‹nº›</a:t>
            </a:fld>
            <a:endParaRPr lang="pt-BR"/>
          </a:p>
        </p:txBody>
      </p:sp>
    </p:spTree>
    <p:extLst>
      <p:ext uri="{BB962C8B-B14F-4D97-AF65-F5344CB8AC3E}">
        <p14:creationId xmlns:p14="http://schemas.microsoft.com/office/powerpoint/2010/main" val="414455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0" Type="http://schemas.openxmlformats.org/officeDocument/2006/relationships/image" Target="../media/image10.jp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199593" y="2235425"/>
            <a:ext cx="10043663" cy="2387600"/>
          </a:xfrm>
        </p:spPr>
        <p:txBody>
          <a:bodyPr anchor="ctr" anchorCtr="0">
            <a:normAutofit/>
          </a:bodyPr>
          <a:lstStyle/>
          <a:p>
            <a:pPr algn="ctr"/>
            <a:r>
              <a:rPr lang="pt-BR" sz="3500" b="1" dirty="0">
                <a:effectLst>
                  <a:outerShdw blurRad="38100" dist="38100" dir="2700000" algn="tl">
                    <a:srgbClr val="000000">
                      <a:alpha val="43137"/>
                    </a:srgbClr>
                  </a:outerShdw>
                </a:effectLst>
              </a:rPr>
              <a:t>GESTÃO PARTICIPATIVA COMO ELEMENTO NORTEADOR NA ELABORAÇÃO DE TERMOS DE REFERÊNCIA </a:t>
            </a:r>
            <a:r>
              <a:rPr lang="pt-BR" sz="3500" b="1" dirty="0" smtClean="0">
                <a:effectLst>
                  <a:outerShdw blurRad="38100" dist="38100" dir="2700000" algn="tl">
                    <a:srgbClr val="000000">
                      <a:alpha val="43137"/>
                    </a:srgbClr>
                  </a:outerShdw>
                </a:effectLst>
              </a:rPr>
              <a:t/>
            </a:r>
            <a:br>
              <a:rPr lang="pt-BR" sz="3500" b="1" dirty="0" smtClean="0">
                <a:effectLst>
                  <a:outerShdw blurRad="38100" dist="38100" dir="2700000" algn="tl">
                    <a:srgbClr val="000000">
                      <a:alpha val="43137"/>
                    </a:srgbClr>
                  </a:outerShdw>
                </a:effectLst>
              </a:rPr>
            </a:br>
            <a:r>
              <a:rPr lang="pt-BR" sz="3500" b="1" dirty="0" smtClean="0">
                <a:effectLst>
                  <a:outerShdw blurRad="38100" dist="38100" dir="2700000" algn="tl">
                    <a:srgbClr val="000000">
                      <a:alpha val="43137"/>
                    </a:srgbClr>
                  </a:outerShdw>
                </a:effectLst>
              </a:rPr>
              <a:t>PARA </a:t>
            </a:r>
            <a:r>
              <a:rPr lang="pt-BR" sz="3500" b="1" dirty="0">
                <a:effectLst>
                  <a:outerShdw blurRad="38100" dist="38100" dir="2700000" algn="tl">
                    <a:srgbClr val="000000">
                      <a:alpha val="43137"/>
                    </a:srgbClr>
                  </a:outerShdw>
                </a:effectLst>
              </a:rPr>
              <a:t>PROJETOS HIDROAMBIENTAIS </a:t>
            </a:r>
            <a:r>
              <a:rPr lang="pt-BR" sz="3500" b="1" dirty="0" smtClean="0">
                <a:effectLst>
                  <a:outerShdw blurRad="38100" dist="38100" dir="2700000" algn="tl">
                    <a:srgbClr val="000000">
                      <a:alpha val="43137"/>
                    </a:srgbClr>
                  </a:outerShdw>
                </a:effectLst>
              </a:rPr>
              <a:t>NA BACIA </a:t>
            </a:r>
            <a:r>
              <a:rPr lang="pt-BR" sz="3500" b="1" dirty="0">
                <a:effectLst>
                  <a:outerShdw blurRad="38100" dist="38100" dir="2700000" algn="tl">
                    <a:srgbClr val="000000">
                      <a:alpha val="43137"/>
                    </a:srgbClr>
                  </a:outerShdw>
                </a:effectLst>
              </a:rPr>
              <a:t>HIDROGRÁFICA DO RIO DAS VELHAS</a:t>
            </a:r>
            <a:endParaRPr lang="pt-BR" sz="3500" dirty="0">
              <a:effectLst>
                <a:outerShdw blurRad="38100" dist="38100" dir="2700000" algn="tl">
                  <a:srgbClr val="000000">
                    <a:alpha val="43137"/>
                  </a:srgbClr>
                </a:outerShdw>
              </a:effectLst>
            </a:endParaRPr>
          </a:p>
        </p:txBody>
      </p:sp>
      <p:sp>
        <p:nvSpPr>
          <p:cNvPr id="3" name="Subtítulo 2"/>
          <p:cNvSpPr>
            <a:spLocks noGrp="1"/>
          </p:cNvSpPr>
          <p:nvPr>
            <p:ph type="subTitle" idx="4294967295"/>
          </p:nvPr>
        </p:nvSpPr>
        <p:spPr>
          <a:xfrm>
            <a:off x="6867525" y="5110482"/>
            <a:ext cx="5227106" cy="1655762"/>
          </a:xfrm>
        </p:spPr>
        <p:txBody>
          <a:bodyPr>
            <a:noAutofit/>
          </a:bodyPr>
          <a:lstStyle/>
          <a:p>
            <a:pPr marL="0" indent="0" algn="r">
              <a:lnSpc>
                <a:spcPct val="100000"/>
              </a:lnSpc>
              <a:buNone/>
            </a:pPr>
            <a:r>
              <a:rPr lang="pt-BR" sz="2000" dirty="0" smtClean="0">
                <a:solidFill>
                  <a:schemeClr val="accent1"/>
                </a:solidFill>
              </a:rPr>
              <a:t>	</a:t>
            </a:r>
            <a:r>
              <a:rPr lang="pt-BR" sz="1800" b="1" dirty="0" smtClean="0"/>
              <a:t>Autoras:</a:t>
            </a:r>
            <a:r>
              <a:rPr lang="pt-BR" sz="1800" dirty="0" smtClean="0"/>
              <a:t> Thais </a:t>
            </a:r>
            <a:r>
              <a:rPr lang="pt-BR" sz="1800" dirty="0"/>
              <a:t>Cristina Pereira da </a:t>
            </a:r>
            <a:r>
              <a:rPr lang="pt-BR" sz="1800" dirty="0" smtClean="0"/>
              <a:t>Silva</a:t>
            </a:r>
            <a:endParaRPr lang="pt-BR" sz="1800" dirty="0"/>
          </a:p>
          <a:p>
            <a:pPr marL="0" indent="0" algn="r">
              <a:lnSpc>
                <a:spcPct val="100000"/>
              </a:lnSpc>
              <a:buNone/>
            </a:pPr>
            <a:r>
              <a:rPr lang="pt-BR" sz="1800" dirty="0" smtClean="0"/>
              <a:t> 	Fabiana </a:t>
            </a:r>
            <a:r>
              <a:rPr lang="pt-BR" sz="1800" dirty="0"/>
              <a:t>de Cerqueira </a:t>
            </a:r>
            <a:r>
              <a:rPr lang="pt-BR" sz="1800" dirty="0" smtClean="0"/>
              <a:t>Martins</a:t>
            </a:r>
            <a:endParaRPr lang="pt-BR" sz="1800" dirty="0"/>
          </a:p>
          <a:p>
            <a:pPr marL="0" indent="0" algn="r">
              <a:lnSpc>
                <a:spcPct val="100000"/>
              </a:lnSpc>
              <a:buNone/>
            </a:pPr>
            <a:r>
              <a:rPr lang="pt-BR" sz="1800" dirty="0" smtClean="0"/>
              <a:t> 	Lívia </a:t>
            </a:r>
            <a:r>
              <a:rPr lang="pt-BR" sz="1800" dirty="0"/>
              <a:t>Cristina da Silva </a:t>
            </a:r>
            <a:r>
              <a:rPr lang="pt-BR" sz="1800" dirty="0" smtClean="0"/>
              <a:t>Lobato</a:t>
            </a:r>
          </a:p>
          <a:p>
            <a:pPr marL="0" indent="0" algn="r">
              <a:lnSpc>
                <a:spcPct val="100000"/>
              </a:lnSpc>
              <a:buNone/>
            </a:pPr>
            <a:r>
              <a:rPr lang="pt-BR" sz="1800" dirty="0" smtClean="0"/>
              <a:t> 	Raissa </a:t>
            </a:r>
            <a:r>
              <a:rPr lang="pt-BR" sz="1800" dirty="0"/>
              <a:t>Vitareli Assunção Dias </a:t>
            </a:r>
          </a:p>
          <a:p>
            <a:pPr algn="r"/>
            <a:endParaRPr lang="pt-BR" sz="2000" b="1" dirty="0" smtClean="0"/>
          </a:p>
          <a:p>
            <a:pPr algn="r"/>
            <a:endParaRPr lang="pt-BR" sz="2000" dirty="0"/>
          </a:p>
        </p:txBody>
      </p:sp>
    </p:spTree>
    <p:extLst>
      <p:ext uri="{BB962C8B-B14F-4D97-AF65-F5344CB8AC3E}">
        <p14:creationId xmlns:p14="http://schemas.microsoft.com/office/powerpoint/2010/main" val="2014423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330557" y="1617920"/>
            <a:ext cx="11311943" cy="800219"/>
          </a:xfrm>
          <a:prstGeom prst="rect">
            <a:avLst/>
          </a:prstGeom>
        </p:spPr>
        <p:txBody>
          <a:bodyPr wrap="square">
            <a:spAutoFit/>
          </a:bodyPr>
          <a:lstStyle/>
          <a:p>
            <a:pPr algn="ctr"/>
            <a:r>
              <a:rPr lang="pt-BR" sz="2300" dirty="0">
                <a:ea typeface="Calibri" panose="020F0502020204030204" pitchFamily="34" charset="0"/>
              </a:rPr>
              <a:t>Atividade de reconhecimento </a:t>
            </a:r>
            <a:r>
              <a:rPr lang="pt-BR" sz="2300" i="1" dirty="0">
                <a:ea typeface="Calibri" panose="020F0502020204030204" pitchFamily="34" charset="0"/>
              </a:rPr>
              <a:t>in loco </a:t>
            </a:r>
            <a:r>
              <a:rPr lang="pt-BR" sz="2300" dirty="0" smtClean="0">
                <a:ea typeface="Calibri" panose="020F0502020204030204" pitchFamily="34" charset="0"/>
              </a:rPr>
              <a:t>das áreas prioritárias para execução dos projetos.</a:t>
            </a:r>
          </a:p>
          <a:p>
            <a:pPr algn="ctr"/>
            <a:r>
              <a:rPr lang="pt-BR" sz="2300" dirty="0">
                <a:ea typeface="Calibri" panose="020F0502020204030204" pitchFamily="34" charset="0"/>
              </a:rPr>
              <a:t>P</a:t>
            </a:r>
            <a:r>
              <a:rPr lang="pt-BR" sz="2300" dirty="0" smtClean="0">
                <a:ea typeface="Calibri" panose="020F0502020204030204" pitchFamily="34" charset="0"/>
              </a:rPr>
              <a:t>articipação de </a:t>
            </a:r>
            <a:r>
              <a:rPr lang="pt-BR" sz="2300" dirty="0">
                <a:ea typeface="Calibri" panose="020F0502020204030204" pitchFamily="34" charset="0"/>
              </a:rPr>
              <a:t>representantes do </a:t>
            </a:r>
            <a:r>
              <a:rPr lang="pt-BR" sz="2300" dirty="0" smtClean="0">
                <a:ea typeface="Calibri" panose="020F0502020204030204" pitchFamily="34" charset="0"/>
              </a:rPr>
              <a:t>CBH </a:t>
            </a:r>
            <a:r>
              <a:rPr lang="pt-BR" sz="2300" dirty="0">
                <a:ea typeface="Calibri" panose="020F0502020204030204" pitchFamily="34" charset="0"/>
              </a:rPr>
              <a:t>Rio das Velhas, da </a:t>
            </a:r>
            <a:r>
              <a:rPr lang="pt-BR" sz="2300" dirty="0" err="1">
                <a:ea typeface="Calibri" panose="020F0502020204030204" pitchFamily="34" charset="0"/>
              </a:rPr>
              <a:t>Cobrape</a:t>
            </a:r>
            <a:r>
              <a:rPr lang="pt-BR" sz="2300" dirty="0">
                <a:ea typeface="Calibri" panose="020F0502020204030204" pitchFamily="34" charset="0"/>
              </a:rPr>
              <a:t> </a:t>
            </a:r>
            <a:r>
              <a:rPr lang="pt-BR" sz="2300" dirty="0" smtClean="0">
                <a:ea typeface="Calibri" panose="020F0502020204030204" pitchFamily="34" charset="0"/>
              </a:rPr>
              <a:t>e </a:t>
            </a:r>
            <a:r>
              <a:rPr lang="pt-BR" sz="2300" dirty="0" smtClean="0">
                <a:ea typeface="Calibri" panose="020F0502020204030204" pitchFamily="34" charset="0"/>
              </a:rPr>
              <a:t>subcomitês envolvidos. </a:t>
            </a:r>
            <a:endParaRPr lang="pt-BR" sz="2300" dirty="0">
              <a:ea typeface="Calibri" panose="020F0502020204030204" pitchFamily="34" charset="0"/>
            </a:endParaRPr>
          </a:p>
        </p:txBody>
      </p:sp>
      <p:grpSp>
        <p:nvGrpSpPr>
          <p:cNvPr id="8" name="Grupo 7"/>
          <p:cNvGrpSpPr/>
          <p:nvPr/>
        </p:nvGrpSpPr>
        <p:grpSpPr>
          <a:xfrm>
            <a:off x="494044" y="2762519"/>
            <a:ext cx="11148456" cy="3879497"/>
            <a:chOff x="494044" y="2672366"/>
            <a:chExt cx="11148456" cy="3879497"/>
          </a:xfrm>
        </p:grpSpPr>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44" y="2672366"/>
              <a:ext cx="5172663" cy="3879497"/>
            </a:xfrm>
            <a:prstGeom prst="rect">
              <a:avLst/>
            </a:prstGeom>
          </p:spPr>
        </p:pic>
        <p:pic>
          <p:nvPicPr>
            <p:cNvPr id="3" name="Image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9837" y="2672366"/>
              <a:ext cx="5172663" cy="3879497"/>
            </a:xfrm>
            <a:prstGeom prst="rect">
              <a:avLst/>
            </a:prstGeom>
          </p:spPr>
        </p:pic>
        <p:sp>
          <p:nvSpPr>
            <p:cNvPr id="7" name="CaixaDeTexto 6"/>
            <p:cNvSpPr txBox="1"/>
            <p:nvPr/>
          </p:nvSpPr>
          <p:spPr>
            <a:xfrm>
              <a:off x="494044" y="2701113"/>
              <a:ext cx="975973" cy="307777"/>
            </a:xfrm>
            <a:prstGeom prst="rect">
              <a:avLst/>
            </a:prstGeom>
            <a:noFill/>
          </p:spPr>
          <p:txBody>
            <a:bodyPr wrap="none" rtlCol="0">
              <a:spAutoFit/>
            </a:bodyPr>
            <a:lstStyle/>
            <a:p>
              <a:r>
                <a:rPr lang="pt-BR" sz="1400" dirty="0" smtClean="0"/>
                <a:t>UTE Carste</a:t>
              </a:r>
              <a:endParaRPr lang="pt-BR" sz="1400" dirty="0"/>
            </a:p>
          </p:txBody>
        </p:sp>
        <p:sp>
          <p:nvSpPr>
            <p:cNvPr id="21" name="CaixaDeTexto 20"/>
            <p:cNvSpPr txBox="1"/>
            <p:nvPr/>
          </p:nvSpPr>
          <p:spPr>
            <a:xfrm>
              <a:off x="6469837" y="2701113"/>
              <a:ext cx="1266309" cy="307777"/>
            </a:xfrm>
            <a:prstGeom prst="rect">
              <a:avLst/>
            </a:prstGeom>
            <a:noFill/>
          </p:spPr>
          <p:txBody>
            <a:bodyPr wrap="none" rtlCol="0">
              <a:spAutoFit/>
            </a:bodyPr>
            <a:lstStyle/>
            <a:p>
              <a:r>
                <a:rPr lang="pt-BR" sz="1400" dirty="0" smtClean="0"/>
                <a:t>UTE Nascentes</a:t>
              </a:r>
              <a:endParaRPr lang="pt-BR" sz="1400" dirty="0"/>
            </a:p>
          </p:txBody>
        </p:sp>
      </p:grpSp>
    </p:spTree>
    <p:extLst>
      <p:ext uri="{BB962C8B-B14F-4D97-AF65-F5344CB8AC3E}">
        <p14:creationId xmlns:p14="http://schemas.microsoft.com/office/powerpoint/2010/main" val="598632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tângulo de cantos arredondados 21"/>
          <p:cNvSpPr/>
          <p:nvPr/>
        </p:nvSpPr>
        <p:spPr>
          <a:xfrm>
            <a:off x="328146" y="2021617"/>
            <a:ext cx="6591243" cy="914400"/>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8. Elaboração dos Termos de Referência</a:t>
            </a:r>
            <a:endParaRPr lang="pt-BR" sz="2000" b="1" dirty="0">
              <a:solidFill>
                <a:schemeClr val="tx1"/>
              </a:solidFill>
            </a:endParaRPr>
          </a:p>
          <a:p>
            <a:pPr lvl="0" defTabSz="844550">
              <a:lnSpc>
                <a:spcPct val="90000"/>
              </a:lnSpc>
              <a:spcBef>
                <a:spcPct val="0"/>
              </a:spcBef>
              <a:spcAft>
                <a:spcPct val="35000"/>
              </a:spcAft>
            </a:pPr>
            <a:r>
              <a:rPr lang="pt-BR" sz="2000" dirty="0" smtClean="0">
                <a:solidFill>
                  <a:schemeClr val="tx1"/>
                </a:solidFill>
                <a:ea typeface="Calibri" panose="020F0502020204030204" pitchFamily="34" charset="0"/>
                <a:cs typeface="Times New Roman" panose="02020603050405020304" pitchFamily="18" charset="0"/>
              </a:rPr>
              <a:t>Equipe técnica da empresa </a:t>
            </a:r>
            <a:r>
              <a:rPr lang="pt-BR" sz="2000" dirty="0" err="1" smtClean="0">
                <a:solidFill>
                  <a:schemeClr val="tx1"/>
                </a:solidFill>
                <a:ea typeface="Calibri" panose="020F0502020204030204" pitchFamily="34" charset="0"/>
                <a:cs typeface="Times New Roman" panose="02020603050405020304" pitchFamily="18" charset="0"/>
              </a:rPr>
              <a:t>Cobrape</a:t>
            </a:r>
            <a:endParaRPr lang="pt-BR" sz="2000" dirty="0">
              <a:solidFill>
                <a:schemeClr val="tx1"/>
              </a:solidFill>
            </a:endParaRPr>
          </a:p>
        </p:txBody>
      </p:sp>
      <p:sp>
        <p:nvSpPr>
          <p:cNvPr id="27" name="Retângulo de cantos arredondados 26"/>
          <p:cNvSpPr/>
          <p:nvPr/>
        </p:nvSpPr>
        <p:spPr>
          <a:xfrm>
            <a:off x="675807" y="3221608"/>
            <a:ext cx="6570120" cy="914400"/>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9. Reunião de </a:t>
            </a:r>
            <a:r>
              <a:rPr lang="pt-BR" sz="2000" b="1" dirty="0" smtClean="0">
                <a:solidFill>
                  <a:schemeClr val="tx1"/>
                </a:solidFill>
              </a:rPr>
              <a:t>Apresentação/Validação </a:t>
            </a:r>
            <a:r>
              <a:rPr lang="pt-BR" sz="2000" b="1" dirty="0" smtClean="0">
                <a:solidFill>
                  <a:schemeClr val="tx1"/>
                </a:solidFill>
              </a:rPr>
              <a:t>dos Termos</a:t>
            </a:r>
            <a:endParaRPr lang="pt-BR" sz="2000" b="1" dirty="0">
              <a:solidFill>
                <a:schemeClr val="tx1"/>
              </a:solidFill>
            </a:endParaRPr>
          </a:p>
          <a:p>
            <a:pPr lvl="0" defTabSz="844550">
              <a:lnSpc>
                <a:spcPct val="90000"/>
              </a:lnSpc>
              <a:spcBef>
                <a:spcPct val="0"/>
              </a:spcBef>
              <a:spcAft>
                <a:spcPct val="35000"/>
              </a:spcAft>
            </a:pPr>
            <a:r>
              <a:rPr lang="pt-BR" sz="2000" dirty="0" smtClean="0">
                <a:solidFill>
                  <a:schemeClr val="tx1"/>
                </a:solidFill>
                <a:cs typeface="Times New Roman" panose="02020603050405020304" pitchFamily="18" charset="0"/>
              </a:rPr>
              <a:t>Demandantes consolidam e aprovam os documentos</a:t>
            </a:r>
            <a:endParaRPr lang="pt-BR" sz="2000" dirty="0">
              <a:solidFill>
                <a:schemeClr val="tx1"/>
              </a:solidFill>
            </a:endParaRPr>
          </a:p>
        </p:txBody>
      </p:sp>
      <p:sp>
        <p:nvSpPr>
          <p:cNvPr id="29" name="Retângulo de cantos arredondados 28"/>
          <p:cNvSpPr/>
          <p:nvPr/>
        </p:nvSpPr>
        <p:spPr>
          <a:xfrm>
            <a:off x="1145983" y="4382034"/>
            <a:ext cx="6370770" cy="914400"/>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10. </a:t>
            </a:r>
            <a:r>
              <a:rPr lang="pt-BR" sz="2000" b="1" dirty="0" smtClean="0">
                <a:solidFill>
                  <a:schemeClr val="tx1"/>
                </a:solidFill>
              </a:rPr>
              <a:t>Consolidação da </a:t>
            </a:r>
            <a:r>
              <a:rPr lang="pt-BR" sz="2000" b="1" dirty="0" smtClean="0">
                <a:solidFill>
                  <a:schemeClr val="tx1"/>
                </a:solidFill>
              </a:rPr>
              <a:t>Versão Final </a:t>
            </a:r>
            <a:r>
              <a:rPr lang="pt-BR" sz="2000" b="1" dirty="0" smtClean="0">
                <a:solidFill>
                  <a:schemeClr val="tx1"/>
                </a:solidFill>
              </a:rPr>
              <a:t>dos </a:t>
            </a:r>
            <a:r>
              <a:rPr lang="pt-BR" sz="2000" b="1" dirty="0" smtClean="0">
                <a:solidFill>
                  <a:schemeClr val="tx1"/>
                </a:solidFill>
              </a:rPr>
              <a:t>Termos</a:t>
            </a:r>
            <a:endParaRPr lang="pt-BR" sz="2000" b="1" dirty="0">
              <a:solidFill>
                <a:schemeClr val="tx1"/>
              </a:solidFill>
            </a:endParaRPr>
          </a:p>
          <a:p>
            <a:pPr lvl="0" defTabSz="844550">
              <a:lnSpc>
                <a:spcPct val="90000"/>
              </a:lnSpc>
              <a:spcBef>
                <a:spcPct val="0"/>
              </a:spcBef>
              <a:spcAft>
                <a:spcPct val="35000"/>
              </a:spcAft>
            </a:pPr>
            <a:r>
              <a:rPr lang="pt-BR" sz="2000" dirty="0" smtClean="0">
                <a:solidFill>
                  <a:schemeClr val="tx1"/>
                </a:solidFill>
              </a:rPr>
              <a:t>Versão para aprovação </a:t>
            </a:r>
            <a:r>
              <a:rPr lang="pt-BR" sz="2000" dirty="0" smtClean="0">
                <a:solidFill>
                  <a:schemeClr val="tx1"/>
                </a:solidFill>
              </a:rPr>
              <a:t>da </a:t>
            </a:r>
            <a:r>
              <a:rPr lang="pt-BR" sz="2000" dirty="0" smtClean="0">
                <a:solidFill>
                  <a:schemeClr val="tx1"/>
                </a:solidFill>
              </a:rPr>
              <a:t>Agência Peixe Vivo</a:t>
            </a:r>
            <a:endParaRPr lang="pt-BR" sz="2000" dirty="0">
              <a:solidFill>
                <a:schemeClr val="tx1"/>
              </a:solidFill>
            </a:endParaRPr>
          </a:p>
        </p:txBody>
      </p:sp>
      <p:sp>
        <p:nvSpPr>
          <p:cNvPr id="25" name="Forma livre 24"/>
          <p:cNvSpPr/>
          <p:nvPr/>
        </p:nvSpPr>
        <p:spPr>
          <a:xfrm>
            <a:off x="6288358" y="2537397"/>
            <a:ext cx="498413" cy="1003421"/>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21" name="Forma livre 20"/>
          <p:cNvSpPr/>
          <p:nvPr/>
        </p:nvSpPr>
        <p:spPr>
          <a:xfrm rot="16200000">
            <a:off x="7056363" y="3292627"/>
            <a:ext cx="498413" cy="772360"/>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24" name="Forma livre 23"/>
          <p:cNvSpPr/>
          <p:nvPr/>
        </p:nvSpPr>
        <p:spPr>
          <a:xfrm>
            <a:off x="6288359" y="3923502"/>
            <a:ext cx="498413" cy="953298"/>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grpSp>
        <p:nvGrpSpPr>
          <p:cNvPr id="2" name="Grupo 1"/>
          <p:cNvGrpSpPr/>
          <p:nvPr/>
        </p:nvGrpSpPr>
        <p:grpSpPr>
          <a:xfrm>
            <a:off x="7771794" y="2292119"/>
            <a:ext cx="4202104" cy="3451711"/>
            <a:chOff x="7771794" y="2292119"/>
            <a:chExt cx="4202104" cy="3451711"/>
          </a:xfrm>
        </p:grpSpPr>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986" y="2292119"/>
              <a:ext cx="4191912" cy="3143934"/>
            </a:xfrm>
            <a:prstGeom prst="rect">
              <a:avLst/>
            </a:prstGeom>
          </p:spPr>
        </p:pic>
        <p:sp>
          <p:nvSpPr>
            <p:cNvPr id="11" name="CaixaDeTexto 10"/>
            <p:cNvSpPr txBox="1"/>
            <p:nvPr/>
          </p:nvSpPr>
          <p:spPr>
            <a:xfrm>
              <a:off x="7771794" y="5436053"/>
              <a:ext cx="4198650" cy="307777"/>
            </a:xfrm>
            <a:prstGeom prst="rect">
              <a:avLst/>
            </a:prstGeom>
            <a:noFill/>
          </p:spPr>
          <p:txBody>
            <a:bodyPr wrap="none" rtlCol="0">
              <a:spAutoFit/>
            </a:bodyPr>
            <a:lstStyle/>
            <a:p>
              <a:r>
                <a:rPr lang="pt-BR" sz="1400" dirty="0" smtClean="0"/>
                <a:t>Reunião do SCBH Ribeirão Arrudas. Belo Horizonte/MG</a:t>
              </a:r>
              <a:endParaRPr lang="pt-BR" sz="1400" dirty="0"/>
            </a:p>
          </p:txBody>
        </p:sp>
      </p:grpSp>
    </p:spTree>
    <p:extLst>
      <p:ext uri="{BB962C8B-B14F-4D97-AF65-F5344CB8AC3E}">
        <p14:creationId xmlns:p14="http://schemas.microsoft.com/office/powerpoint/2010/main" val="9820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rctx="PPT">
                                        <p:cTn id="10" dur="indefinite"/>
                                        <p:tgtEl>
                                          <p:spTgt spid="22"/>
                                        </p:tgtEl>
                                        <p:attrNameLst>
                                          <p:attrName>style.opacity</p:attrName>
                                        </p:attrNameLst>
                                      </p:cBhvr>
                                      <p:to>
                                        <p:strVal val="0.5"/>
                                      </p:to>
                                    </p:set>
                                    <p:animEffect filter="image" prLst="opacity: 0.5">
                                      <p:cBhvr rctx="IE">
                                        <p:cTn id="11" dur="indefinite"/>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25"/>
                                        </p:tgtEl>
                                        <p:attrNameLst>
                                          <p:attrName>style.opacity</p:attrName>
                                        </p:attrNameLst>
                                      </p:cBhvr>
                                      <p:to>
                                        <p:strVal val="0.5"/>
                                      </p:to>
                                    </p:set>
                                    <p:animEffect filter="image" prLst="opacity: 0.5">
                                      <p:cBhvr rctx="IE">
                                        <p:cTn id="20" dur="indefinite"/>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27"/>
                                        </p:tgtEl>
                                        <p:attrNameLst>
                                          <p:attrName>style.opacity</p:attrName>
                                        </p:attrNameLst>
                                      </p:cBhvr>
                                      <p:to>
                                        <p:strVal val="0.5"/>
                                      </p:to>
                                    </p:set>
                                    <p:animEffect filter="image" prLst="opacity: 0.5">
                                      <p:cBhvr rctx="IE">
                                        <p:cTn id="29" dur="indefinite"/>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childTnLst>
                                    <p:set>
                                      <p:cBhvr rctx="PPT">
                                        <p:cTn id="37" dur="indefinite"/>
                                        <p:tgtEl>
                                          <p:spTgt spid="21"/>
                                        </p:tgtEl>
                                        <p:attrNameLst>
                                          <p:attrName>style.opacity</p:attrName>
                                        </p:attrNameLst>
                                      </p:cBhvr>
                                      <p:to>
                                        <p:strVal val="0.5"/>
                                      </p:to>
                                    </p:set>
                                    <p:animEffect filter="image" prLst="opacity: 0.5">
                                      <p:cBhvr rctx="IE">
                                        <p:cTn id="38" dur="indefinite"/>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2"/>
                                        </p:tgtEl>
                                        <p:attrNameLst>
                                          <p:attrName>style.opacity</p:attrName>
                                        </p:attrNameLst>
                                      </p:cBhvr>
                                      <p:to>
                                        <p:strVal val="0.5"/>
                                      </p:to>
                                    </p:set>
                                    <p:animEffect filter="image" prLst="opacity: 0.5">
                                      <p:cBhvr rctx="IE">
                                        <p:cTn id="47" dur="indefinite"/>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mph" presetSubtype="0" grpId="1" nodeType="clickEffect">
                                  <p:stCondLst>
                                    <p:cond delay="0"/>
                                  </p:stCondLst>
                                  <p:childTnLst>
                                    <p:set>
                                      <p:cBhvr rctx="PPT">
                                        <p:cTn id="55" dur="indefinite"/>
                                        <p:tgtEl>
                                          <p:spTgt spid="24"/>
                                        </p:tgtEl>
                                        <p:attrNameLst>
                                          <p:attrName>style.opacity</p:attrName>
                                        </p:attrNameLst>
                                      </p:cBhvr>
                                      <p:to>
                                        <p:strVal val="0.5"/>
                                      </p:to>
                                    </p:set>
                                    <p:animEffect filter="image" prLst="opacity: 0.5">
                                      <p:cBhvr rctx="IE">
                                        <p:cTn id="56" dur="indefinite"/>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29"/>
                                        </p:tgtEl>
                                        <p:attrNameLst>
                                          <p:attrName>style.opacity</p:attrName>
                                        </p:attrNameLst>
                                      </p:cBhvr>
                                      <p:to>
                                        <p:strVal val="0.5"/>
                                      </p:to>
                                    </p:set>
                                    <p:animEffect filter="image" prLst="opacity: 0.5">
                                      <p:cBhvr rctx="IE">
                                        <p:cTn id="65"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7" grpId="0" animBg="1"/>
      <p:bldP spid="27" grpId="1" animBg="1"/>
      <p:bldP spid="29" grpId="0" animBg="1"/>
      <p:bldP spid="29" grpId="1" animBg="1"/>
      <p:bldP spid="25" grpId="0" animBg="1"/>
      <p:bldP spid="25" grpId="1" animBg="1"/>
      <p:bldP spid="21" grpId="0" animBg="1"/>
      <p:bldP spid="21" grpId="1" animBg="1"/>
      <p:bldP spid="24"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tângulo de cantos arredondados 21"/>
          <p:cNvSpPr/>
          <p:nvPr/>
        </p:nvSpPr>
        <p:spPr>
          <a:xfrm>
            <a:off x="328146" y="2021617"/>
            <a:ext cx="6591243" cy="914400"/>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8. Elaboração dos Termos de Referência</a:t>
            </a:r>
            <a:endParaRPr lang="pt-BR" sz="2000" b="1" dirty="0">
              <a:solidFill>
                <a:schemeClr val="tx1"/>
              </a:solidFill>
            </a:endParaRPr>
          </a:p>
          <a:p>
            <a:pPr lvl="0" defTabSz="844550">
              <a:lnSpc>
                <a:spcPct val="90000"/>
              </a:lnSpc>
              <a:spcBef>
                <a:spcPct val="0"/>
              </a:spcBef>
              <a:spcAft>
                <a:spcPct val="35000"/>
              </a:spcAft>
            </a:pPr>
            <a:r>
              <a:rPr lang="pt-BR" sz="2000" dirty="0" smtClean="0">
                <a:solidFill>
                  <a:schemeClr val="tx1"/>
                </a:solidFill>
                <a:ea typeface="Calibri" panose="020F0502020204030204" pitchFamily="34" charset="0"/>
                <a:cs typeface="Times New Roman" panose="02020603050405020304" pitchFamily="18" charset="0"/>
              </a:rPr>
              <a:t>Equipe técnica da empresa </a:t>
            </a:r>
            <a:r>
              <a:rPr lang="pt-BR" sz="2000" dirty="0" err="1" smtClean="0">
                <a:solidFill>
                  <a:schemeClr val="tx1"/>
                </a:solidFill>
                <a:ea typeface="Calibri" panose="020F0502020204030204" pitchFamily="34" charset="0"/>
                <a:cs typeface="Times New Roman" panose="02020603050405020304" pitchFamily="18" charset="0"/>
              </a:rPr>
              <a:t>Cobrape</a:t>
            </a:r>
            <a:endParaRPr lang="pt-BR" sz="2000" dirty="0">
              <a:solidFill>
                <a:schemeClr val="tx1"/>
              </a:solidFill>
            </a:endParaRPr>
          </a:p>
        </p:txBody>
      </p:sp>
      <p:sp>
        <p:nvSpPr>
          <p:cNvPr id="27" name="Retângulo de cantos arredondados 26"/>
          <p:cNvSpPr/>
          <p:nvPr/>
        </p:nvSpPr>
        <p:spPr>
          <a:xfrm>
            <a:off x="675807" y="3221608"/>
            <a:ext cx="6570120" cy="914400"/>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9. Reunião de </a:t>
            </a:r>
            <a:r>
              <a:rPr lang="pt-BR" sz="2000" b="1" dirty="0" smtClean="0">
                <a:solidFill>
                  <a:schemeClr val="tx1"/>
                </a:solidFill>
              </a:rPr>
              <a:t>Apresentação/Validação </a:t>
            </a:r>
            <a:r>
              <a:rPr lang="pt-BR" sz="2000" b="1" dirty="0" smtClean="0">
                <a:solidFill>
                  <a:schemeClr val="tx1"/>
                </a:solidFill>
              </a:rPr>
              <a:t>dos Termos</a:t>
            </a:r>
            <a:endParaRPr lang="pt-BR" sz="2000" b="1" dirty="0">
              <a:solidFill>
                <a:schemeClr val="tx1"/>
              </a:solidFill>
            </a:endParaRPr>
          </a:p>
          <a:p>
            <a:pPr lvl="0" defTabSz="844550">
              <a:lnSpc>
                <a:spcPct val="90000"/>
              </a:lnSpc>
              <a:spcBef>
                <a:spcPct val="0"/>
              </a:spcBef>
              <a:spcAft>
                <a:spcPct val="35000"/>
              </a:spcAft>
            </a:pPr>
            <a:r>
              <a:rPr lang="pt-BR" sz="2000" dirty="0" smtClean="0">
                <a:solidFill>
                  <a:schemeClr val="tx1"/>
                </a:solidFill>
                <a:cs typeface="Times New Roman" panose="02020603050405020304" pitchFamily="18" charset="0"/>
              </a:rPr>
              <a:t>Demandantes consolidam e aprovam os documentos</a:t>
            </a:r>
            <a:endParaRPr lang="pt-BR" sz="2000" dirty="0">
              <a:solidFill>
                <a:schemeClr val="tx1"/>
              </a:solidFill>
            </a:endParaRPr>
          </a:p>
        </p:txBody>
      </p:sp>
      <p:sp>
        <p:nvSpPr>
          <p:cNvPr id="29" name="Retângulo de cantos arredondados 28"/>
          <p:cNvSpPr/>
          <p:nvPr/>
        </p:nvSpPr>
        <p:spPr>
          <a:xfrm>
            <a:off x="1145983" y="4382034"/>
            <a:ext cx="6370770" cy="914400"/>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10. Entrega da versão final dos Termos</a:t>
            </a:r>
            <a:endParaRPr lang="pt-BR" sz="2000" b="1" dirty="0">
              <a:solidFill>
                <a:schemeClr val="tx1"/>
              </a:solidFill>
            </a:endParaRPr>
          </a:p>
          <a:p>
            <a:pPr lvl="0" defTabSz="844550">
              <a:lnSpc>
                <a:spcPct val="90000"/>
              </a:lnSpc>
              <a:spcBef>
                <a:spcPct val="0"/>
              </a:spcBef>
              <a:spcAft>
                <a:spcPct val="35000"/>
              </a:spcAft>
            </a:pPr>
            <a:r>
              <a:rPr lang="pt-BR" sz="2000" dirty="0" smtClean="0">
                <a:solidFill>
                  <a:schemeClr val="tx1"/>
                </a:solidFill>
              </a:rPr>
              <a:t>Versão para aprovação final da Agência Peixe Vivo</a:t>
            </a:r>
            <a:endParaRPr lang="pt-BR" sz="2000" dirty="0">
              <a:solidFill>
                <a:schemeClr val="tx1"/>
              </a:solidFill>
            </a:endParaRPr>
          </a:p>
        </p:txBody>
      </p:sp>
      <p:sp>
        <p:nvSpPr>
          <p:cNvPr id="25" name="Forma livre 24"/>
          <p:cNvSpPr/>
          <p:nvPr/>
        </p:nvSpPr>
        <p:spPr>
          <a:xfrm>
            <a:off x="6288358" y="2537397"/>
            <a:ext cx="498413" cy="1003421"/>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21" name="Forma livre 20"/>
          <p:cNvSpPr/>
          <p:nvPr/>
        </p:nvSpPr>
        <p:spPr>
          <a:xfrm rot="16200000">
            <a:off x="7056363" y="3292627"/>
            <a:ext cx="498413" cy="772360"/>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24" name="Forma livre 23"/>
          <p:cNvSpPr/>
          <p:nvPr/>
        </p:nvSpPr>
        <p:spPr>
          <a:xfrm>
            <a:off x="6288359" y="3923502"/>
            <a:ext cx="498413" cy="953298"/>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grpSp>
        <p:nvGrpSpPr>
          <p:cNvPr id="2" name="Grupo 1"/>
          <p:cNvGrpSpPr/>
          <p:nvPr/>
        </p:nvGrpSpPr>
        <p:grpSpPr>
          <a:xfrm>
            <a:off x="7771794" y="2292119"/>
            <a:ext cx="4202104" cy="3451711"/>
            <a:chOff x="7771794" y="2292119"/>
            <a:chExt cx="4202104" cy="3451711"/>
          </a:xfrm>
        </p:grpSpPr>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986" y="2292119"/>
              <a:ext cx="4191912" cy="3143934"/>
            </a:xfrm>
            <a:prstGeom prst="rect">
              <a:avLst/>
            </a:prstGeom>
          </p:spPr>
        </p:pic>
        <p:sp>
          <p:nvSpPr>
            <p:cNvPr id="11" name="CaixaDeTexto 10"/>
            <p:cNvSpPr txBox="1"/>
            <p:nvPr/>
          </p:nvSpPr>
          <p:spPr>
            <a:xfrm>
              <a:off x="7771794" y="5436053"/>
              <a:ext cx="4198650" cy="307777"/>
            </a:xfrm>
            <a:prstGeom prst="rect">
              <a:avLst/>
            </a:prstGeom>
            <a:noFill/>
          </p:spPr>
          <p:txBody>
            <a:bodyPr wrap="none" rtlCol="0">
              <a:spAutoFit/>
            </a:bodyPr>
            <a:lstStyle/>
            <a:p>
              <a:r>
                <a:rPr lang="pt-BR" sz="1400" dirty="0" smtClean="0"/>
                <a:t>Reunião do SCBH Ribeirão Arrudas. Belo Horizonte/MG</a:t>
              </a:r>
              <a:endParaRPr lang="pt-BR" sz="1400" dirty="0"/>
            </a:p>
          </p:txBody>
        </p:sp>
      </p:grpSp>
    </p:spTree>
    <p:extLst>
      <p:ext uri="{BB962C8B-B14F-4D97-AF65-F5344CB8AC3E}">
        <p14:creationId xmlns:p14="http://schemas.microsoft.com/office/powerpoint/2010/main" val="1709982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val="2222746576"/>
              </p:ext>
            </p:extLst>
          </p:nvPr>
        </p:nvGraphicFramePr>
        <p:xfrm>
          <a:off x="1159099" y="1738648"/>
          <a:ext cx="9942490" cy="5687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tângulo 3"/>
          <p:cNvSpPr/>
          <p:nvPr/>
        </p:nvSpPr>
        <p:spPr>
          <a:xfrm>
            <a:off x="545382" y="1584783"/>
            <a:ext cx="11367576" cy="830997"/>
          </a:xfrm>
          <a:prstGeom prst="rect">
            <a:avLst/>
          </a:prstGeom>
        </p:spPr>
        <p:txBody>
          <a:bodyPr wrap="square">
            <a:spAutoFit/>
          </a:bodyPr>
          <a:lstStyle/>
          <a:p>
            <a:pPr algn="ctr"/>
            <a:r>
              <a:rPr lang="pt-BR" sz="2400" dirty="0">
                <a:ea typeface="Calibri" panose="020F0502020204030204" pitchFamily="34" charset="0"/>
              </a:rPr>
              <a:t>Etapas estratégicas de </a:t>
            </a:r>
            <a:r>
              <a:rPr lang="pt-BR" sz="2400" b="1" dirty="0">
                <a:ea typeface="Calibri" panose="020F0502020204030204" pitchFamily="34" charset="0"/>
              </a:rPr>
              <a:t>comunicação e mobilização </a:t>
            </a:r>
            <a:r>
              <a:rPr lang="pt-BR" sz="2400" b="1" dirty="0" smtClean="0">
                <a:ea typeface="Calibri" panose="020F0502020204030204" pitchFamily="34" charset="0"/>
              </a:rPr>
              <a:t>social </a:t>
            </a:r>
            <a:r>
              <a:rPr lang="pt-BR" sz="2400" dirty="0" smtClean="0">
                <a:ea typeface="Calibri" panose="020F0502020204030204" pitchFamily="34" charset="0"/>
              </a:rPr>
              <a:t>durante </a:t>
            </a:r>
            <a:r>
              <a:rPr lang="pt-BR" sz="2400" dirty="0">
                <a:ea typeface="Calibri" panose="020F0502020204030204" pitchFamily="34" charset="0"/>
              </a:rPr>
              <a:t>a elaboração e desenvolvimento dos Termos de Referência dos projetos </a:t>
            </a:r>
            <a:r>
              <a:rPr lang="pt-BR" sz="2400" dirty="0" smtClean="0">
                <a:ea typeface="Calibri" panose="020F0502020204030204" pitchFamily="34" charset="0"/>
              </a:rPr>
              <a:t>hidroambientais</a:t>
            </a:r>
            <a:endParaRPr lang="pt-BR" sz="2400" dirty="0"/>
          </a:p>
        </p:txBody>
      </p:sp>
    </p:spTree>
    <p:extLst>
      <p:ext uri="{BB962C8B-B14F-4D97-AF65-F5344CB8AC3E}">
        <p14:creationId xmlns:p14="http://schemas.microsoft.com/office/powerpoint/2010/main" val="391095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528033" y="2841715"/>
            <a:ext cx="11307652" cy="3277820"/>
          </a:xfrm>
          <a:prstGeom prst="rect">
            <a:avLst/>
          </a:prstGeom>
        </p:spPr>
        <p:txBody>
          <a:bodyPr wrap="square">
            <a:spAutoFit/>
          </a:bodyPr>
          <a:lstStyle/>
          <a:p>
            <a:pPr marL="342900" marR="0" lvl="0" indent="-342900" algn="just" fontAlgn="base">
              <a:lnSpc>
                <a:spcPct val="100000"/>
              </a:lnSpc>
              <a:spcBef>
                <a:spcPct val="0"/>
              </a:spcBef>
              <a:spcAft>
                <a:spcPct val="0"/>
              </a:spcAft>
              <a:buClrTx/>
              <a:buSzTx/>
              <a:buFont typeface="Wingdings" panose="05000000000000000000" pitchFamily="2" charset="2"/>
              <a:buChar char="v"/>
              <a:tabLst/>
            </a:pPr>
            <a:r>
              <a:rPr lang="pt-BR" altLang="pt-BR" sz="2300" dirty="0" smtClean="0">
                <a:ea typeface="Calibri" panose="020F0502020204030204" pitchFamily="34" charset="0"/>
              </a:rPr>
              <a:t>30 (trinta) reuniões/encontros para discussão e consolidação dos documentos:</a:t>
            </a:r>
          </a:p>
          <a:p>
            <a:pPr algn="just" fontAlgn="base">
              <a:spcBef>
                <a:spcPct val="0"/>
              </a:spcBef>
              <a:spcAft>
                <a:spcPct val="0"/>
              </a:spcAft>
            </a:pPr>
            <a:endParaRPr lang="pt-BR" sz="2300" b="1" u="sng" dirty="0" smtClean="0">
              <a:ea typeface="Calibri" panose="020F0502020204030204" pitchFamily="34" charset="0"/>
            </a:endParaRPr>
          </a:p>
          <a:p>
            <a:pPr marR="0" lvl="0" algn="just" fontAlgn="base">
              <a:lnSpc>
                <a:spcPct val="100000"/>
              </a:lnSpc>
              <a:spcBef>
                <a:spcPct val="0"/>
              </a:spcBef>
              <a:spcAft>
                <a:spcPct val="0"/>
              </a:spcAft>
              <a:buClrTx/>
              <a:buSzTx/>
              <a:tabLst/>
            </a:pPr>
            <a:endParaRPr lang="pt-BR" altLang="pt-BR" sz="2300" dirty="0" smtClean="0">
              <a:ea typeface="Calibri" panose="020F0502020204030204" pitchFamily="34" charset="0"/>
            </a:endParaRPr>
          </a:p>
          <a:p>
            <a:pPr marL="342900" marR="0" lvl="0" indent="-342900" algn="just" fontAlgn="base">
              <a:lnSpc>
                <a:spcPct val="100000"/>
              </a:lnSpc>
              <a:spcBef>
                <a:spcPct val="0"/>
              </a:spcBef>
              <a:spcAft>
                <a:spcPct val="0"/>
              </a:spcAft>
              <a:buClrTx/>
              <a:buSzTx/>
              <a:buFont typeface="Wingdings" panose="05000000000000000000" pitchFamily="2" charset="2"/>
              <a:buChar char="v"/>
              <a:tabLst/>
            </a:pPr>
            <a:endParaRPr lang="pt-BR" altLang="pt-BR" sz="2300" dirty="0" smtClean="0">
              <a:ea typeface="Calibri" panose="020F0502020204030204" pitchFamily="34" charset="0"/>
            </a:endParaRPr>
          </a:p>
          <a:p>
            <a:pPr marL="342900" marR="0" lvl="0" indent="-342900" algn="just" fontAlgn="base">
              <a:lnSpc>
                <a:spcPct val="100000"/>
              </a:lnSpc>
              <a:spcBef>
                <a:spcPct val="0"/>
              </a:spcBef>
              <a:spcAft>
                <a:spcPct val="0"/>
              </a:spcAft>
              <a:buClrTx/>
              <a:buSzTx/>
              <a:buFont typeface="Wingdings" panose="05000000000000000000" pitchFamily="2" charset="2"/>
              <a:buChar char="v"/>
              <a:tabLst/>
            </a:pPr>
            <a:endParaRPr lang="pt-BR" altLang="pt-BR" sz="2300" dirty="0" smtClean="0">
              <a:ea typeface="Calibri" panose="020F0502020204030204" pitchFamily="34" charset="0"/>
            </a:endParaRPr>
          </a:p>
          <a:p>
            <a:pPr marR="0" lvl="0" algn="just" fontAlgn="base">
              <a:lnSpc>
                <a:spcPct val="100000"/>
              </a:lnSpc>
              <a:spcBef>
                <a:spcPct val="0"/>
              </a:spcBef>
              <a:spcAft>
                <a:spcPct val="0"/>
              </a:spcAft>
              <a:buClrTx/>
              <a:buSzTx/>
              <a:tabLst/>
            </a:pPr>
            <a:endParaRPr lang="pt-BR" altLang="pt-BR" sz="2300" dirty="0" smtClean="0">
              <a:ea typeface="Calibri" panose="020F0502020204030204" pitchFamily="34" charset="0"/>
            </a:endParaRPr>
          </a:p>
          <a:p>
            <a:pPr marR="0" lvl="0" algn="just" fontAlgn="base">
              <a:lnSpc>
                <a:spcPct val="100000"/>
              </a:lnSpc>
              <a:spcBef>
                <a:spcPct val="0"/>
              </a:spcBef>
              <a:spcAft>
                <a:spcPct val="0"/>
              </a:spcAft>
              <a:buClrTx/>
              <a:buSzTx/>
              <a:tabLst/>
            </a:pPr>
            <a:endParaRPr lang="pt-BR" altLang="pt-BR" sz="2300" dirty="0" smtClean="0">
              <a:ea typeface="Calibri" panose="020F0502020204030204" pitchFamily="34" charset="0"/>
            </a:endParaRPr>
          </a:p>
          <a:p>
            <a:pPr marL="342900" marR="0" lvl="0" indent="-342900" algn="just" fontAlgn="base">
              <a:lnSpc>
                <a:spcPct val="100000"/>
              </a:lnSpc>
              <a:spcBef>
                <a:spcPct val="0"/>
              </a:spcBef>
              <a:spcAft>
                <a:spcPct val="0"/>
              </a:spcAft>
              <a:buClrTx/>
              <a:buSzTx/>
              <a:buFont typeface="Wingdings" panose="05000000000000000000" pitchFamily="2" charset="2"/>
              <a:buChar char="v"/>
              <a:tabLst/>
            </a:pPr>
            <a:r>
              <a:rPr lang="pt-BR" altLang="pt-BR" sz="2300" dirty="0" smtClean="0">
                <a:ea typeface="Calibri" panose="020F0502020204030204" pitchFamily="34" charset="0"/>
              </a:rPr>
              <a:t>437 </a:t>
            </a:r>
            <a:r>
              <a:rPr lang="pt-BR" altLang="pt-BR" sz="2300" dirty="0" smtClean="0">
                <a:ea typeface="Calibri" panose="020F0502020204030204" pitchFamily="34" charset="0"/>
              </a:rPr>
              <a:t>participantes </a:t>
            </a:r>
            <a:r>
              <a:rPr lang="pt-BR" altLang="pt-BR" sz="2300" dirty="0" smtClean="0">
                <a:ea typeface="Calibri" panose="020F0502020204030204" pitchFamily="34" charset="0"/>
              </a:rPr>
              <a:t>entre técnicos da empresa, representantes do comitês e dos subcomitês e </a:t>
            </a:r>
            <a:r>
              <a:rPr lang="pt-BR" altLang="pt-BR" sz="2300" dirty="0" smtClean="0">
                <a:ea typeface="Calibri" panose="020F0502020204030204" pitchFamily="34" charset="0"/>
              </a:rPr>
              <a:t>da comunidade </a:t>
            </a:r>
            <a:r>
              <a:rPr lang="pt-BR" altLang="pt-BR" sz="2300" dirty="0" smtClean="0">
                <a:ea typeface="Calibri" panose="020F0502020204030204" pitchFamily="34" charset="0"/>
              </a:rPr>
              <a:t>em geral. </a:t>
            </a:r>
            <a:endParaRPr lang="pt-BR" altLang="pt-BR" sz="2300" dirty="0"/>
          </a:p>
        </p:txBody>
      </p:sp>
      <p:sp>
        <p:nvSpPr>
          <p:cNvPr id="9" name="Retângulo 8"/>
          <p:cNvSpPr/>
          <p:nvPr/>
        </p:nvSpPr>
        <p:spPr>
          <a:xfrm>
            <a:off x="3110468" y="1668550"/>
            <a:ext cx="5012591" cy="590931"/>
          </a:xfrm>
          <a:prstGeom prst="rect">
            <a:avLst/>
          </a:prstGeom>
        </p:spPr>
        <p:txBody>
          <a:bodyPr wrap="none">
            <a:spAutoFit/>
          </a:bodyPr>
          <a:lstStyle/>
          <a:p>
            <a:pPr algn="just">
              <a:lnSpc>
                <a:spcPct val="90000"/>
              </a:lnSpc>
              <a:spcBef>
                <a:spcPct val="0"/>
              </a:spcBef>
              <a:spcAft>
                <a:spcPts val="0"/>
              </a:spcAft>
            </a:pPr>
            <a:r>
              <a:rPr lang="pt-BR" sz="3600" b="1" dirty="0">
                <a:effectLst>
                  <a:outerShdw blurRad="38100" dist="38100" dir="2700000" algn="tl">
                    <a:srgbClr val="000000">
                      <a:alpha val="43137"/>
                    </a:srgbClr>
                  </a:outerShdw>
                </a:effectLst>
                <a:latin typeface="+mj-lt"/>
                <a:ea typeface="+mj-ea"/>
                <a:cs typeface="+mj-cs"/>
              </a:rPr>
              <a:t>RESULTADOS E DISCUSSÃO</a:t>
            </a:r>
          </a:p>
        </p:txBody>
      </p:sp>
      <p:sp>
        <p:nvSpPr>
          <p:cNvPr id="4" name="Retângulo 3"/>
          <p:cNvSpPr/>
          <p:nvPr/>
        </p:nvSpPr>
        <p:spPr>
          <a:xfrm>
            <a:off x="922986" y="3395506"/>
            <a:ext cx="6096000" cy="1508105"/>
          </a:xfrm>
          <a:prstGeom prst="rect">
            <a:avLst/>
          </a:prstGeom>
        </p:spPr>
        <p:txBody>
          <a:bodyPr>
            <a:spAutoFit/>
          </a:bodyPr>
          <a:lstStyle/>
          <a:p>
            <a:pPr marL="342900" marR="0" lvl="0" indent="-342900" algn="just" fontAlgn="base">
              <a:lnSpc>
                <a:spcPct val="100000"/>
              </a:lnSpc>
              <a:spcBef>
                <a:spcPct val="0"/>
              </a:spcBef>
              <a:spcAft>
                <a:spcPct val="0"/>
              </a:spcAft>
              <a:buClrTx/>
              <a:buSzTx/>
              <a:buFont typeface="Wingdings" panose="05000000000000000000" pitchFamily="2" charset="2"/>
              <a:buChar char="ü"/>
              <a:tabLst/>
            </a:pPr>
            <a:r>
              <a:rPr lang="pt-BR" sz="2300" dirty="0" smtClean="0">
                <a:ea typeface="Calibri" panose="020F0502020204030204" pitchFamily="34" charset="0"/>
              </a:rPr>
              <a:t>02 </a:t>
            </a:r>
            <a:r>
              <a:rPr lang="pt-BR" sz="2300" dirty="0">
                <a:ea typeface="Calibri" panose="020F0502020204030204" pitchFamily="34" charset="0"/>
              </a:rPr>
              <a:t>(duas) reuniões </a:t>
            </a:r>
            <a:r>
              <a:rPr lang="pt-BR" sz="2300" dirty="0" smtClean="0">
                <a:ea typeface="Calibri" panose="020F0502020204030204" pitchFamily="34" charset="0"/>
              </a:rPr>
              <a:t>introdutórias </a:t>
            </a:r>
            <a:endParaRPr lang="pt-BR" sz="2300" dirty="0">
              <a:ea typeface="Calibri" panose="020F0502020204030204" pitchFamily="34" charset="0"/>
            </a:endParaRPr>
          </a:p>
          <a:p>
            <a:pPr marL="342900" indent="-342900" algn="just" fontAlgn="base">
              <a:spcBef>
                <a:spcPct val="0"/>
              </a:spcBef>
              <a:spcAft>
                <a:spcPct val="0"/>
              </a:spcAft>
              <a:buFont typeface="Wingdings" panose="05000000000000000000" pitchFamily="2" charset="2"/>
              <a:buChar char="ü"/>
            </a:pPr>
            <a:r>
              <a:rPr lang="pt-BR" sz="2300" dirty="0">
                <a:ea typeface="Calibri" panose="020F0502020204030204" pitchFamily="34" charset="0"/>
              </a:rPr>
              <a:t>12 (doze) reuniões de </a:t>
            </a:r>
            <a:r>
              <a:rPr lang="pt-BR" sz="2300" dirty="0" smtClean="0">
                <a:ea typeface="Calibri" panose="020F0502020204030204" pitchFamily="34" charset="0"/>
              </a:rPr>
              <a:t>alinhamento</a:t>
            </a:r>
            <a:endParaRPr lang="pt-BR" sz="2300" dirty="0">
              <a:ea typeface="Calibri" panose="020F0502020204030204" pitchFamily="34" charset="0"/>
            </a:endParaRPr>
          </a:p>
          <a:p>
            <a:pPr marL="342900" indent="-342900" algn="just" fontAlgn="base">
              <a:spcBef>
                <a:spcPct val="0"/>
              </a:spcBef>
              <a:spcAft>
                <a:spcPct val="0"/>
              </a:spcAft>
              <a:buFont typeface="Wingdings" panose="05000000000000000000" pitchFamily="2" charset="2"/>
              <a:buChar char="ü"/>
            </a:pPr>
            <a:r>
              <a:rPr lang="pt-BR" sz="2300" dirty="0" smtClean="0">
                <a:ea typeface="Calibri" panose="020F0502020204030204" pitchFamily="34" charset="0"/>
              </a:rPr>
              <a:t>06 </a:t>
            </a:r>
            <a:r>
              <a:rPr lang="pt-BR" sz="2300" dirty="0">
                <a:ea typeface="Calibri" panose="020F0502020204030204" pitchFamily="34" charset="0"/>
              </a:rPr>
              <a:t>(seis) visitas de </a:t>
            </a:r>
            <a:r>
              <a:rPr lang="pt-BR" sz="2300" dirty="0" smtClean="0">
                <a:ea typeface="Calibri" panose="020F0502020204030204" pitchFamily="34" charset="0"/>
              </a:rPr>
              <a:t>campo</a:t>
            </a:r>
            <a:endParaRPr lang="pt-BR" sz="2300" dirty="0">
              <a:ea typeface="Calibri" panose="020F0502020204030204" pitchFamily="34" charset="0"/>
            </a:endParaRPr>
          </a:p>
          <a:p>
            <a:pPr marL="342900" indent="-342900" algn="just" fontAlgn="base">
              <a:spcBef>
                <a:spcPct val="0"/>
              </a:spcBef>
              <a:spcAft>
                <a:spcPct val="0"/>
              </a:spcAft>
              <a:buFont typeface="Wingdings" panose="05000000000000000000" pitchFamily="2" charset="2"/>
              <a:buChar char="ü"/>
            </a:pPr>
            <a:r>
              <a:rPr lang="pt-BR" sz="2300" dirty="0">
                <a:ea typeface="Calibri" panose="020F0502020204030204" pitchFamily="34" charset="0"/>
              </a:rPr>
              <a:t>10 (dez) reuniões de </a:t>
            </a:r>
            <a:r>
              <a:rPr lang="pt-BR" sz="2300" dirty="0" smtClean="0">
                <a:ea typeface="Calibri" panose="020F0502020204030204" pitchFamily="34" charset="0"/>
              </a:rPr>
              <a:t>apresentação/validação</a:t>
            </a:r>
            <a:endParaRPr lang="pt-BR" sz="2300" dirty="0" smtClean="0">
              <a:ea typeface="Calibri" panose="020F0502020204030204" pitchFamily="34" charset="0"/>
            </a:endParaRPr>
          </a:p>
        </p:txBody>
      </p:sp>
    </p:spTree>
    <p:extLst>
      <p:ext uri="{BB962C8B-B14F-4D97-AF65-F5344CB8AC3E}">
        <p14:creationId xmlns:p14="http://schemas.microsoft.com/office/powerpoint/2010/main" val="46495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949" y="1956231"/>
            <a:ext cx="8899301" cy="4850254"/>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3187741" y="1365299"/>
            <a:ext cx="5012591" cy="590931"/>
          </a:xfrm>
          <a:prstGeom prst="rect">
            <a:avLst/>
          </a:prstGeom>
        </p:spPr>
        <p:txBody>
          <a:bodyPr wrap="none">
            <a:spAutoFit/>
          </a:bodyPr>
          <a:lstStyle/>
          <a:p>
            <a:pPr algn="just">
              <a:lnSpc>
                <a:spcPct val="90000"/>
              </a:lnSpc>
              <a:spcBef>
                <a:spcPct val="0"/>
              </a:spcBef>
              <a:spcAft>
                <a:spcPts val="0"/>
              </a:spcAft>
            </a:pPr>
            <a:r>
              <a:rPr lang="pt-BR" sz="3600" b="1" dirty="0">
                <a:effectLst>
                  <a:outerShdw blurRad="38100" dist="38100" dir="2700000" algn="tl">
                    <a:srgbClr val="000000">
                      <a:alpha val="43137"/>
                    </a:srgbClr>
                  </a:outerShdw>
                </a:effectLst>
                <a:latin typeface="+mj-lt"/>
                <a:ea typeface="+mj-ea"/>
                <a:cs typeface="+mj-cs"/>
              </a:rPr>
              <a:t>RESULTADOS E DISCUSSÃO</a:t>
            </a:r>
          </a:p>
        </p:txBody>
      </p:sp>
    </p:spTree>
    <p:extLst>
      <p:ext uri="{BB962C8B-B14F-4D97-AF65-F5344CB8AC3E}">
        <p14:creationId xmlns:p14="http://schemas.microsoft.com/office/powerpoint/2010/main" val="208987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ângulo 8"/>
          <p:cNvSpPr/>
          <p:nvPr/>
        </p:nvSpPr>
        <p:spPr>
          <a:xfrm>
            <a:off x="3187741" y="1416815"/>
            <a:ext cx="5012591" cy="590931"/>
          </a:xfrm>
          <a:prstGeom prst="rect">
            <a:avLst/>
          </a:prstGeom>
        </p:spPr>
        <p:txBody>
          <a:bodyPr wrap="none">
            <a:spAutoFit/>
          </a:bodyPr>
          <a:lstStyle/>
          <a:p>
            <a:pPr algn="just">
              <a:lnSpc>
                <a:spcPct val="90000"/>
              </a:lnSpc>
              <a:spcBef>
                <a:spcPct val="0"/>
              </a:spcBef>
              <a:spcAft>
                <a:spcPts val="0"/>
              </a:spcAft>
            </a:pPr>
            <a:r>
              <a:rPr lang="pt-BR" sz="3600" b="1" dirty="0">
                <a:effectLst>
                  <a:outerShdw blurRad="38100" dist="38100" dir="2700000" algn="tl">
                    <a:srgbClr val="000000">
                      <a:alpha val="43137"/>
                    </a:srgbClr>
                  </a:outerShdw>
                </a:effectLst>
                <a:latin typeface="+mj-lt"/>
                <a:ea typeface="+mj-ea"/>
                <a:cs typeface="+mj-cs"/>
              </a:rPr>
              <a:t>RESULTADOS E DISCUSSÃO</a:t>
            </a:r>
          </a:p>
        </p:txBody>
      </p:sp>
      <p:graphicFrame>
        <p:nvGraphicFramePr>
          <p:cNvPr id="7" name="Tabela 6"/>
          <p:cNvGraphicFramePr>
            <a:graphicFrameLocks noGrp="1"/>
          </p:cNvGraphicFramePr>
          <p:nvPr>
            <p:extLst>
              <p:ext uri="{D42A27DB-BD31-4B8C-83A1-F6EECF244321}">
                <p14:modId xmlns:p14="http://schemas.microsoft.com/office/powerpoint/2010/main" val="1592597497"/>
              </p:ext>
            </p:extLst>
          </p:nvPr>
        </p:nvGraphicFramePr>
        <p:xfrm>
          <a:off x="722289" y="2490536"/>
          <a:ext cx="10894454" cy="4482557"/>
        </p:xfrm>
        <a:graphic>
          <a:graphicData uri="http://schemas.openxmlformats.org/drawingml/2006/table">
            <a:tbl>
              <a:tblPr firstRow="1" firstCol="1" bandRow="1"/>
              <a:tblGrid>
                <a:gridCol w="494608"/>
                <a:gridCol w="1652174"/>
                <a:gridCol w="8747672"/>
              </a:tblGrid>
              <a:tr h="440273">
                <a:tc gridSpan="2">
                  <a:txBody>
                    <a:bodyPr/>
                    <a:lstStyle/>
                    <a:p>
                      <a:pPr algn="ctr">
                        <a:lnSpc>
                          <a:spcPct val="150000"/>
                        </a:lnSpc>
                        <a:spcAft>
                          <a:spcPts val="0"/>
                        </a:spcAft>
                      </a:pPr>
                      <a:r>
                        <a:rPr lang="pt-BR" sz="2000" b="1" dirty="0" smtClean="0">
                          <a:effectLst/>
                          <a:latin typeface="+mn-lt"/>
                          <a:ea typeface="Calibri" panose="020F0502020204030204" pitchFamily="34" charset="0"/>
                          <a:cs typeface="Times New Roman" panose="02020603050405020304" pitchFamily="18" charset="0"/>
                        </a:rPr>
                        <a:t>UTE</a:t>
                      </a:r>
                      <a:endParaRPr lang="pt-BR" sz="2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pt-BR"/>
                    </a:p>
                  </a:txBody>
                  <a:tcPr/>
                </a:tc>
                <a:tc>
                  <a:txBody>
                    <a:bodyPr/>
                    <a:lstStyle/>
                    <a:p>
                      <a:pPr algn="ctr">
                        <a:lnSpc>
                          <a:spcPct val="150000"/>
                        </a:lnSpc>
                        <a:spcAft>
                          <a:spcPts val="0"/>
                        </a:spcAft>
                      </a:pPr>
                      <a:r>
                        <a:rPr lang="pt-BR" sz="2000" b="1" dirty="0" smtClean="0">
                          <a:effectLst/>
                          <a:latin typeface="+mn-lt"/>
                          <a:ea typeface="Calibri" panose="020F0502020204030204" pitchFamily="34" charset="0"/>
                          <a:cs typeface="Times New Roman" panose="02020603050405020304" pitchFamily="18" charset="0"/>
                        </a:rPr>
                        <a:t>DESCRIÇÃO DO PROJETO</a:t>
                      </a:r>
                      <a:endParaRPr lang="pt-BR" sz="2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167881">
                <a:tc rowSpan="3">
                  <a:txBody>
                    <a:bodyPr/>
                    <a:lstStyle/>
                    <a:p>
                      <a:pPr algn="ctr">
                        <a:lnSpc>
                          <a:spcPct val="150000"/>
                        </a:lnSpc>
                        <a:spcAft>
                          <a:spcPts val="0"/>
                        </a:spcAft>
                      </a:pPr>
                      <a:r>
                        <a:rPr lang="pt-BR" sz="1800" b="1" dirty="0">
                          <a:effectLst/>
                          <a:latin typeface="+mn-lt"/>
                          <a:ea typeface="Calibri" panose="020F0502020204030204" pitchFamily="34" charset="0"/>
                          <a:cs typeface="Times New Roman" panose="02020603050405020304" pitchFamily="18" charset="0"/>
                        </a:rPr>
                        <a:t>1</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pt-BR" sz="2000" b="1" dirty="0" smtClean="0">
                          <a:effectLst/>
                          <a:latin typeface="+mn-lt"/>
                          <a:ea typeface="Calibri" panose="020F0502020204030204" pitchFamily="34" charset="0"/>
                          <a:cs typeface="Times New Roman" panose="02020603050405020304" pitchFamily="18" charset="0"/>
                        </a:rPr>
                        <a:t>ÁGUAS</a:t>
                      </a:r>
                      <a:r>
                        <a:rPr lang="pt-BR" sz="2000" b="1" baseline="0" dirty="0" smtClean="0">
                          <a:effectLst/>
                          <a:latin typeface="+mn-lt"/>
                          <a:ea typeface="Calibri" panose="020F0502020204030204" pitchFamily="34" charset="0"/>
                          <a:cs typeface="Times New Roman" panose="02020603050405020304" pitchFamily="18" charset="0"/>
                        </a:rPr>
                        <a:t> DA MOEDA</a:t>
                      </a:r>
                      <a:endParaRPr lang="pt-BR" sz="20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000" kern="1200" dirty="0" smtClean="0">
                          <a:solidFill>
                            <a:schemeClr val="tx1"/>
                          </a:solidFill>
                          <a:effectLst/>
                          <a:latin typeface="+mn-lt"/>
                          <a:ea typeface="+mn-ea"/>
                          <a:cs typeface="+mn-cs"/>
                        </a:rPr>
                        <a:t>Elaboração de </a:t>
                      </a:r>
                      <a:r>
                        <a:rPr lang="pt-BR" sz="2200" b="1" kern="1200" dirty="0" smtClean="0">
                          <a:solidFill>
                            <a:schemeClr val="tx1"/>
                          </a:solidFill>
                          <a:effectLst/>
                          <a:latin typeface="+mn-lt"/>
                          <a:ea typeface="+mn-ea"/>
                          <a:cs typeface="+mn-cs"/>
                        </a:rPr>
                        <a:t>Diagnóstico Hidroambiental </a:t>
                      </a:r>
                      <a:r>
                        <a:rPr lang="pt-BR" sz="2000" kern="1200" dirty="0" smtClean="0">
                          <a:solidFill>
                            <a:schemeClr val="tx1"/>
                          </a:solidFill>
                          <a:effectLst/>
                          <a:latin typeface="+mn-lt"/>
                          <a:ea typeface="+mn-ea"/>
                          <a:cs typeface="+mn-cs"/>
                        </a:rPr>
                        <a:t>de Nascentes, Focos Erosivos e Áreas Degradadas na Área de Influência Hídrica da Estação Ecológica de Fechos, Nova Lima, Minas Gerais.</a:t>
                      </a:r>
                      <a:endParaRPr lang="pt-BR" sz="2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635">
                <a:tc vMerge="1">
                  <a:txBody>
                    <a:bodyPr/>
                    <a:lstStyle/>
                    <a:p>
                      <a:pPr algn="ctr">
                        <a:lnSpc>
                          <a:spcPct val="150000"/>
                        </a:lnSpc>
                        <a:spcAft>
                          <a:spcPts val="0"/>
                        </a:spcAft>
                      </a:pP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50000"/>
                        </a:lnSpc>
                        <a:spcAft>
                          <a:spcPts val="0"/>
                        </a:spcAft>
                      </a:pP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000" kern="1200" dirty="0" smtClean="0">
                          <a:solidFill>
                            <a:schemeClr val="tx1"/>
                          </a:solidFill>
                          <a:effectLst/>
                          <a:latin typeface="+mn-lt"/>
                          <a:ea typeface="+mn-ea"/>
                          <a:cs typeface="+mn-cs"/>
                        </a:rPr>
                        <a:t>Serviços de </a:t>
                      </a:r>
                      <a:r>
                        <a:rPr lang="pt-BR" sz="2200" b="1" kern="1200" dirty="0" smtClean="0">
                          <a:solidFill>
                            <a:schemeClr val="tx1"/>
                          </a:solidFill>
                          <a:effectLst/>
                          <a:latin typeface="+mn-lt"/>
                          <a:ea typeface="+mn-ea"/>
                          <a:cs typeface="+mn-cs"/>
                        </a:rPr>
                        <a:t>Comunicação Social e Mobilização Social e Comunitária </a:t>
                      </a:r>
                      <a:r>
                        <a:rPr lang="pt-BR" sz="2000" kern="1200" dirty="0" smtClean="0">
                          <a:solidFill>
                            <a:schemeClr val="tx1"/>
                          </a:solidFill>
                          <a:effectLst/>
                          <a:latin typeface="+mn-lt"/>
                          <a:ea typeface="+mn-ea"/>
                          <a:cs typeface="+mn-cs"/>
                        </a:rPr>
                        <a:t>em torno da Importância Hídrica da Estação Ecológica de Fechos, em Nova Lima, Minas Gerais, e sua Expansão</a:t>
                      </a:r>
                      <a:endParaRPr lang="pt-BR" sz="2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768">
                <a:tc vMerge="1">
                  <a:txBody>
                    <a:bodyPr/>
                    <a:lstStyle/>
                    <a:p>
                      <a:pPr algn="ctr">
                        <a:lnSpc>
                          <a:spcPct val="150000"/>
                        </a:lnSpc>
                        <a:spcAft>
                          <a:spcPts val="0"/>
                        </a:spcAft>
                      </a:pP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50000"/>
                        </a:lnSpc>
                        <a:spcAft>
                          <a:spcPts val="0"/>
                        </a:spcAft>
                      </a:pP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000" kern="1200" dirty="0" smtClean="0">
                          <a:solidFill>
                            <a:schemeClr val="tx1"/>
                          </a:solidFill>
                          <a:effectLst/>
                          <a:latin typeface="+mn-lt"/>
                          <a:ea typeface="+mn-ea"/>
                          <a:cs typeface="+mn-cs"/>
                        </a:rPr>
                        <a:t>Implementação do </a:t>
                      </a:r>
                      <a:r>
                        <a:rPr lang="pt-BR" sz="2200" b="1" kern="1200" dirty="0" smtClean="0">
                          <a:solidFill>
                            <a:schemeClr val="tx1"/>
                          </a:solidFill>
                          <a:effectLst/>
                          <a:latin typeface="+mn-lt"/>
                          <a:ea typeface="+mn-ea"/>
                          <a:cs typeface="+mn-cs"/>
                        </a:rPr>
                        <a:t>Educação</a:t>
                      </a:r>
                      <a:r>
                        <a:rPr lang="pt-BR" sz="2200" b="1" kern="1200" baseline="0" dirty="0" smtClean="0">
                          <a:solidFill>
                            <a:schemeClr val="tx1"/>
                          </a:solidFill>
                          <a:effectLst/>
                          <a:latin typeface="+mn-lt"/>
                          <a:ea typeface="+mn-ea"/>
                          <a:cs typeface="+mn-cs"/>
                        </a:rPr>
                        <a:t> e Capacitação Ambiental </a:t>
                      </a:r>
                      <a:r>
                        <a:rPr lang="pt-BR" sz="2000" kern="1200" dirty="0" smtClean="0">
                          <a:solidFill>
                            <a:schemeClr val="tx1"/>
                          </a:solidFill>
                          <a:effectLst/>
                          <a:latin typeface="+mn-lt"/>
                          <a:ea typeface="+mn-ea"/>
                          <a:cs typeface="+mn-cs"/>
                        </a:rPr>
                        <a:t>no projeto denominado “</a:t>
                      </a:r>
                      <a:r>
                        <a:rPr lang="pt-BR" sz="2000" kern="1200" dirty="0" smtClean="0">
                          <a:solidFill>
                            <a:schemeClr val="tx1"/>
                          </a:solidFill>
                          <a:effectLst/>
                          <a:latin typeface="+mn-lt"/>
                          <a:ea typeface="+mn-ea"/>
                          <a:cs typeface="+mn-cs"/>
                        </a:rPr>
                        <a:t>Por Aqui Passa um Rio”, UTE Águas da Moeda, Minas Gerais</a:t>
                      </a:r>
                      <a:endParaRPr lang="pt-BR" sz="2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179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ela 6"/>
          <p:cNvGraphicFramePr>
            <a:graphicFrameLocks noGrp="1"/>
          </p:cNvGraphicFramePr>
          <p:nvPr>
            <p:extLst>
              <p:ext uri="{D42A27DB-BD31-4B8C-83A1-F6EECF244321}">
                <p14:modId xmlns:p14="http://schemas.microsoft.com/office/powerpoint/2010/main" val="3665014011"/>
              </p:ext>
            </p:extLst>
          </p:nvPr>
        </p:nvGraphicFramePr>
        <p:xfrm>
          <a:off x="645016" y="2118792"/>
          <a:ext cx="10984606" cy="4221038"/>
        </p:xfrm>
        <a:graphic>
          <a:graphicData uri="http://schemas.openxmlformats.org/drawingml/2006/table">
            <a:tbl>
              <a:tblPr firstRow="1" firstCol="1" bandRow="1"/>
              <a:tblGrid>
                <a:gridCol w="498701"/>
                <a:gridCol w="1852004"/>
                <a:gridCol w="8633901"/>
              </a:tblGrid>
              <a:tr h="383110">
                <a:tc gridSpan="2">
                  <a:txBody>
                    <a:bodyPr/>
                    <a:lstStyle/>
                    <a:p>
                      <a:pPr algn="ctr">
                        <a:lnSpc>
                          <a:spcPct val="150000"/>
                        </a:lnSpc>
                        <a:spcAft>
                          <a:spcPts val="0"/>
                        </a:spcAft>
                      </a:pPr>
                      <a:r>
                        <a:rPr lang="pt-BR" sz="2200" b="1" dirty="0" smtClean="0">
                          <a:effectLst/>
                          <a:latin typeface="+mn-lt"/>
                          <a:ea typeface="Calibri" panose="020F0502020204030204" pitchFamily="34" charset="0"/>
                          <a:cs typeface="Times New Roman" panose="02020603050405020304" pitchFamily="18" charset="0"/>
                        </a:rPr>
                        <a:t>UTE</a:t>
                      </a:r>
                      <a:endParaRPr lang="pt-BR" sz="2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pt-BR"/>
                    </a:p>
                  </a:txBody>
                  <a:tcPr/>
                </a:tc>
                <a:tc>
                  <a:txBody>
                    <a:bodyPr/>
                    <a:lstStyle/>
                    <a:p>
                      <a:pPr algn="ctr">
                        <a:lnSpc>
                          <a:spcPct val="150000"/>
                        </a:lnSpc>
                        <a:spcAft>
                          <a:spcPts val="0"/>
                        </a:spcAft>
                      </a:pPr>
                      <a:r>
                        <a:rPr lang="pt-BR" sz="2200" b="1" dirty="0" smtClean="0">
                          <a:effectLst/>
                          <a:latin typeface="+mn-lt"/>
                          <a:ea typeface="Calibri" panose="020F0502020204030204" pitchFamily="34" charset="0"/>
                          <a:cs typeface="Times New Roman" panose="02020603050405020304" pitchFamily="18" charset="0"/>
                        </a:rPr>
                        <a:t>DESCRIÇÃO</a:t>
                      </a:r>
                      <a:endParaRPr lang="pt-BR" sz="2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949535">
                <a:tc rowSpan="2">
                  <a:txBody>
                    <a:bodyPr/>
                    <a:lstStyle/>
                    <a:p>
                      <a:pPr algn="ctr">
                        <a:lnSpc>
                          <a:spcPct val="150000"/>
                        </a:lnSpc>
                        <a:spcAft>
                          <a:spcPts val="0"/>
                        </a:spcAft>
                      </a:pPr>
                      <a:r>
                        <a:rPr lang="pt-BR" sz="2000" b="1" kern="1200" dirty="0">
                          <a:solidFill>
                            <a:schemeClr val="tx1"/>
                          </a:solidFill>
                          <a:effectLst/>
                          <a:latin typeface="+mn-lt"/>
                          <a:ea typeface="+mn-ea"/>
                          <a:cs typeface="+mn-cs"/>
                        </a:rPr>
                        <a:t>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pt-BR" sz="2000" b="1" kern="1200" dirty="0" smtClean="0">
                          <a:solidFill>
                            <a:schemeClr val="tx1"/>
                          </a:solidFill>
                          <a:effectLst/>
                          <a:latin typeface="+mn-lt"/>
                          <a:ea typeface="+mn-ea"/>
                          <a:cs typeface="+mn-cs"/>
                        </a:rPr>
                        <a:t>CARSTE</a:t>
                      </a:r>
                      <a:endParaRPr lang="pt-BR" sz="2000" b="1" kern="1200" dirty="0">
                        <a:solidFill>
                          <a:schemeClr val="tx1"/>
                        </a:solidFill>
                        <a:effectLst/>
                        <a:latin typeface="+mn-lt"/>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2200" b="1" kern="1200" dirty="0" smtClean="0">
                          <a:solidFill>
                            <a:schemeClr val="tx1"/>
                          </a:solidFill>
                          <a:effectLst/>
                          <a:latin typeface="+mn-lt"/>
                          <a:ea typeface="+mn-ea"/>
                          <a:cs typeface="+mn-cs"/>
                        </a:rPr>
                        <a:t>Revitalização da Lagoa do Fluminense</a:t>
                      </a:r>
                      <a:r>
                        <a:rPr lang="pt-BR" sz="2000" kern="1200" dirty="0" smtClean="0">
                          <a:solidFill>
                            <a:schemeClr val="tx1"/>
                          </a:solidFill>
                          <a:effectLst/>
                          <a:latin typeface="+mn-lt"/>
                          <a:ea typeface="+mn-ea"/>
                          <a:cs typeface="+mn-cs"/>
                        </a:rPr>
                        <a:t>, no Município de Matozinhos, Estado de Minas Gerais</a:t>
                      </a:r>
                    </a:p>
                    <a:p>
                      <a:pPr algn="just">
                        <a:lnSpc>
                          <a:spcPct val="100000"/>
                        </a:lnSpc>
                        <a:spcAft>
                          <a:spcPts val="0"/>
                        </a:spcAft>
                      </a:pPr>
                      <a:endParaRPr lang="pt-BR" sz="2000" kern="1200" dirty="0">
                        <a:solidFill>
                          <a:schemeClr val="tx1"/>
                        </a:solidFill>
                        <a:effectLst/>
                        <a:latin typeface="+mn-lt"/>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6046">
                <a:tc vMerge="1">
                  <a:txBody>
                    <a:bodyPr/>
                    <a:lstStyle/>
                    <a:p>
                      <a:pPr algn="ctr">
                        <a:lnSpc>
                          <a:spcPct val="150000"/>
                        </a:lnSpc>
                        <a:spcAft>
                          <a:spcPts val="0"/>
                        </a:spcAft>
                      </a:pP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50000"/>
                        </a:lnSpc>
                        <a:spcAft>
                          <a:spcPts val="0"/>
                        </a:spcAft>
                      </a:pPr>
                      <a:endParaRPr lang="pt-BR" sz="18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kern="1200" dirty="0" smtClean="0">
                          <a:solidFill>
                            <a:schemeClr val="tx1"/>
                          </a:solidFill>
                          <a:effectLst/>
                          <a:latin typeface="+mn-lt"/>
                          <a:ea typeface="+mn-ea"/>
                          <a:cs typeface="+mn-cs"/>
                        </a:rPr>
                        <a:t>Elaboração de </a:t>
                      </a:r>
                      <a:r>
                        <a:rPr lang="pt-BR" sz="2200" b="1" kern="1200" dirty="0" smtClean="0">
                          <a:solidFill>
                            <a:schemeClr val="tx1"/>
                          </a:solidFill>
                          <a:effectLst/>
                          <a:latin typeface="+mn-lt"/>
                          <a:ea typeface="+mn-ea"/>
                          <a:cs typeface="+mn-cs"/>
                        </a:rPr>
                        <a:t>Diagnóstico e Plano de Ações de Lagoas Cársticas </a:t>
                      </a:r>
                      <a:r>
                        <a:rPr lang="pt-BR" sz="2000" kern="1200" dirty="0" smtClean="0">
                          <a:solidFill>
                            <a:schemeClr val="tx1"/>
                          </a:solidFill>
                          <a:effectLst/>
                          <a:latin typeface="+mn-lt"/>
                          <a:ea typeface="+mn-ea"/>
                          <a:cs typeface="+mn-cs"/>
                        </a:rPr>
                        <a:t>Visando a Recuperação Hidroambiental da Lagoa do Fluminense, no Município de Matozinhos, Estado de Minas Gerais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2000" kern="1200" dirty="0">
                        <a:solidFill>
                          <a:schemeClr val="tx1"/>
                        </a:solidFill>
                        <a:effectLst/>
                        <a:latin typeface="+mn-lt"/>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8770">
                <a:tc>
                  <a:txBody>
                    <a:bodyPr/>
                    <a:lstStyle/>
                    <a:p>
                      <a:pPr algn="ctr">
                        <a:lnSpc>
                          <a:spcPct val="150000"/>
                        </a:lnSpc>
                        <a:spcAft>
                          <a:spcPts val="0"/>
                        </a:spcAft>
                      </a:pPr>
                      <a:r>
                        <a:rPr lang="pt-BR" sz="2000" b="1" kern="1200" dirty="0">
                          <a:solidFill>
                            <a:schemeClr val="tx1"/>
                          </a:solidFill>
                          <a:effectLst/>
                          <a:latin typeface="+mn-lt"/>
                          <a:ea typeface="+mn-ea"/>
                          <a:cs typeface="+mn-cs"/>
                        </a:rPr>
                        <a:t>3</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000" b="1" kern="1200" dirty="0" smtClean="0">
                          <a:solidFill>
                            <a:schemeClr val="tx1"/>
                          </a:solidFill>
                          <a:effectLst/>
                          <a:latin typeface="+mn-lt"/>
                          <a:ea typeface="+mn-ea"/>
                          <a:cs typeface="+mn-cs"/>
                        </a:rPr>
                        <a:t>NASCENTES</a:t>
                      </a:r>
                      <a:endParaRPr lang="pt-BR" sz="2000" b="1" kern="1200" dirty="0">
                        <a:solidFill>
                          <a:schemeClr val="tx1"/>
                        </a:solidFill>
                        <a:effectLst/>
                        <a:latin typeface="+mn-lt"/>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t-BR" sz="2000" kern="1200" dirty="0" smtClean="0">
                        <a:solidFill>
                          <a:schemeClr val="tx1"/>
                        </a:solidFill>
                        <a:effectLst/>
                        <a:latin typeface="+mn-lt"/>
                        <a:ea typeface="+mn-ea"/>
                        <a:cs typeface="+mn-cs"/>
                      </a:endParaRPr>
                    </a:p>
                    <a:p>
                      <a:r>
                        <a:rPr lang="pt-BR" sz="2200" b="1" kern="1200" dirty="0" smtClean="0">
                          <a:solidFill>
                            <a:schemeClr val="tx1"/>
                          </a:solidFill>
                          <a:effectLst/>
                          <a:latin typeface="+mn-lt"/>
                          <a:ea typeface="+mn-ea"/>
                          <a:cs typeface="+mn-cs"/>
                        </a:rPr>
                        <a:t>Revitalização de Quatro </a:t>
                      </a:r>
                      <a:r>
                        <a:rPr lang="pt-BR" sz="2200" b="1" kern="1200" dirty="0" err="1" smtClean="0">
                          <a:solidFill>
                            <a:schemeClr val="tx1"/>
                          </a:solidFill>
                          <a:effectLst/>
                          <a:latin typeface="+mn-lt"/>
                          <a:ea typeface="+mn-ea"/>
                          <a:cs typeface="+mn-cs"/>
                        </a:rPr>
                        <a:t>Microbacias</a:t>
                      </a:r>
                      <a:r>
                        <a:rPr lang="pt-BR" sz="2200" b="1" kern="1200" dirty="0" smtClean="0">
                          <a:solidFill>
                            <a:schemeClr val="tx1"/>
                          </a:solidFill>
                          <a:effectLst/>
                          <a:latin typeface="+mn-lt"/>
                          <a:ea typeface="+mn-ea"/>
                          <a:cs typeface="+mn-cs"/>
                        </a:rPr>
                        <a:t> </a:t>
                      </a:r>
                      <a:r>
                        <a:rPr lang="pt-BR" sz="2000" kern="1200" dirty="0" smtClean="0">
                          <a:solidFill>
                            <a:schemeClr val="tx1"/>
                          </a:solidFill>
                          <a:effectLst/>
                          <a:latin typeface="+mn-lt"/>
                          <a:ea typeface="+mn-ea"/>
                          <a:cs typeface="+mn-cs"/>
                        </a:rPr>
                        <a:t>Inseridas na Bacia Hidrográfica do rio das Velhas e na APA das Andorinhas</a:t>
                      </a:r>
                    </a:p>
                    <a:p>
                      <a:endParaRPr lang="pt-BR" sz="2000" kern="1200" dirty="0" smtClean="0">
                        <a:solidFill>
                          <a:schemeClr val="tx1"/>
                        </a:solidFill>
                        <a:effectLst/>
                        <a:latin typeface="+mn-lt"/>
                        <a:ea typeface="+mn-ea"/>
                        <a:cs typeface="+mn-cs"/>
                      </a:endParaRPr>
                    </a:p>
                    <a:p>
                      <a:endParaRPr lang="pt-BR" sz="2000" kern="1200" dirty="0">
                        <a:solidFill>
                          <a:schemeClr val="tx1"/>
                        </a:solidFill>
                        <a:effectLst/>
                        <a:latin typeface="+mn-lt"/>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6613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a 2"/>
          <p:cNvGraphicFramePr>
            <a:graphicFrameLocks noGrp="1"/>
          </p:cNvGraphicFramePr>
          <p:nvPr>
            <p:extLst>
              <p:ext uri="{D42A27DB-BD31-4B8C-83A1-F6EECF244321}">
                <p14:modId xmlns:p14="http://schemas.microsoft.com/office/powerpoint/2010/main" val="3769900470"/>
              </p:ext>
            </p:extLst>
          </p:nvPr>
        </p:nvGraphicFramePr>
        <p:xfrm>
          <a:off x="734096" y="1906072"/>
          <a:ext cx="10882648" cy="4765184"/>
        </p:xfrm>
        <a:graphic>
          <a:graphicData uri="http://schemas.openxmlformats.org/drawingml/2006/table">
            <a:tbl>
              <a:tblPr firstRow="1" firstCol="1" bandRow="1"/>
              <a:tblGrid>
                <a:gridCol w="498795"/>
                <a:gridCol w="2143762"/>
                <a:gridCol w="8240091"/>
              </a:tblGrid>
              <a:tr h="437285">
                <a:tc gridSpan="2">
                  <a:txBody>
                    <a:bodyPr/>
                    <a:lstStyle/>
                    <a:p>
                      <a:pPr algn="ctr">
                        <a:lnSpc>
                          <a:spcPct val="107000"/>
                        </a:lnSpc>
                        <a:spcAft>
                          <a:spcPts val="800"/>
                        </a:spcAft>
                      </a:pPr>
                      <a:r>
                        <a:rPr lang="pt-BR" sz="2000" b="1" dirty="0">
                          <a:effectLst/>
                          <a:latin typeface="Calibri" panose="020F0502020204030204" pitchFamily="34" charset="0"/>
                          <a:ea typeface="Calibri" panose="020F0502020204030204" pitchFamily="34" charset="0"/>
                          <a:cs typeface="Times New Roman" panose="02020603050405020304" pitchFamily="18" charset="0"/>
                        </a:rPr>
                        <a:t>UTE</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BAB"/>
                    </a:solidFill>
                  </a:tcPr>
                </a:tc>
                <a:tc hMerge="1">
                  <a:txBody>
                    <a:bodyPr/>
                    <a:lstStyle/>
                    <a:p>
                      <a:endParaRPr lang="pt-BR"/>
                    </a:p>
                  </a:txBody>
                  <a:tcPr/>
                </a:tc>
                <a:tc>
                  <a:txBody>
                    <a:bodyPr/>
                    <a:lstStyle/>
                    <a:p>
                      <a:pPr algn="ctr">
                        <a:lnSpc>
                          <a:spcPct val="107000"/>
                        </a:lnSpc>
                        <a:spcAft>
                          <a:spcPts val="800"/>
                        </a:spcAft>
                      </a:pPr>
                      <a:r>
                        <a:rPr lang="pt-BR" sz="2000" b="1" dirty="0">
                          <a:effectLst/>
                          <a:latin typeface="Calibri" panose="020F0502020204030204" pitchFamily="34" charset="0"/>
                          <a:ea typeface="Calibri" panose="020F0502020204030204" pitchFamily="34" charset="0"/>
                          <a:cs typeface="Times New Roman" panose="02020603050405020304" pitchFamily="18" charset="0"/>
                        </a:rPr>
                        <a:t>Descrição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BAB"/>
                    </a:solidFill>
                  </a:tcPr>
                </a:tc>
              </a:tr>
              <a:tr h="1168842">
                <a:tc>
                  <a:txBody>
                    <a:bodyPr/>
                    <a:lstStyle/>
                    <a:p>
                      <a:pPr algn="ctr">
                        <a:lnSpc>
                          <a:spcPct val="107000"/>
                        </a:lnSpc>
                        <a:spcAft>
                          <a:spcPts val="800"/>
                        </a:spcAft>
                      </a:pPr>
                      <a:r>
                        <a:rPr lang="pt-BR" sz="2000" b="1" dirty="0">
                          <a:effectLst/>
                          <a:latin typeface="Calibri" panose="020F0502020204030204" pitchFamily="34" charset="0"/>
                          <a:ea typeface="Calibri" panose="020F0502020204030204" pitchFamily="34" charset="0"/>
                          <a:cs typeface="Times New Roman" panose="02020603050405020304" pitchFamily="18" charset="0"/>
                        </a:rPr>
                        <a:t>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2000" b="1" dirty="0" smtClean="0">
                          <a:effectLst/>
                          <a:latin typeface="Calibri" panose="020F0502020204030204" pitchFamily="34" charset="0"/>
                          <a:ea typeface="Calibri" panose="020F0502020204030204" pitchFamily="34" charset="0"/>
                          <a:cs typeface="Times New Roman" panose="02020603050405020304" pitchFamily="18" charset="0"/>
                        </a:rPr>
                        <a:t>RIBEIRÃO ARRUDAS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t-BR" sz="2000" dirty="0">
                          <a:effectLst/>
                          <a:latin typeface="Calibri" panose="020F0502020204030204" pitchFamily="34" charset="0"/>
                          <a:ea typeface="Calibri" panose="020F0502020204030204" pitchFamily="34" charset="0"/>
                          <a:cs typeface="Times New Roman" panose="02020603050405020304" pitchFamily="18" charset="0"/>
                        </a:rPr>
                        <a:t>Execução de Projeto </a:t>
                      </a:r>
                      <a:r>
                        <a:rPr lang="pt-BR" sz="2000" b="0" dirty="0">
                          <a:effectLst/>
                          <a:latin typeface="Calibri" panose="020F0502020204030204" pitchFamily="34" charset="0"/>
                          <a:ea typeface="Calibri" panose="020F0502020204030204" pitchFamily="34" charset="0"/>
                          <a:cs typeface="Times New Roman" panose="02020603050405020304" pitchFamily="18" charset="0"/>
                        </a:rPr>
                        <a:t>de</a:t>
                      </a:r>
                      <a:r>
                        <a:rPr lang="pt-BR" sz="2000" b="1" dirty="0">
                          <a:effectLst/>
                          <a:latin typeface="Calibri" panose="020F0502020204030204" pitchFamily="34" charset="0"/>
                          <a:ea typeface="Calibri" panose="020F0502020204030204" pitchFamily="34" charset="0"/>
                          <a:cs typeface="Times New Roman" panose="02020603050405020304" pitchFamily="18" charset="0"/>
                        </a:rPr>
                        <a:t> </a:t>
                      </a:r>
                      <a:r>
                        <a:rPr lang="pt-BR" sz="2200" b="1" dirty="0">
                          <a:effectLst/>
                          <a:latin typeface="Calibri" panose="020F0502020204030204" pitchFamily="34" charset="0"/>
                          <a:ea typeface="Calibri" panose="020F0502020204030204" pitchFamily="34" charset="0"/>
                          <a:cs typeface="Times New Roman" panose="02020603050405020304" pitchFamily="18" charset="0"/>
                        </a:rPr>
                        <a:t>Recuperação e Conservação de Nascentes Urbanas </a:t>
                      </a:r>
                      <a:r>
                        <a:rPr lang="pt-BR" sz="2000" dirty="0">
                          <a:effectLst/>
                          <a:latin typeface="Calibri" panose="020F0502020204030204" pitchFamily="34" charset="0"/>
                          <a:ea typeface="Calibri" panose="020F0502020204030204" pitchFamily="34" charset="0"/>
                          <a:cs typeface="Times New Roman" panose="02020603050405020304" pitchFamily="18" charset="0"/>
                        </a:rPr>
                        <a:t>na Bacia Hidrográfica do Ribeirão Arrudas, em Belo Horizonte e Sabará, Minas Gerais</a:t>
                      </a: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984">
                <a:tc>
                  <a:txBody>
                    <a:bodyPr/>
                    <a:lstStyle/>
                    <a:p>
                      <a:pPr algn="ctr">
                        <a:lnSpc>
                          <a:spcPct val="107000"/>
                        </a:lnSpc>
                        <a:spcAft>
                          <a:spcPts val="800"/>
                        </a:spcAft>
                      </a:pPr>
                      <a:r>
                        <a:rPr lang="pt-BR" sz="2000" b="1">
                          <a:effectLst/>
                          <a:latin typeface="Calibri" panose="020F0502020204030204" pitchFamily="34" charset="0"/>
                          <a:ea typeface="Calibri" panose="020F0502020204030204" pitchFamily="34" charset="0"/>
                          <a:cs typeface="Times New Roman" panose="02020603050405020304" pitchFamily="18"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2000" b="1" dirty="0" smtClean="0">
                          <a:effectLst/>
                          <a:latin typeface="Calibri" panose="020F0502020204030204" pitchFamily="34" charset="0"/>
                          <a:ea typeface="Calibri" panose="020F0502020204030204" pitchFamily="34" charset="0"/>
                          <a:cs typeface="Times New Roman" panose="02020603050405020304" pitchFamily="18" charset="0"/>
                        </a:rPr>
                        <a:t>RIBEIRÃO</a:t>
                      </a:r>
                      <a:r>
                        <a:rPr lang="pt-BR" sz="2000" b="1" baseline="0" dirty="0" smtClean="0">
                          <a:effectLst/>
                          <a:latin typeface="Calibri" panose="020F0502020204030204" pitchFamily="34" charset="0"/>
                          <a:ea typeface="Calibri" panose="020F0502020204030204" pitchFamily="34" charset="0"/>
                          <a:cs typeface="Times New Roman" panose="02020603050405020304" pitchFamily="18" charset="0"/>
                        </a:rPr>
                        <a:t> JEQUITIBÁ</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t-BR" sz="2000" dirty="0">
                          <a:effectLst/>
                          <a:latin typeface="Calibri" panose="020F0502020204030204" pitchFamily="34" charset="0"/>
                          <a:ea typeface="Calibri" panose="020F0502020204030204" pitchFamily="34" charset="0"/>
                          <a:cs typeface="Times New Roman" panose="02020603050405020304" pitchFamily="18" charset="0"/>
                        </a:rPr>
                        <a:t>Implementação </a:t>
                      </a:r>
                      <a:r>
                        <a:rPr lang="pt-BR" sz="2000" dirty="0" smtClean="0">
                          <a:effectLst/>
                          <a:latin typeface="Calibri" panose="020F0502020204030204" pitchFamily="34" charset="0"/>
                          <a:ea typeface="Calibri" panose="020F0502020204030204" pitchFamily="34" charset="0"/>
                          <a:cs typeface="Times New Roman" panose="02020603050405020304" pitchFamily="18" charset="0"/>
                        </a:rPr>
                        <a:t>da</a:t>
                      </a:r>
                      <a:r>
                        <a:rPr lang="pt-BR"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t-BR" sz="22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Metodologia ISA e ZAP</a:t>
                      </a:r>
                      <a:r>
                        <a:rPr lang="pt-BR"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pt-BR" sz="2000" dirty="0">
                          <a:effectLst/>
                          <a:latin typeface="Calibri" panose="020F0502020204030204" pitchFamily="34" charset="0"/>
                          <a:ea typeface="Calibri" panose="020F0502020204030204" pitchFamily="34" charset="0"/>
                          <a:cs typeface="Times New Roman" panose="02020603050405020304" pitchFamily="18" charset="0"/>
                        </a:rPr>
                        <a:t>na UTE Ribeirão Jequitibá, Minas Gerais</a:t>
                      </a: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657">
                <a:tc>
                  <a:txBody>
                    <a:bodyPr/>
                    <a:lstStyle/>
                    <a:p>
                      <a:pPr algn="ctr">
                        <a:lnSpc>
                          <a:spcPct val="107000"/>
                        </a:lnSpc>
                        <a:spcAft>
                          <a:spcPts val="800"/>
                        </a:spcAft>
                      </a:pPr>
                      <a:r>
                        <a:rPr lang="pt-BR" sz="2000" b="1">
                          <a:effectLst/>
                          <a:latin typeface="Calibri" panose="020F0502020204030204" pitchFamily="34" charset="0"/>
                          <a:ea typeface="Calibri" panose="020F0502020204030204" pitchFamily="34" charset="0"/>
                          <a:cs typeface="Times New Roman" panose="02020603050405020304" pitchFamily="18"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20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RIBEIRÃO </a:t>
                      </a:r>
                    </a:p>
                    <a:p>
                      <a:pPr algn="ctr">
                        <a:lnSpc>
                          <a:spcPct val="107000"/>
                        </a:lnSpc>
                        <a:spcAft>
                          <a:spcPts val="800"/>
                        </a:spcAft>
                      </a:pPr>
                      <a:r>
                        <a:rPr lang="pt-BR" sz="20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ONÇA</a:t>
                      </a:r>
                      <a:endParaRPr lang="pt-BR"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t-BR" sz="2000" dirty="0">
                          <a:effectLst/>
                          <a:latin typeface="Calibri" panose="020F0502020204030204" pitchFamily="34" charset="0"/>
                          <a:ea typeface="Calibri" panose="020F0502020204030204" pitchFamily="34" charset="0"/>
                          <a:cs typeface="Times New Roman" panose="02020603050405020304" pitchFamily="18" charset="0"/>
                        </a:rPr>
                        <a:t>Elaboração de </a:t>
                      </a:r>
                      <a:r>
                        <a:rPr lang="pt-BR" sz="2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Diagnóstico de Nascentes Urbanas </a:t>
                      </a:r>
                      <a:r>
                        <a:rPr lang="pt-BR" sz="2000" dirty="0">
                          <a:effectLst/>
                          <a:latin typeface="Calibri" panose="020F0502020204030204" pitchFamily="34" charset="0"/>
                          <a:ea typeface="Calibri" panose="020F0502020204030204" pitchFamily="34" charset="0"/>
                          <a:cs typeface="Times New Roman" panose="02020603050405020304" pitchFamily="18" charset="0"/>
                        </a:rPr>
                        <a:t>na Bacia Hidrográfica do Ribeirão Onça, em Belo Horizonte, Minas Gerais</a:t>
                      </a: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7416">
                <a:tc>
                  <a:txBody>
                    <a:bodyPr/>
                    <a:lstStyle/>
                    <a:p>
                      <a:pPr algn="ctr">
                        <a:lnSpc>
                          <a:spcPct val="107000"/>
                        </a:lnSpc>
                        <a:spcAft>
                          <a:spcPts val="800"/>
                        </a:spcAft>
                      </a:pPr>
                      <a:r>
                        <a:rPr lang="pt-BR" sz="2000" b="1">
                          <a:effectLst/>
                          <a:latin typeface="Calibri" panose="020F0502020204030204" pitchFamily="34" charset="0"/>
                          <a:ea typeface="Calibri" panose="020F0502020204030204" pitchFamily="34" charset="0"/>
                          <a:cs typeface="Times New Roman" panose="02020603050405020304" pitchFamily="18"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2000" b="1" dirty="0" smtClean="0">
                          <a:effectLst/>
                          <a:latin typeface="Calibri" panose="020F0502020204030204" pitchFamily="34" charset="0"/>
                          <a:ea typeface="Calibri" panose="020F0502020204030204" pitchFamily="34" charset="0"/>
                          <a:cs typeface="Times New Roman" panose="02020603050405020304" pitchFamily="18" charset="0"/>
                        </a:rPr>
                        <a:t>RIO </a:t>
                      </a:r>
                    </a:p>
                    <a:p>
                      <a:pPr algn="ctr">
                        <a:lnSpc>
                          <a:spcPct val="107000"/>
                        </a:lnSpc>
                        <a:spcAft>
                          <a:spcPts val="800"/>
                        </a:spcAft>
                      </a:pPr>
                      <a:r>
                        <a:rPr lang="pt-BR" sz="2000" b="1" dirty="0" smtClean="0">
                          <a:effectLst/>
                          <a:latin typeface="Calibri" panose="020F0502020204030204" pitchFamily="34" charset="0"/>
                          <a:ea typeface="Calibri" panose="020F0502020204030204" pitchFamily="34" charset="0"/>
                          <a:cs typeface="Times New Roman" panose="02020603050405020304" pitchFamily="18" charset="0"/>
                        </a:rPr>
                        <a:t>ITABIRITO</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t-BR" sz="2000" dirty="0">
                          <a:effectLst/>
                          <a:latin typeface="Calibri" panose="020F0502020204030204" pitchFamily="34" charset="0"/>
                          <a:ea typeface="Calibri" panose="020F0502020204030204" pitchFamily="34" charset="0"/>
                          <a:cs typeface="Arial" panose="020B0604020202020204" pitchFamily="34" charset="0"/>
                        </a:rPr>
                        <a:t>Elaboração de </a:t>
                      </a:r>
                      <a:r>
                        <a:rPr lang="pt-BR" sz="2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Diagnóstico de Propriedades Rurais </a:t>
                      </a:r>
                      <a:r>
                        <a:rPr lang="pt-BR" sz="2000" dirty="0">
                          <a:effectLst/>
                          <a:latin typeface="Calibri" panose="020F0502020204030204" pitchFamily="34" charset="0"/>
                          <a:ea typeface="Calibri" panose="020F0502020204030204" pitchFamily="34" charset="0"/>
                          <a:cs typeface="Arial" panose="020B0604020202020204" pitchFamily="34" charset="0"/>
                        </a:rPr>
                        <a:t>na </a:t>
                      </a:r>
                      <a:r>
                        <a:rPr lang="pt-BR" sz="2000" dirty="0" err="1">
                          <a:effectLst/>
                          <a:latin typeface="Calibri" panose="020F0502020204030204" pitchFamily="34" charset="0"/>
                          <a:ea typeface="Calibri" panose="020F0502020204030204" pitchFamily="34" charset="0"/>
                          <a:cs typeface="Arial" panose="020B0604020202020204" pitchFamily="34" charset="0"/>
                        </a:rPr>
                        <a:t>Sub-Bacia</a:t>
                      </a:r>
                      <a:r>
                        <a:rPr lang="pt-BR" sz="2000" dirty="0">
                          <a:effectLst/>
                          <a:latin typeface="Calibri" panose="020F0502020204030204" pitchFamily="34" charset="0"/>
                          <a:ea typeface="Calibri" panose="020F0502020204030204" pitchFamily="34" charset="0"/>
                          <a:cs typeface="Arial" panose="020B0604020202020204" pitchFamily="34" charset="0"/>
                        </a:rPr>
                        <a:t> do Ribeirão Carioca, em Itabirito-MG, para Subsidiar o Pagamento por Serviços Ambientais aos Proprietários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8086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019170" y="1106513"/>
            <a:ext cx="6096000" cy="837473"/>
          </a:xfrm>
          <a:prstGeom prst="rect">
            <a:avLst/>
          </a:prstGeom>
        </p:spPr>
        <p:txBody>
          <a:bodyPr>
            <a:spAutoFit/>
          </a:bodyPr>
          <a:lstStyle/>
          <a:p>
            <a:pPr algn="just">
              <a:lnSpc>
                <a:spcPct val="150000"/>
              </a:lnSpc>
              <a:spcAft>
                <a:spcPts val="0"/>
              </a:spcAft>
            </a:pPr>
            <a:r>
              <a:rPr lang="pt-BR" sz="3600" b="1" dirty="0" smtClean="0">
                <a:effectLst>
                  <a:outerShdw blurRad="38100" dist="38100" dir="2700000" algn="tl">
                    <a:srgbClr val="000000">
                      <a:alpha val="43137"/>
                    </a:srgbClr>
                  </a:outerShdw>
                </a:effectLst>
                <a:latin typeface="+mj-lt"/>
                <a:ea typeface="+mj-ea"/>
                <a:cs typeface="+mj-cs"/>
              </a:rPr>
              <a:t>CONCLUSÃO</a:t>
            </a:r>
            <a:endParaRPr lang="pt-BR" sz="3600" b="1" dirty="0">
              <a:effectLst>
                <a:outerShdw blurRad="38100" dist="38100" dir="2700000" algn="tl">
                  <a:srgbClr val="000000">
                    <a:alpha val="43137"/>
                  </a:srgbClr>
                </a:outerShdw>
              </a:effectLst>
              <a:latin typeface="+mj-lt"/>
              <a:ea typeface="+mj-ea"/>
              <a:cs typeface="+mj-cs"/>
            </a:endParaRPr>
          </a:p>
        </p:txBody>
      </p:sp>
      <p:sp>
        <p:nvSpPr>
          <p:cNvPr id="2" name="Retângulo 1"/>
          <p:cNvSpPr/>
          <p:nvPr/>
        </p:nvSpPr>
        <p:spPr>
          <a:xfrm>
            <a:off x="554640" y="2425927"/>
            <a:ext cx="11281891" cy="4516621"/>
          </a:xfrm>
          <a:prstGeom prst="rect">
            <a:avLst/>
          </a:prstGeom>
        </p:spPr>
        <p:txBody>
          <a:bodyPr wrap="square">
            <a:spAutoFit/>
          </a:bodyPr>
          <a:lstStyle/>
          <a:p>
            <a:pPr marL="342900" indent="-342900" algn="just">
              <a:spcAft>
                <a:spcPts val="0"/>
              </a:spcAft>
              <a:buFont typeface="Wingdings" panose="05000000000000000000" pitchFamily="2" charset="2"/>
              <a:buChar char="v"/>
            </a:pPr>
            <a:r>
              <a:rPr lang="pt-BR" sz="2300" dirty="0" smtClean="0">
                <a:ea typeface="Times New Roman" panose="02020603050405020304" pitchFamily="18" charset="0"/>
                <a:cs typeface="Times New Roman" panose="02020603050405020304" pitchFamily="18" charset="0"/>
              </a:rPr>
              <a:t>Aplicação </a:t>
            </a:r>
            <a:r>
              <a:rPr lang="pt-BR" sz="2300" dirty="0">
                <a:ea typeface="Times New Roman" panose="02020603050405020304" pitchFamily="18" charset="0"/>
                <a:cs typeface="Times New Roman" panose="02020603050405020304" pitchFamily="18" charset="0"/>
              </a:rPr>
              <a:t>dos </a:t>
            </a:r>
            <a:r>
              <a:rPr lang="pt-BR" sz="2300" b="1" dirty="0">
                <a:ea typeface="Times New Roman" panose="02020603050405020304" pitchFamily="18" charset="0"/>
                <a:cs typeface="Times New Roman" panose="02020603050405020304" pitchFamily="18" charset="0"/>
              </a:rPr>
              <a:t>recursos da cobrança </a:t>
            </a:r>
            <a:r>
              <a:rPr lang="pt-BR" sz="2300" dirty="0">
                <a:ea typeface="Times New Roman" panose="02020603050405020304" pitchFamily="18" charset="0"/>
                <a:cs typeface="Times New Roman" panose="02020603050405020304" pitchFamily="18" charset="0"/>
              </a:rPr>
              <a:t>pelo uso dos recursos hídricos em bacias hidrográficas deve </a:t>
            </a:r>
            <a:r>
              <a:rPr lang="pt-BR" sz="2300" b="1" dirty="0">
                <a:ea typeface="Times New Roman" panose="02020603050405020304" pitchFamily="18" charset="0"/>
                <a:cs typeface="Times New Roman" panose="02020603050405020304" pitchFamily="18" charset="0"/>
              </a:rPr>
              <a:t>priorizar a recuperação </a:t>
            </a:r>
            <a:r>
              <a:rPr lang="pt-BR" sz="2300" dirty="0">
                <a:ea typeface="Times New Roman" panose="02020603050405020304" pitchFamily="18" charset="0"/>
                <a:cs typeface="Times New Roman" panose="02020603050405020304" pitchFamily="18" charset="0"/>
              </a:rPr>
              <a:t>das </a:t>
            </a:r>
            <a:r>
              <a:rPr lang="pt-BR" sz="2300" dirty="0" smtClean="0">
                <a:ea typeface="Times New Roman" panose="02020603050405020304" pitchFamily="18" charset="0"/>
                <a:cs typeface="Times New Roman" panose="02020603050405020304" pitchFamily="18" charset="0"/>
              </a:rPr>
              <a:t>mesmas.</a:t>
            </a:r>
          </a:p>
          <a:p>
            <a:pPr marL="342900" indent="-342900" algn="just">
              <a:spcAft>
                <a:spcPts val="0"/>
              </a:spcAft>
              <a:buFont typeface="Wingdings" panose="05000000000000000000" pitchFamily="2" charset="2"/>
              <a:buChar char="v"/>
            </a:pPr>
            <a:endParaRPr lang="pt-BR" sz="2300" dirty="0">
              <a:ea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v"/>
            </a:pPr>
            <a:r>
              <a:rPr lang="pt-BR" sz="2300" dirty="0" smtClean="0">
                <a:ea typeface="Times New Roman" panose="02020603050405020304" pitchFamily="18" charset="0"/>
                <a:cs typeface="Times New Roman" panose="02020603050405020304" pitchFamily="18" charset="0"/>
              </a:rPr>
              <a:t>A </a:t>
            </a:r>
            <a:r>
              <a:rPr lang="pt-BR" sz="2300" dirty="0">
                <a:ea typeface="Times New Roman" panose="02020603050405020304" pitchFamily="18" charset="0"/>
                <a:cs typeface="Times New Roman" panose="02020603050405020304" pitchFamily="18" charset="0"/>
              </a:rPr>
              <a:t>iniciativa </a:t>
            </a:r>
            <a:r>
              <a:rPr lang="pt-BR" sz="2300" dirty="0" smtClean="0">
                <a:ea typeface="Times New Roman" panose="02020603050405020304" pitchFamily="18" charset="0"/>
                <a:cs typeface="Times New Roman" panose="02020603050405020304" pitchFamily="18" charset="0"/>
              </a:rPr>
              <a:t>de </a:t>
            </a:r>
            <a:r>
              <a:rPr lang="pt-BR" sz="2300" dirty="0">
                <a:ea typeface="Times New Roman" panose="02020603050405020304" pitchFamily="18" charset="0"/>
                <a:cs typeface="Times New Roman" panose="02020603050405020304" pitchFamily="18" charset="0"/>
              </a:rPr>
              <a:t>abrir </a:t>
            </a:r>
            <a:r>
              <a:rPr lang="pt-BR" sz="2300" b="1" dirty="0">
                <a:ea typeface="Times New Roman" panose="02020603050405020304" pitchFamily="18" charset="0"/>
                <a:cs typeface="Times New Roman" panose="02020603050405020304" pitchFamily="18" charset="0"/>
              </a:rPr>
              <a:t>espaço </a:t>
            </a:r>
            <a:r>
              <a:rPr lang="pt-BR" sz="2300" b="1" dirty="0" smtClean="0">
                <a:ea typeface="Times New Roman" panose="02020603050405020304" pitchFamily="18" charset="0"/>
                <a:cs typeface="Times New Roman" panose="02020603050405020304" pitchFamily="18" charset="0"/>
              </a:rPr>
              <a:t>para submeter </a:t>
            </a:r>
            <a:r>
              <a:rPr lang="pt-BR" sz="2300" b="1" dirty="0">
                <a:ea typeface="Times New Roman" panose="02020603050405020304" pitchFamily="18" charset="0"/>
                <a:cs typeface="Times New Roman" panose="02020603050405020304" pitchFamily="18" charset="0"/>
              </a:rPr>
              <a:t>demandas espontâneas </a:t>
            </a:r>
            <a:r>
              <a:rPr lang="pt-BR" sz="2300" dirty="0" smtClean="0">
                <a:ea typeface="Times New Roman" panose="02020603050405020304" pitchFamily="18" charset="0"/>
                <a:cs typeface="Times New Roman" panose="02020603050405020304" pitchFamily="18" charset="0"/>
              </a:rPr>
              <a:t>apresenta-se </a:t>
            </a:r>
            <a:r>
              <a:rPr lang="pt-BR" sz="2300" dirty="0">
                <a:ea typeface="Times New Roman" panose="02020603050405020304" pitchFamily="18" charset="0"/>
                <a:cs typeface="Times New Roman" panose="02020603050405020304" pitchFamily="18" charset="0"/>
              </a:rPr>
              <a:t>bastante eficiente </a:t>
            </a:r>
            <a:r>
              <a:rPr lang="pt-BR" sz="2300" dirty="0" smtClean="0">
                <a:ea typeface="Times New Roman" panose="02020603050405020304" pitchFamily="18" charset="0"/>
                <a:cs typeface="Times New Roman" panose="02020603050405020304" pitchFamily="18" charset="0"/>
              </a:rPr>
              <a:t>para investir em ações que </a:t>
            </a:r>
            <a:r>
              <a:rPr lang="pt-BR" sz="2300" dirty="0">
                <a:ea typeface="Times New Roman" panose="02020603050405020304" pitchFamily="18" charset="0"/>
                <a:cs typeface="Times New Roman" panose="02020603050405020304" pitchFamily="18" charset="0"/>
              </a:rPr>
              <a:t>realmente </a:t>
            </a:r>
            <a:r>
              <a:rPr lang="pt-BR" sz="2300" dirty="0" smtClean="0">
                <a:ea typeface="Times New Roman" panose="02020603050405020304" pitchFamily="18" charset="0"/>
                <a:cs typeface="Times New Roman" panose="02020603050405020304" pitchFamily="18" charset="0"/>
              </a:rPr>
              <a:t>beneficiam </a:t>
            </a:r>
            <a:r>
              <a:rPr lang="pt-BR" sz="2300" dirty="0" smtClean="0">
                <a:ea typeface="Times New Roman" panose="02020603050405020304" pitchFamily="18" charset="0"/>
                <a:cs typeface="Times New Roman" panose="02020603050405020304" pitchFamily="18" charset="0"/>
              </a:rPr>
              <a:t>as </a:t>
            </a:r>
            <a:r>
              <a:rPr lang="pt-BR" sz="2300" dirty="0">
                <a:ea typeface="Times New Roman" panose="02020603050405020304" pitchFamily="18" charset="0"/>
                <a:cs typeface="Times New Roman" panose="02020603050405020304" pitchFamily="18" charset="0"/>
              </a:rPr>
              <a:t>comunidades e o meio ambiente da bacia do Rio das </a:t>
            </a:r>
            <a:r>
              <a:rPr lang="pt-BR" sz="2300" dirty="0" smtClean="0">
                <a:ea typeface="Times New Roman" panose="02020603050405020304" pitchFamily="18" charset="0"/>
                <a:cs typeface="Times New Roman" panose="02020603050405020304" pitchFamily="18" charset="0"/>
              </a:rPr>
              <a:t>Velhas. </a:t>
            </a:r>
          </a:p>
          <a:p>
            <a:pPr algn="just">
              <a:spcAft>
                <a:spcPts val="0"/>
              </a:spcAft>
            </a:pPr>
            <a:endParaRPr lang="pt-BR" sz="2300" dirty="0" smtClean="0">
              <a:ea typeface="Times New Roman" panose="02020603050405020304" pitchFamily="18" charset="0"/>
              <a:cs typeface="Times New Roman" panose="02020603050405020304" pitchFamily="18" charset="0"/>
            </a:endParaRPr>
          </a:p>
          <a:p>
            <a:pPr algn="just">
              <a:spcAft>
                <a:spcPts val="0"/>
              </a:spcAft>
            </a:pPr>
            <a:endParaRPr lang="pt-BR" sz="2300" dirty="0">
              <a:ea typeface="Times New Roman" panose="02020603050405020304" pitchFamily="18" charset="0"/>
              <a:cs typeface="Times New Roman" panose="02020603050405020304" pitchFamily="18" charset="0"/>
            </a:endParaRPr>
          </a:p>
          <a:p>
            <a:pPr algn="just">
              <a:spcAft>
                <a:spcPts val="0"/>
              </a:spcAft>
            </a:pPr>
            <a:r>
              <a:rPr lang="pt-BR" sz="2300" b="1" dirty="0" smtClean="0">
                <a:ea typeface="Times New Roman" panose="02020603050405020304" pitchFamily="18" charset="0"/>
                <a:cs typeface="Times New Roman" panose="02020603050405020304" pitchFamily="18" charset="0"/>
              </a:rPr>
              <a:t>O envolvimento </a:t>
            </a:r>
            <a:r>
              <a:rPr lang="pt-BR" sz="2300" b="1" dirty="0" smtClean="0">
                <a:ea typeface="Times New Roman" panose="02020603050405020304" pitchFamily="18" charset="0"/>
                <a:cs typeface="Times New Roman" panose="02020603050405020304" pitchFamily="18" charset="0"/>
              </a:rPr>
              <a:t>constante dos diversos </a:t>
            </a:r>
            <a:r>
              <a:rPr lang="pt-BR" sz="2300" b="1" dirty="0">
                <a:ea typeface="Times New Roman" panose="02020603050405020304" pitchFamily="18" charset="0"/>
                <a:cs typeface="Times New Roman" panose="02020603050405020304" pitchFamily="18" charset="0"/>
              </a:rPr>
              <a:t>atores que vivenciam a realidade de cada </a:t>
            </a:r>
            <a:r>
              <a:rPr lang="pt-BR" sz="2300" b="1" dirty="0" smtClean="0">
                <a:ea typeface="Times New Roman" panose="02020603050405020304" pitchFamily="18" charset="0"/>
                <a:cs typeface="Times New Roman" panose="02020603050405020304" pitchFamily="18" charset="0"/>
              </a:rPr>
              <a:t>bacia, permite </a:t>
            </a:r>
            <a:r>
              <a:rPr lang="pt-BR" sz="2300" b="1" dirty="0" smtClean="0">
                <a:ea typeface="Times New Roman" panose="02020603050405020304" pitchFamily="18" charset="0"/>
                <a:cs typeface="Times New Roman" panose="02020603050405020304" pitchFamily="18" charset="0"/>
              </a:rPr>
              <a:t>a construção coletiva de projetos hidroambientais </a:t>
            </a:r>
            <a:r>
              <a:rPr lang="pt-BR" sz="2300" b="1" dirty="0" smtClean="0">
                <a:ea typeface="Times New Roman" panose="02020603050405020304" pitchFamily="18" charset="0"/>
                <a:cs typeface="Times New Roman" panose="02020603050405020304" pitchFamily="18" charset="0"/>
              </a:rPr>
              <a:t>coerentes com </a:t>
            </a:r>
            <a:r>
              <a:rPr lang="pt-BR" sz="2300" b="1" dirty="0">
                <a:ea typeface="Times New Roman" panose="02020603050405020304" pitchFamily="18" charset="0"/>
                <a:cs typeface="Times New Roman" panose="02020603050405020304" pitchFamily="18" charset="0"/>
              </a:rPr>
              <a:t>a realidade </a:t>
            </a:r>
            <a:r>
              <a:rPr lang="pt-BR" sz="2300" b="1" dirty="0" smtClean="0">
                <a:ea typeface="Times New Roman" panose="02020603050405020304" pitchFamily="18" charset="0"/>
                <a:cs typeface="Times New Roman" panose="02020603050405020304" pitchFamily="18" charset="0"/>
              </a:rPr>
              <a:t>local e </a:t>
            </a:r>
            <a:r>
              <a:rPr lang="pt-BR" sz="2300" b="1" dirty="0">
                <a:ea typeface="Times New Roman" panose="02020603050405020304" pitchFamily="18" charset="0"/>
                <a:cs typeface="Times New Roman" panose="02020603050405020304" pitchFamily="18" charset="0"/>
              </a:rPr>
              <a:t>com os </a:t>
            </a:r>
            <a:r>
              <a:rPr lang="pt-BR" sz="2300" b="1" dirty="0" smtClean="0">
                <a:ea typeface="Times New Roman" panose="02020603050405020304" pitchFamily="18" charset="0"/>
                <a:cs typeface="Times New Roman" panose="02020603050405020304" pitchFamily="18" charset="0"/>
              </a:rPr>
              <a:t>desejos </a:t>
            </a:r>
            <a:r>
              <a:rPr lang="pt-BR" sz="2300" b="1" dirty="0">
                <a:ea typeface="Times New Roman" panose="02020603050405020304" pitchFamily="18" charset="0"/>
                <a:cs typeface="Times New Roman" panose="02020603050405020304" pitchFamily="18" charset="0"/>
              </a:rPr>
              <a:t>e interesses </a:t>
            </a:r>
            <a:r>
              <a:rPr lang="pt-BR" sz="2300" b="1" dirty="0" smtClean="0">
                <a:ea typeface="Times New Roman" panose="02020603050405020304" pitchFamily="18" charset="0"/>
                <a:cs typeface="Times New Roman" panose="02020603050405020304" pitchFamily="18" charset="0"/>
              </a:rPr>
              <a:t>das comunidades envolvidas.</a:t>
            </a:r>
            <a:endParaRPr lang="pt-BR" sz="2300" b="1" dirty="0">
              <a:ea typeface="Calibri" panose="020F0502020204030204" pitchFamily="34" charset="0"/>
              <a:cs typeface="Times New Roman" panose="02020603050405020304" pitchFamily="18" charset="0"/>
            </a:endParaRPr>
          </a:p>
          <a:p>
            <a:pPr algn="just">
              <a:lnSpc>
                <a:spcPct val="150000"/>
              </a:lnSpc>
              <a:spcAft>
                <a:spcPts val="0"/>
              </a:spcAft>
            </a:pPr>
            <a:endParaRPr lang="pt-BR" sz="2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21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1026" name="Imagem 14"/>
          <p:cNvPicPr>
            <a:picLocks noChangeAspect="1" noChangeArrowheads="1"/>
          </p:cNvPicPr>
          <p:nvPr/>
        </p:nvPicPr>
        <p:blipFill>
          <a:blip r:embed="rId2">
            <a:extLst>
              <a:ext uri="{28A0092B-C50C-407E-A947-70E740481C1C}">
                <a14:useLocalDpi xmlns:a14="http://schemas.microsoft.com/office/drawing/2010/main" val="0"/>
              </a:ext>
            </a:extLst>
          </a:blip>
          <a:srcRect l="31255" t="17276" r="26413" b="11333"/>
          <a:stretch>
            <a:fillRect/>
          </a:stretch>
        </p:blipFill>
        <p:spPr bwMode="auto">
          <a:xfrm>
            <a:off x="347730" y="1860939"/>
            <a:ext cx="3949772" cy="461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
          <p:cNvPicPr>
            <a:picLocks noChangeAspect="1" noChangeArrowheads="1"/>
          </p:cNvPicPr>
          <p:nvPr/>
        </p:nvPicPr>
        <p:blipFill>
          <a:blip r:embed="rId3">
            <a:extLst>
              <a:ext uri="{28A0092B-C50C-407E-A947-70E740481C1C}">
                <a14:useLocalDpi xmlns:a14="http://schemas.microsoft.com/office/drawing/2010/main" val="0"/>
              </a:ext>
            </a:extLst>
          </a:blip>
          <a:srcRect l="21400" t="17154" r="22035" b="6416"/>
          <a:stretch>
            <a:fillRect/>
          </a:stretch>
        </p:blipFill>
        <p:spPr bwMode="auto">
          <a:xfrm>
            <a:off x="4930374" y="1516429"/>
            <a:ext cx="7004047" cy="530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5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218941" y="2316839"/>
            <a:ext cx="11603865" cy="4632102"/>
          </a:xfrm>
          <a:prstGeom prst="rect">
            <a:avLst/>
          </a:prstGeom>
        </p:spPr>
        <p:txBody>
          <a:bodyPr wrap="square">
            <a:spAutoFit/>
          </a:bodyPr>
          <a:lstStyle/>
          <a:p>
            <a:pPr algn="just"/>
            <a:r>
              <a:rPr lang="pt-BR" sz="1450" dirty="0" smtClean="0">
                <a:ea typeface="Times New Roman" panose="02020603050405020304" pitchFamily="18" charset="0"/>
                <a:cs typeface="Times New Roman" panose="02020603050405020304" pitchFamily="18" charset="0"/>
              </a:rPr>
              <a:t>REFERÊNCIAS </a:t>
            </a:r>
            <a:r>
              <a:rPr lang="pt-BR" sz="1450" dirty="0" smtClean="0"/>
              <a:t>ASSOCIAÇÃO </a:t>
            </a:r>
            <a:r>
              <a:rPr lang="pt-BR" sz="1450" dirty="0"/>
              <a:t>EXECUTIVA DE APOIO À GESTÃO DE BACIAS HIDROGRÁFICAS PEIXE VIVO (AGB PEIXE VIVO). (2016). </a:t>
            </a:r>
            <a:r>
              <a:rPr lang="pt-BR" sz="1450" b="1" dirty="0"/>
              <a:t>Ato Convocatório n</a:t>
            </a:r>
            <a:r>
              <a:rPr lang="pt-BR" sz="1450" b="1" baseline="30000" dirty="0"/>
              <a:t>o</a:t>
            </a:r>
            <a:r>
              <a:rPr lang="pt-BR" sz="1450" b="1" dirty="0"/>
              <a:t>. 001/2016.</a:t>
            </a:r>
            <a:r>
              <a:rPr lang="pt-BR" sz="1450" dirty="0"/>
              <a:t> Contrato de Gestão IGAM no. 002/2012. Contratação de consultoria especializada para desenvolvimento e elaboração de termos de referências para contratações de projetos hidroambientais na bacia hidrográfica do rio das velhas. </a:t>
            </a:r>
            <a:r>
              <a:rPr lang="pt-BR" sz="1450" dirty="0">
                <a:solidFill>
                  <a:schemeClr val="tx2">
                    <a:lumMod val="50000"/>
                  </a:schemeClr>
                </a:solidFill>
              </a:rPr>
              <a:t>Disponível em: &lt;http://www.agbpeixevivo.org.br&gt;. </a:t>
            </a:r>
          </a:p>
          <a:p>
            <a:pPr algn="just"/>
            <a:r>
              <a:rPr lang="pt-BR" sz="1450" dirty="0"/>
              <a:t>COMITÊ DA BACIA HIDROGRÁFICA RIO DAS VELHAS (CBH RIO DAS VELHAS). </a:t>
            </a:r>
            <a:endParaRPr lang="pt-BR" sz="1450" dirty="0" smtClean="0"/>
          </a:p>
          <a:p>
            <a:pPr algn="just"/>
            <a:endParaRPr lang="pt-BR" sz="1450" b="1" dirty="0"/>
          </a:p>
          <a:p>
            <a:pPr algn="just"/>
            <a:r>
              <a:rPr lang="pt-BR" sz="1450" b="1" dirty="0" smtClean="0"/>
              <a:t>Deliberação </a:t>
            </a:r>
            <a:r>
              <a:rPr lang="pt-BR" sz="1450" b="1" dirty="0"/>
              <a:t>CBH Rio das Velhas nº. 10, de 15 de dezembro de 2014</a:t>
            </a:r>
            <a:r>
              <a:rPr lang="pt-BR" sz="1450" b="1" dirty="0" smtClean="0"/>
              <a:t>. </a:t>
            </a:r>
            <a:r>
              <a:rPr lang="pt-BR" sz="1450" dirty="0"/>
              <a:t>Aprova o Plano Plurianual de Aplicação dos recursos da cobrança pelo uso de recursos hídricos na bacia hidrográfica do Rio das Velhas, referente aos exercícios 2015 a 2017 e dá outras providências. Disponível em: &lt;http://cbhvelhas.org.br/images/CBHVELHAS/deliberacoes/DN_010_2014_Aprova%20PPA%20_201 5_2017_CBH_Rio_das_Velhas.pdf &gt;. </a:t>
            </a:r>
            <a:endParaRPr lang="pt-BR" sz="1450" dirty="0" smtClean="0"/>
          </a:p>
          <a:p>
            <a:pPr algn="just"/>
            <a:endParaRPr lang="pt-BR" sz="1450" dirty="0"/>
          </a:p>
          <a:p>
            <a:pPr algn="just"/>
            <a:r>
              <a:rPr lang="pt-BR" sz="1450" dirty="0"/>
              <a:t>COMITÊ DA BACIA HIDROGRÁFICA DO RIO DAS VELHAS (CBH RIO DAS VELHAS). (2015). </a:t>
            </a:r>
            <a:r>
              <a:rPr lang="pt-BR" sz="1450" b="1" dirty="0" smtClean="0"/>
              <a:t>Deliberação </a:t>
            </a:r>
            <a:r>
              <a:rPr lang="pt-BR" sz="1450" b="1" dirty="0"/>
              <a:t>CBHVELHAS nº. 01, de 11 de fevereiro de 2015.</a:t>
            </a:r>
            <a:r>
              <a:rPr lang="pt-BR" sz="1450" dirty="0"/>
              <a:t> Dispõe sobre os mecanismos para a seleção de demandas espontâneas de estudos, projetos e obras que poderão ser beneficiados com os recursos da cobrança pelo uso dos recursos hídricos, no âmbito do CBH Rio das Velhas, detalhados no Plano Plurianual de Aplicação, para execução em 2015 a 2017</a:t>
            </a:r>
            <a:r>
              <a:rPr lang="pt-BR" sz="1450" dirty="0" smtClean="0"/>
              <a:t>.&lt;http</a:t>
            </a:r>
            <a:r>
              <a:rPr lang="pt-BR" sz="1450" dirty="0"/>
              <a:t>://cbhvelhas.org.br/images/CBHVELHAS/deliberacoes/DN_01_2015_Dispoe_sobre_mecanismos_para_selecao_de_demandas_espontaneas_de_estudos_projetos_e_obras.pdf&gt;. </a:t>
            </a:r>
            <a:endParaRPr lang="pt-BR" sz="1450" dirty="0" smtClean="0"/>
          </a:p>
          <a:p>
            <a:pPr algn="just"/>
            <a:endParaRPr lang="pt-BR" sz="1450" dirty="0"/>
          </a:p>
          <a:p>
            <a:pPr algn="just"/>
            <a:r>
              <a:rPr lang="pt-BR" sz="1450" dirty="0"/>
              <a:t>CONSÓRCIO ECOPLAN ENGENHARIA, SKILL ENGENHARIA (CONSÓRCIO ECOPLAN/SKILL). </a:t>
            </a:r>
            <a:r>
              <a:rPr lang="pt-BR" sz="1450" b="1" dirty="0"/>
              <a:t>Plano Diretor de Recursos Hídricos da Bacia Hidrográfica do Rio das Velhas 2015: Resumo Executivo. </a:t>
            </a:r>
            <a:r>
              <a:rPr lang="pt-BR" sz="1450" dirty="0"/>
              <a:t>CBH Rio das Velhas: Belo Horizonte, 2015. 233 p</a:t>
            </a:r>
            <a:r>
              <a:rPr lang="pt-BR" sz="1450" dirty="0" smtClean="0"/>
              <a:t>.</a:t>
            </a:r>
          </a:p>
          <a:p>
            <a:pPr algn="just"/>
            <a:endParaRPr lang="pt-BR" sz="1450" dirty="0"/>
          </a:p>
          <a:p>
            <a:pPr algn="just"/>
            <a:r>
              <a:rPr lang="pt-BR" sz="1450" dirty="0"/>
              <a:t>TORO, J. B.; WERNECK, N. M. </a:t>
            </a:r>
            <a:r>
              <a:rPr lang="pt-BR" sz="1450" b="1" dirty="0"/>
              <a:t>Mobilização Social: um modo de construir a democracia e a participação.</a:t>
            </a:r>
            <a:r>
              <a:rPr lang="pt-BR" sz="1450" dirty="0"/>
              <a:t> Belo Horizonte: Autêntica, 2004.</a:t>
            </a:r>
          </a:p>
          <a:p>
            <a:pPr algn="just">
              <a:lnSpc>
                <a:spcPct val="150000"/>
              </a:lnSpc>
              <a:spcAft>
                <a:spcPts val="0"/>
              </a:spcAft>
            </a:pPr>
            <a:endParaRPr lang="pt-BR" sz="1450" dirty="0">
              <a:effectLst/>
              <a:ea typeface="Calibri" panose="020F0502020204030204" pitchFamily="34" charset="0"/>
              <a:cs typeface="Times New Roman" panose="02020603050405020304" pitchFamily="18" charset="0"/>
            </a:endParaRPr>
          </a:p>
        </p:txBody>
      </p:sp>
      <p:sp>
        <p:nvSpPr>
          <p:cNvPr id="7" name="Retângulo 6"/>
          <p:cNvSpPr/>
          <p:nvPr/>
        </p:nvSpPr>
        <p:spPr>
          <a:xfrm>
            <a:off x="2827711" y="1416815"/>
            <a:ext cx="5732660" cy="590931"/>
          </a:xfrm>
          <a:prstGeom prst="rect">
            <a:avLst/>
          </a:prstGeom>
        </p:spPr>
        <p:txBody>
          <a:bodyPr wrap="none">
            <a:spAutoFit/>
          </a:bodyPr>
          <a:lstStyle/>
          <a:p>
            <a:pPr algn="just">
              <a:lnSpc>
                <a:spcPct val="90000"/>
              </a:lnSpc>
              <a:spcBef>
                <a:spcPct val="0"/>
              </a:spcBef>
              <a:spcAft>
                <a:spcPts val="0"/>
              </a:spcAft>
            </a:pPr>
            <a:r>
              <a:rPr lang="pt-BR" sz="3600" b="1" dirty="0" smtClean="0">
                <a:effectLst>
                  <a:outerShdw blurRad="38100" dist="38100" dir="2700000" algn="tl">
                    <a:srgbClr val="000000">
                      <a:alpha val="43137"/>
                    </a:srgbClr>
                  </a:outerShdw>
                </a:effectLst>
                <a:latin typeface="+mj-lt"/>
                <a:ea typeface="+mj-ea"/>
                <a:cs typeface="+mj-cs"/>
              </a:rPr>
              <a:t>REFERÊNCIAS BIBLIOGRÁFICAS</a:t>
            </a:r>
            <a:endParaRPr lang="pt-BR" sz="3600" b="1" dirty="0">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150010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02929" y="1581721"/>
            <a:ext cx="2799777" cy="98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4"/>
          <p:cNvSpPr>
            <a:spLocks noChangeArrowheads="1"/>
          </p:cNvSpPr>
          <p:nvPr/>
        </p:nvSpPr>
        <p:spPr bwMode="auto">
          <a:xfrm>
            <a:off x="1713103" y="2757921"/>
            <a:ext cx="91309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dirty="0">
                <a:solidFill>
                  <a:schemeClr val="tx2">
                    <a:lumMod val="50000"/>
                  </a:schemeClr>
                </a:solidFill>
                <a:latin typeface="+mn-lt"/>
                <a:ea typeface="Calibri" panose="020F0502020204030204" pitchFamily="34" charset="0"/>
              </a:rPr>
              <a:t>Companhia Brasileira de Projetos e Empreendimentos</a:t>
            </a:r>
          </a:p>
        </p:txBody>
      </p:sp>
      <p:sp>
        <p:nvSpPr>
          <p:cNvPr id="2" name="Retângulo 1"/>
          <p:cNvSpPr/>
          <p:nvPr/>
        </p:nvSpPr>
        <p:spPr>
          <a:xfrm>
            <a:off x="1713103" y="4590493"/>
            <a:ext cx="9388699" cy="2154436"/>
          </a:xfrm>
          <a:prstGeom prst="rect">
            <a:avLst/>
          </a:prstGeom>
        </p:spPr>
        <p:txBody>
          <a:bodyPr wrap="square">
            <a:spAutoFit/>
          </a:bodyPr>
          <a:lstStyle/>
          <a:p>
            <a:pPr algn="ctr">
              <a:spcAft>
                <a:spcPts val="0"/>
              </a:spcAft>
            </a:pPr>
            <a:r>
              <a:rPr lang="pt-BR" sz="2400" b="1" dirty="0">
                <a:ea typeface="Times New Roman" panose="02020603050405020304" pitchFamily="18" charset="0"/>
                <a:cs typeface="Times New Roman" panose="02020603050405020304" pitchFamily="18" charset="0"/>
              </a:rPr>
              <a:t>Thaís </a:t>
            </a:r>
            <a:r>
              <a:rPr lang="pt-BR" sz="2400" b="1" dirty="0">
                <a:ea typeface="Times New Roman" panose="02020603050405020304" pitchFamily="18" charset="0"/>
                <a:cs typeface="Times New Roman" panose="02020603050405020304" pitchFamily="18" charset="0"/>
              </a:rPr>
              <a:t>Cristina Pereira </a:t>
            </a:r>
            <a:r>
              <a:rPr lang="pt-BR" sz="2400" b="1" dirty="0">
                <a:ea typeface="Times New Roman" panose="02020603050405020304" pitchFamily="18" charset="0"/>
                <a:cs typeface="Times New Roman" panose="02020603050405020304" pitchFamily="18" charset="0"/>
              </a:rPr>
              <a:t>da Silva</a:t>
            </a:r>
          </a:p>
          <a:p>
            <a:pPr algn="ctr">
              <a:spcAft>
                <a:spcPts val="0"/>
              </a:spcAft>
            </a:pPr>
            <a:r>
              <a:rPr lang="pt-BR" sz="2200" dirty="0">
                <a:ea typeface="Times New Roman" panose="02020603050405020304" pitchFamily="18" charset="0"/>
                <a:cs typeface="Times New Roman" panose="02020603050405020304" pitchFamily="18" charset="0"/>
              </a:rPr>
              <a:t>Engenheira Ambiental</a:t>
            </a:r>
          </a:p>
          <a:p>
            <a:pPr algn="ctr">
              <a:spcAft>
                <a:spcPts val="0"/>
              </a:spcAft>
            </a:pPr>
            <a:r>
              <a:rPr lang="pt-BR" sz="2200" dirty="0">
                <a:ea typeface="Times New Roman" panose="02020603050405020304" pitchFamily="18" charset="0"/>
                <a:cs typeface="Times New Roman" panose="02020603050405020304" pitchFamily="18" charset="0"/>
              </a:rPr>
              <a:t>Especialista em Educação Ambiental</a:t>
            </a:r>
          </a:p>
          <a:p>
            <a:pPr algn="ctr">
              <a:spcAft>
                <a:spcPts val="0"/>
              </a:spcAft>
            </a:pPr>
            <a:r>
              <a:rPr lang="pt-BR" sz="2200" dirty="0" smtClean="0">
                <a:ea typeface="Times New Roman" panose="02020603050405020304" pitchFamily="18" charset="0"/>
                <a:cs typeface="Times New Roman" panose="02020603050405020304" pitchFamily="18" charset="0"/>
              </a:rPr>
              <a:t>Rua </a:t>
            </a:r>
            <a:r>
              <a:rPr lang="pt-BR" sz="2200" dirty="0">
                <a:ea typeface="Times New Roman" panose="02020603050405020304" pitchFamily="18" charset="0"/>
                <a:cs typeface="Times New Roman" panose="02020603050405020304" pitchFamily="18" charset="0"/>
              </a:rPr>
              <a:t>Alvarenga Peixoto, 295 - 3º andar - </a:t>
            </a:r>
            <a:r>
              <a:rPr lang="pt-BR" sz="2200" dirty="0" smtClean="0">
                <a:ea typeface="Times New Roman" panose="02020603050405020304" pitchFamily="18" charset="0"/>
                <a:cs typeface="Times New Roman" panose="02020603050405020304" pitchFamily="18" charset="0"/>
              </a:rPr>
              <a:t>30180-120. </a:t>
            </a:r>
          </a:p>
          <a:p>
            <a:pPr algn="ctr">
              <a:spcAft>
                <a:spcPts val="0"/>
              </a:spcAft>
            </a:pPr>
            <a:r>
              <a:rPr lang="pt-BR" sz="2200" dirty="0" smtClean="0">
                <a:ea typeface="Times New Roman" panose="02020603050405020304" pitchFamily="18" charset="0"/>
                <a:cs typeface="Times New Roman" panose="02020603050405020304" pitchFamily="18" charset="0"/>
              </a:rPr>
              <a:t>Belo Horizonte/Minas Gerais</a:t>
            </a:r>
            <a:endParaRPr lang="pt-BR" sz="2200" dirty="0">
              <a:ea typeface="Times New Roman" panose="02020603050405020304" pitchFamily="18" charset="0"/>
              <a:cs typeface="Times New Roman" panose="02020603050405020304" pitchFamily="18" charset="0"/>
            </a:endParaRPr>
          </a:p>
          <a:p>
            <a:pPr algn="ctr">
              <a:spcAft>
                <a:spcPts val="0"/>
              </a:spcAft>
            </a:pPr>
            <a:r>
              <a:rPr lang="pt-BR" sz="2200" dirty="0">
                <a:ea typeface="Times New Roman" panose="02020603050405020304" pitchFamily="18" charset="0"/>
                <a:cs typeface="Times New Roman" panose="02020603050405020304" pitchFamily="18" charset="0"/>
              </a:rPr>
              <a:t>Fone: (31) </a:t>
            </a:r>
            <a:r>
              <a:rPr lang="pt-BR" sz="2200" dirty="0" smtClean="0">
                <a:ea typeface="Times New Roman" panose="02020603050405020304" pitchFamily="18" charset="0"/>
                <a:cs typeface="Times New Roman" panose="02020603050405020304" pitchFamily="18" charset="0"/>
              </a:rPr>
              <a:t>3546-1950</a:t>
            </a:r>
            <a:endParaRPr lang="pt-BR" sz="2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586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CaixaDeTexto 1"/>
          <p:cNvSpPr txBox="1"/>
          <p:nvPr/>
        </p:nvSpPr>
        <p:spPr>
          <a:xfrm>
            <a:off x="0" y="-1"/>
            <a:ext cx="12192000" cy="1609860"/>
          </a:xfrm>
          <a:prstGeom prst="rect">
            <a:avLst/>
          </a:prstGeom>
          <a:solidFill>
            <a:srgbClr val="F0EEE6"/>
          </a:solidFill>
        </p:spPr>
        <p:txBody>
          <a:bodyPr wrap="square" rtlCol="0">
            <a:spAutoFit/>
          </a:bodyPr>
          <a:lstStyle/>
          <a:p>
            <a:endParaRPr lang="pt-BR" dirty="0"/>
          </a:p>
        </p:txBody>
      </p:sp>
      <p:pic>
        <p:nvPicPr>
          <p:cNvPr id="3074" name="Picture 2" descr="UTEs Velhas Municípios FINAL"/>
          <p:cNvPicPr>
            <a:picLocks noChangeAspect="1" noChangeArrowheads="1"/>
          </p:cNvPicPr>
          <p:nvPr/>
        </p:nvPicPr>
        <p:blipFill>
          <a:blip r:embed="rId2" cstate="print">
            <a:extLst>
              <a:ext uri="{28A0092B-C50C-407E-A947-70E740481C1C}">
                <a14:useLocalDpi xmlns:a14="http://schemas.microsoft.com/office/drawing/2010/main" val="0"/>
              </a:ext>
            </a:extLst>
          </a:blip>
          <a:srcRect t="1897" b="2380"/>
          <a:stretch>
            <a:fillRect/>
          </a:stretch>
        </p:blipFill>
        <p:spPr bwMode="auto">
          <a:xfrm>
            <a:off x="1038704" y="0"/>
            <a:ext cx="101145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9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10" name="Título 1"/>
          <p:cNvSpPr txBox="1">
            <a:spLocks/>
          </p:cNvSpPr>
          <p:nvPr/>
        </p:nvSpPr>
        <p:spPr>
          <a:xfrm>
            <a:off x="3999538" y="1406003"/>
            <a:ext cx="9144000" cy="23876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3600" b="1" dirty="0" smtClean="0">
                <a:effectLst>
                  <a:outerShdw blurRad="38100" dist="38100" dir="2700000" algn="tl">
                    <a:srgbClr val="000000">
                      <a:alpha val="43137"/>
                    </a:srgbClr>
                  </a:outerShdw>
                </a:effectLst>
              </a:rPr>
              <a:t>INTRODUÇÃO</a:t>
            </a:r>
            <a:endParaRPr lang="pt-BR" sz="3600" b="1" dirty="0">
              <a:effectLst>
                <a:outerShdw blurRad="38100" dist="38100" dir="2700000" algn="tl">
                  <a:srgbClr val="000000">
                    <a:alpha val="43137"/>
                  </a:srgbClr>
                </a:outerShdw>
              </a:effectLst>
            </a:endParaRPr>
          </a:p>
        </p:txBody>
      </p:sp>
      <p:grpSp>
        <p:nvGrpSpPr>
          <p:cNvPr id="17" name="Grupo 16"/>
          <p:cNvGrpSpPr/>
          <p:nvPr/>
        </p:nvGrpSpPr>
        <p:grpSpPr>
          <a:xfrm>
            <a:off x="304800" y="676330"/>
            <a:ext cx="11748655" cy="4932218"/>
            <a:chOff x="207818" y="1327494"/>
            <a:chExt cx="11748655" cy="4932218"/>
          </a:xfrm>
        </p:grpSpPr>
        <p:grpSp>
          <p:nvGrpSpPr>
            <p:cNvPr id="11" name="Grupo 10"/>
            <p:cNvGrpSpPr/>
            <p:nvPr/>
          </p:nvGrpSpPr>
          <p:grpSpPr>
            <a:xfrm>
              <a:off x="207818" y="1327494"/>
              <a:ext cx="11748655" cy="4932218"/>
              <a:chOff x="1184857" y="404664"/>
              <a:chExt cx="10032642" cy="3884001"/>
            </a:xfrm>
          </p:grpSpPr>
          <p:graphicFrame>
            <p:nvGraphicFramePr>
              <p:cNvPr id="4" name="Diagrama 3"/>
              <p:cNvGraphicFramePr/>
              <p:nvPr>
                <p:extLst>
                  <p:ext uri="{D42A27DB-BD31-4B8C-83A1-F6EECF244321}">
                    <p14:modId xmlns:p14="http://schemas.microsoft.com/office/powerpoint/2010/main" val="2008526110"/>
                  </p:ext>
                </p:extLst>
              </p:nvPr>
            </p:nvGraphicFramePr>
            <p:xfrm>
              <a:off x="1184857" y="404664"/>
              <a:ext cx="10032642" cy="388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2412" y="2106651"/>
                <a:ext cx="1281687" cy="503165"/>
              </a:xfrm>
              <a:prstGeom prst="rect">
                <a:avLst/>
              </a:prstGeom>
            </p:spPr>
          </p:pic>
          <p:pic>
            <p:nvPicPr>
              <p:cNvPr id="8" name="Imagem 7"/>
              <p:cNvPicPr>
                <a:picLocks noChangeAspect="1"/>
              </p:cNvPicPr>
              <p:nvPr/>
            </p:nvPicPr>
            <p:blipFill>
              <a:blip r:embed="rId8"/>
              <a:stretch>
                <a:fillRect/>
              </a:stretch>
            </p:blipFill>
            <p:spPr>
              <a:xfrm>
                <a:off x="5091811" y="1988328"/>
                <a:ext cx="779765" cy="742730"/>
              </a:xfrm>
              <a:prstGeom prst="rect">
                <a:avLst/>
              </a:prstGeom>
            </p:spPr>
          </p:pic>
        </p:grpSp>
        <p:pic>
          <p:nvPicPr>
            <p:cNvPr id="15" name="Image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536" y="3338558"/>
              <a:ext cx="858489" cy="858489"/>
            </a:xfrm>
            <a:prstGeom prst="rect">
              <a:avLst/>
            </a:prstGeom>
          </p:spPr>
        </p:pic>
        <p:pic>
          <p:nvPicPr>
            <p:cNvPr id="16" name="Imagem 15"/>
            <p:cNvPicPr>
              <a:picLocks noChangeAspect="1"/>
            </p:cNvPicPr>
            <p:nvPr/>
          </p:nvPicPr>
          <p:blipFill rotWithShape="1">
            <a:blip r:embed="rId10">
              <a:extLst>
                <a:ext uri="{28A0092B-C50C-407E-A947-70E740481C1C}">
                  <a14:useLocalDpi xmlns:a14="http://schemas.microsoft.com/office/drawing/2010/main" val="0"/>
                </a:ext>
              </a:extLst>
            </a:blip>
            <a:srcRect l="32855" t="19192" r="6278" b="66667"/>
            <a:stretch/>
          </p:blipFill>
          <p:spPr>
            <a:xfrm>
              <a:off x="2502428" y="3391202"/>
              <a:ext cx="1757264" cy="858997"/>
            </a:xfrm>
            <a:prstGeom prst="rect">
              <a:avLst/>
            </a:prstGeom>
          </p:spPr>
        </p:pic>
        <p:pic>
          <p:nvPicPr>
            <p:cNvPr id="6148" name="Picture 4" descr="Resultado de imagem para executar obr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2130" y="3372581"/>
              <a:ext cx="1009909" cy="88619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aixaDeTexto 17"/>
          <p:cNvSpPr txBox="1"/>
          <p:nvPr/>
        </p:nvSpPr>
        <p:spPr>
          <a:xfrm>
            <a:off x="304800" y="5445669"/>
            <a:ext cx="8618389" cy="1785104"/>
          </a:xfrm>
          <a:prstGeom prst="rect">
            <a:avLst/>
          </a:prstGeom>
          <a:noFill/>
        </p:spPr>
        <p:txBody>
          <a:bodyPr wrap="square" rtlCol="0">
            <a:spAutoFit/>
          </a:bodyPr>
          <a:lstStyle/>
          <a:p>
            <a:pPr marL="342900" indent="-342900">
              <a:buFont typeface="Wingdings" panose="05000000000000000000" pitchFamily="2" charset="2"/>
              <a:buChar char="v"/>
            </a:pPr>
            <a:r>
              <a:rPr lang="pt-BR" sz="2200" dirty="0" smtClean="0"/>
              <a:t>Período do </a:t>
            </a:r>
            <a:r>
              <a:rPr lang="pt-BR" sz="2200" dirty="0"/>
              <a:t>C</a:t>
            </a:r>
            <a:r>
              <a:rPr lang="pt-BR" sz="2200" dirty="0" smtClean="0"/>
              <a:t>hamamento </a:t>
            </a:r>
            <a:r>
              <a:rPr lang="pt-BR" sz="2200" dirty="0"/>
              <a:t>P</a:t>
            </a:r>
            <a:r>
              <a:rPr lang="pt-BR" sz="2200" dirty="0" smtClean="0"/>
              <a:t>úblico: 03 meses</a:t>
            </a:r>
          </a:p>
          <a:p>
            <a:pPr marL="342900" indent="-342900">
              <a:buFont typeface="Wingdings" panose="05000000000000000000" pitchFamily="2" charset="2"/>
              <a:buChar char="v"/>
            </a:pPr>
            <a:endParaRPr lang="pt-BR" sz="2200" dirty="0" smtClean="0"/>
          </a:p>
          <a:p>
            <a:pPr marL="342900" indent="-342900">
              <a:buFont typeface="Wingdings" panose="05000000000000000000" pitchFamily="2" charset="2"/>
              <a:buChar char="v"/>
            </a:pPr>
            <a:r>
              <a:rPr lang="pt-BR" sz="2200" dirty="0" smtClean="0"/>
              <a:t>Período de Elaboração dos </a:t>
            </a:r>
            <a:r>
              <a:rPr lang="pt-BR" sz="2200" dirty="0" err="1" smtClean="0"/>
              <a:t>TDRs</a:t>
            </a:r>
            <a:r>
              <a:rPr lang="pt-BR" sz="2200" dirty="0" smtClean="0"/>
              <a:t>: 09 meses</a:t>
            </a:r>
          </a:p>
          <a:p>
            <a:pPr marL="342900" indent="-342900">
              <a:buFont typeface="Wingdings" panose="05000000000000000000" pitchFamily="2" charset="2"/>
              <a:buChar char="v"/>
            </a:pPr>
            <a:endParaRPr lang="pt-BR" sz="2200" dirty="0" smtClean="0"/>
          </a:p>
          <a:p>
            <a:pPr marL="342900" indent="-342900">
              <a:buFont typeface="Wingdings" panose="05000000000000000000" pitchFamily="2" charset="2"/>
              <a:buChar char="v"/>
            </a:pPr>
            <a:endParaRPr lang="pt-BR" sz="2200" dirty="0"/>
          </a:p>
        </p:txBody>
      </p:sp>
      <p:grpSp>
        <p:nvGrpSpPr>
          <p:cNvPr id="13" name="Grupo 12"/>
          <p:cNvGrpSpPr/>
          <p:nvPr/>
        </p:nvGrpSpPr>
        <p:grpSpPr>
          <a:xfrm>
            <a:off x="6505665" y="2657022"/>
            <a:ext cx="981161" cy="974497"/>
            <a:chOff x="5692461" y="2601533"/>
            <a:chExt cx="1262131" cy="1210614"/>
          </a:xfrm>
        </p:grpSpPr>
        <p:sp>
          <p:nvSpPr>
            <p:cNvPr id="14" name="Retângulo 13"/>
            <p:cNvSpPr/>
            <p:nvPr/>
          </p:nvSpPr>
          <p:spPr>
            <a:xfrm>
              <a:off x="5692461" y="2601533"/>
              <a:ext cx="1262131" cy="1210614"/>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01931" y="2653049"/>
              <a:ext cx="1043189" cy="1098826"/>
            </a:xfrm>
            <a:prstGeom prst="rect">
              <a:avLst/>
            </a:prstGeom>
          </p:spPr>
        </p:pic>
      </p:grpSp>
    </p:spTree>
    <p:extLst>
      <p:ext uri="{BB962C8B-B14F-4D97-AF65-F5344CB8AC3E}">
        <p14:creationId xmlns:p14="http://schemas.microsoft.com/office/powerpoint/2010/main" val="3088505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4205602" y="1884231"/>
            <a:ext cx="9144000" cy="2387600"/>
          </a:xfrm>
        </p:spPr>
        <p:txBody>
          <a:bodyPr anchor="t" anchorCtr="0">
            <a:normAutofit/>
          </a:bodyPr>
          <a:lstStyle/>
          <a:p>
            <a:r>
              <a:rPr lang="pt-BR" sz="3600" b="1" dirty="0" smtClean="0">
                <a:effectLst>
                  <a:outerShdw blurRad="38100" dist="38100" dir="2700000" algn="tl">
                    <a:srgbClr val="000000">
                      <a:alpha val="43137"/>
                    </a:srgbClr>
                  </a:outerShdw>
                </a:effectLst>
              </a:rPr>
              <a:t>OBJETIVO</a:t>
            </a:r>
            <a:endParaRPr lang="pt-BR" sz="3600" b="1" dirty="0">
              <a:effectLst>
                <a:outerShdw blurRad="38100" dist="38100" dir="2700000" algn="tl">
                  <a:srgbClr val="000000">
                    <a:alpha val="43137"/>
                  </a:srgbClr>
                </a:outerShdw>
              </a:effectLst>
            </a:endParaRPr>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708339" y="3085303"/>
            <a:ext cx="10676586" cy="1938992"/>
          </a:xfrm>
          <a:prstGeom prst="rect">
            <a:avLst/>
          </a:prstGeom>
        </p:spPr>
        <p:txBody>
          <a:bodyPr wrap="square">
            <a:spAutoFit/>
          </a:bodyPr>
          <a:lstStyle/>
          <a:p>
            <a:pPr algn="just"/>
            <a:r>
              <a:rPr lang="pt-BR" sz="2400" dirty="0" smtClean="0">
                <a:ea typeface="Times New Roman" panose="02020603050405020304" pitchFamily="18" charset="0"/>
              </a:rPr>
              <a:t>Avaliar </a:t>
            </a:r>
            <a:r>
              <a:rPr lang="pt-BR" sz="2400" dirty="0">
                <a:ea typeface="Times New Roman" panose="02020603050405020304" pitchFamily="18" charset="0"/>
              </a:rPr>
              <a:t>a importância da </a:t>
            </a:r>
            <a:r>
              <a:rPr lang="pt-BR" sz="2400" b="1" dirty="0">
                <a:ea typeface="Times New Roman" panose="02020603050405020304" pitchFamily="18" charset="0"/>
              </a:rPr>
              <a:t>gestão participativa </a:t>
            </a:r>
            <a:r>
              <a:rPr lang="pt-BR" sz="2400" dirty="0">
                <a:ea typeface="Times New Roman" panose="02020603050405020304" pitchFamily="18" charset="0"/>
              </a:rPr>
              <a:t>no desenvolvimento de Termos de Referência </a:t>
            </a:r>
            <a:r>
              <a:rPr lang="pt-BR" sz="2400" dirty="0">
                <a:ea typeface="Calibri" panose="020F0502020204030204" pitchFamily="34" charset="0"/>
              </a:rPr>
              <a:t>(TDR) para contratações </a:t>
            </a:r>
            <a:r>
              <a:rPr lang="pt-BR" sz="2400" dirty="0">
                <a:ea typeface="Times New Roman" panose="02020603050405020304" pitchFamily="18" charset="0"/>
              </a:rPr>
              <a:t>de </a:t>
            </a:r>
            <a:r>
              <a:rPr lang="pt-BR" sz="2400" b="1" dirty="0">
                <a:ea typeface="Times New Roman" panose="02020603050405020304" pitchFamily="18" charset="0"/>
              </a:rPr>
              <a:t>projetos hidroambientais </a:t>
            </a:r>
            <a:r>
              <a:rPr lang="pt-BR" sz="2400" dirty="0">
                <a:ea typeface="Times New Roman" panose="02020603050405020304" pitchFamily="18" charset="0"/>
              </a:rPr>
              <a:t>na Bacia Hidrográfica do Rio das Velhas (BHRV), buscando mostrar a relevância dessa modalidade de </a:t>
            </a:r>
            <a:r>
              <a:rPr lang="pt-BR" sz="2400" b="1" dirty="0">
                <a:ea typeface="Times New Roman" panose="02020603050405020304" pitchFamily="18" charset="0"/>
              </a:rPr>
              <a:t>mobilização social no âmbito da gestão dos recursos hídricos </a:t>
            </a:r>
            <a:r>
              <a:rPr lang="pt-BR" sz="2400" dirty="0">
                <a:ea typeface="Times New Roman" panose="02020603050405020304" pitchFamily="18" charset="0"/>
              </a:rPr>
              <a:t>em bacias hidrográficas.</a:t>
            </a:r>
            <a:endParaRPr lang="pt-BR" sz="2400" dirty="0"/>
          </a:p>
        </p:txBody>
      </p:sp>
    </p:spTree>
    <p:extLst>
      <p:ext uri="{BB962C8B-B14F-4D97-AF65-F5344CB8AC3E}">
        <p14:creationId xmlns:p14="http://schemas.microsoft.com/office/powerpoint/2010/main" val="107992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764242" y="2859268"/>
            <a:ext cx="4919488" cy="671851"/>
          </a:xfrm>
          <a:prstGeom prst="rect">
            <a:avLst/>
          </a:prstGeom>
        </p:spPr>
        <p:txBody>
          <a:bodyPr wrap="none">
            <a:spAutoFit/>
          </a:bodyPr>
          <a:lstStyle/>
          <a:p>
            <a:pPr marL="342900" lvl="0" indent="-342900" algn="just">
              <a:lnSpc>
                <a:spcPct val="150000"/>
              </a:lnSpc>
              <a:spcAft>
                <a:spcPts val="0"/>
              </a:spcAft>
              <a:buFont typeface="+mj-lt"/>
              <a:buAutoNum type="arabicParenR"/>
            </a:pPr>
            <a:r>
              <a:rPr lang="pt-BR" sz="2800" b="1" dirty="0">
                <a:ea typeface="Calibri" panose="020F0502020204030204" pitchFamily="34" charset="0"/>
                <a:cs typeface="Times New Roman" panose="02020603050405020304" pitchFamily="18" charset="0"/>
              </a:rPr>
              <a:t>Conhecimento das demandas</a:t>
            </a:r>
            <a:endParaRPr lang="pt-BR" sz="2800" dirty="0">
              <a:effectLst/>
              <a:ea typeface="Calibri" panose="020F0502020204030204" pitchFamily="34" charset="0"/>
              <a:cs typeface="Times New Roman" panose="02020603050405020304" pitchFamily="18" charset="0"/>
            </a:endParaRPr>
          </a:p>
        </p:txBody>
      </p:sp>
      <p:sp>
        <p:nvSpPr>
          <p:cNvPr id="8" name="Retângulo 7"/>
          <p:cNvSpPr/>
          <p:nvPr/>
        </p:nvSpPr>
        <p:spPr>
          <a:xfrm>
            <a:off x="497599" y="3879108"/>
            <a:ext cx="6050844" cy="1697068"/>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v"/>
            </a:pPr>
            <a:r>
              <a:rPr lang="pt-BR" sz="2400" dirty="0" smtClean="0">
                <a:ea typeface="Calibri" panose="020F0502020204030204" pitchFamily="34" charset="0"/>
                <a:cs typeface="Times New Roman" panose="02020603050405020304" pitchFamily="18" charset="0"/>
              </a:rPr>
              <a:t>Reuniões </a:t>
            </a:r>
            <a:r>
              <a:rPr lang="pt-BR" sz="2400" dirty="0">
                <a:ea typeface="Calibri" panose="020F0502020204030204" pitchFamily="34" charset="0"/>
                <a:cs typeface="Times New Roman" panose="02020603050405020304" pitchFamily="18" charset="0"/>
              </a:rPr>
              <a:t>junto ao CBH Rio das Velhas e à Agência Peixe </a:t>
            </a:r>
            <a:r>
              <a:rPr lang="pt-BR" sz="2400" dirty="0" smtClean="0">
                <a:ea typeface="Calibri" panose="020F0502020204030204" pitchFamily="34" charset="0"/>
                <a:cs typeface="Times New Roman" panose="02020603050405020304" pitchFamily="18" charset="0"/>
              </a:rPr>
              <a:t>Vivo</a:t>
            </a:r>
          </a:p>
          <a:p>
            <a:pPr marL="342900" indent="-342900" algn="just">
              <a:lnSpc>
                <a:spcPct val="150000"/>
              </a:lnSpc>
              <a:spcAft>
                <a:spcPts val="0"/>
              </a:spcAft>
              <a:buFont typeface="Wingdings" panose="05000000000000000000" pitchFamily="2" charset="2"/>
              <a:buChar char="v"/>
            </a:pPr>
            <a:r>
              <a:rPr lang="pt-BR" sz="2400" dirty="0" smtClean="0">
                <a:ea typeface="Calibri" panose="020F0502020204030204" pitchFamily="34" charset="0"/>
                <a:cs typeface="Times New Roman" panose="02020603050405020304" pitchFamily="18" charset="0"/>
              </a:rPr>
              <a:t>Identificação e caracterização das demandas</a:t>
            </a:r>
            <a:endParaRPr lang="pt-BR" sz="2400" dirty="0">
              <a:ea typeface="Calibri" panose="020F0502020204030204" pitchFamily="34" charset="0"/>
              <a:cs typeface="Times New Roman" panose="02020603050405020304" pitchFamily="18" charset="0"/>
            </a:endParaRPr>
          </a:p>
        </p:txBody>
      </p:sp>
      <p:pic>
        <p:nvPicPr>
          <p:cNvPr id="1026" name="Picture 2" descr="Registro Fotográfico_Rreunião SCBH Águas da Moeda_13-12-16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56" y="2661180"/>
            <a:ext cx="5254580" cy="353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ítulo 1"/>
          <p:cNvSpPr txBox="1">
            <a:spLocks/>
          </p:cNvSpPr>
          <p:nvPr/>
        </p:nvSpPr>
        <p:spPr>
          <a:xfrm>
            <a:off x="3355595" y="1467380"/>
            <a:ext cx="9144000" cy="23876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3600" b="1" dirty="0" smtClean="0">
                <a:effectLst>
                  <a:outerShdw blurRad="38100" dist="38100" dir="2700000" algn="tl">
                    <a:srgbClr val="000000">
                      <a:alpha val="43137"/>
                    </a:srgbClr>
                  </a:outerShdw>
                </a:effectLst>
              </a:rPr>
              <a:t>MATERIAL E MÉTODOS</a:t>
            </a:r>
            <a:endParaRPr lang="pt-B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957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407829" y="1834018"/>
            <a:ext cx="2636812" cy="671851"/>
          </a:xfrm>
          <a:prstGeom prst="rect">
            <a:avLst/>
          </a:prstGeom>
        </p:spPr>
        <p:txBody>
          <a:bodyPr wrap="none">
            <a:spAutoFit/>
          </a:bodyPr>
          <a:lstStyle/>
          <a:p>
            <a:pPr lvl="0" algn="just">
              <a:lnSpc>
                <a:spcPct val="150000"/>
              </a:lnSpc>
              <a:spcAft>
                <a:spcPts val="0"/>
              </a:spcAft>
            </a:pPr>
            <a:r>
              <a:rPr lang="pt-BR" sz="2800" b="1" dirty="0" smtClean="0">
                <a:ea typeface="Calibri" panose="020F0502020204030204" pitchFamily="34" charset="0"/>
                <a:cs typeface="Times New Roman" panose="02020603050405020304" pitchFamily="18" charset="0"/>
              </a:rPr>
              <a:t>2) Planejamento</a:t>
            </a:r>
            <a:endParaRPr lang="pt-BR" sz="2800" dirty="0">
              <a:effectLst/>
              <a:ea typeface="Calibri" panose="020F0502020204030204" pitchFamily="34" charset="0"/>
              <a:cs typeface="Times New Roman" panose="02020603050405020304" pitchFamily="18" charset="0"/>
            </a:endParaRPr>
          </a:p>
        </p:txBody>
      </p:sp>
      <p:sp>
        <p:nvSpPr>
          <p:cNvPr id="2" name="Retângulo 1"/>
          <p:cNvSpPr/>
          <p:nvPr/>
        </p:nvSpPr>
        <p:spPr>
          <a:xfrm>
            <a:off x="407829" y="2703176"/>
            <a:ext cx="11501141" cy="3293209"/>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pt-BR" sz="2600" dirty="0">
                <a:ea typeface="Calibri" panose="020F0502020204030204" pitchFamily="34" charset="0"/>
                <a:cs typeface="Times New Roman" panose="02020603050405020304" pitchFamily="18" charset="0"/>
              </a:rPr>
              <a:t>Levantamento das principais informações, características e estudos sobre as </a:t>
            </a:r>
            <a:r>
              <a:rPr lang="pt-BR" sz="2600" dirty="0" err="1">
                <a:ea typeface="Calibri" panose="020F0502020204030204" pitchFamily="34" charset="0"/>
                <a:cs typeface="Times New Roman" panose="02020603050405020304" pitchFamily="18" charset="0"/>
              </a:rPr>
              <a:t>UTEs</a:t>
            </a:r>
            <a:endParaRPr lang="pt-BR" sz="2600" dirty="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pt-BR" sz="2600" dirty="0">
                <a:ea typeface="Calibri" panose="020F0502020204030204" pitchFamily="34" charset="0"/>
                <a:cs typeface="Times New Roman" panose="02020603050405020304" pitchFamily="18" charset="0"/>
              </a:rPr>
              <a:t>Elaboração do Plano de Trabalho</a:t>
            </a:r>
          </a:p>
          <a:p>
            <a:pPr marL="342900" indent="-342900" algn="just">
              <a:lnSpc>
                <a:spcPct val="150000"/>
              </a:lnSpc>
              <a:buFont typeface="Wingdings" panose="05000000000000000000" pitchFamily="2" charset="2"/>
              <a:buChar char="v"/>
            </a:pPr>
            <a:r>
              <a:rPr lang="pt-BR" sz="2600" dirty="0">
                <a:ea typeface="Calibri" panose="020F0502020204030204" pitchFamily="34" charset="0"/>
                <a:cs typeface="Times New Roman" panose="02020603050405020304" pitchFamily="18" charset="0"/>
              </a:rPr>
              <a:t>Definição </a:t>
            </a:r>
            <a:r>
              <a:rPr lang="pt-BR" sz="2600" dirty="0" smtClean="0">
                <a:ea typeface="Calibri" panose="020F0502020204030204" pitchFamily="34" charset="0"/>
                <a:cs typeface="Times New Roman" panose="02020603050405020304" pitchFamily="18" charset="0"/>
              </a:rPr>
              <a:t>das </a:t>
            </a:r>
            <a:r>
              <a:rPr lang="pt-BR" sz="2600" dirty="0">
                <a:ea typeface="Calibri" panose="020F0502020204030204" pitchFamily="34" charset="0"/>
                <a:cs typeface="Times New Roman" panose="02020603050405020304" pitchFamily="18" charset="0"/>
              </a:rPr>
              <a:t>estratégias de comunicação e mobilização social </a:t>
            </a:r>
            <a:endParaRPr lang="pt-BR" sz="2600" dirty="0" smtClean="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pt-BR" sz="2600" dirty="0" smtClean="0">
                <a:ea typeface="Calibri" panose="020F0502020204030204" pitchFamily="34" charset="0"/>
                <a:cs typeface="Times New Roman" panose="02020603050405020304" pitchFamily="18" charset="0"/>
              </a:rPr>
              <a:t>Reuniões </a:t>
            </a:r>
            <a:r>
              <a:rPr lang="pt-BR" sz="2600" dirty="0">
                <a:ea typeface="Calibri" panose="020F0502020204030204" pitchFamily="34" charset="0"/>
                <a:cs typeface="Times New Roman" panose="02020603050405020304" pitchFamily="18" charset="0"/>
              </a:rPr>
              <a:t>de </a:t>
            </a:r>
            <a:r>
              <a:rPr lang="pt-BR" sz="2600" dirty="0" smtClean="0">
                <a:ea typeface="Calibri" panose="020F0502020204030204" pitchFamily="34" charset="0"/>
                <a:cs typeface="Times New Roman" panose="02020603050405020304" pitchFamily="18" charset="0"/>
              </a:rPr>
              <a:t>acompanhamento com os demandantes</a:t>
            </a:r>
            <a:endParaRPr lang="pt-BR" sz="2600" dirty="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v"/>
            </a:pPr>
            <a:endParaRPr lang="pt-BR" sz="2600" dirty="0">
              <a:ea typeface="Calibri" panose="020F0502020204030204" pitchFamily="34" charset="0"/>
            </a:endParaRPr>
          </a:p>
          <a:p>
            <a:pPr marL="342900" indent="-342900" algn="just">
              <a:buFont typeface="Wingdings" panose="05000000000000000000" pitchFamily="2" charset="2"/>
              <a:buChar char="v"/>
            </a:pPr>
            <a:endParaRPr lang="pt-BR" sz="2600" dirty="0" smtClean="0">
              <a:ea typeface="Calibri" panose="020F0502020204030204" pitchFamily="34" charset="0"/>
            </a:endParaRPr>
          </a:p>
        </p:txBody>
      </p:sp>
    </p:spTree>
    <p:extLst>
      <p:ext uri="{BB962C8B-B14F-4D97-AF65-F5344CB8AC3E}">
        <p14:creationId xmlns:p14="http://schemas.microsoft.com/office/powerpoint/2010/main" val="2424703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de cantos arredondados 12"/>
          <p:cNvSpPr/>
          <p:nvPr/>
        </p:nvSpPr>
        <p:spPr>
          <a:xfrm>
            <a:off x="4146870" y="2486624"/>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550">
              <a:lnSpc>
                <a:spcPct val="90000"/>
              </a:lnSpc>
              <a:spcBef>
                <a:spcPct val="0"/>
              </a:spcBef>
              <a:spcAft>
                <a:spcPct val="35000"/>
              </a:spcAft>
            </a:pPr>
            <a:r>
              <a:rPr lang="pt-BR" sz="2000" b="1" dirty="0">
                <a:solidFill>
                  <a:schemeClr val="tx1"/>
                </a:solidFill>
              </a:rPr>
              <a:t>2. Reuniões de Alinhamento com </a:t>
            </a:r>
            <a:r>
              <a:rPr lang="pt-BR" sz="2000" b="1" dirty="0">
                <a:solidFill>
                  <a:schemeClr val="tx1"/>
                </a:solidFill>
              </a:rPr>
              <a:t>D</a:t>
            </a:r>
            <a:r>
              <a:rPr lang="pt-BR" sz="2000" b="1" dirty="0" smtClean="0">
                <a:solidFill>
                  <a:schemeClr val="tx1"/>
                </a:solidFill>
              </a:rPr>
              <a:t>emandantes</a:t>
            </a:r>
            <a:endParaRPr lang="pt-BR" sz="2000" b="1" dirty="0">
              <a:solidFill>
                <a:schemeClr val="tx1"/>
              </a:solidFill>
            </a:endParaRPr>
          </a:p>
          <a:p>
            <a:pPr defTabSz="844550">
              <a:lnSpc>
                <a:spcPct val="90000"/>
              </a:lnSpc>
              <a:spcBef>
                <a:spcPct val="0"/>
              </a:spcBef>
              <a:spcAft>
                <a:spcPct val="35000"/>
              </a:spcAft>
            </a:pPr>
            <a:r>
              <a:rPr lang="pt-BR" sz="2000" dirty="0">
                <a:solidFill>
                  <a:schemeClr val="tx1"/>
                </a:solidFill>
              </a:rPr>
              <a:t>Conhecer as </a:t>
            </a:r>
            <a:r>
              <a:rPr lang="pt-BR" sz="2000" dirty="0" smtClean="0">
                <a:solidFill>
                  <a:schemeClr val="tx1"/>
                </a:solidFill>
              </a:rPr>
              <a:t>demandas/expectativas</a:t>
            </a:r>
            <a:endParaRPr lang="pt-BR" sz="2000" dirty="0">
              <a:solidFill>
                <a:schemeClr val="tx1"/>
              </a:solidFill>
            </a:endParaRPr>
          </a:p>
        </p:txBody>
      </p:sp>
      <p:sp>
        <p:nvSpPr>
          <p:cNvPr id="17" name="Retângulo de cantos arredondados 16"/>
          <p:cNvSpPr/>
          <p:nvPr/>
        </p:nvSpPr>
        <p:spPr>
          <a:xfrm>
            <a:off x="3889419" y="1409543"/>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1. Reuniões </a:t>
            </a:r>
            <a:r>
              <a:rPr lang="pt-BR" sz="2000" b="1" dirty="0">
                <a:solidFill>
                  <a:schemeClr val="tx1"/>
                </a:solidFill>
              </a:rPr>
              <a:t>Introdutórias</a:t>
            </a:r>
          </a:p>
          <a:p>
            <a:pPr lvl="0" defTabSz="844550">
              <a:lnSpc>
                <a:spcPct val="90000"/>
              </a:lnSpc>
              <a:spcBef>
                <a:spcPct val="0"/>
              </a:spcBef>
              <a:spcAft>
                <a:spcPct val="35000"/>
              </a:spcAft>
            </a:pPr>
            <a:r>
              <a:rPr lang="pt-BR" sz="2000" dirty="0">
                <a:solidFill>
                  <a:schemeClr val="tx1"/>
                </a:solidFill>
                <a:ea typeface="Calibri" panose="020F0502020204030204" pitchFamily="34" charset="0"/>
                <a:cs typeface="Times New Roman" panose="02020603050405020304" pitchFamily="18" charset="0"/>
              </a:rPr>
              <a:t>Discutir o escopo e a metodologia de </a:t>
            </a:r>
            <a:r>
              <a:rPr lang="pt-BR" sz="2000" dirty="0" smtClean="0">
                <a:solidFill>
                  <a:schemeClr val="tx1"/>
                </a:solidFill>
                <a:ea typeface="Calibri" panose="020F0502020204030204" pitchFamily="34" charset="0"/>
                <a:cs typeface="Times New Roman" panose="02020603050405020304" pitchFamily="18" charset="0"/>
              </a:rPr>
              <a:t>trabalho</a:t>
            </a:r>
            <a:endParaRPr lang="pt-BR" sz="2000" dirty="0">
              <a:solidFill>
                <a:schemeClr val="tx1"/>
              </a:solidFill>
            </a:endParaRPr>
          </a:p>
        </p:txBody>
      </p:sp>
      <p:sp>
        <p:nvSpPr>
          <p:cNvPr id="22" name="Retângulo de cantos arredondados 21"/>
          <p:cNvSpPr/>
          <p:nvPr/>
        </p:nvSpPr>
        <p:spPr>
          <a:xfrm>
            <a:off x="4465367" y="3568162"/>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1900" b="1" dirty="0" smtClean="0">
                <a:solidFill>
                  <a:schemeClr val="tx1"/>
                </a:solidFill>
              </a:rPr>
              <a:t>3. Organização do Banco de Dados</a:t>
            </a:r>
            <a:endParaRPr lang="pt-BR" sz="1900" b="1" dirty="0">
              <a:solidFill>
                <a:schemeClr val="tx1"/>
              </a:solidFill>
            </a:endParaRPr>
          </a:p>
          <a:p>
            <a:pPr lvl="0" defTabSz="844550">
              <a:lnSpc>
                <a:spcPct val="90000"/>
              </a:lnSpc>
              <a:spcBef>
                <a:spcPct val="0"/>
              </a:spcBef>
              <a:spcAft>
                <a:spcPct val="35000"/>
              </a:spcAft>
            </a:pPr>
            <a:r>
              <a:rPr lang="pt-BR" sz="1900" dirty="0">
                <a:solidFill>
                  <a:schemeClr val="tx1"/>
                </a:solidFill>
                <a:ea typeface="Calibri" panose="020F0502020204030204" pitchFamily="34" charset="0"/>
                <a:cs typeface="Times New Roman" panose="02020603050405020304" pitchFamily="18" charset="0"/>
              </a:rPr>
              <a:t>Consolidação de informações </a:t>
            </a:r>
            <a:endParaRPr lang="pt-BR" sz="1900" dirty="0">
              <a:solidFill>
                <a:schemeClr val="tx1"/>
              </a:solidFill>
            </a:endParaRPr>
          </a:p>
        </p:txBody>
      </p:sp>
      <p:sp>
        <p:nvSpPr>
          <p:cNvPr id="27" name="Retângulo de cantos arredondados 26"/>
          <p:cNvSpPr/>
          <p:nvPr/>
        </p:nvSpPr>
        <p:spPr>
          <a:xfrm>
            <a:off x="4798550" y="4649701"/>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4. </a:t>
            </a:r>
            <a:r>
              <a:rPr lang="pt-BR" sz="2000" b="1" dirty="0">
                <a:solidFill>
                  <a:schemeClr val="tx1"/>
                </a:solidFill>
              </a:rPr>
              <a:t>Ferramentas de Comunicação</a:t>
            </a:r>
          </a:p>
          <a:p>
            <a:pPr lvl="0" defTabSz="844550">
              <a:lnSpc>
                <a:spcPct val="90000"/>
              </a:lnSpc>
              <a:spcBef>
                <a:spcPct val="0"/>
              </a:spcBef>
              <a:spcAft>
                <a:spcPct val="35000"/>
              </a:spcAft>
            </a:pPr>
            <a:r>
              <a:rPr lang="pt-BR" sz="2000" dirty="0" smtClean="0">
                <a:solidFill>
                  <a:schemeClr val="tx1"/>
                </a:solidFill>
                <a:ea typeface="Calibri" panose="020F0502020204030204" pitchFamily="34" charset="0"/>
                <a:cs typeface="Times New Roman" panose="02020603050405020304" pitchFamily="18" charset="0"/>
              </a:rPr>
              <a:t>Boletins Informativos; Convites e Central Telefônica</a:t>
            </a:r>
            <a:endParaRPr lang="pt-BR" sz="2000" dirty="0">
              <a:solidFill>
                <a:schemeClr val="tx1"/>
              </a:solidFill>
            </a:endParaRPr>
          </a:p>
        </p:txBody>
      </p:sp>
      <p:sp>
        <p:nvSpPr>
          <p:cNvPr id="29" name="Retângulo de cantos arredondados 28"/>
          <p:cNvSpPr/>
          <p:nvPr/>
        </p:nvSpPr>
        <p:spPr>
          <a:xfrm>
            <a:off x="5332985" y="5731239"/>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a:solidFill>
                  <a:schemeClr val="tx1"/>
                </a:solidFill>
              </a:rPr>
              <a:t>5</a:t>
            </a:r>
            <a:r>
              <a:rPr lang="pt-BR" sz="2000" b="1" dirty="0" smtClean="0">
                <a:solidFill>
                  <a:schemeClr val="tx1"/>
                </a:solidFill>
              </a:rPr>
              <a:t>. </a:t>
            </a:r>
            <a:r>
              <a:rPr lang="pt-BR" sz="2000" b="1" dirty="0">
                <a:solidFill>
                  <a:schemeClr val="tx1"/>
                </a:solidFill>
              </a:rPr>
              <a:t>Reconhecimento </a:t>
            </a:r>
            <a:r>
              <a:rPr lang="pt-BR" sz="2000" b="1" i="1" dirty="0">
                <a:solidFill>
                  <a:schemeClr val="tx1"/>
                </a:solidFill>
              </a:rPr>
              <a:t>In loco</a:t>
            </a:r>
          </a:p>
          <a:p>
            <a:pPr lvl="0" defTabSz="844550">
              <a:lnSpc>
                <a:spcPct val="90000"/>
              </a:lnSpc>
              <a:spcBef>
                <a:spcPct val="0"/>
              </a:spcBef>
              <a:spcAft>
                <a:spcPct val="35000"/>
              </a:spcAft>
            </a:pPr>
            <a:r>
              <a:rPr lang="pt-BR" sz="2000" dirty="0">
                <a:solidFill>
                  <a:schemeClr val="tx1"/>
                </a:solidFill>
                <a:ea typeface="Calibri" panose="020F0502020204030204" pitchFamily="34" charset="0"/>
                <a:cs typeface="Times New Roman" panose="02020603050405020304" pitchFamily="18" charset="0"/>
              </a:rPr>
              <a:t>Visitas de campo para reconhecimento da </a:t>
            </a:r>
            <a:r>
              <a:rPr lang="pt-BR" sz="2000" dirty="0" smtClean="0">
                <a:solidFill>
                  <a:schemeClr val="tx1"/>
                </a:solidFill>
                <a:ea typeface="Calibri" panose="020F0502020204030204" pitchFamily="34" charset="0"/>
                <a:cs typeface="Times New Roman" panose="02020603050405020304" pitchFamily="18" charset="0"/>
              </a:rPr>
              <a:t>área</a:t>
            </a:r>
            <a:endParaRPr lang="pt-BR" sz="2000" dirty="0">
              <a:solidFill>
                <a:schemeClr val="tx1"/>
              </a:solidFill>
            </a:endParaRPr>
          </a:p>
        </p:txBody>
      </p:sp>
      <p:sp>
        <p:nvSpPr>
          <p:cNvPr id="25" name="Forma livre 24"/>
          <p:cNvSpPr/>
          <p:nvPr/>
        </p:nvSpPr>
        <p:spPr>
          <a:xfrm>
            <a:off x="10036577" y="3189432"/>
            <a:ext cx="511757" cy="861231"/>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32" name="Retângulo 31"/>
          <p:cNvSpPr/>
          <p:nvPr/>
        </p:nvSpPr>
        <p:spPr>
          <a:xfrm>
            <a:off x="323003" y="3100373"/>
            <a:ext cx="3239861" cy="1318181"/>
          </a:xfrm>
          <a:prstGeom prst="rect">
            <a:avLst/>
          </a:prstGeom>
        </p:spPr>
        <p:txBody>
          <a:bodyPr wrap="none">
            <a:spAutoFit/>
          </a:bodyPr>
          <a:lstStyle/>
          <a:p>
            <a:pPr lvl="0" algn="just">
              <a:lnSpc>
                <a:spcPct val="150000"/>
              </a:lnSpc>
              <a:spcAft>
                <a:spcPts val="0"/>
              </a:spcAft>
            </a:pPr>
            <a:r>
              <a:rPr lang="pt-BR" sz="2800" b="1" dirty="0">
                <a:ea typeface="Calibri" panose="020F0502020204030204" pitchFamily="34" charset="0"/>
                <a:cs typeface="Times New Roman" panose="02020603050405020304" pitchFamily="18" charset="0"/>
              </a:rPr>
              <a:t>3</a:t>
            </a:r>
            <a:r>
              <a:rPr lang="pt-BR" sz="2800" b="1" dirty="0" smtClean="0">
                <a:ea typeface="Calibri" panose="020F0502020204030204" pitchFamily="34" charset="0"/>
                <a:cs typeface="Times New Roman" panose="02020603050405020304" pitchFamily="18" charset="0"/>
              </a:rPr>
              <a:t>) Realização das </a:t>
            </a:r>
          </a:p>
          <a:p>
            <a:pPr lvl="0" algn="just">
              <a:lnSpc>
                <a:spcPct val="150000"/>
              </a:lnSpc>
              <a:spcAft>
                <a:spcPts val="0"/>
              </a:spcAft>
            </a:pPr>
            <a:r>
              <a:rPr lang="pt-BR" sz="2800" b="1" dirty="0" smtClean="0">
                <a:ea typeface="Calibri" panose="020F0502020204030204" pitchFamily="34" charset="0"/>
                <a:cs typeface="Times New Roman" panose="02020603050405020304" pitchFamily="18" charset="0"/>
              </a:rPr>
              <a:t>principais atividades</a:t>
            </a:r>
            <a:endParaRPr lang="pt-BR" sz="2800" dirty="0">
              <a:effectLst/>
              <a:ea typeface="Calibri" panose="020F0502020204030204" pitchFamily="34" charset="0"/>
              <a:cs typeface="Times New Roman" panose="02020603050405020304" pitchFamily="18" charset="0"/>
            </a:endParaRPr>
          </a:p>
        </p:txBody>
      </p:sp>
      <p:sp>
        <p:nvSpPr>
          <p:cNvPr id="14" name="Forma livre 13"/>
          <p:cNvSpPr/>
          <p:nvPr/>
        </p:nvSpPr>
        <p:spPr>
          <a:xfrm>
            <a:off x="9664787" y="2153475"/>
            <a:ext cx="511757" cy="861231"/>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15" name="Forma livre 14"/>
          <p:cNvSpPr/>
          <p:nvPr/>
        </p:nvSpPr>
        <p:spPr>
          <a:xfrm>
            <a:off x="10417876" y="4297097"/>
            <a:ext cx="511757" cy="861231"/>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19" name="Forma livre 18"/>
          <p:cNvSpPr/>
          <p:nvPr/>
        </p:nvSpPr>
        <p:spPr>
          <a:xfrm>
            <a:off x="10789581" y="5403594"/>
            <a:ext cx="511757" cy="861231"/>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Tree>
    <p:extLst>
      <p:ext uri="{BB962C8B-B14F-4D97-AF65-F5344CB8AC3E}">
        <p14:creationId xmlns:p14="http://schemas.microsoft.com/office/powerpoint/2010/main" val="298707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rctx="PPT">
                                        <p:cTn id="10" dur="indefinite"/>
                                        <p:tgtEl>
                                          <p:spTgt spid="17"/>
                                        </p:tgtEl>
                                        <p:attrNameLst>
                                          <p:attrName>style.opacity</p:attrName>
                                        </p:attrNameLst>
                                      </p:cBhvr>
                                      <p:to>
                                        <p:strVal val="0.5"/>
                                      </p:to>
                                    </p:set>
                                    <p:animEffect filter="image" prLst="opacity: 0.5">
                                      <p:cBhvr rctx="IE">
                                        <p:cTn id="11" dur="indefinite"/>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rctx="PPT">
                                        <p:cTn id="19" dur="indefinite"/>
                                        <p:tgtEl>
                                          <p:spTgt spid="14"/>
                                        </p:tgtEl>
                                        <p:attrNameLst>
                                          <p:attrName>style.opacity</p:attrName>
                                        </p:attrNameLst>
                                      </p:cBhvr>
                                      <p:to>
                                        <p:strVal val="0.5"/>
                                      </p:to>
                                    </p:set>
                                    <p:animEffect filter="image" prLst="opacity: 0.5">
                                      <p:cBhvr rctx="IE">
                                        <p:cTn id="20" dur="indefinite"/>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13"/>
                                        </p:tgtEl>
                                        <p:attrNameLst>
                                          <p:attrName>style.opacity</p:attrName>
                                        </p:attrNameLst>
                                      </p:cBhvr>
                                      <p:to>
                                        <p:strVal val="0.5"/>
                                      </p:to>
                                    </p:set>
                                    <p:animEffect filter="image" prLst="opacity: 0.5">
                                      <p:cBhvr rctx="IE">
                                        <p:cTn id="29" dur="indefinite"/>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childTnLst>
                                    <p:set>
                                      <p:cBhvr rctx="PPT">
                                        <p:cTn id="37" dur="indefinite"/>
                                        <p:tgtEl>
                                          <p:spTgt spid="25"/>
                                        </p:tgtEl>
                                        <p:attrNameLst>
                                          <p:attrName>style.opacity</p:attrName>
                                        </p:attrNameLst>
                                      </p:cBhvr>
                                      <p:to>
                                        <p:strVal val="0.5"/>
                                      </p:to>
                                    </p:set>
                                    <p:animEffect filter="image" prLst="opacity: 0.5">
                                      <p:cBhvr rctx="IE">
                                        <p:cTn id="38" dur="indefinite"/>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1" nodeType="clickEffect">
                                  <p:stCondLst>
                                    <p:cond delay="0"/>
                                  </p:stCondLst>
                                  <p:childTnLst>
                                    <p:set>
                                      <p:cBhvr rctx="PPT">
                                        <p:cTn id="46" dur="indefinite"/>
                                        <p:tgtEl>
                                          <p:spTgt spid="22"/>
                                        </p:tgtEl>
                                        <p:attrNameLst>
                                          <p:attrName>style.opacity</p:attrName>
                                        </p:attrNameLst>
                                      </p:cBhvr>
                                      <p:to>
                                        <p:strVal val="0.5"/>
                                      </p:to>
                                    </p:set>
                                    <p:animEffect filter="image" prLst="opacity: 0.5">
                                      <p:cBhvr rctx="IE">
                                        <p:cTn id="47" dur="indefinite"/>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mph" presetSubtype="0" grpId="1" nodeType="clickEffect">
                                  <p:stCondLst>
                                    <p:cond delay="0"/>
                                  </p:stCondLst>
                                  <p:childTnLst>
                                    <p:set>
                                      <p:cBhvr rctx="PPT">
                                        <p:cTn id="55" dur="indefinite"/>
                                        <p:tgtEl>
                                          <p:spTgt spid="15"/>
                                        </p:tgtEl>
                                        <p:attrNameLst>
                                          <p:attrName>style.opacity</p:attrName>
                                        </p:attrNameLst>
                                      </p:cBhvr>
                                      <p:to>
                                        <p:strVal val="0.5"/>
                                      </p:to>
                                    </p:set>
                                    <p:animEffect filter="image" prLst="opacity: 0.5">
                                      <p:cBhvr rctx="IE">
                                        <p:cTn id="56" dur="indefinite"/>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9" presetClass="emph" presetSubtype="0" grpId="1" nodeType="clickEffect">
                                  <p:stCondLst>
                                    <p:cond delay="0"/>
                                  </p:stCondLst>
                                  <p:childTnLst>
                                    <p:set>
                                      <p:cBhvr rctx="PPT">
                                        <p:cTn id="64" dur="indefinite"/>
                                        <p:tgtEl>
                                          <p:spTgt spid="27"/>
                                        </p:tgtEl>
                                        <p:attrNameLst>
                                          <p:attrName>style.opacity</p:attrName>
                                        </p:attrNameLst>
                                      </p:cBhvr>
                                      <p:to>
                                        <p:strVal val="0.5"/>
                                      </p:to>
                                    </p:set>
                                    <p:animEffect filter="image" prLst="opacity: 0.5">
                                      <p:cBhvr rctx="IE">
                                        <p:cTn id="65" dur="indefinite"/>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mph" presetSubtype="0" grpId="1" nodeType="clickEffect">
                                  <p:stCondLst>
                                    <p:cond delay="0"/>
                                  </p:stCondLst>
                                  <p:childTnLst>
                                    <p:set>
                                      <p:cBhvr rctx="PPT">
                                        <p:cTn id="73" dur="indefinite"/>
                                        <p:tgtEl>
                                          <p:spTgt spid="19"/>
                                        </p:tgtEl>
                                        <p:attrNameLst>
                                          <p:attrName>style.opacity</p:attrName>
                                        </p:attrNameLst>
                                      </p:cBhvr>
                                      <p:to>
                                        <p:strVal val="0.5"/>
                                      </p:to>
                                    </p:set>
                                    <p:animEffect filter="image" prLst="opacity: 0.5">
                                      <p:cBhvr rctx="IE">
                                        <p:cTn id="74" dur="indefinite"/>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grpId="1" nodeType="clickEffect">
                                  <p:stCondLst>
                                    <p:cond delay="0"/>
                                  </p:stCondLst>
                                  <p:childTnLst>
                                    <p:set>
                                      <p:cBhvr rctx="PPT">
                                        <p:cTn id="82" dur="indefinite"/>
                                        <p:tgtEl>
                                          <p:spTgt spid="29"/>
                                        </p:tgtEl>
                                        <p:attrNameLst>
                                          <p:attrName>style.opacity</p:attrName>
                                        </p:attrNameLst>
                                      </p:cBhvr>
                                      <p:to>
                                        <p:strVal val="0.5"/>
                                      </p:to>
                                    </p:set>
                                    <p:animEffect filter="image" prLst="opacity: 0.5">
                                      <p:cBhvr rctx="IE">
                                        <p:cTn id="83"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7" grpId="0" animBg="1"/>
      <p:bldP spid="17" grpId="1" animBg="1"/>
      <p:bldP spid="22" grpId="0" animBg="1"/>
      <p:bldP spid="22" grpId="1" animBg="1"/>
      <p:bldP spid="27" grpId="0" animBg="1"/>
      <p:bldP spid="27" grpId="1" animBg="1"/>
      <p:bldP spid="29" grpId="0" animBg="1"/>
      <p:bldP spid="29" grpId="1" animBg="1"/>
      <p:bldP spid="25" grpId="0" animBg="1"/>
      <p:bldP spid="25" grpId="1" animBg="1"/>
      <p:bldP spid="14" grpId="0" animBg="1"/>
      <p:bldP spid="14" grpId="1" animBg="1"/>
      <p:bldP spid="15" grpId="0" animBg="1"/>
      <p:bldP spid="15"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de cantos arredondados 12"/>
          <p:cNvSpPr/>
          <p:nvPr/>
        </p:nvSpPr>
        <p:spPr>
          <a:xfrm>
            <a:off x="4146870" y="2486624"/>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550">
              <a:lnSpc>
                <a:spcPct val="90000"/>
              </a:lnSpc>
              <a:spcBef>
                <a:spcPct val="0"/>
              </a:spcBef>
              <a:spcAft>
                <a:spcPct val="35000"/>
              </a:spcAft>
            </a:pPr>
            <a:r>
              <a:rPr lang="pt-BR" sz="2000" b="1" dirty="0">
                <a:solidFill>
                  <a:schemeClr val="tx1"/>
                </a:solidFill>
              </a:rPr>
              <a:t>2. Reuniões de Alinhamento com </a:t>
            </a:r>
            <a:r>
              <a:rPr lang="pt-BR" sz="2000" b="1" dirty="0">
                <a:solidFill>
                  <a:schemeClr val="tx1"/>
                </a:solidFill>
              </a:rPr>
              <a:t>D</a:t>
            </a:r>
            <a:r>
              <a:rPr lang="pt-BR" sz="2000" b="1" dirty="0" smtClean="0">
                <a:solidFill>
                  <a:schemeClr val="tx1"/>
                </a:solidFill>
              </a:rPr>
              <a:t>emandantes</a:t>
            </a:r>
            <a:endParaRPr lang="pt-BR" sz="2000" b="1" dirty="0">
              <a:solidFill>
                <a:schemeClr val="tx1"/>
              </a:solidFill>
            </a:endParaRPr>
          </a:p>
          <a:p>
            <a:pPr defTabSz="844550">
              <a:lnSpc>
                <a:spcPct val="90000"/>
              </a:lnSpc>
              <a:spcBef>
                <a:spcPct val="0"/>
              </a:spcBef>
              <a:spcAft>
                <a:spcPct val="35000"/>
              </a:spcAft>
            </a:pPr>
            <a:r>
              <a:rPr lang="pt-BR" sz="2000" dirty="0">
                <a:solidFill>
                  <a:schemeClr val="tx1"/>
                </a:solidFill>
              </a:rPr>
              <a:t>Conhecer as </a:t>
            </a:r>
            <a:r>
              <a:rPr lang="pt-BR" sz="2000" dirty="0" smtClean="0">
                <a:solidFill>
                  <a:schemeClr val="tx1"/>
                </a:solidFill>
              </a:rPr>
              <a:t>demandas/expectativas</a:t>
            </a:r>
            <a:endParaRPr lang="pt-BR" sz="2000" dirty="0">
              <a:solidFill>
                <a:schemeClr val="tx1"/>
              </a:solidFill>
            </a:endParaRPr>
          </a:p>
        </p:txBody>
      </p:sp>
      <p:sp>
        <p:nvSpPr>
          <p:cNvPr id="17" name="Retângulo de cantos arredondados 16"/>
          <p:cNvSpPr/>
          <p:nvPr/>
        </p:nvSpPr>
        <p:spPr>
          <a:xfrm>
            <a:off x="3889419" y="1409543"/>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1. Reuniões </a:t>
            </a:r>
            <a:r>
              <a:rPr lang="pt-BR" sz="2000" b="1" dirty="0">
                <a:solidFill>
                  <a:schemeClr val="tx1"/>
                </a:solidFill>
              </a:rPr>
              <a:t>Introdutórias</a:t>
            </a:r>
          </a:p>
          <a:p>
            <a:pPr lvl="0" defTabSz="844550">
              <a:lnSpc>
                <a:spcPct val="90000"/>
              </a:lnSpc>
              <a:spcBef>
                <a:spcPct val="0"/>
              </a:spcBef>
              <a:spcAft>
                <a:spcPct val="35000"/>
              </a:spcAft>
            </a:pPr>
            <a:r>
              <a:rPr lang="pt-BR" sz="2000" dirty="0">
                <a:solidFill>
                  <a:schemeClr val="tx1"/>
                </a:solidFill>
                <a:ea typeface="Calibri" panose="020F0502020204030204" pitchFamily="34" charset="0"/>
                <a:cs typeface="Times New Roman" panose="02020603050405020304" pitchFamily="18" charset="0"/>
              </a:rPr>
              <a:t>Discutir o escopo e a metodologia de </a:t>
            </a:r>
            <a:r>
              <a:rPr lang="pt-BR" sz="2000" dirty="0" smtClean="0">
                <a:solidFill>
                  <a:schemeClr val="tx1"/>
                </a:solidFill>
                <a:ea typeface="Calibri" panose="020F0502020204030204" pitchFamily="34" charset="0"/>
                <a:cs typeface="Times New Roman" panose="02020603050405020304" pitchFamily="18" charset="0"/>
              </a:rPr>
              <a:t>trabalho</a:t>
            </a:r>
            <a:endParaRPr lang="pt-BR" sz="2000" dirty="0">
              <a:solidFill>
                <a:schemeClr val="tx1"/>
              </a:solidFill>
            </a:endParaRPr>
          </a:p>
        </p:txBody>
      </p:sp>
      <p:sp>
        <p:nvSpPr>
          <p:cNvPr id="22" name="Retângulo de cantos arredondados 21"/>
          <p:cNvSpPr/>
          <p:nvPr/>
        </p:nvSpPr>
        <p:spPr>
          <a:xfrm>
            <a:off x="4465367" y="3568162"/>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1900" b="1" dirty="0" smtClean="0">
                <a:solidFill>
                  <a:schemeClr val="tx1"/>
                </a:solidFill>
              </a:rPr>
              <a:t>3. Organização do Banco de Dados</a:t>
            </a:r>
            <a:endParaRPr lang="pt-BR" sz="1900" b="1" dirty="0">
              <a:solidFill>
                <a:schemeClr val="tx1"/>
              </a:solidFill>
            </a:endParaRPr>
          </a:p>
          <a:p>
            <a:pPr lvl="0" defTabSz="844550">
              <a:lnSpc>
                <a:spcPct val="90000"/>
              </a:lnSpc>
              <a:spcBef>
                <a:spcPct val="0"/>
              </a:spcBef>
              <a:spcAft>
                <a:spcPct val="35000"/>
              </a:spcAft>
            </a:pPr>
            <a:r>
              <a:rPr lang="pt-BR" sz="1900" dirty="0">
                <a:solidFill>
                  <a:schemeClr val="tx1"/>
                </a:solidFill>
                <a:ea typeface="Calibri" panose="020F0502020204030204" pitchFamily="34" charset="0"/>
                <a:cs typeface="Times New Roman" panose="02020603050405020304" pitchFamily="18" charset="0"/>
              </a:rPr>
              <a:t>Consolidação de informações </a:t>
            </a:r>
            <a:endParaRPr lang="pt-BR" sz="1900" dirty="0">
              <a:solidFill>
                <a:schemeClr val="tx1"/>
              </a:solidFill>
            </a:endParaRPr>
          </a:p>
        </p:txBody>
      </p:sp>
      <p:sp>
        <p:nvSpPr>
          <p:cNvPr id="27" name="Retângulo de cantos arredondados 26"/>
          <p:cNvSpPr/>
          <p:nvPr/>
        </p:nvSpPr>
        <p:spPr>
          <a:xfrm>
            <a:off x="4798550" y="4649701"/>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smtClean="0">
                <a:solidFill>
                  <a:schemeClr val="tx1"/>
                </a:solidFill>
              </a:rPr>
              <a:t>4. </a:t>
            </a:r>
            <a:r>
              <a:rPr lang="pt-BR" sz="2000" b="1" dirty="0">
                <a:solidFill>
                  <a:schemeClr val="tx1"/>
                </a:solidFill>
              </a:rPr>
              <a:t>Ferramentas de Comunicação</a:t>
            </a:r>
          </a:p>
          <a:p>
            <a:pPr lvl="0" defTabSz="844550">
              <a:lnSpc>
                <a:spcPct val="90000"/>
              </a:lnSpc>
              <a:spcBef>
                <a:spcPct val="0"/>
              </a:spcBef>
              <a:spcAft>
                <a:spcPct val="35000"/>
              </a:spcAft>
            </a:pPr>
            <a:r>
              <a:rPr lang="pt-BR" sz="2000" dirty="0" smtClean="0">
                <a:solidFill>
                  <a:schemeClr val="tx1"/>
                </a:solidFill>
                <a:ea typeface="Calibri" panose="020F0502020204030204" pitchFamily="34" charset="0"/>
                <a:cs typeface="Times New Roman" panose="02020603050405020304" pitchFamily="18" charset="0"/>
              </a:rPr>
              <a:t>Boletins Informativos; Convites e Central Telefônica</a:t>
            </a:r>
            <a:endParaRPr lang="pt-BR" sz="2000" dirty="0">
              <a:solidFill>
                <a:schemeClr val="tx1"/>
              </a:solidFill>
            </a:endParaRPr>
          </a:p>
        </p:txBody>
      </p:sp>
      <p:sp>
        <p:nvSpPr>
          <p:cNvPr id="29" name="Retângulo de cantos arredondados 28"/>
          <p:cNvSpPr/>
          <p:nvPr/>
        </p:nvSpPr>
        <p:spPr>
          <a:xfrm>
            <a:off x="5332985" y="5731239"/>
            <a:ext cx="6541336" cy="948158"/>
          </a:xfrm>
          <a:prstGeom prst="round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44550">
              <a:lnSpc>
                <a:spcPct val="90000"/>
              </a:lnSpc>
              <a:spcBef>
                <a:spcPct val="0"/>
              </a:spcBef>
              <a:spcAft>
                <a:spcPct val="35000"/>
              </a:spcAft>
            </a:pPr>
            <a:r>
              <a:rPr lang="pt-BR" sz="2000" b="1" dirty="0">
                <a:solidFill>
                  <a:schemeClr val="tx1"/>
                </a:solidFill>
              </a:rPr>
              <a:t>5</a:t>
            </a:r>
            <a:r>
              <a:rPr lang="pt-BR" sz="2000" b="1" dirty="0" smtClean="0">
                <a:solidFill>
                  <a:schemeClr val="tx1"/>
                </a:solidFill>
              </a:rPr>
              <a:t>. </a:t>
            </a:r>
            <a:r>
              <a:rPr lang="pt-BR" sz="2000" b="1" dirty="0">
                <a:solidFill>
                  <a:schemeClr val="tx1"/>
                </a:solidFill>
              </a:rPr>
              <a:t>Reconhecimento </a:t>
            </a:r>
            <a:r>
              <a:rPr lang="pt-BR" sz="2000" b="1" i="1" dirty="0">
                <a:solidFill>
                  <a:schemeClr val="tx1"/>
                </a:solidFill>
              </a:rPr>
              <a:t>In loco</a:t>
            </a:r>
          </a:p>
          <a:p>
            <a:pPr lvl="0" defTabSz="844550">
              <a:lnSpc>
                <a:spcPct val="90000"/>
              </a:lnSpc>
              <a:spcBef>
                <a:spcPct val="0"/>
              </a:spcBef>
              <a:spcAft>
                <a:spcPct val="35000"/>
              </a:spcAft>
            </a:pPr>
            <a:r>
              <a:rPr lang="pt-BR" sz="2000" dirty="0">
                <a:solidFill>
                  <a:schemeClr val="tx1"/>
                </a:solidFill>
                <a:ea typeface="Calibri" panose="020F0502020204030204" pitchFamily="34" charset="0"/>
                <a:cs typeface="Times New Roman" panose="02020603050405020304" pitchFamily="18" charset="0"/>
              </a:rPr>
              <a:t>Visitas de campo para reconhecimento da </a:t>
            </a:r>
            <a:r>
              <a:rPr lang="pt-BR" sz="2000" dirty="0" smtClean="0">
                <a:solidFill>
                  <a:schemeClr val="tx1"/>
                </a:solidFill>
                <a:ea typeface="Calibri" panose="020F0502020204030204" pitchFamily="34" charset="0"/>
                <a:cs typeface="Times New Roman" panose="02020603050405020304" pitchFamily="18" charset="0"/>
              </a:rPr>
              <a:t>área</a:t>
            </a:r>
            <a:endParaRPr lang="pt-BR" sz="2000" dirty="0">
              <a:solidFill>
                <a:schemeClr val="tx1"/>
              </a:solidFill>
            </a:endParaRPr>
          </a:p>
        </p:txBody>
      </p:sp>
      <p:sp>
        <p:nvSpPr>
          <p:cNvPr id="32" name="Retângulo 31"/>
          <p:cNvSpPr/>
          <p:nvPr/>
        </p:nvSpPr>
        <p:spPr>
          <a:xfrm>
            <a:off x="323003" y="3100373"/>
            <a:ext cx="3239861" cy="1318181"/>
          </a:xfrm>
          <a:prstGeom prst="rect">
            <a:avLst/>
          </a:prstGeom>
        </p:spPr>
        <p:txBody>
          <a:bodyPr wrap="none">
            <a:spAutoFit/>
          </a:bodyPr>
          <a:lstStyle/>
          <a:p>
            <a:pPr lvl="0" algn="just">
              <a:lnSpc>
                <a:spcPct val="150000"/>
              </a:lnSpc>
              <a:spcAft>
                <a:spcPts val="0"/>
              </a:spcAft>
            </a:pPr>
            <a:r>
              <a:rPr lang="pt-BR" sz="2800" b="1" dirty="0">
                <a:ea typeface="Calibri" panose="020F0502020204030204" pitchFamily="34" charset="0"/>
                <a:cs typeface="Times New Roman" panose="02020603050405020304" pitchFamily="18" charset="0"/>
              </a:rPr>
              <a:t>3</a:t>
            </a:r>
            <a:r>
              <a:rPr lang="pt-BR" sz="2800" b="1" dirty="0" smtClean="0">
                <a:ea typeface="Calibri" panose="020F0502020204030204" pitchFamily="34" charset="0"/>
                <a:cs typeface="Times New Roman" panose="02020603050405020304" pitchFamily="18" charset="0"/>
              </a:rPr>
              <a:t>) Realização das </a:t>
            </a:r>
          </a:p>
          <a:p>
            <a:pPr lvl="0" algn="just">
              <a:lnSpc>
                <a:spcPct val="150000"/>
              </a:lnSpc>
              <a:spcAft>
                <a:spcPts val="0"/>
              </a:spcAft>
            </a:pPr>
            <a:r>
              <a:rPr lang="pt-BR" sz="2800" b="1" dirty="0" smtClean="0">
                <a:ea typeface="Calibri" panose="020F0502020204030204" pitchFamily="34" charset="0"/>
                <a:cs typeface="Times New Roman" panose="02020603050405020304" pitchFamily="18" charset="0"/>
              </a:rPr>
              <a:t>principais atividades</a:t>
            </a:r>
            <a:endParaRPr lang="pt-BR" sz="2800" dirty="0">
              <a:effectLst/>
              <a:ea typeface="Calibri" panose="020F0502020204030204" pitchFamily="34" charset="0"/>
              <a:cs typeface="Times New Roman" panose="02020603050405020304" pitchFamily="18" charset="0"/>
            </a:endParaRPr>
          </a:p>
        </p:txBody>
      </p:sp>
      <p:sp>
        <p:nvSpPr>
          <p:cNvPr id="14" name="Forma livre 13"/>
          <p:cNvSpPr/>
          <p:nvPr/>
        </p:nvSpPr>
        <p:spPr>
          <a:xfrm>
            <a:off x="9702292" y="2086594"/>
            <a:ext cx="511757" cy="861230"/>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15" name="Forma livre 14"/>
          <p:cNvSpPr/>
          <p:nvPr/>
        </p:nvSpPr>
        <p:spPr>
          <a:xfrm>
            <a:off x="10023132" y="3126897"/>
            <a:ext cx="511757" cy="861230"/>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16" name="Forma livre 15"/>
          <p:cNvSpPr/>
          <p:nvPr/>
        </p:nvSpPr>
        <p:spPr>
          <a:xfrm>
            <a:off x="10338392" y="4286588"/>
            <a:ext cx="511757" cy="861230"/>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
        <p:nvSpPr>
          <p:cNvPr id="19" name="Forma livre 18"/>
          <p:cNvSpPr/>
          <p:nvPr/>
        </p:nvSpPr>
        <p:spPr>
          <a:xfrm>
            <a:off x="10824391" y="5441524"/>
            <a:ext cx="511757" cy="861230"/>
          </a:xfrm>
          <a:custGeom>
            <a:avLst/>
            <a:gdLst>
              <a:gd name="connsiteX0" fmla="*/ 0 w 732166"/>
              <a:gd name="connsiteY0" fmla="*/ 402691 h 732166"/>
              <a:gd name="connsiteX1" fmla="*/ 164737 w 732166"/>
              <a:gd name="connsiteY1" fmla="*/ 402691 h 732166"/>
              <a:gd name="connsiteX2" fmla="*/ 164737 w 732166"/>
              <a:gd name="connsiteY2" fmla="*/ 0 h 732166"/>
              <a:gd name="connsiteX3" fmla="*/ 567429 w 732166"/>
              <a:gd name="connsiteY3" fmla="*/ 0 h 732166"/>
              <a:gd name="connsiteX4" fmla="*/ 567429 w 732166"/>
              <a:gd name="connsiteY4" fmla="*/ 402691 h 732166"/>
              <a:gd name="connsiteX5" fmla="*/ 732166 w 732166"/>
              <a:gd name="connsiteY5" fmla="*/ 402691 h 732166"/>
              <a:gd name="connsiteX6" fmla="*/ 366083 w 732166"/>
              <a:gd name="connsiteY6" fmla="*/ 732166 h 732166"/>
              <a:gd name="connsiteX7" fmla="*/ 0 w 732166"/>
              <a:gd name="connsiteY7" fmla="*/ 402691 h 7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66" h="732166">
                <a:moveTo>
                  <a:pt x="0" y="402691"/>
                </a:moveTo>
                <a:lnTo>
                  <a:pt x="164737" y="402691"/>
                </a:lnTo>
                <a:lnTo>
                  <a:pt x="164737" y="0"/>
                </a:lnTo>
                <a:lnTo>
                  <a:pt x="567429" y="0"/>
                </a:lnTo>
                <a:lnTo>
                  <a:pt x="567429" y="402691"/>
                </a:lnTo>
                <a:lnTo>
                  <a:pt x="732166" y="402691"/>
                </a:lnTo>
                <a:lnTo>
                  <a:pt x="366083" y="732166"/>
                </a:lnTo>
                <a:lnTo>
                  <a:pt x="0" y="402691"/>
                </a:lnTo>
                <a:close/>
              </a:path>
            </a:pathLst>
          </a:custGeom>
          <a:ln>
            <a:solidFill>
              <a:schemeClr val="accent4">
                <a:lumMod val="50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6647" tIns="41910" rIns="206647" bIns="223121" numCol="1" spcCol="1270" anchor="ctr" anchorCtr="0">
            <a:noAutofit/>
          </a:bodyPr>
          <a:lstStyle/>
          <a:p>
            <a:pPr lvl="0" algn="ctr" defTabSz="1466850">
              <a:lnSpc>
                <a:spcPct val="90000"/>
              </a:lnSpc>
              <a:spcBef>
                <a:spcPct val="0"/>
              </a:spcBef>
              <a:spcAft>
                <a:spcPct val="35000"/>
              </a:spcAft>
            </a:pPr>
            <a:endParaRPr lang="pt-BR" sz="3300" kern="1200">
              <a:ln>
                <a:solidFill>
                  <a:schemeClr val="accent4">
                    <a:lumMod val="50000"/>
                  </a:schemeClr>
                </a:solidFill>
              </a:ln>
            </a:endParaRPr>
          </a:p>
        </p:txBody>
      </p:sp>
    </p:spTree>
    <p:extLst>
      <p:ext uri="{BB962C8B-B14F-4D97-AF65-F5344CB8AC3E}">
        <p14:creationId xmlns:p14="http://schemas.microsoft.com/office/powerpoint/2010/main" val="4014805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1220</Words>
  <Application>Microsoft Office PowerPoint</Application>
  <PresentationFormat>Widescreen</PresentationFormat>
  <Paragraphs>158</Paragraphs>
  <Slides>21</Slides>
  <Notes>0</Notes>
  <HiddenSlides>2</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Calibri Light</vt:lpstr>
      <vt:lpstr>Times New Roman</vt:lpstr>
      <vt:lpstr>Wingdings</vt:lpstr>
      <vt:lpstr>Tema do Office</vt:lpstr>
      <vt:lpstr>GESTÃO PARTICIPATIVA COMO ELEMENTO NORTEADOR NA ELABORAÇÃO DE TERMOS DE REFERÊNCIA  PARA PROJETOS HIDROAMBIENTAIS NA BACIA HIDROGRÁFICA DO RIO DAS VELHAS</vt:lpstr>
      <vt:lpstr>Apresentação do PowerPoint</vt:lpstr>
      <vt:lpstr>Apresentação do PowerPoint</vt:lpstr>
      <vt:lpstr>Apresentação do PowerPoint</vt:lpstr>
      <vt:lpstr>OBJETIVO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Paulo Scalize</dc:creator>
  <cp:lastModifiedBy>Thais Cristina Pereira da Silva</cp:lastModifiedBy>
  <cp:revision>74</cp:revision>
  <dcterms:created xsi:type="dcterms:W3CDTF">2017-05-30T09:26:55Z</dcterms:created>
  <dcterms:modified xsi:type="dcterms:W3CDTF">2017-06-20T16:47:10Z</dcterms:modified>
</cp:coreProperties>
</file>