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405" r:id="rId2"/>
    <p:sldId id="380" r:id="rId3"/>
    <p:sldId id="408" r:id="rId4"/>
    <p:sldId id="364" r:id="rId5"/>
    <p:sldId id="365" r:id="rId6"/>
    <p:sldId id="426" r:id="rId7"/>
    <p:sldId id="427" r:id="rId8"/>
    <p:sldId id="409" r:id="rId9"/>
    <p:sldId id="363" r:id="rId10"/>
    <p:sldId id="423" r:id="rId11"/>
    <p:sldId id="400" r:id="rId12"/>
    <p:sldId id="410" r:id="rId13"/>
    <p:sldId id="390" r:id="rId14"/>
    <p:sldId id="411" r:id="rId15"/>
    <p:sldId id="306" r:id="rId16"/>
    <p:sldId id="327" r:id="rId17"/>
    <p:sldId id="417" r:id="rId18"/>
    <p:sldId id="422" r:id="rId19"/>
    <p:sldId id="388" r:id="rId20"/>
    <p:sldId id="430" r:id="rId21"/>
    <p:sldId id="431" r:id="rId22"/>
    <p:sldId id="429" r:id="rId23"/>
    <p:sldId id="341" r:id="rId24"/>
    <p:sldId id="378" r:id="rId25"/>
    <p:sldId id="329" r:id="rId26"/>
    <p:sldId id="416" r:id="rId27"/>
    <p:sldId id="420" r:id="rId28"/>
    <p:sldId id="421" r:id="rId29"/>
    <p:sldId id="432" r:id="rId30"/>
    <p:sldId id="433" r:id="rId31"/>
    <p:sldId id="435" r:id="rId32"/>
    <p:sldId id="434" r:id="rId33"/>
    <p:sldId id="357" r:id="rId3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4176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orient="horz" pos="1968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pos="3777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7201" userDrawn="1">
          <p15:clr>
            <a:srgbClr val="A4A3A4"/>
          </p15:clr>
        </p15:guide>
        <p15:guide id="14" pos="3985" userDrawn="1">
          <p15:clr>
            <a:srgbClr val="A4A3A4"/>
          </p15:clr>
        </p15:guide>
        <p15:guide id="15" pos="2625" userDrawn="1">
          <p15:clr>
            <a:srgbClr val="A4A3A4"/>
          </p15:clr>
        </p15:guide>
        <p15:guide id="16" pos="2761" userDrawn="1">
          <p15:clr>
            <a:srgbClr val="A4A3A4"/>
          </p15:clr>
        </p15:guide>
        <p15:guide id="17" pos="5041" userDrawn="1">
          <p15:clr>
            <a:srgbClr val="A4A3A4"/>
          </p15:clr>
        </p15:guide>
        <p15:guide id="18" pos="1472" userDrawn="1">
          <p15:clr>
            <a:srgbClr val="A4A3A4"/>
          </p15:clr>
        </p15:guide>
        <p15:guide id="19" pos="6210" userDrawn="1">
          <p15:clr>
            <a:srgbClr val="A4A3A4"/>
          </p15:clr>
        </p15:guide>
        <p15:guide id="20" pos="6082" userDrawn="1">
          <p15:clr>
            <a:srgbClr val="A4A3A4"/>
          </p15:clr>
        </p15:guide>
        <p15:guide id="21" pos="4897" userDrawn="1">
          <p15:clr>
            <a:srgbClr val="A4A3A4"/>
          </p15:clr>
        </p15:guide>
        <p15:guide id="22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Julia Butzge" initials="JB" lastIdx="1" clrIdx="1">
    <p:extLst>
      <p:ext uri="{19B8F6BF-5375-455C-9EA6-DF929625EA0E}">
        <p15:presenceInfo xmlns:p15="http://schemas.microsoft.com/office/powerpoint/2012/main" userId="S-1-5-21-2549484024-150883380-3014702203-188278" providerId="AD"/>
      </p:ext>
    </p:extLst>
  </p:cmAuthor>
  <p:cmAuthor id="2" name="Eduardo Lemos" initials="EL" lastIdx="3" clrIdx="2">
    <p:extLst>
      <p:ext uri="{19B8F6BF-5375-455C-9EA6-DF929625EA0E}">
        <p15:presenceInfo xmlns:p15="http://schemas.microsoft.com/office/powerpoint/2012/main" userId="S-1-5-21-2549484024-150883380-3014702203-170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8C6D"/>
    <a:srgbClr val="7F7F7F"/>
    <a:srgbClr val="B2AB94"/>
    <a:srgbClr val="C7C2B1"/>
    <a:srgbClr val="D9D9D9"/>
    <a:srgbClr val="DB536A"/>
    <a:srgbClr val="EB8C00"/>
    <a:srgbClr val="FD8D3C"/>
    <a:srgbClr val="A89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5" autoAdjust="0"/>
    <p:restoredTop sz="94361" autoAdjust="0"/>
  </p:normalViewPr>
  <p:slideViewPr>
    <p:cSldViewPr>
      <p:cViewPr varScale="1">
        <p:scale>
          <a:sx n="121" d="100"/>
          <a:sy n="121" d="100"/>
        </p:scale>
        <p:origin x="582" y="96"/>
      </p:cViewPr>
      <p:guideLst>
        <p:guide orient="horz"/>
        <p:guide orient="horz" pos="384"/>
        <p:guide orient="horz" pos="4176"/>
        <p:guide orient="horz" pos="3888"/>
        <p:guide orient="horz" pos="3984"/>
        <p:guide orient="horz" pos="864"/>
        <p:guide orient="horz" pos="2448"/>
        <p:guide orient="horz" pos="1968"/>
        <p:guide orient="horz" pos="432"/>
        <p:guide pos="3777"/>
        <p:guide pos="385"/>
        <p:guide pos="7201"/>
        <p:guide pos="3985"/>
        <p:guide pos="2625"/>
        <p:guide pos="2761"/>
        <p:guide pos="5041"/>
        <p:guide pos="1472"/>
        <p:guide pos="6210"/>
        <p:guide pos="6082"/>
        <p:guide pos="4897"/>
        <p:guide pos="1600"/>
      </p:guideLst>
    </p:cSldViewPr>
  </p:slideViewPr>
  <p:outlineViewPr>
    <p:cViewPr>
      <p:scale>
        <a:sx n="33" d="100"/>
        <a:sy n="33" d="100"/>
      </p:scale>
      <p:origin x="0" y="-17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pt-BR" smtClean="0">
                <a:latin typeface="Arial" pitchFamily="34" charset="0"/>
                <a:cs typeface="Arial" pitchFamily="34" charset="0"/>
              </a:rPr>
              <a:pPr/>
              <a:t>22/06/2017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pt-BR" smtClean="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8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pt-BR" smtClean="0"/>
              <a:pPr/>
              <a:t>22/06/2017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16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209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81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45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91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52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57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99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10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33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38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02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40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00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2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Visão 1700</a:t>
            </a:r>
            <a:r>
              <a:rPr lang="pt-BR" baseline="0" dirty="0" smtClean="0"/>
              <a:t> sem corte populacional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9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89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7410" y="3"/>
            <a:ext cx="9857766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60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the</a:t>
            </a:r>
            <a:r>
              <a:rPr lang="pt-BR" noProof="0" dirty="0" smtClean="0"/>
              <a:t> </a:t>
            </a:r>
            <a:r>
              <a:rPr lang="pt-BR" noProof="0" dirty="0" err="1" smtClean="0"/>
              <a:t>presentation’s</a:t>
            </a:r>
            <a:r>
              <a:rPr lang="pt-BR" noProof="0" dirty="0" smtClean="0"/>
              <a:t> </a:t>
            </a:r>
            <a:r>
              <a:rPr lang="pt-BR" noProof="0" dirty="0" err="1" smtClean="0"/>
              <a:t>main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endParaRPr lang="pt-BR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60" y="1828801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date (move </a:t>
            </a:r>
            <a:r>
              <a:rPr lang="pt-BR" noProof="0" dirty="0" err="1" smtClean="0"/>
              <a:t>higher</a:t>
            </a:r>
            <a:r>
              <a:rPr lang="pt-BR" noProof="0" dirty="0" smtClean="0"/>
              <a:t> </a:t>
            </a:r>
            <a:r>
              <a:rPr lang="pt-BR" noProof="0" dirty="0" err="1" smtClean="0"/>
              <a:t>if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is</a:t>
            </a:r>
            <a:r>
              <a:rPr lang="pt-BR" noProof="0" dirty="0" smtClean="0"/>
              <a:t> </a:t>
            </a:r>
            <a:r>
              <a:rPr lang="pt-BR" noProof="0" dirty="0" err="1" smtClean="0"/>
              <a:t>only</a:t>
            </a:r>
            <a:r>
              <a:rPr lang="pt-BR" noProof="0" dirty="0" smtClean="0"/>
              <a:t> </a:t>
            </a:r>
            <a:r>
              <a:rPr lang="pt-BR" noProof="0" dirty="0" err="1" smtClean="0"/>
              <a:t>one</a:t>
            </a:r>
            <a:r>
              <a:rPr lang="pt-BR" noProof="0" dirty="0" smtClean="0"/>
              <a:t> </a:t>
            </a:r>
            <a:r>
              <a:rPr lang="pt-BR" noProof="0" dirty="0" err="1" smtClean="0"/>
              <a:t>line</a:t>
            </a:r>
            <a:r>
              <a:rPr lang="pt-BR" noProof="0" dirty="0" smtClean="0"/>
              <a:t>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noProof="0" dirty="0" smtClean="0"/>
              <a:t>www.pwc.com</a:t>
            </a:r>
            <a:endParaRPr lang="pt-BR" noProof="0" dirty="0"/>
          </a:p>
        </p:txBody>
      </p:sp>
      <p:grpSp>
        <p:nvGrpSpPr>
          <p:cNvPr id="22" name="Group 32"/>
          <p:cNvGrpSpPr/>
          <p:nvPr userDrawn="1"/>
        </p:nvGrpSpPr>
        <p:grpSpPr>
          <a:xfrm>
            <a:off x="1550417" y="6172202"/>
            <a:ext cx="914399" cy="533479"/>
            <a:chOff x="518032" y="978681"/>
            <a:chExt cx="4572000" cy="2667393"/>
          </a:xfrm>
        </p:grpSpPr>
        <p:sp>
          <p:nvSpPr>
            <p:cNvPr id="25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6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ClassificationLabel"/>
          <p:cNvSpPr txBox="1"/>
          <p:nvPr userDrawn="1"/>
        </p:nvSpPr>
        <p:spPr>
          <a:xfrm>
            <a:off x="9147175" y="6629400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1472-DA1E-4791-AB39-A489DBCFD6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2" name="DataClassificationLabel"/>
          <p:cNvSpPr txBox="1"/>
          <p:nvPr userDrawn="1"/>
        </p:nvSpPr>
        <p:spPr>
          <a:xfrm>
            <a:off x="9147175" y="6629400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1752600"/>
            <a:ext cx="10772405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E63F03-EA71-4536-960C-C59E283ECA8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85" y="1752600"/>
            <a:ext cx="10772405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4" indent="-263527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80" indent="-26670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9" indent="-26670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49" indent="-26670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26" indent="-271465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799">
                <a:solidFill>
                  <a:schemeClr val="bg1"/>
                </a:solidFill>
              </a:defRPr>
            </a:lvl6pPr>
            <a:lvl7pPr>
              <a:defRPr sz="2799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799">
                <a:solidFill>
                  <a:schemeClr val="bg1"/>
                </a:solidFill>
              </a:defRPr>
            </a:lvl8pPr>
            <a:lvl9pPr>
              <a:defRPr sz="2799">
                <a:solidFill>
                  <a:schemeClr val="bg1"/>
                </a:solidFill>
              </a:defRPr>
            </a:lvl9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6D71E629-F528-4109-BF9D-A32E396C39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solidFill>
                  <a:schemeClr val="lt1"/>
                </a:solidFill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4"/>
            <a:ext cx="10772405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3"/>
            <a:ext cx="10772405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F43F-E37A-43F8-81FF-635EF759CE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0"/>
            <a:ext cx="10772405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0"/>
            <a:ext cx="10772405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6A0AB8A-4AF6-4D32-AC54-7D6C7CA22B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solidFill>
                  <a:schemeClr val="lt1"/>
                </a:solidFill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385" y="685800"/>
            <a:ext cx="10772405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387" y="2819400"/>
            <a:ext cx="5284574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385" y="1905001"/>
            <a:ext cx="10772405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47EFFC3-3C1F-42DB-8EED-DE6627CA36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solidFill>
                  <a:schemeClr val="lt1"/>
                </a:solidFill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2207" y="-3875196"/>
            <a:ext cx="152399" cy="9121991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960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the</a:t>
            </a:r>
            <a:r>
              <a:rPr lang="pt-BR" noProof="0" dirty="0" smtClean="0"/>
              <a:t> </a:t>
            </a:r>
            <a:r>
              <a:rPr lang="pt-BR" noProof="0" dirty="0" err="1" smtClean="0"/>
              <a:t>presentation’s</a:t>
            </a:r>
            <a:r>
              <a:rPr lang="pt-BR" noProof="0" dirty="0" smtClean="0"/>
              <a:t> </a:t>
            </a:r>
            <a:r>
              <a:rPr lang="pt-BR" noProof="0" dirty="0" err="1" smtClean="0"/>
              <a:t>main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endParaRPr lang="pt-BR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960" y="1828801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date (move </a:t>
            </a:r>
            <a:r>
              <a:rPr lang="pt-BR" noProof="0" dirty="0" err="1" smtClean="0"/>
              <a:t>higher</a:t>
            </a:r>
            <a:r>
              <a:rPr lang="pt-BR" noProof="0" dirty="0" smtClean="0"/>
              <a:t> </a:t>
            </a:r>
            <a:r>
              <a:rPr lang="pt-BR" noProof="0" dirty="0" err="1" smtClean="0"/>
              <a:t>if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is</a:t>
            </a:r>
            <a:r>
              <a:rPr lang="pt-BR" noProof="0" dirty="0" smtClean="0"/>
              <a:t> </a:t>
            </a:r>
            <a:r>
              <a:rPr lang="pt-BR" noProof="0" dirty="0" err="1" smtClean="0"/>
              <a:t>only</a:t>
            </a:r>
            <a:r>
              <a:rPr lang="pt-BR" noProof="0" dirty="0" smtClean="0"/>
              <a:t> </a:t>
            </a:r>
            <a:r>
              <a:rPr lang="pt-BR" noProof="0" dirty="0" err="1" smtClean="0"/>
              <a:t>one</a:t>
            </a:r>
            <a:r>
              <a:rPr lang="pt-BR" noProof="0" dirty="0" smtClean="0"/>
              <a:t> </a:t>
            </a:r>
            <a:r>
              <a:rPr lang="pt-BR" noProof="0" dirty="0" err="1" smtClean="0"/>
              <a:t>line</a:t>
            </a:r>
            <a:r>
              <a:rPr lang="pt-BR" noProof="0" dirty="0" smtClean="0"/>
              <a:t>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noProof="0" dirty="0" smtClean="0"/>
              <a:t>www.pwc.com</a:t>
            </a:r>
            <a:endParaRPr lang="pt-BR" noProof="0" dirty="0"/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1550414" y="5769814"/>
            <a:ext cx="1235084" cy="935867"/>
            <a:chOff x="1550415" y="5769812"/>
            <a:chExt cx="1235084" cy="935867"/>
          </a:xfrm>
        </p:grpSpPr>
        <p:grpSp>
          <p:nvGrpSpPr>
            <p:cNvPr id="36" name="Group 73"/>
            <p:cNvGrpSpPr>
              <a:grpSpLocks noChangeAspect="1"/>
            </p:cNvGrpSpPr>
            <p:nvPr/>
          </p:nvGrpSpPr>
          <p:grpSpPr>
            <a:xfrm>
              <a:off x="2337340" y="5769812"/>
              <a:ext cx="448159" cy="402310"/>
              <a:chOff x="1905000" y="5715000"/>
              <a:chExt cx="445770" cy="381000"/>
            </a:xfrm>
          </p:grpSpPr>
          <p:sp>
            <p:nvSpPr>
              <p:cNvPr id="40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8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4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8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</p:grpSp>
        <p:grpSp>
          <p:nvGrpSpPr>
            <p:cNvPr id="64" name="Group 32"/>
            <p:cNvGrpSpPr/>
            <p:nvPr userDrawn="1"/>
          </p:nvGrpSpPr>
          <p:grpSpPr>
            <a:xfrm>
              <a:off x="1550415" y="6172200"/>
              <a:ext cx="914400" cy="533479"/>
              <a:chOff x="518032" y="978681"/>
              <a:chExt cx="4572000" cy="2667393"/>
            </a:xfrm>
          </p:grpSpPr>
          <p:sp>
            <p:nvSpPr>
              <p:cNvPr id="6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6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</p:grpSp>
      </p:grp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7410" y="3"/>
            <a:ext cx="9857766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3013" y="3048000"/>
            <a:ext cx="1219518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652284" y="2901700"/>
            <a:ext cx="161342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60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the</a:t>
            </a:r>
            <a:r>
              <a:rPr lang="pt-BR" noProof="0" dirty="0" smtClean="0"/>
              <a:t> </a:t>
            </a:r>
            <a:r>
              <a:rPr lang="pt-BR" noProof="0" dirty="0" err="1" smtClean="0"/>
              <a:t>presentation’s</a:t>
            </a:r>
            <a:r>
              <a:rPr lang="pt-BR" noProof="0" dirty="0" smtClean="0"/>
              <a:t> </a:t>
            </a:r>
            <a:r>
              <a:rPr lang="pt-BR" noProof="0" dirty="0" err="1" smtClean="0"/>
              <a:t>main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endParaRPr lang="pt-BR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60" y="1828801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date (move </a:t>
            </a:r>
            <a:r>
              <a:rPr lang="pt-BR" noProof="0" dirty="0" err="1" smtClean="0"/>
              <a:t>higher</a:t>
            </a:r>
            <a:r>
              <a:rPr lang="pt-BR" noProof="0" dirty="0" smtClean="0"/>
              <a:t> </a:t>
            </a:r>
            <a:r>
              <a:rPr lang="pt-BR" noProof="0" dirty="0" err="1" smtClean="0"/>
              <a:t>if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is</a:t>
            </a:r>
            <a:r>
              <a:rPr lang="pt-BR" noProof="0" dirty="0" smtClean="0"/>
              <a:t> </a:t>
            </a:r>
            <a:r>
              <a:rPr lang="pt-BR" noProof="0" dirty="0" err="1" smtClean="0"/>
              <a:t>only</a:t>
            </a:r>
            <a:r>
              <a:rPr lang="pt-BR" noProof="0" dirty="0" smtClean="0"/>
              <a:t> </a:t>
            </a:r>
            <a:r>
              <a:rPr lang="pt-BR" noProof="0" dirty="0" err="1" smtClean="0"/>
              <a:t>one</a:t>
            </a:r>
            <a:r>
              <a:rPr lang="pt-BR" noProof="0" dirty="0" smtClean="0"/>
              <a:t> </a:t>
            </a:r>
            <a:r>
              <a:rPr lang="pt-BR" noProof="0" dirty="0" err="1" smtClean="0"/>
              <a:t>line</a:t>
            </a:r>
            <a:r>
              <a:rPr lang="pt-BR" noProof="0" dirty="0" smtClean="0"/>
              <a:t>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noProof="0" dirty="0" smtClean="0"/>
              <a:t>www.pwc.com</a:t>
            </a:r>
            <a:endParaRPr lang="pt-BR" noProof="0" dirty="0"/>
          </a:p>
        </p:txBody>
      </p:sp>
      <p:grpSp>
        <p:nvGrpSpPr>
          <p:cNvPr id="27" name="Group 32"/>
          <p:cNvGrpSpPr/>
          <p:nvPr userDrawn="1"/>
        </p:nvGrpSpPr>
        <p:grpSpPr>
          <a:xfrm>
            <a:off x="1550417" y="6172202"/>
            <a:ext cx="914399" cy="533479"/>
            <a:chOff x="518032" y="978681"/>
            <a:chExt cx="4572000" cy="2667393"/>
          </a:xfrm>
        </p:grpSpPr>
        <p:sp>
          <p:nvSpPr>
            <p:cNvPr id="28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2337410" y="3"/>
            <a:ext cx="9857766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60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the</a:t>
            </a:r>
            <a:r>
              <a:rPr lang="pt-BR" noProof="0" dirty="0" smtClean="0"/>
              <a:t> </a:t>
            </a:r>
            <a:r>
              <a:rPr lang="pt-BR" noProof="0" dirty="0" err="1" smtClean="0"/>
              <a:t>presentation’s</a:t>
            </a:r>
            <a:r>
              <a:rPr lang="pt-BR" noProof="0" dirty="0" smtClean="0"/>
              <a:t> </a:t>
            </a:r>
            <a:r>
              <a:rPr lang="pt-BR" noProof="0" dirty="0" err="1" smtClean="0"/>
              <a:t>main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endParaRPr lang="pt-BR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60" y="1828801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date (move </a:t>
            </a:r>
            <a:r>
              <a:rPr lang="pt-BR" noProof="0" dirty="0" err="1" smtClean="0"/>
              <a:t>higher</a:t>
            </a:r>
            <a:r>
              <a:rPr lang="pt-BR" noProof="0" dirty="0" smtClean="0"/>
              <a:t> </a:t>
            </a:r>
            <a:r>
              <a:rPr lang="pt-BR" noProof="0" dirty="0" err="1" smtClean="0"/>
              <a:t>if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is</a:t>
            </a:r>
            <a:r>
              <a:rPr lang="pt-BR" noProof="0" dirty="0" smtClean="0"/>
              <a:t> </a:t>
            </a:r>
            <a:r>
              <a:rPr lang="pt-BR" noProof="0" dirty="0" err="1" smtClean="0"/>
              <a:t>only</a:t>
            </a:r>
            <a:r>
              <a:rPr lang="pt-BR" noProof="0" dirty="0" smtClean="0"/>
              <a:t> </a:t>
            </a:r>
            <a:r>
              <a:rPr lang="pt-BR" noProof="0" dirty="0" err="1" smtClean="0"/>
              <a:t>one</a:t>
            </a:r>
            <a:r>
              <a:rPr lang="pt-BR" noProof="0" dirty="0" smtClean="0"/>
              <a:t> </a:t>
            </a:r>
            <a:r>
              <a:rPr lang="pt-BR" noProof="0" dirty="0" err="1" smtClean="0"/>
              <a:t>line</a:t>
            </a:r>
            <a:r>
              <a:rPr lang="pt-BR" noProof="0" dirty="0" smtClean="0"/>
              <a:t>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noProof="0" dirty="0" smtClean="0"/>
              <a:t>www.pwc.com</a:t>
            </a:r>
            <a:endParaRPr lang="pt-BR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7409" y="2899980"/>
            <a:ext cx="8434996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22" name="Group 32"/>
          <p:cNvGrpSpPr/>
          <p:nvPr userDrawn="1"/>
        </p:nvGrpSpPr>
        <p:grpSpPr>
          <a:xfrm>
            <a:off x="1550417" y="6172202"/>
            <a:ext cx="914399" cy="533479"/>
            <a:chOff x="518032" y="978681"/>
            <a:chExt cx="4572000" cy="2667393"/>
          </a:xfrm>
        </p:grpSpPr>
        <p:sp>
          <p:nvSpPr>
            <p:cNvPr id="23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1752600"/>
            <a:ext cx="10772405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0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7766" y="685803"/>
            <a:ext cx="2337409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7409" y="0"/>
            <a:ext cx="7520358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7409" y="685800"/>
            <a:ext cx="7520358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960" y="838200"/>
            <a:ext cx="712655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add</a:t>
            </a:r>
            <a:r>
              <a:rPr lang="pt-BR" noProof="0" dirty="0" smtClean="0"/>
              <a:t> </a:t>
            </a:r>
            <a:r>
              <a:rPr lang="pt-BR" noProof="0" dirty="0" err="1" smtClean="0"/>
              <a:t>the</a:t>
            </a:r>
            <a:r>
              <a:rPr lang="pt-BR" noProof="0" dirty="0" smtClean="0"/>
              <a:t> </a:t>
            </a:r>
            <a:r>
              <a:rPr lang="pt-BR" noProof="0" dirty="0" err="1" smtClean="0"/>
              <a:t>presentation’s</a:t>
            </a:r>
            <a:r>
              <a:rPr lang="pt-BR" noProof="0" dirty="0" smtClean="0"/>
              <a:t> </a:t>
            </a:r>
            <a:r>
              <a:rPr lang="pt-BR" noProof="0" dirty="0" err="1" smtClean="0"/>
              <a:t>main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endParaRPr lang="pt-BR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960" y="1828801"/>
            <a:ext cx="712655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1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15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1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22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27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date (move </a:t>
            </a:r>
            <a:r>
              <a:rPr lang="pt-BR" noProof="0" dirty="0" err="1" smtClean="0"/>
              <a:t>higher</a:t>
            </a:r>
            <a:r>
              <a:rPr lang="pt-BR" noProof="0" dirty="0" smtClean="0"/>
              <a:t> </a:t>
            </a:r>
            <a:r>
              <a:rPr lang="pt-BR" noProof="0" dirty="0" err="1" smtClean="0"/>
              <a:t>if</a:t>
            </a:r>
            <a:r>
              <a:rPr lang="pt-BR" noProof="0" dirty="0" smtClean="0"/>
              <a:t>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is</a:t>
            </a:r>
            <a:r>
              <a:rPr lang="pt-BR" noProof="0" dirty="0" smtClean="0"/>
              <a:t> </a:t>
            </a:r>
            <a:r>
              <a:rPr lang="pt-BR" noProof="0" dirty="0" err="1" smtClean="0"/>
              <a:t>only</a:t>
            </a:r>
            <a:r>
              <a:rPr lang="pt-BR" noProof="0" dirty="0" smtClean="0"/>
              <a:t> </a:t>
            </a:r>
            <a:r>
              <a:rPr lang="pt-BR" noProof="0" dirty="0" err="1" smtClean="0"/>
              <a:t>one</a:t>
            </a:r>
            <a:r>
              <a:rPr lang="pt-BR" noProof="0" dirty="0" smtClean="0"/>
              <a:t> </a:t>
            </a:r>
            <a:r>
              <a:rPr lang="pt-BR" noProof="0" dirty="0" err="1" smtClean="0"/>
              <a:t>line</a:t>
            </a:r>
            <a:r>
              <a:rPr lang="pt-BR" noProof="0" dirty="0" smtClean="0"/>
              <a:t>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958" y="374904"/>
            <a:ext cx="547563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noProof="0" dirty="0" smtClean="0"/>
              <a:t>www.pwc.com</a:t>
            </a:r>
            <a:endParaRPr lang="pt-BR" noProof="0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550417" y="6172202"/>
            <a:ext cx="914399" cy="533479"/>
            <a:chOff x="1550415" y="6172200"/>
            <a:chExt cx="914400" cy="533479"/>
          </a:xfrm>
        </p:grpSpPr>
        <p:sp>
          <p:nvSpPr>
            <p:cNvPr id="15" name="Rectangle 37"/>
            <p:cNvSpPr>
              <a:spLocks noChangeArrowheads="1"/>
            </p:cNvSpPr>
            <p:nvPr userDrawn="1"/>
          </p:nvSpPr>
          <p:spPr bwMode="black">
            <a:xfrm>
              <a:off x="2105939" y="6172200"/>
              <a:ext cx="228600" cy="52646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black">
            <a:xfrm>
              <a:off x="1550415" y="6361023"/>
              <a:ext cx="914400" cy="344656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  <p:sp>
        <p:nvSpPr>
          <p:cNvPr id="2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385" y="5867400"/>
            <a:ext cx="6402467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noProof="0" dirty="0" err="1" smtClean="0"/>
              <a:t>Add</a:t>
            </a:r>
            <a:r>
              <a:rPr lang="pt-BR" noProof="0" dirty="0" smtClean="0"/>
              <a:t> legal </a:t>
            </a:r>
            <a:r>
              <a:rPr lang="pt-BR" noProof="0" dirty="0" err="1" smtClean="0"/>
              <a:t>and</a:t>
            </a:r>
            <a:r>
              <a:rPr lang="pt-BR" noProof="0" dirty="0" smtClean="0"/>
              <a:t> copyright </a:t>
            </a:r>
            <a:r>
              <a:rPr lang="pt-BR" noProof="0" dirty="0" err="1" smtClean="0"/>
              <a:t>disclaimers</a:t>
            </a:r>
            <a:r>
              <a:rPr lang="pt-BR" noProof="0" dirty="0" smtClean="0"/>
              <a:t> </a:t>
            </a:r>
            <a:r>
              <a:rPr lang="pt-BR" noProof="0" dirty="0" err="1" smtClean="0"/>
              <a:t>here</a:t>
            </a:r>
            <a:r>
              <a:rPr lang="pt-BR" noProof="0" dirty="0" smtClean="0"/>
              <a:t>.</a:t>
            </a:r>
            <a:endParaRPr lang="pt-BR" noProof="0" dirty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1752604"/>
            <a:ext cx="5284576" cy="4419599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9216" y="1752600"/>
            <a:ext cx="5284574" cy="4419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D51FD0-7C2D-4125-8DAF-ED392485A2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1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385" y="1752604"/>
            <a:ext cx="3455300" cy="4419599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9941" y="1752604"/>
            <a:ext cx="3455298" cy="4419599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8490" y="1752604"/>
            <a:ext cx="3455300" cy="4419599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411DDF-FA11-419E-8D41-A3D286B62E7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3352800"/>
            <a:ext cx="5284576" cy="28194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9215" y="3352800"/>
            <a:ext cx="5284577" cy="28194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10772405" cy="14478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BB2BF54-336E-400D-8781-BFD516FCAA8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8490" y="1752600"/>
            <a:ext cx="3455300" cy="2133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8490" y="4038600"/>
            <a:ext cx="3455300" cy="2133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7113852" cy="4419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F4F8C4-39A8-41F4-BF7C-6F8F08F011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385" y="1752600"/>
            <a:ext cx="3455300" cy="2133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385" y="4038600"/>
            <a:ext cx="3455300" cy="2133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9938" y="1752600"/>
            <a:ext cx="7113852" cy="4419600"/>
          </a:xfrm>
        </p:spPr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C96A819-AECF-4690-AE68-F20189A4EE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938" y="685800"/>
            <a:ext cx="7113852" cy="914400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1" smtClean="0"/>
              <a:t>Click to edit Master title style</a:t>
            </a:r>
            <a:endParaRPr lang="pt-BR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9938" y="1752600"/>
            <a:ext cx="7113852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pt-BR" noProof="1" smtClean="0"/>
              <a:t>Click to edit Master text styles</a:t>
            </a:r>
          </a:p>
          <a:p>
            <a:pPr lvl="1"/>
            <a:r>
              <a:rPr lang="pt-BR" noProof="1" smtClean="0"/>
              <a:t>Second level</a:t>
            </a:r>
          </a:p>
          <a:p>
            <a:pPr lvl="2"/>
            <a:r>
              <a:rPr lang="pt-BR" noProof="1" smtClean="0"/>
              <a:t>Third level</a:t>
            </a:r>
          </a:p>
          <a:p>
            <a:pPr lvl="3"/>
            <a:r>
              <a:rPr lang="pt-BR" noProof="1" smtClean="0"/>
              <a:t>Fourth level</a:t>
            </a:r>
          </a:p>
          <a:p>
            <a:pPr lvl="4"/>
            <a:r>
              <a:rPr lang="pt-BR" noProof="1" smtClean="0"/>
              <a:t>Fifth level</a:t>
            </a:r>
            <a:endParaRPr lang="pt-BR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385" y="1752600"/>
            <a:ext cx="3455300" cy="2130552"/>
          </a:xfrm>
        </p:spPr>
        <p:txBody>
          <a:bodyPr/>
          <a:lstStyle>
            <a:lvl1pPr>
              <a:defRPr sz="2401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9040" y="-2972753"/>
            <a:ext cx="152399" cy="731710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88D616B-6F74-42C2-8E44-5BE24F3F4B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2405" cy="9144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do ISLU</a:t>
            </a:r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C0FA-8B51-40FA-BCC2-33C79E4451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PwCFirm"/>
          <p:cNvSpPr txBox="1"/>
          <p:nvPr userDrawn="1"/>
        </p:nvSpPr>
        <p:spPr>
          <a:xfrm>
            <a:off x="711385" y="6477003"/>
            <a:ext cx="34553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1000" b="0" i="0" u="none" baseline="0" smtClean="0">
                <a:latin typeface="Arial" panose="020B0604020202020204" pitchFamily="34" charset="0"/>
              </a:rPr>
              <a:t>PwC</a:t>
            </a:r>
            <a:endParaRPr kumimoji="0" lang="pt-BR" sz="1000" b="0" i="0" u="none" baseline="0" dirty="0" err="1" smtClean="0">
              <a:latin typeface="Arial" panose="020B0604020202020204" pitchFamily="34" charset="0"/>
            </a:endParaRPr>
          </a:p>
        </p:txBody>
      </p:sp>
      <p:sp>
        <p:nvSpPr>
          <p:cNvPr id="3" name="DataClassificationLabel"/>
          <p:cNvSpPr txBox="1"/>
          <p:nvPr userDrawn="1"/>
        </p:nvSpPr>
        <p:spPr>
          <a:xfrm>
            <a:off x="9147175" y="6629402"/>
            <a:ext cx="254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-274322" algn="r">
              <a:spcAft>
                <a:spcPts val="900"/>
              </a:spcAft>
            </a:pPr>
            <a:r>
              <a:rPr lang="pt-BR" sz="800" b="0" smtClean="0">
                <a:latin typeface="Arial" panose="020B0604020202020204" pitchFamily="34" charset="0"/>
              </a:rPr>
              <a:t>(DC1) Uso Interno na PwC - Confidencial</a:t>
            </a:r>
            <a:endParaRPr lang="pt-BR" sz="800" b="0" dirty="0" err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387" y="685800"/>
            <a:ext cx="1077240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/>
            </a:r>
            <a:br>
              <a:rPr lang="pt-BR" noProof="0" dirty="0" smtClean="0"/>
            </a:br>
            <a:r>
              <a:rPr lang="pt-BR" noProof="0" dirty="0" smtClean="0"/>
              <a:t>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389" y="1752600"/>
            <a:ext cx="10772403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320" y="63246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 smtClean="0"/>
              <a:t>Apresentação</a:t>
            </a:r>
            <a:r>
              <a:rPr lang="en-GB" dirty="0" smtClean="0"/>
              <a:t> do ISLU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51262" y="6324600"/>
            <a:ext cx="2032529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Junho 2016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61" y="6477000"/>
            <a:ext cx="203659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B31D6-F0AB-44E0-BD77-002CEAE8420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/>
  <p:txStyles>
    <p:titleStyle>
      <a:lvl1pPr algn="l" defTabSz="914407" rtl="0" eaLnBrk="1" latinLnBrk="0" hangingPunct="1">
        <a:lnSpc>
          <a:spcPct val="100000"/>
        </a:lnSpc>
        <a:spcBef>
          <a:spcPct val="0"/>
        </a:spcBef>
        <a:buNone/>
        <a:defRPr sz="2401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2" algn="l" defTabSz="914407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2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4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6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90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2" marR="0" indent="-274322" algn="l" defTabSz="914407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4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6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2" algn="l" defTabSz="91440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1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2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2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tags" Target="../tags/tag23.xml"/><Relationship Id="rId7" Type="http://schemas.openxmlformats.org/officeDocument/2006/relationships/image" Target="../media/image47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352196" y="672978"/>
            <a:ext cx="9267442" cy="1692619"/>
            <a:chOff x="1789214" y="1030591"/>
            <a:chExt cx="4485445" cy="1692617"/>
          </a:xfrm>
        </p:grpSpPr>
        <p:sp>
          <p:nvSpPr>
            <p:cNvPr id="31" name="TextBox 30"/>
            <p:cNvSpPr txBox="1"/>
            <p:nvPr/>
          </p:nvSpPr>
          <p:spPr>
            <a:xfrm>
              <a:off x="1789214" y="1338344"/>
              <a:ext cx="4485445" cy="138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t-BR" sz="2999" b="1" i="1" kern="0" dirty="0">
                  <a:solidFill>
                    <a:sysClr val="window" lastClr="FFFFFF"/>
                  </a:solidFill>
                  <a:latin typeface="+mj-lt"/>
                </a:rPr>
                <a:t>Índice de Sustentabilidade da Limpeza Urbana - ISLU</a:t>
              </a:r>
              <a:r>
                <a:rPr lang="pt-BR" sz="4300" b="1" i="1" kern="0" dirty="0">
                  <a:solidFill>
                    <a:sysClr val="window" lastClr="FFFFFF"/>
                  </a:solidFill>
                  <a:latin typeface="+mj-lt"/>
                </a:rPr>
                <a:t/>
              </a:r>
              <a:br>
                <a:rPr lang="pt-BR" sz="4300" b="1" i="1" kern="0" dirty="0">
                  <a:solidFill>
                    <a:sysClr val="window" lastClr="FFFFFF"/>
                  </a:solidFill>
                  <a:latin typeface="+mj-lt"/>
                </a:rPr>
              </a:br>
              <a:endParaRPr lang="pt-BR" sz="2401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85079" y="1030591"/>
              <a:ext cx="2651463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pt-BR" sz="1500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www.pwc.com.br</a:t>
              </a:r>
            </a:p>
          </p:txBody>
        </p:sp>
      </p:grpSp>
      <p:sp>
        <p:nvSpPr>
          <p:cNvPr id="6" name="Rectangle 5"/>
          <p:cNvSpPr/>
          <p:nvPr/>
        </p:nvSpPr>
        <p:spPr bwMode="ltGray">
          <a:xfrm>
            <a:off x="0" y="0"/>
            <a:ext cx="12195175" cy="6858000"/>
          </a:xfrm>
          <a:prstGeom prst="rect">
            <a:avLst/>
          </a:prstGeom>
          <a:solidFill>
            <a:srgbClr val="7F7F7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563" y="4003357"/>
            <a:ext cx="8353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800" b="1" kern="0" dirty="0">
                <a:solidFill>
                  <a:sysClr val="window" lastClr="FFFFFF"/>
                </a:solidFill>
              </a:rPr>
              <a:t>Índice de </a:t>
            </a:r>
            <a:r>
              <a:rPr lang="pt-BR" sz="2800" b="1" kern="0" dirty="0" smtClean="0">
                <a:solidFill>
                  <a:sysClr val="window" lastClr="FFFFFF"/>
                </a:solidFill>
              </a:rPr>
              <a:t>Sustentabilidade </a:t>
            </a:r>
            <a:br>
              <a:rPr lang="pt-BR" sz="2800" b="1" kern="0" dirty="0" smtClean="0">
                <a:solidFill>
                  <a:sysClr val="window" lastClr="FFFFFF"/>
                </a:solidFill>
              </a:rPr>
            </a:br>
            <a:r>
              <a:rPr lang="pt-BR" sz="2800" b="1" kern="0" dirty="0" smtClean="0">
                <a:solidFill>
                  <a:sysClr val="window" lastClr="FFFFFF"/>
                </a:solidFill>
              </a:rPr>
              <a:t>da</a:t>
            </a:r>
            <a:r>
              <a:rPr lang="pt-BR" sz="2800" b="1" kern="0" dirty="0">
                <a:solidFill>
                  <a:sysClr val="window" lastClr="FFFFFF"/>
                </a:solidFill>
              </a:rPr>
              <a:t> </a:t>
            </a:r>
            <a:r>
              <a:rPr lang="pt-BR" sz="2800" b="1" kern="0" dirty="0" smtClean="0">
                <a:solidFill>
                  <a:sysClr val="window" lastClr="FFFFFF"/>
                </a:solidFill>
              </a:rPr>
              <a:t>Limpeza </a:t>
            </a:r>
            <a:r>
              <a:rPr lang="pt-BR" sz="2800" b="1" kern="0" dirty="0">
                <a:solidFill>
                  <a:sysClr val="window" lastClr="FFFFFF"/>
                </a:solidFill>
              </a:rPr>
              <a:t>Urbana - ISLU</a:t>
            </a:r>
            <a:br>
              <a:rPr lang="pt-BR" sz="2800" b="1" kern="0" dirty="0">
                <a:solidFill>
                  <a:sysClr val="window" lastClr="FFFFFF"/>
                </a:solidFill>
              </a:rPr>
            </a:br>
            <a:endParaRPr lang="pt-BR" sz="2800" kern="0" dirty="0">
              <a:solidFill>
                <a:sysClr val="window" lastClr="FF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57547" y="4980800"/>
            <a:ext cx="14885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/>
                </a:solidFill>
                <a:latin typeface="+mn-lt"/>
              </a:rPr>
              <a:t>Junho</a:t>
            </a:r>
            <a:r>
              <a:rPr lang="pt-BR" sz="1800" dirty="0" smtClean="0">
                <a:solidFill>
                  <a:schemeClr val="bg1"/>
                </a:solidFill>
                <a:latin typeface="+mn-lt"/>
              </a:rPr>
              <a:t> 2017</a:t>
            </a:r>
            <a:endParaRPr lang="pt-BR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87" y="5500842"/>
            <a:ext cx="1279472" cy="9707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506787" y="3363885"/>
            <a:ext cx="0" cy="650557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06787" y="4003358"/>
            <a:ext cx="0" cy="12544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0"/>
            <a:ext cx="12193588" cy="365759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850" y="5410200"/>
            <a:ext cx="678377" cy="87721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587" y="5726017"/>
            <a:ext cx="1306589" cy="5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 i="0" dirty="0"/>
              <a:t>Descrição do Índice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11386" y="1524000"/>
            <a:ext cx="4852801" cy="4648200"/>
          </a:xfrm>
        </p:spPr>
        <p:txBody>
          <a:bodyPr/>
          <a:lstStyle/>
          <a:p>
            <a:r>
              <a:rPr lang="pt-BR" sz="1800" b="1" dirty="0" smtClean="0">
                <a:solidFill>
                  <a:schemeClr val="accent4"/>
                </a:solidFill>
              </a:rPr>
              <a:t>Processo de construção do Índice:</a:t>
            </a:r>
          </a:p>
          <a:p>
            <a:r>
              <a:rPr lang="pt-BR" sz="1800" dirty="0"/>
              <a:t>O índice foi criado a partir de um modelo estatístico exaustivamente avaliado, testado e balizado para mais de 3.500 municípios brasileiros que possuem informações disponibilizadas no Sistema Nacional de Informações sobre Saneamento (SNIS</a:t>
            </a:r>
            <a:r>
              <a:rPr lang="pt-BR" sz="1800" dirty="0" smtClean="0"/>
              <a:t>).</a:t>
            </a:r>
          </a:p>
          <a:p>
            <a:pPr marL="68578" indent="-342900">
              <a:buFont typeface="Arial" panose="020B0604020202020204" pitchFamily="34" charset="0"/>
              <a:buChar char="•"/>
            </a:pPr>
            <a:r>
              <a:rPr lang="pt-BR" sz="1800" dirty="0"/>
              <a:t>Bases analisadas: IBGE, PNUD, SNIS, SICONF, entre outras. </a:t>
            </a:r>
          </a:p>
          <a:p>
            <a:pPr marL="68578" indent="-342900">
              <a:buFont typeface="Arial" panose="020B0604020202020204" pitchFamily="34" charset="0"/>
              <a:buChar char="•"/>
            </a:pPr>
            <a:r>
              <a:rPr lang="pt-BR" sz="1800" dirty="0"/>
              <a:t>Mais de 50 indicadores testados e analisados (contemplando informações como PIB, tratamento de resíduos de saúde, balanço de massa, </a:t>
            </a:r>
            <a:r>
              <a:rPr lang="pt-BR" sz="1800" dirty="0" err="1"/>
              <a:t>etc</a:t>
            </a:r>
            <a:r>
              <a:rPr lang="pt-BR" sz="1800" dirty="0"/>
              <a:t>)</a:t>
            </a:r>
          </a:p>
          <a:p>
            <a:pPr marL="68578" indent="-342900">
              <a:buFont typeface="Arial" panose="020B0604020202020204" pitchFamily="34" charset="0"/>
              <a:buChar char="•"/>
            </a:pPr>
            <a:r>
              <a:rPr lang="pt-BR" sz="1800" dirty="0" smtClean="0"/>
              <a:t>Mais de 1700 municípios analisados no estudo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BR" smtClean="0"/>
              <a:t>Junho 2016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Apresentação do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06" y="1523999"/>
            <a:ext cx="5504081" cy="4508993"/>
          </a:xfrm>
          <a:prstGeom prst="rect">
            <a:avLst/>
          </a:prstGeom>
        </p:spPr>
      </p:pic>
      <p:sp>
        <p:nvSpPr>
          <p:cNvPr id="8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1385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Descrição do Índice</a:t>
            </a:r>
          </a:p>
        </p:txBody>
      </p:sp>
      <p:sp>
        <p:nvSpPr>
          <p:cNvPr id="10" name="Oval 9"/>
          <p:cNvSpPr/>
          <p:nvPr/>
        </p:nvSpPr>
        <p:spPr bwMode="ltGray">
          <a:xfrm>
            <a:off x="604504" y="1375588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304" y="1475748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E</a:t>
            </a:r>
          </a:p>
        </p:txBody>
      </p:sp>
      <p:sp>
        <p:nvSpPr>
          <p:cNvPr id="14" name="Oval 13"/>
          <p:cNvSpPr/>
          <p:nvPr/>
        </p:nvSpPr>
        <p:spPr bwMode="ltGray">
          <a:xfrm>
            <a:off x="6751759" y="1295400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884" y="1395560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733" y="1333823"/>
            <a:ext cx="844133" cy="103171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ltGray">
          <a:xfrm>
            <a:off x="6525535" y="2444436"/>
            <a:ext cx="914400" cy="914400"/>
          </a:xfrm>
          <a:prstGeom prst="ellipse">
            <a:avLst/>
          </a:prstGeom>
          <a:solidFill>
            <a:srgbClr val="DB536A">
              <a:alpha val="8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Oval 19"/>
          <p:cNvSpPr/>
          <p:nvPr/>
        </p:nvSpPr>
        <p:spPr bwMode="ltGray">
          <a:xfrm>
            <a:off x="501821" y="2519584"/>
            <a:ext cx="914400" cy="914400"/>
          </a:xfrm>
          <a:prstGeom prst="ellipse">
            <a:avLst/>
          </a:prstGeom>
          <a:solidFill>
            <a:srgbClr val="DB536A">
              <a:alpha val="8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Oval 24"/>
          <p:cNvSpPr/>
          <p:nvPr/>
        </p:nvSpPr>
        <p:spPr bwMode="ltGray">
          <a:xfrm>
            <a:off x="604504" y="3838299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095" y="3938459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78021" y="4870018"/>
            <a:ext cx="5194754" cy="11983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ltGray">
          <a:xfrm>
            <a:off x="6751759" y="375811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0700" y="3858271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23240" y="4828252"/>
            <a:ext cx="4900648" cy="28870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733" y="3796534"/>
            <a:ext cx="1252254" cy="103171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ltGray">
          <a:xfrm>
            <a:off x="6525535" y="4907147"/>
            <a:ext cx="914400" cy="914400"/>
          </a:xfrm>
          <a:prstGeom prst="ellipse">
            <a:avLst/>
          </a:prstGeom>
          <a:solidFill>
            <a:srgbClr val="DB536A">
              <a:alpha val="8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Oval 32"/>
          <p:cNvSpPr/>
          <p:nvPr/>
        </p:nvSpPr>
        <p:spPr bwMode="ltGray">
          <a:xfrm>
            <a:off x="501821" y="4982295"/>
            <a:ext cx="914400" cy="914400"/>
          </a:xfrm>
          <a:prstGeom prst="ellipse">
            <a:avLst/>
          </a:prstGeom>
          <a:solidFill>
            <a:srgbClr val="DB536A">
              <a:alpha val="8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16221" y="2450765"/>
            <a:ext cx="4314148" cy="206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200" b="1" dirty="0" smtClean="0">
                <a:latin typeface="+mj-lt"/>
              </a:rPr>
              <a:t>Dimensão E (Engajamento do município):</a:t>
            </a:r>
          </a:p>
          <a:p>
            <a:pPr>
              <a:spcAft>
                <a:spcPts val="500"/>
              </a:spcAft>
            </a:pPr>
            <a:endParaRPr lang="pt-BR" sz="900" b="1" dirty="0">
              <a:latin typeface="+mj-lt"/>
            </a:endParaRPr>
          </a:p>
          <a:p>
            <a:r>
              <a:rPr lang="pt-BR" sz="1050" dirty="0" smtClean="0">
                <a:latin typeface="+mj-lt"/>
              </a:rPr>
              <a:t>Sendo:</a:t>
            </a:r>
          </a:p>
          <a:p>
            <a:r>
              <a:rPr lang="pt-BR" sz="1050" dirty="0" smtClean="0">
                <a:latin typeface="+mj-lt"/>
              </a:rPr>
              <a:t>Ind1</a:t>
            </a:r>
            <a:r>
              <a:rPr lang="pt-BR" sz="1050" dirty="0">
                <a:latin typeface="+mj-lt"/>
              </a:rPr>
              <a:t> </a:t>
            </a:r>
            <a:r>
              <a:rPr lang="pt-BR" sz="1100" dirty="0" smtClean="0">
                <a:latin typeface="+mj-lt"/>
              </a:rPr>
              <a:t>=</a:t>
            </a:r>
            <a:r>
              <a:rPr lang="pt-BR" dirty="0" smtClean="0">
                <a:latin typeface="+mj-lt"/>
              </a:rPr>
              <a:t> </a:t>
            </a:r>
            <a:endParaRPr lang="pt-BR" dirty="0">
              <a:latin typeface="+mj-lt"/>
            </a:endParaRPr>
          </a:p>
          <a:p>
            <a:pPr>
              <a:spcAft>
                <a:spcPts val="500"/>
              </a:spcAft>
            </a:pPr>
            <a:endParaRPr lang="pt-BR" sz="9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pt-BR" sz="1050" dirty="0" smtClean="0">
                <a:latin typeface="+mj-lt"/>
              </a:rPr>
              <a:t>Ind2 = </a:t>
            </a:r>
            <a:r>
              <a:rPr lang="pt-BR" sz="1050" dirty="0">
                <a:latin typeface="+mj-lt"/>
              </a:rPr>
              <a:t>IDHM </a:t>
            </a:r>
            <a:r>
              <a:rPr lang="pt-BR" sz="1050" dirty="0" smtClean="0">
                <a:latin typeface="+mj-lt"/>
              </a:rPr>
              <a:t>(índice </a:t>
            </a:r>
            <a:r>
              <a:rPr lang="pt-BR" sz="1050" dirty="0">
                <a:latin typeface="+mj-lt"/>
              </a:rPr>
              <a:t>composto </a:t>
            </a:r>
            <a:r>
              <a:rPr lang="pt-BR" sz="1050" dirty="0" smtClean="0">
                <a:latin typeface="+mj-lt"/>
              </a:rPr>
              <a:t>por renda</a:t>
            </a:r>
            <a:r>
              <a:rPr lang="pt-BR" sz="1050" dirty="0">
                <a:latin typeface="+mj-lt"/>
              </a:rPr>
              <a:t>, </a:t>
            </a:r>
            <a:r>
              <a:rPr lang="pt-BR" sz="1050" dirty="0" smtClean="0">
                <a:latin typeface="+mj-lt"/>
              </a:rPr>
              <a:t>longevidade </a:t>
            </a:r>
            <a:r>
              <a:rPr lang="pt-BR" sz="1050" dirty="0">
                <a:latin typeface="+mj-lt"/>
              </a:rPr>
              <a:t>e </a:t>
            </a:r>
            <a:r>
              <a:rPr lang="pt-BR" sz="1050" dirty="0" smtClean="0">
                <a:latin typeface="+mj-lt"/>
              </a:rPr>
              <a:t>educação</a:t>
            </a:r>
            <a:r>
              <a:rPr lang="pt-BR" sz="1050" dirty="0">
                <a:latin typeface="+mj-lt"/>
              </a:rPr>
              <a:t>)</a:t>
            </a:r>
            <a:br>
              <a:rPr lang="pt-BR" sz="1050" dirty="0">
                <a:latin typeface="+mj-lt"/>
              </a:rPr>
            </a:br>
            <a:endParaRPr lang="pt-BR" sz="1050" dirty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pt-BR" sz="1600" b="1" dirty="0" smtClean="0">
                <a:latin typeface="+mj-lt"/>
              </a:rPr>
              <a:t/>
            </a:r>
            <a:br>
              <a:rPr lang="pt-BR" sz="1600" b="1" dirty="0" smtClean="0">
                <a:latin typeface="+mj-lt"/>
              </a:rPr>
            </a:br>
            <a:endParaRPr lang="pt-BR" sz="16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885" y="2694801"/>
                <a:ext cx="268836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𝟐𝟗𝟐𝟏𝟑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𝐈𝐧𝐝</m:t>
                          </m:r>
                        </m:e>
                        <m:sub>
                          <m:r>
                            <a:rPr lang="pt-BR" sz="11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𝟕𝟎𝟕𝟖𝟕</m:t>
                      </m:r>
                      <m:r>
                        <a:rPr lang="pt-BR" sz="1100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𝐈𝐧𝐝</m:t>
                          </m:r>
                        </m:e>
                        <m:sub>
                          <m:r>
                            <a:rPr lang="pt-BR" sz="1100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BR" sz="11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885" y="2694801"/>
                <a:ext cx="2688365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32838" y="2677237"/>
            <a:ext cx="896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+mj-lt"/>
              </a:rPr>
              <a:t>Peso </a:t>
            </a: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+mj-lt"/>
              </a:rPr>
              <a:t>33,3%</a:t>
            </a:r>
            <a:endParaRPr lang="pt-BR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3842" y="1295400"/>
            <a:ext cx="964857" cy="103171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523240" y="2365541"/>
            <a:ext cx="4900648" cy="37454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8021" y="2407307"/>
            <a:ext cx="5194754" cy="10955"/>
          </a:xfrm>
          <a:prstGeom prst="line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45980" y="2418262"/>
            <a:ext cx="355266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200" b="1" dirty="0">
                <a:latin typeface="+mj-lt"/>
              </a:rPr>
              <a:t>Dimensão S (Sustentabilidade financeira</a:t>
            </a:r>
            <a:r>
              <a:rPr lang="pt-BR" sz="1200" b="1" dirty="0" smtClean="0">
                <a:latin typeface="+mj-lt"/>
              </a:rPr>
              <a:t>):</a:t>
            </a: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pt-BR" sz="1050" dirty="0" smtClean="0">
                <a:latin typeface="+mj-lt"/>
              </a:rPr>
              <a:t>Sendo:</a:t>
            </a:r>
          </a:p>
          <a:p>
            <a:pPr>
              <a:spcAft>
                <a:spcPts val="500"/>
              </a:spcAft>
            </a:pPr>
            <a:r>
              <a:rPr lang="pt-BR" sz="1050" dirty="0" smtClean="0">
                <a:latin typeface="+mj-lt"/>
              </a:rPr>
              <a:t>Ind3 = </a:t>
            </a:r>
            <a:endParaRPr lang="pt-BR" sz="105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121860" y="2667000"/>
                <a:ext cx="232852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𝟗𝟎𝟖𝟏𝟗</m:t>
                      </m:r>
                      <m:r>
                        <a:rPr lang="en-GB" sz="1100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𝑰𝒏𝒅</m:t>
                          </m:r>
                        </m:e>
                        <m:sub>
                          <m:r>
                            <a:rPr lang="en-GB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11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1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1100" b="1" dirty="0">
                  <a:solidFill>
                    <a:schemeClr val="accent4"/>
                  </a:solidFill>
                  <a:latin typeface="+mj-lt"/>
                </a:endParaRPr>
              </a:p>
              <a:p>
                <a:endParaRPr lang="pt-BR" sz="1100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860" y="2667000"/>
                <a:ext cx="232852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6559390" y="2597479"/>
            <a:ext cx="9028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+mj-lt"/>
              </a:rPr>
              <a:t>Peso </a:t>
            </a: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+mj-lt"/>
              </a:rPr>
              <a:t>22,4%</a:t>
            </a:r>
            <a:endParaRPr lang="pt-B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15264" y="4943785"/>
            <a:ext cx="440257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200" b="1" dirty="0">
                <a:latin typeface="+mj-lt"/>
              </a:rPr>
              <a:t>Dimensão R (Recuperação de recursos coletados</a:t>
            </a:r>
            <a:r>
              <a:rPr lang="pt-BR" sz="1200" b="1" dirty="0" smtClean="0">
                <a:latin typeface="+mj-lt"/>
              </a:rPr>
              <a:t>):</a:t>
            </a: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pt-BR" sz="1050" dirty="0" smtClean="0">
                <a:latin typeface="+mj-lt"/>
              </a:rPr>
              <a:t>Sendo:</a:t>
            </a:r>
          </a:p>
          <a:p>
            <a:pPr>
              <a:spcAft>
                <a:spcPts val="500"/>
              </a:spcAft>
            </a:pPr>
            <a:r>
              <a:rPr lang="pt-BR" sz="1050" dirty="0" smtClean="0">
                <a:latin typeface="+mj-lt"/>
              </a:rPr>
              <a:t>Ind4 = </a:t>
            </a:r>
            <a:endParaRPr lang="pt-BR" sz="105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19952" y="5224790"/>
                <a:ext cx="79143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GB" sz="11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𝐈𝐧𝐝</m:t>
                          </m:r>
                        </m:e>
                        <m:sub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pt-BR" sz="1100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52" y="5224790"/>
                <a:ext cx="791435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31881" y="5170257"/>
            <a:ext cx="8964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+mj-lt"/>
              </a:rPr>
              <a:t>Peso </a:t>
            </a: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+mj-lt"/>
              </a:rPr>
              <a:t>22,2%</a:t>
            </a:r>
            <a:endParaRPr lang="pt-BR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711" y="3716346"/>
            <a:ext cx="1154537" cy="103171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439935" y="5080056"/>
            <a:ext cx="368685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pt-BR" sz="1200" b="1" dirty="0">
                <a:latin typeface="+mj-lt"/>
              </a:rPr>
              <a:t>Dimensão I (Impacto ambiental): </a:t>
            </a: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endParaRPr lang="pt-BR" sz="1200" dirty="0" smtClean="0">
              <a:latin typeface="+mj-lt"/>
            </a:endParaRPr>
          </a:p>
          <a:p>
            <a:pPr>
              <a:spcAft>
                <a:spcPts val="500"/>
              </a:spcAft>
            </a:pPr>
            <a:r>
              <a:rPr lang="pt-BR" sz="1000" dirty="0" smtClean="0">
                <a:latin typeface="+mj-lt"/>
              </a:rPr>
              <a:t>Sendo:</a:t>
            </a:r>
          </a:p>
          <a:p>
            <a:pPr>
              <a:spcAft>
                <a:spcPts val="500"/>
              </a:spcAft>
            </a:pPr>
            <a:r>
              <a:rPr lang="pt-BR" sz="1000" dirty="0" smtClean="0">
                <a:latin typeface="+mj-lt"/>
              </a:rPr>
              <a:t>Ind5 =</a:t>
            </a:r>
            <a:endParaRPr lang="pt-BR" sz="10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71779" y="5097658"/>
            <a:ext cx="8659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+mj-lt"/>
              </a:rPr>
              <a:t>Peso </a:t>
            </a: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+mj-lt"/>
              </a:rPr>
              <a:t>22,1%</a:t>
            </a:r>
            <a:endParaRPr lang="pt-BR" b="1" i="1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123837" y="5334000"/>
                <a:ext cx="232655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GB" sz="11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100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𝟏𝟏𝟖𝟏𝟎</m:t>
                          </m:r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𝐈𝐧𝐝</m:t>
                          </m:r>
                        </m:e>
                        <m:sub>
                          <m:r>
                            <a:rPr lang="en-GB" sz="1100" b="1" i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11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1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1100" b="1" dirty="0">
                  <a:solidFill>
                    <a:schemeClr val="accent4"/>
                  </a:solidFill>
                  <a:latin typeface="+mj-lt"/>
                </a:endParaRPr>
              </a:p>
              <a:p>
                <a:endParaRPr lang="pt-BR" sz="1100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37" y="5334000"/>
                <a:ext cx="2326550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 bwMode="ltGray">
          <a:xfrm>
            <a:off x="7088187" y="457200"/>
            <a:ext cx="5105399" cy="580894"/>
          </a:xfrm>
          <a:prstGeom prst="rect">
            <a:avLst/>
          </a:prstGeom>
          <a:solidFill>
            <a:srgbClr val="D9D9D9">
              <a:alpha val="6980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164387" y="630081"/>
                <a:ext cx="502919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ISLU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=0,33284 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×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 + 0,22421 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×</m:t>
                      </m:r>
                      <m:r>
                        <m:rPr>
                          <m:nor/>
                        </m:rPr>
                        <a:rPr lang="pt-BR" sz="1200" b="1" smtClean="0">
                          <a:solidFill>
                            <a:schemeClr val="accent4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200" b="1" i="0" smtClean="0">
                          <a:solidFill>
                            <a:schemeClr val="accent4"/>
                          </a:solidFill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 + 0,22215 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×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200" b="1" i="0" smtClean="0">
                          <a:solidFill>
                            <a:schemeClr val="accent4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GB" sz="1200" b="1">
                          <a:solidFill>
                            <a:schemeClr val="accent4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+ 0,22080 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×</m:t>
                      </m:r>
                      <m:r>
                        <m:rPr>
                          <m:nor/>
                        </m:rPr>
                        <a:rPr lang="pt-BR" sz="1200" b="1">
                          <a:solidFill>
                            <a:schemeClr val="accent4"/>
                          </a:solidFill>
                          <a:latin typeface="+mj-lt"/>
                        </a:rPr>
                        <m:t> </m:t>
                      </m:r>
                      <m:r>
                        <a:rPr lang="en-GB" sz="1200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GB" sz="1200" b="1">
                          <a:solidFill>
                            <a:schemeClr val="accent4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pt-BR" sz="120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87" y="630081"/>
                <a:ext cx="5029199" cy="276999"/>
              </a:xfrm>
              <a:prstGeom prst="rect">
                <a:avLst/>
              </a:prstGeom>
              <a:blipFill rotWithShape="0"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07320" y="6324600"/>
            <a:ext cx="7016291" cy="150876"/>
          </a:xfrm>
        </p:spPr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grpSp>
        <p:nvGrpSpPr>
          <p:cNvPr id="47" name="Group 46"/>
          <p:cNvGrpSpPr/>
          <p:nvPr/>
        </p:nvGrpSpPr>
        <p:grpSpPr>
          <a:xfrm>
            <a:off x="1923138" y="3074486"/>
            <a:ext cx="1837362" cy="478631"/>
            <a:chOff x="1909472" y="1606018"/>
            <a:chExt cx="1837361" cy="478630"/>
          </a:xfrm>
        </p:grpSpPr>
        <p:sp>
          <p:nvSpPr>
            <p:cNvPr id="55" name="Rectangle 54"/>
            <p:cNvSpPr/>
            <p:nvPr/>
          </p:nvSpPr>
          <p:spPr>
            <a:xfrm>
              <a:off x="2076046" y="1606018"/>
              <a:ext cx="1297149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+mj-lt"/>
                </a:rPr>
                <a:t>População atendida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09472" y="1838428"/>
              <a:ext cx="1837361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+mj-lt"/>
                </a:rPr>
                <a:t>População </a:t>
              </a:r>
              <a:r>
                <a:rPr lang="pt-BR" sz="1000" dirty="0" smtClean="0">
                  <a:latin typeface="+mj-lt"/>
                </a:rPr>
                <a:t>total do </a:t>
              </a:r>
              <a:r>
                <a:rPr lang="pt-BR" sz="1000" dirty="0">
                  <a:latin typeface="+mj-lt"/>
                </a:rPr>
                <a:t>município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987706" y="1830957"/>
              <a:ext cx="1375080" cy="269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906587" y="5548184"/>
            <a:ext cx="1901483" cy="457200"/>
            <a:chOff x="15137718" y="4392928"/>
            <a:chExt cx="1901484" cy="457200"/>
          </a:xfrm>
        </p:grpSpPr>
        <p:sp>
          <p:nvSpPr>
            <p:cNvPr id="59" name="Rectangle 58"/>
            <p:cNvSpPr/>
            <p:nvPr/>
          </p:nvSpPr>
          <p:spPr>
            <a:xfrm>
              <a:off x="15137718" y="4392928"/>
              <a:ext cx="19014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>
                  <a:latin typeface="+mj-lt"/>
                </a:rPr>
                <a:t>M</a:t>
              </a:r>
              <a:r>
                <a:rPr lang="pt-BR" sz="1000" dirty="0" smtClean="0">
                  <a:latin typeface="+mj-lt"/>
                </a:rPr>
                <a:t>aterial </a:t>
              </a:r>
              <a:r>
                <a:rPr lang="pt-BR" sz="1000" dirty="0">
                  <a:latin typeface="+mj-lt"/>
                </a:rPr>
                <a:t>reciclável recuperado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359130" y="4603907"/>
              <a:ext cx="15311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+mj-lt"/>
                </a:rPr>
                <a:t>T</a:t>
              </a:r>
              <a:r>
                <a:rPr lang="pt-BR" sz="1000" dirty="0" smtClean="0">
                  <a:latin typeface="+mj-lt"/>
                </a:rPr>
                <a:t>otal </a:t>
              </a:r>
              <a:r>
                <a:rPr lang="pt-BR" sz="1000" dirty="0">
                  <a:latin typeface="+mj-lt"/>
                </a:rPr>
                <a:t>de massa coletada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5226429" y="4615157"/>
              <a:ext cx="17329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476885" y="3025388"/>
            <a:ext cx="3947003" cy="527980"/>
            <a:chOff x="6753408" y="2745874"/>
            <a:chExt cx="3947002" cy="527979"/>
          </a:xfrm>
        </p:grpSpPr>
        <p:sp>
          <p:nvSpPr>
            <p:cNvPr id="63" name="Rectangle 62"/>
            <p:cNvSpPr/>
            <p:nvPr/>
          </p:nvSpPr>
          <p:spPr>
            <a:xfrm>
              <a:off x="6753408" y="2745874"/>
              <a:ext cx="394700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dirty="0">
                  <a:latin typeface="+mj-lt"/>
                </a:rPr>
                <a:t>A</a:t>
              </a:r>
              <a:r>
                <a:rPr lang="pt-BR" sz="1050" dirty="0" smtClean="0">
                  <a:latin typeface="+mj-lt"/>
                </a:rPr>
                <a:t>rrecadação </a:t>
              </a:r>
              <a:r>
                <a:rPr lang="pt-BR" sz="1050" dirty="0">
                  <a:latin typeface="+mj-lt"/>
                </a:rPr>
                <a:t>especifica – </a:t>
              </a:r>
              <a:r>
                <a:rPr lang="pt-BR" sz="1050" dirty="0" smtClean="0">
                  <a:latin typeface="+mj-lt"/>
                </a:rPr>
                <a:t>Despesa </a:t>
              </a:r>
              <a:r>
                <a:rPr lang="pt-BR" sz="1050" dirty="0">
                  <a:latin typeface="+mj-lt"/>
                </a:rPr>
                <a:t>com </a:t>
              </a:r>
              <a:r>
                <a:rPr lang="pt-BR" sz="1050" dirty="0" smtClean="0">
                  <a:latin typeface="+mj-lt"/>
                </a:rPr>
                <a:t>serviço </a:t>
              </a:r>
              <a:endParaRPr lang="pt-BR" sz="1050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90187" y="3019937"/>
              <a:ext cx="179889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50" dirty="0">
                  <a:latin typeface="+mj-lt"/>
                </a:rPr>
                <a:t>D</a:t>
              </a:r>
              <a:r>
                <a:rPr lang="pt-BR" sz="1050" dirty="0" smtClean="0">
                  <a:latin typeface="+mj-lt"/>
                </a:rPr>
                <a:t>espesa </a:t>
              </a:r>
              <a:r>
                <a:rPr lang="pt-BR" sz="1050" dirty="0">
                  <a:latin typeface="+mj-lt"/>
                </a:rPr>
                <a:t>total do </a:t>
              </a:r>
              <a:r>
                <a:rPr lang="pt-BR" sz="1050" dirty="0" smtClean="0">
                  <a:latin typeface="+mj-lt"/>
                </a:rPr>
                <a:t>município</a:t>
              </a:r>
              <a:endParaRPr lang="pt-BR" sz="1050" dirty="0">
                <a:latin typeface="+mj-lt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303959" y="2999791"/>
              <a:ext cx="28630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913544" y="5706331"/>
            <a:ext cx="3272050" cy="465869"/>
            <a:chOff x="4999678" y="4282221"/>
            <a:chExt cx="3272049" cy="465869"/>
          </a:xfrm>
        </p:grpSpPr>
        <p:sp>
          <p:nvSpPr>
            <p:cNvPr id="67" name="Rectangle 66"/>
            <p:cNvSpPr/>
            <p:nvPr/>
          </p:nvSpPr>
          <p:spPr>
            <a:xfrm>
              <a:off x="4999678" y="4282221"/>
              <a:ext cx="32720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>
                  <a:latin typeface="+mj-lt"/>
                </a:rPr>
                <a:t>Q</a:t>
              </a:r>
              <a:r>
                <a:rPr lang="pt-BR" sz="1000" dirty="0" smtClean="0">
                  <a:latin typeface="+mj-lt"/>
                </a:rPr>
                <a:t>uantidade </a:t>
              </a:r>
              <a:r>
                <a:rPr lang="pt-BR" sz="1000" dirty="0">
                  <a:latin typeface="+mj-lt"/>
                </a:rPr>
                <a:t>de RDO e RPU </a:t>
              </a:r>
              <a:r>
                <a:rPr lang="pt-BR" sz="1000" dirty="0" smtClean="0">
                  <a:latin typeface="+mj-lt"/>
                </a:rPr>
                <a:t>destinados </a:t>
              </a:r>
              <a:r>
                <a:rPr lang="pt-BR" sz="1000" dirty="0">
                  <a:latin typeface="+mj-lt"/>
                </a:rPr>
                <a:t>incorretamente 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6522" y="4501869"/>
              <a:ext cx="12971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dirty="0" smtClean="0">
                  <a:latin typeface="+mj-lt"/>
                </a:rPr>
                <a:t>População </a:t>
              </a:r>
              <a:r>
                <a:rPr lang="pt-BR" sz="1000" dirty="0">
                  <a:latin typeface="+mj-lt"/>
                </a:rPr>
                <a:t>atendida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8027436" y="5943600"/>
            <a:ext cx="3099351" cy="10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3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421" y="1405891"/>
            <a:ext cx="4729767" cy="4884418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7009874" y="4128141"/>
            <a:ext cx="1297513" cy="1815459"/>
            <a:chOff x="55245" y="4512169"/>
            <a:chExt cx="897747" cy="1202830"/>
          </a:xfrm>
        </p:grpSpPr>
        <p:pic>
          <p:nvPicPr>
            <p:cNvPr id="89" name="Imagem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44573" y="4512169"/>
              <a:ext cx="308419" cy="120283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5245" y="4572000"/>
              <a:ext cx="559466" cy="24622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2" algn="r"/>
              <a:r>
                <a:rPr lang="pt-BR" sz="900" b="1" dirty="0">
                  <a:latin typeface="Georgia" pitchFamily="18" charset="0"/>
                </a:rPr>
                <a:t>Maior</a:t>
              </a:r>
            </a:p>
            <a:p>
              <a:pPr indent="-274322" algn="r"/>
              <a:r>
                <a:rPr lang="pt-BR" sz="900" dirty="0">
                  <a:latin typeface="Georgia" pitchFamily="18" charset="0"/>
                </a:rPr>
                <a:t>Pontuação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245" y="5410200"/>
              <a:ext cx="559466" cy="24622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2" algn="r"/>
              <a:r>
                <a:rPr lang="pt-BR" sz="900" b="1" dirty="0">
                  <a:latin typeface="Georgia" pitchFamily="18" charset="0"/>
                </a:rPr>
                <a:t>Menor</a:t>
              </a:r>
            </a:p>
            <a:p>
              <a:pPr indent="-274322" algn="r"/>
              <a:r>
                <a:rPr lang="pt-BR" sz="900" dirty="0">
                  <a:latin typeface="Georgia" pitchFamily="18" charset="0"/>
                </a:rPr>
                <a:t>Pontuação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711385" y="685800"/>
            <a:ext cx="1077240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Descrição do Índice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24624" y="1828800"/>
            <a:ext cx="1749163" cy="4495800"/>
            <a:chOff x="1372977" y="1824520"/>
            <a:chExt cx="1749163" cy="449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977" y="1824520"/>
              <a:ext cx="1413394" cy="4495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ltGray">
            <a:xfrm>
              <a:off x="2517780" y="1947967"/>
              <a:ext cx="604360" cy="300982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94" name="Line 398"/>
          <p:cNvSpPr>
            <a:spLocks noChangeShapeType="1"/>
          </p:cNvSpPr>
          <p:nvPr/>
        </p:nvSpPr>
        <p:spPr bwMode="blackWhite">
          <a:xfrm>
            <a:off x="4990216" y="2947490"/>
            <a:ext cx="864169" cy="0"/>
          </a:xfrm>
          <a:prstGeom prst="line">
            <a:avLst/>
          </a:prstGeom>
          <a:noFill/>
          <a:ln w="28575">
            <a:solidFill>
              <a:srgbClr val="968C6D"/>
            </a:solidFill>
            <a:round/>
            <a:headEnd/>
            <a:tailEnd/>
          </a:ln>
        </p:spPr>
        <p:txBody>
          <a:bodyPr lIns="63501" tIns="0" rIns="64800" bIns="0"/>
          <a:lstStyle/>
          <a:p>
            <a:endParaRPr lang="en-GB"/>
          </a:p>
        </p:txBody>
      </p:sp>
      <p:sp>
        <p:nvSpPr>
          <p:cNvPr id="95" name="Text Box 40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68987" y="2771001"/>
            <a:ext cx="11865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b="1" dirty="0">
                <a:latin typeface="+mj-lt"/>
              </a:rPr>
              <a:t>2014</a:t>
            </a:r>
          </a:p>
        </p:txBody>
      </p:sp>
      <p:sp>
        <p:nvSpPr>
          <p:cNvPr id="101" name="Text Box 40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2661" y="5638800"/>
            <a:ext cx="7444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006" y="1456540"/>
            <a:ext cx="3310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2">
              <a:spcAft>
                <a:spcPts val="900"/>
              </a:spcAft>
            </a:pPr>
            <a:r>
              <a:rPr lang="pt-BR" b="1" dirty="0" smtClean="0">
                <a:solidFill>
                  <a:schemeClr val="accent4"/>
                </a:solidFill>
                <a:latin typeface="+mj-lt"/>
              </a:rPr>
              <a:t>Índice </a:t>
            </a:r>
            <a:r>
              <a:rPr lang="pt-BR" b="1" dirty="0">
                <a:solidFill>
                  <a:schemeClr val="accent4"/>
                </a:solidFill>
                <a:latin typeface="+mj-lt"/>
              </a:rPr>
              <a:t>de Sustentabilidade da Limpeza Urbana (ISLU)?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005" y="2514600"/>
            <a:ext cx="3310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2">
              <a:spcAft>
                <a:spcPts val="900"/>
              </a:spcAft>
            </a:pPr>
            <a:r>
              <a:rPr lang="pt-BR" dirty="0">
                <a:latin typeface="+mj-lt"/>
              </a:rPr>
              <a:t>É um “termômetro” que mede a gestão de limpeza urbana na ótica da PNRS </a:t>
            </a:r>
            <a:r>
              <a:rPr lang="pt-BR" dirty="0" smtClean="0">
                <a:latin typeface="+mj-lt"/>
              </a:rPr>
              <a:t>para os municípios brasileiros, a partir da metodologia de  </a:t>
            </a:r>
            <a:r>
              <a:rPr lang="pt-BR" dirty="0">
                <a:latin typeface="+mj-lt"/>
              </a:rPr>
              <a:t>análise fatorial:</a:t>
            </a:r>
          </a:p>
        </p:txBody>
      </p:sp>
      <p:sp>
        <p:nvSpPr>
          <p:cNvPr id="18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4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7387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Descrição do Índice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84" y="2078127"/>
            <a:ext cx="6788152" cy="4149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0875" y="3897564"/>
            <a:ext cx="1163252" cy="436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3200" b="1" i="1" dirty="0" smtClean="0">
                <a:solidFill>
                  <a:schemeClr val="bg1"/>
                </a:solidFill>
                <a:latin typeface="Georgia" pitchFamily="18" charset="0"/>
              </a:rPr>
              <a:t>ISLU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7017" y="4418573"/>
            <a:ext cx="3112793" cy="65432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pt-BR" sz="1200" dirty="0">
                <a:solidFill>
                  <a:schemeClr val="bg1"/>
                </a:solidFill>
                <a:latin typeface="Georgia" pitchFamily="18" charset="0"/>
              </a:rPr>
              <a:t>Índice de </a:t>
            </a:r>
            <a: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  <a:t>Sustentabilidade</a:t>
            </a:r>
            <a:b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  <a:t>da </a:t>
            </a:r>
            <a:r>
              <a:rPr lang="pt-BR" sz="1200" dirty="0">
                <a:solidFill>
                  <a:schemeClr val="bg1"/>
                </a:solidFill>
                <a:latin typeface="Georgia" pitchFamily="18" charset="0"/>
              </a:rPr>
              <a:t>Limpeza Urbana</a:t>
            </a:r>
            <a:endParaRPr lang="pt-BR" sz="1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552" y="1517659"/>
            <a:ext cx="2732273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Empresas e cadeia de valor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Identificação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mercados para empresas que atuam diretamente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limpeza urbana e também daquelas que participam de sua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cadeia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valor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pt-BR" sz="1200" dirty="0">
              <a:latin typeface="+mj-lt"/>
            </a:endParaRPr>
          </a:p>
          <a:p>
            <a:pPr marL="179388" indent="-179388">
              <a:spcBef>
                <a:spcPts val="3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Empresas prestadoras de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serviços </a:t>
            </a:r>
            <a:r>
              <a:rPr lang="pt-BR" sz="1200" dirty="0">
                <a:latin typeface="+mj-lt"/>
              </a:rPr>
              <a:t>de limpeza urbana.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Empresas de equipamentos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voltados </a:t>
            </a:r>
            <a:r>
              <a:rPr lang="pt-BR" sz="1200" dirty="0">
                <a:latin typeface="+mj-lt"/>
              </a:rPr>
              <a:t>à limpeza urbana.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553" y="4071144"/>
            <a:ext cx="2382076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Governo e </a:t>
            </a: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sociedade</a:t>
            </a:r>
          </a:p>
          <a:p>
            <a:pPr>
              <a:spcAft>
                <a:spcPts val="500"/>
              </a:spcAft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Direcionamento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orçamentário em itens que afetam a qualidade da limpeza urbana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Estados e municípios.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Ministérios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(</a:t>
            </a:r>
            <a:r>
              <a:rPr lang="pt-BR" sz="1200" dirty="0">
                <a:latin typeface="+mj-lt"/>
              </a:rPr>
              <a:t>Cidades e Meio Ambiente).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ONU/PNUD.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32039" y="1517659"/>
            <a:ext cx="2382076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500"/>
              </a:spcAft>
            </a:pP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Associações e entidades</a:t>
            </a:r>
          </a:p>
          <a:p>
            <a:pPr algn="r">
              <a:spcAft>
                <a:spcPts val="500"/>
              </a:spcAft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Criação de parcerias entre municípios/empresas para a troca de conhecimento e melhores práticas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Associações de </a:t>
            </a:r>
            <a:r>
              <a:rPr lang="pt-BR" sz="1200" dirty="0" smtClean="0">
                <a:latin typeface="+mj-lt"/>
              </a:rPr>
              <a:t>classe.</a:t>
            </a:r>
            <a:endParaRPr lang="pt-BR" sz="12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3313" y="4071144"/>
            <a:ext cx="244080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Setor </a:t>
            </a: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financeiro</a:t>
            </a:r>
          </a:p>
          <a:p>
            <a:pPr algn="r">
              <a:spcAft>
                <a:spcPts val="500"/>
              </a:spcAft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Auxiliar nas decisões de empréstimos, financiamentos e apoios técnicos para os munícipios/empresas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BNDES e </a:t>
            </a:r>
            <a:r>
              <a:rPr lang="pt-BR" sz="1200" dirty="0" smtClean="0">
                <a:latin typeface="+mj-lt"/>
              </a:rPr>
              <a:t>Bancos </a:t>
            </a:r>
            <a:r>
              <a:rPr lang="pt-BR" sz="1200" dirty="0">
                <a:latin typeface="+mj-lt"/>
              </a:rPr>
              <a:t>de </a:t>
            </a:r>
            <a:r>
              <a:rPr lang="pt-BR" sz="1200" dirty="0" smtClean="0">
                <a:latin typeface="+mj-lt"/>
              </a:rPr>
              <a:t>Fomento</a:t>
            </a:r>
            <a:r>
              <a:rPr lang="pt-BR" sz="1200" dirty="0"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Banco Interamericano de Desenvolvimento (BID).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Banco Mundial (BIRD).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874304" y="1703739"/>
            <a:ext cx="0" cy="685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08825" y="1703739"/>
            <a:ext cx="565479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812744" y="1655625"/>
            <a:ext cx="0" cy="5625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09833" y="1655625"/>
            <a:ext cx="363480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9833" y="4246425"/>
            <a:ext cx="0" cy="3537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09833" y="4246425"/>
            <a:ext cx="975992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74304" y="4246425"/>
            <a:ext cx="0" cy="6465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74984" y="4246425"/>
            <a:ext cx="1099321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7696" y="1277850"/>
            <a:ext cx="4413953" cy="13593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pt-BR" sz="2000" b="1" i="1" dirty="0" smtClean="0">
                <a:solidFill>
                  <a:schemeClr val="accent4"/>
                </a:solidFill>
                <a:latin typeface="Georgia" pitchFamily="18" charset="0"/>
              </a:rPr>
              <a:t>Como o ISLU pode ajudar?</a:t>
            </a:r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6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34" y="-25401"/>
            <a:ext cx="12201609" cy="6883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6630987" y="-25401"/>
            <a:ext cx="5564188" cy="6883401"/>
          </a:xfrm>
          <a:prstGeom prst="rect">
            <a:avLst/>
          </a:prstGeom>
          <a:solidFill>
            <a:schemeClr val="tx2">
              <a:alpha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2722" y="1361235"/>
            <a:ext cx="4271265" cy="914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  <a:t>Resultados </a:t>
            </a:r>
            <a:b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  <a:t>do índice</a:t>
            </a:r>
          </a:p>
        </p:txBody>
      </p:sp>
    </p:spTree>
    <p:extLst>
      <p:ext uri="{BB962C8B-B14F-4D97-AF65-F5344CB8AC3E}">
        <p14:creationId xmlns:p14="http://schemas.microsoft.com/office/powerpoint/2010/main" val="6142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Apresentação ISLU</a:t>
            </a:r>
            <a:endParaRPr lang="pt-BR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7587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b="0" i="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64018"/>
              </p:ext>
            </p:extLst>
          </p:nvPr>
        </p:nvGraphicFramePr>
        <p:xfrm>
          <a:off x="707319" y="1685365"/>
          <a:ext cx="5771267" cy="35724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71587"/>
                <a:gridCol w="966560"/>
                <a:gridCol w="966560"/>
                <a:gridCol w="966560"/>
              </a:tblGrid>
              <a:tr h="359023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Município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UF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Pop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ISLU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Nova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Esperança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PR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27.783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0,899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Angelina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5.109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0,885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Itaipulândia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PR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10.056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0,859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Severiano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Almeida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3.902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0,825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Nova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Trento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13.379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0,815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Anitápolis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3.256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Itapuca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2.341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Nova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 do Sul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3.543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Feliz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13.068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0,802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048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Águas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Mornas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SC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6.020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0,801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870" y="1945742"/>
            <a:ext cx="3276105" cy="3394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067052" y="1828800"/>
            <a:ext cx="25852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67052" y="4261486"/>
            <a:ext cx="25852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54784" y="2010071"/>
            <a:ext cx="2894005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aseline="30000" dirty="0">
                <a:solidFill>
                  <a:srgbClr val="A79B91"/>
                </a:solidFill>
                <a:latin typeface="+mj-lt"/>
              </a:rPr>
              <a:t>A região Sul do País </a:t>
            </a: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/>
            </a:r>
            <a:br>
              <a:rPr lang="pt-BR" sz="3200" baseline="30000" dirty="0" smtClean="0">
                <a:solidFill>
                  <a:srgbClr val="A79B91"/>
                </a:solidFill>
                <a:latin typeface="+mj-lt"/>
              </a:rPr>
            </a:b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>contempla mais </a:t>
            </a:r>
            <a:r>
              <a:rPr lang="pt-BR" sz="3200" baseline="30000" dirty="0">
                <a:solidFill>
                  <a:srgbClr val="A79B91"/>
                </a:solidFill>
                <a:latin typeface="+mj-lt"/>
              </a:rPr>
              <a:t>de </a:t>
            </a:r>
          </a:p>
          <a:p>
            <a:endParaRPr lang="en-US" sz="2800" baseline="30000" dirty="0" smtClean="0">
              <a:solidFill>
                <a:srgbClr val="A79B91"/>
              </a:solidFill>
              <a:latin typeface="+mj-lt"/>
            </a:endParaRPr>
          </a:p>
          <a:p>
            <a:endParaRPr lang="en-US" sz="2800" baseline="30000" dirty="0">
              <a:solidFill>
                <a:srgbClr val="A79B91"/>
              </a:solidFill>
              <a:latin typeface="+mj-lt"/>
            </a:endParaRPr>
          </a:p>
          <a:p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/>
            </a:r>
            <a:br>
              <a:rPr lang="pt-BR" sz="3200" baseline="30000" dirty="0" smtClean="0">
                <a:solidFill>
                  <a:srgbClr val="A79B91"/>
                </a:solidFill>
                <a:latin typeface="+mj-lt"/>
              </a:rPr>
            </a:b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>dos </a:t>
            </a:r>
            <a:r>
              <a:rPr lang="pt-BR" sz="3200" baseline="30000" dirty="0">
                <a:solidFill>
                  <a:srgbClr val="A79B91"/>
                </a:solidFill>
                <a:latin typeface="+mj-lt"/>
              </a:rPr>
              <a:t>municípios </a:t>
            </a: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>do </a:t>
            </a:r>
            <a:br>
              <a:rPr lang="pt-BR" sz="3200" baseline="30000" dirty="0" smtClean="0">
                <a:solidFill>
                  <a:srgbClr val="A79B91"/>
                </a:solidFill>
                <a:latin typeface="+mj-lt"/>
              </a:rPr>
            </a:br>
            <a:endParaRPr lang="pt-BR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7052" y="3791200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aseline="30000" dirty="0">
                <a:solidFill>
                  <a:srgbClr val="A79B91"/>
                </a:solidFill>
                <a:latin typeface="+mj-lt"/>
              </a:rPr>
              <a:t>TOP </a:t>
            </a: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>50</a:t>
            </a:r>
            <a:r>
              <a:rPr lang="pt-BR" sz="3200" dirty="0" smtClean="0">
                <a:solidFill>
                  <a:srgbClr val="A79B91"/>
                </a:solidFill>
                <a:latin typeface="+mj-lt"/>
              </a:rPr>
              <a:t> </a:t>
            </a:r>
            <a:r>
              <a:rPr lang="pt-BR" sz="3200" baseline="30000" dirty="0" smtClean="0">
                <a:solidFill>
                  <a:srgbClr val="A79B91"/>
                </a:solidFill>
                <a:latin typeface="+mj-lt"/>
              </a:rPr>
              <a:t>do </a:t>
            </a:r>
            <a:r>
              <a:rPr lang="pt-BR" sz="3200" baseline="30000" dirty="0">
                <a:solidFill>
                  <a:srgbClr val="A79B91"/>
                </a:solidFill>
                <a:latin typeface="+mj-lt"/>
              </a:rPr>
              <a:t>ISLU. </a:t>
            </a:r>
            <a:endParaRPr lang="pt-BR" sz="3200" dirty="0"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135812" y="2465758"/>
            <a:ext cx="288310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>
                <a:solidFill>
                  <a:schemeClr val="accent6"/>
                </a:solidFill>
              </a:rPr>
              <a:t>80%</a:t>
            </a:r>
            <a:endParaRPr lang="pt-BR" sz="7200" dirty="0">
              <a:solidFill>
                <a:schemeClr val="accent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 flipH="1" flipV="1">
            <a:off x="9753340" y="4375392"/>
            <a:ext cx="817318" cy="638170"/>
            <a:chOff x="9831388" y="5562600"/>
            <a:chExt cx="685800" cy="620813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0517188" y="5562600"/>
              <a:ext cx="0" cy="620813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831388" y="5573813"/>
              <a:ext cx="6858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 bwMode="ltGray">
          <a:xfrm>
            <a:off x="7054784" y="4796866"/>
            <a:ext cx="2788130" cy="6189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4386" y="4823787"/>
            <a:ext cx="307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accent6"/>
                </a:solidFill>
                <a:latin typeface="Georgia" pitchFamily="18" charset="0"/>
              </a:rPr>
              <a:t>Cidades pequenas localizadas </a:t>
            </a:r>
            <a:r>
              <a:rPr lang="pt-BR" sz="1400" dirty="0" smtClean="0">
                <a:solidFill>
                  <a:schemeClr val="accent6"/>
                </a:solidFill>
                <a:latin typeface="Georgia" pitchFamily="18" charset="0"/>
              </a:rPr>
              <a:t/>
            </a:r>
            <a:br>
              <a:rPr lang="pt-BR" sz="1400" dirty="0" smtClean="0">
                <a:solidFill>
                  <a:schemeClr val="accent6"/>
                </a:solidFill>
                <a:latin typeface="Georgia" pitchFamily="18" charset="0"/>
              </a:rPr>
            </a:br>
            <a:r>
              <a:rPr lang="pt-BR" sz="1400" dirty="0" smtClean="0">
                <a:solidFill>
                  <a:schemeClr val="accent6"/>
                </a:solidFill>
                <a:latin typeface="Georgia" pitchFamily="18" charset="0"/>
              </a:rPr>
              <a:t>na </a:t>
            </a:r>
            <a:r>
              <a:rPr lang="pt-BR" sz="1400" dirty="0">
                <a:solidFill>
                  <a:schemeClr val="accent6"/>
                </a:solidFill>
                <a:latin typeface="Georgia" pitchFamily="18" charset="0"/>
              </a:rPr>
              <a:t>região sul do Brasil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373" y="1230868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  <a:latin typeface="+mj-lt"/>
              </a:rPr>
              <a:t>Composição do ISLU – TOP 10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59182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Resultados </a:t>
            </a:r>
            <a:r>
              <a:rPr lang="pt-BR" sz="2800" b="0" i="0" dirty="0" smtClean="0"/>
              <a:t>do Índice</a:t>
            </a:r>
            <a:endParaRPr lang="pt-BR" sz="2800" b="0" i="0" dirty="0"/>
          </a:p>
        </p:txBody>
      </p:sp>
      <p:sp>
        <p:nvSpPr>
          <p:cNvPr id="26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0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530501" y="1707483"/>
            <a:ext cx="454392" cy="3809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2" algn="ctr">
              <a:spcAft>
                <a:spcPts val="900"/>
              </a:spcAft>
            </a:pPr>
            <a:r>
              <a:rPr lang="pt-BR" sz="1200" b="1" dirty="0" smtClean="0">
                <a:solidFill>
                  <a:schemeClr val="accent6"/>
                </a:solidFill>
              </a:rPr>
              <a:t>0,737</a:t>
            </a:r>
            <a:endParaRPr lang="pt-BR" sz="1200" b="1" dirty="0">
              <a:solidFill>
                <a:schemeClr val="accent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7587" y="1295400"/>
            <a:ext cx="8259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i="0" dirty="0">
                <a:solidFill>
                  <a:schemeClr val="accent6"/>
                </a:solidFill>
              </a:rPr>
              <a:t>Composição do ISLU – Municípios acima de 250 mil habitantes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34968"/>
              </p:ext>
            </p:extLst>
          </p:nvPr>
        </p:nvGraphicFramePr>
        <p:xfrm>
          <a:off x="930876" y="1686572"/>
          <a:ext cx="4780667" cy="42036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0267"/>
                <a:gridCol w="533400"/>
                <a:gridCol w="1066800"/>
                <a:gridCol w="762000"/>
                <a:gridCol w="838200"/>
              </a:tblGrid>
              <a:tr h="289383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Município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UF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Pop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ISLU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Classe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Santos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433.565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Janeiro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6.453.682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Maringá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391.698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Campinas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1.154.617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Caxias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Sul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470.223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Sorocaba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637.187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0,722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Santo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André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707.613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Nova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Iguaçu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806.177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Curitiba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1.864.416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Blumenau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334.002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Osasco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693.271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Foz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Iguaçu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263.647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João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Pessoa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780.738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Londrina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543.003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Juiz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Fora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550.710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Limeira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294.128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Porto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Alegre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1.472.482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B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Bauru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364.562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Cascavel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309.259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São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Bernardo do Campo</a:t>
                      </a: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811.489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Barueri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259.555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Joinville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554.601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Canoas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339.979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4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Guarujá</a:t>
                      </a: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308.989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78087"/>
              </p:ext>
            </p:extLst>
          </p:nvPr>
        </p:nvGraphicFramePr>
        <p:xfrm>
          <a:off x="6355987" y="1670786"/>
          <a:ext cx="5105400" cy="48597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3600"/>
                <a:gridCol w="533400"/>
                <a:gridCol w="1066800"/>
                <a:gridCol w="609600"/>
                <a:gridCol w="762000"/>
              </a:tblGrid>
              <a:tr h="29407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Município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UF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Pop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ISLU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Classe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Governador Valadares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276.995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Belo Horizonte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2.491.109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Jundiaí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397.965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José do Rio Preto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438.354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339.461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Taubaté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299.423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Diadema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409.613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Guarujá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308.989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Governador Valadares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276.995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Belo Horizonte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2.491.109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Jundiaí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397.965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José do Rio Preto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438.354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339.461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Taubaté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299.423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Diadema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409.613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Paulo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11.895.893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Salvador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2.902.927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Vitória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352.104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Salvador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2.902.927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Vitória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352.104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Ribeirão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Preto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658.059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São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dos Campos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681.036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Betim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412.003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Gravataí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270.689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Aparecida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Goiânia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511.323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Contagem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643.476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8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Volta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Redonda</a:t>
                      </a: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262.259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593987" y="4201179"/>
            <a:ext cx="228601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22588" y="4201179"/>
            <a:ext cx="0" cy="19812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ltGray">
          <a:xfrm>
            <a:off x="1021987" y="5967039"/>
            <a:ext cx="4800601" cy="322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8387" y="5998928"/>
            <a:ext cx="4856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  <a:latin typeface="Georgia" pitchFamily="18" charset="0"/>
              </a:rPr>
              <a:t>Destas,</a:t>
            </a:r>
            <a:r>
              <a:rPr lang="pt-BR" sz="1200" b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pt-BR" sz="1200" b="1" dirty="0">
                <a:solidFill>
                  <a:schemeClr val="accent6"/>
                </a:solidFill>
                <a:latin typeface="Georgia" pitchFamily="18" charset="0"/>
              </a:rPr>
              <a:t>um terço </a:t>
            </a:r>
            <a:r>
              <a:rPr lang="pt-BR" sz="1200" dirty="0">
                <a:solidFill>
                  <a:schemeClr val="accent6"/>
                </a:solidFill>
                <a:latin typeface="Georgia" pitchFamily="18" charset="0"/>
              </a:rPr>
              <a:t>do </a:t>
            </a:r>
            <a:r>
              <a:rPr lang="pt-BR" sz="1200" b="1" dirty="0">
                <a:solidFill>
                  <a:schemeClr val="accent6"/>
                </a:solidFill>
                <a:latin typeface="Georgia" pitchFamily="18" charset="0"/>
              </a:rPr>
              <a:t>top 20 </a:t>
            </a:r>
            <a:r>
              <a:rPr lang="pt-BR" sz="1200" dirty="0" smtClean="0">
                <a:solidFill>
                  <a:schemeClr val="accent6"/>
                </a:solidFill>
                <a:latin typeface="Georgia" pitchFamily="18" charset="0"/>
              </a:rPr>
              <a:t>são cidades paulistas.</a:t>
            </a:r>
            <a:endParaRPr lang="pt-BR" sz="1200" dirty="0">
              <a:solidFill>
                <a:schemeClr val="accent6"/>
              </a:solidFill>
              <a:latin typeface="Georgia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39787" y="1670785"/>
            <a:ext cx="0" cy="3893058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236088" y="1687944"/>
            <a:ext cx="46108" cy="4842569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5813696" y="6130808"/>
            <a:ext cx="567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solidFill>
                  <a:schemeClr val="accent6"/>
                </a:solidFill>
              </a:rPr>
              <a:t>0,674</a:t>
            </a:r>
            <a:endParaRPr lang="pt-BR" sz="1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9182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Resultados </a:t>
            </a:r>
            <a:r>
              <a:rPr lang="pt-BR" sz="2800" b="0" i="0" dirty="0" smtClean="0"/>
              <a:t>do Índice</a:t>
            </a:r>
            <a:endParaRPr lang="pt-BR" sz="2800" b="0" i="0" dirty="0"/>
          </a:p>
        </p:txBody>
      </p:sp>
      <p:sp>
        <p:nvSpPr>
          <p:cNvPr id="17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39787" y="1676400"/>
            <a:ext cx="0" cy="4579652"/>
          </a:xfrm>
          <a:prstGeom prst="straightConnector1">
            <a:avLst/>
          </a:prstGeom>
          <a:ln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679078" y="3999740"/>
            <a:ext cx="228600" cy="3809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2" algn="ctr">
              <a:spcAft>
                <a:spcPts val="900"/>
              </a:spcAft>
            </a:pPr>
            <a:r>
              <a:rPr lang="pt-BR" sz="1200" b="1" dirty="0" smtClean="0">
                <a:solidFill>
                  <a:schemeClr val="accent6"/>
                </a:solidFill>
              </a:rPr>
              <a:t>                                                                                                            0,670</a:t>
            </a:r>
            <a:endParaRPr lang="pt-BR" sz="1200" b="1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17</a:t>
            </a:fld>
            <a:endParaRPr lang="pt-BR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36612"/>
              </p:ext>
            </p:extLst>
          </p:nvPr>
        </p:nvGraphicFramePr>
        <p:xfrm>
          <a:off x="930876" y="1692187"/>
          <a:ext cx="4780667" cy="47319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0111"/>
                <a:gridCol w="457200"/>
                <a:gridCol w="1066800"/>
                <a:gridCol w="609600"/>
                <a:gridCol w="756956"/>
              </a:tblGrid>
              <a:tr h="29981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Município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UF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Pop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ISLU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Classe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877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Mauá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448.776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Palmas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265.409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Campo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Grande</a:t>
                      </a: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843.120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Goiânia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1.412.364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Uberlândia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654.681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Feira de Santana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612.000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Macapá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446.757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Ipatinga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255.266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Recife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1.608.488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Campos dos Goytacazes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480.648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Praia Grande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293.695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Anápolis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361.991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Mossoró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284.288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Duque de Caxias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878.402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Vitória da Conquista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340.199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Guarulhos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1.312.197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Ananindeua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499.776</a:t>
                      </a:r>
                      <a:endParaRPr lang="pt-BR" sz="10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Natal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862.044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Brasília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2.852.372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Jaboatão dos Guararapes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680.943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Caruaru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342.328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Maria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274.838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Viamão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251.033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Embu das Artes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259.053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Suzano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282.441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Fortaleza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2.571.896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3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Vila Velha</a:t>
                      </a: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465.690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04618"/>
              </p:ext>
            </p:extLst>
          </p:nvPr>
        </p:nvGraphicFramePr>
        <p:xfrm>
          <a:off x="6355987" y="1676401"/>
          <a:ext cx="5105400" cy="44255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3600"/>
                <a:gridCol w="533400"/>
                <a:gridCol w="1066800"/>
                <a:gridCol w="609600"/>
                <a:gridCol w="762000"/>
              </a:tblGrid>
              <a:tr h="298870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Município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UF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Pop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ISLU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Classe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Florianópolis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461.524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Aracaju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623.766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Camaçari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281.413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Vicente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353.040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Niterói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495.470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Serra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476.428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Manaus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2.020.301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Marabá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257.062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Branco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363.928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Cuiabá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575.480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João de Meriti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460.711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0,583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Imperatriz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252.320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Olinda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388.821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Porto Velho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494.013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Maceió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1.005.319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Santarém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290.521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Paulista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319.769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Petrópolis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298.017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Juazeiro do Norte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263.704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0,536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Luís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1.064.197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 Vista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314.900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0,516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Teresina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840.600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Gonçalo</a:t>
                      </a:r>
                    </a:p>
                  </a:txBody>
                  <a:tcPr marL="108000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1.031.903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716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Belém</a:t>
                      </a:r>
                    </a:p>
                  </a:txBody>
                  <a:tcPr marL="108000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1.432.844</a:t>
                      </a:r>
                      <a:endParaRPr lang="pt-BR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6274735" y="1693559"/>
            <a:ext cx="7460" cy="4408316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3870234" y="4388232"/>
            <a:ext cx="4504214" cy="14735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2" algn="ctr">
              <a:spcAft>
                <a:spcPts val="900"/>
              </a:spcAft>
            </a:pPr>
            <a:r>
              <a:rPr lang="pt-BR" sz="1200" b="1" dirty="0" smtClean="0">
                <a:solidFill>
                  <a:schemeClr val="accent6"/>
                </a:solidFill>
              </a:rPr>
              <a:t>                           0,478                                                                                           </a:t>
            </a:r>
          </a:p>
          <a:p>
            <a:pPr indent="-274322" algn="ctr">
              <a:spcAft>
                <a:spcPts val="900"/>
              </a:spcAft>
            </a:pPr>
            <a:endParaRPr lang="pt-BR" sz="1200" b="1" dirty="0">
              <a:solidFill>
                <a:schemeClr val="accent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7587" y="1295400"/>
            <a:ext cx="82594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i="0" dirty="0">
                <a:solidFill>
                  <a:schemeClr val="accent6"/>
                </a:solidFill>
              </a:rPr>
              <a:t>Composição do ISLU – Municípios acima de 250 mil habitantes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9182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Resultados </a:t>
            </a:r>
            <a:r>
              <a:rPr lang="pt-BR" sz="2800" b="0" i="0" dirty="0" smtClean="0"/>
              <a:t>do Índice</a:t>
            </a:r>
            <a:endParaRPr lang="pt-BR" sz="2800" b="0" i="0" dirty="0"/>
          </a:p>
        </p:txBody>
      </p:sp>
      <p:sp>
        <p:nvSpPr>
          <p:cNvPr id="14" name="Rectangle 13"/>
          <p:cNvSpPr/>
          <p:nvPr/>
        </p:nvSpPr>
        <p:spPr bwMode="ltGray">
          <a:xfrm>
            <a:off x="5945188" y="6162482"/>
            <a:ext cx="4648200" cy="3376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5187" y="6162482"/>
            <a:ext cx="4856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  <a:latin typeface="Georgia" pitchFamily="18" charset="0"/>
              </a:rPr>
              <a:t>Destas,</a:t>
            </a:r>
            <a:r>
              <a:rPr lang="pt-BR" sz="1200" b="1" dirty="0" smtClean="0">
                <a:solidFill>
                  <a:schemeClr val="accent6"/>
                </a:solidFill>
                <a:latin typeface="Georgia" pitchFamily="18" charset="0"/>
              </a:rPr>
              <a:t> metade </a:t>
            </a:r>
            <a:r>
              <a:rPr lang="pt-BR" sz="1200" dirty="0" smtClean="0">
                <a:solidFill>
                  <a:schemeClr val="accent6"/>
                </a:solidFill>
                <a:latin typeface="Georgia" pitchFamily="18" charset="0"/>
              </a:rPr>
              <a:t>do</a:t>
            </a:r>
            <a:r>
              <a:rPr lang="pt-BR" sz="1200" b="1" dirty="0" smtClean="0">
                <a:solidFill>
                  <a:schemeClr val="accent6"/>
                </a:solidFill>
                <a:latin typeface="Georgia" pitchFamily="18" charset="0"/>
              </a:rPr>
              <a:t> </a:t>
            </a:r>
            <a:r>
              <a:rPr lang="pt-BR" sz="1200" b="1" dirty="0" err="1">
                <a:solidFill>
                  <a:schemeClr val="accent6"/>
                </a:solidFill>
                <a:latin typeface="Georgia" pitchFamily="18" charset="0"/>
              </a:rPr>
              <a:t>bottom</a:t>
            </a:r>
            <a:r>
              <a:rPr lang="pt-BR" sz="1200" b="1" dirty="0">
                <a:solidFill>
                  <a:schemeClr val="accent6"/>
                </a:solidFill>
                <a:latin typeface="Georgia" pitchFamily="18" charset="0"/>
              </a:rPr>
              <a:t> 20 </a:t>
            </a:r>
            <a:r>
              <a:rPr lang="pt-BR" sz="1200" dirty="0">
                <a:solidFill>
                  <a:schemeClr val="accent6"/>
                </a:solidFill>
                <a:latin typeface="Georgia" pitchFamily="18" charset="0"/>
              </a:rPr>
              <a:t>são cidades da Região Norte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945188" y="5099785"/>
            <a:ext cx="370612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5188" y="5099785"/>
            <a:ext cx="0" cy="108259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5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"/>
          <a:stretch/>
        </p:blipFill>
        <p:spPr>
          <a:xfrm flipH="1">
            <a:off x="1587" y="-52039"/>
            <a:ext cx="12193588" cy="6910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6630987" y="-25401"/>
            <a:ext cx="5564188" cy="6883401"/>
          </a:xfrm>
          <a:prstGeom prst="rect">
            <a:avLst/>
          </a:prstGeom>
          <a:solidFill>
            <a:schemeClr val="accent3">
              <a:alpha val="89804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2722" y="1361235"/>
            <a:ext cx="4271265" cy="914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pt-BR" sz="4000" b="0" i="0" dirty="0" smtClean="0">
                <a:solidFill>
                  <a:schemeClr val="bg1"/>
                </a:solidFill>
                <a:latin typeface="Georgia" pitchFamily="18" charset="0"/>
              </a:rPr>
              <a:t>Análises </a:t>
            </a:r>
            <a: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latin typeface="Georgia" pitchFamily="18" charset="0"/>
              </a:rPr>
              <a:t>adicionais</a:t>
            </a:r>
            <a:endParaRPr lang="pt-BR" sz="4000" b="0" i="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3"/>
          <a:stretch/>
        </p:blipFill>
        <p:spPr>
          <a:xfrm>
            <a:off x="-408860" y="-3307925"/>
            <a:ext cx="12602448" cy="104394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1987" y="1510139"/>
            <a:ext cx="4028093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Índices de </a:t>
            </a:r>
            <a:r>
              <a:rPr lang="pt-BR" sz="1800" b="1" dirty="0" smtClean="0">
                <a:solidFill>
                  <a:schemeClr val="accent3"/>
                </a:solidFill>
              </a:rPr>
              <a:t>Cobertura da Coleta </a:t>
            </a:r>
            <a:r>
              <a:rPr lang="pt-BR" sz="1800" b="1" dirty="0">
                <a:solidFill>
                  <a:schemeClr val="accent3"/>
                </a:solidFill>
              </a:rPr>
              <a:t>do Brasil e dos Estados </a:t>
            </a:r>
            <a:r>
              <a:rPr lang="pt-BR" sz="1800" b="1" dirty="0" smtClean="0">
                <a:solidFill>
                  <a:schemeClr val="accent3"/>
                </a:solidFill>
              </a:rPr>
              <a:t>brasileiros*</a:t>
            </a:r>
          </a:p>
          <a:p>
            <a:r>
              <a:rPr lang="pt-BR" sz="1050" b="1" dirty="0" smtClean="0">
                <a:solidFill>
                  <a:schemeClr val="accent3"/>
                </a:solidFill>
              </a:rPr>
              <a:t>*Considerando apenas a taxa média das cidades analisadas no estudo</a:t>
            </a:r>
            <a:endParaRPr lang="pt-BR" sz="1050" b="1" dirty="0"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387" y="438175"/>
            <a:ext cx="5791200" cy="603730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ltGray">
          <a:xfrm>
            <a:off x="5640387" y="3581400"/>
            <a:ext cx="1143000" cy="1143000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21387" y="3733800"/>
            <a:ext cx="457200" cy="337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0" i="0" dirty="0" smtClean="0">
                <a:solidFill>
                  <a:schemeClr val="bg1"/>
                </a:solidFill>
                <a:latin typeface="+mn-lt"/>
              </a:rPr>
              <a:t>BR</a:t>
            </a:r>
            <a:endParaRPr lang="pt-BR" sz="20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35888" y="4005735"/>
            <a:ext cx="1152299" cy="3479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chemeClr val="bg1"/>
                </a:solidFill>
              </a:rPr>
              <a:t>78%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9754" y="1214818"/>
            <a:ext cx="325763" cy="161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AM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26387" y="137598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81743" y="157983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043607" y="142374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CE</a:t>
            </a:r>
            <a:endParaRPr lang="pt-BR" sz="900" b="0" i="0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055019" y="36945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MG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477839" y="274751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MT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575537" y="395789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67818" y="427601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SP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926387" y="472042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37004" y="54615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07861" y="170119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RN</a:t>
            </a:r>
            <a:endParaRPr lang="pt-BR" sz="900" b="0" i="0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715702" y="2101034"/>
            <a:ext cx="296148" cy="140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PB</a:t>
            </a:r>
            <a:endParaRPr lang="pt-BR" sz="900" b="0" i="0" dirty="0"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57773" y="246103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PE</a:t>
            </a:r>
            <a:endParaRPr lang="pt-BR" sz="900" b="0" i="0" dirty="0"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407489" y="2678814"/>
            <a:ext cx="296148" cy="186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AL</a:t>
            </a:r>
            <a:endParaRPr lang="pt-BR" sz="900" b="0" i="0" dirty="0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214073" y="299700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SE</a:t>
            </a:r>
            <a:endParaRPr lang="pt-BR" sz="900" b="0" i="0" dirty="0">
              <a:latin typeface="+mn-lt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314707" y="3536498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DF</a:t>
            </a:r>
            <a:endParaRPr lang="pt-BR" sz="900" b="0" i="0" dirty="0">
              <a:latin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877885" y="415655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ES</a:t>
            </a:r>
            <a:endParaRPr lang="pt-BR" sz="900" b="0" i="0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618393" y="458181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RJ</a:t>
            </a:r>
            <a:endParaRPr lang="pt-BR" sz="900" b="0" i="0" dirty="0">
              <a:latin typeface="+mn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673842" y="53121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SC</a:t>
            </a:r>
            <a:endParaRPr lang="pt-BR" sz="900" b="0" i="0" dirty="0">
              <a:latin typeface="+mn-lt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67104" y="13230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65%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83075" y="146789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69%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883867" y="168961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61%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360362" y="285615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75%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121974" y="236542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55%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469905" y="40622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235537" y="437351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94%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916987" y="380870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871685" y="481788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625913" y="5552171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88%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587883" y="1774994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83%</a:t>
            </a:r>
            <a:endParaRPr lang="pt-BR" sz="12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0703637" y="21807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72%</a:t>
            </a:r>
            <a:endParaRPr lang="pt-BR" sz="12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636895" y="254127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76%</a:t>
            </a:r>
            <a:endParaRPr lang="pt-BR" sz="1200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219082" y="309188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76%</a:t>
            </a:r>
            <a:endParaRPr lang="pt-BR" sz="1200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379572" y="276319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74%</a:t>
            </a:r>
            <a:endParaRPr lang="pt-BR" sz="1200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306144" y="364244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98%</a:t>
            </a:r>
            <a:endParaRPr lang="pt-BR" sz="1200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9864871" y="425916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87%</a:t>
            </a:r>
            <a:endParaRPr lang="pt-BR" sz="1200" dirty="0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9625158" y="468548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94%</a:t>
            </a:r>
            <a:endParaRPr lang="pt-BR" sz="12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674719" y="540969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83%</a:t>
            </a:r>
            <a:endParaRPr lang="pt-BR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8673842" y="3596839"/>
            <a:ext cx="1575852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ltGray">
          <a:xfrm>
            <a:off x="8235537" y="3642446"/>
            <a:ext cx="232465" cy="247096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11851" y="36507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GO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59549" y="375062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90%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ltGray">
          <a:xfrm>
            <a:off x="5183187" y="2346227"/>
            <a:ext cx="228600" cy="24457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996119" y="23649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84776" y="22813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AC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 bwMode="ltGray">
          <a:xfrm>
            <a:off x="6345517" y="2747515"/>
            <a:ext cx="22160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196287" y="26560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62%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19797" y="25570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8059549" y="615360"/>
            <a:ext cx="208269" cy="256433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8159" y="53684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AP</a:t>
            </a:r>
            <a:endParaRPr lang="pt-BR" sz="900" b="0" i="0" dirty="0">
              <a:latin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85063" y="6083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96%</a:t>
            </a:r>
            <a:endParaRPr lang="pt-BR" sz="1200" dirty="0"/>
          </a:p>
        </p:txBody>
      </p:sp>
      <p:sp>
        <p:nvSpPr>
          <p:cNvPr id="83" name="Rectangle 82"/>
          <p:cNvSpPr/>
          <p:nvPr/>
        </p:nvSpPr>
        <p:spPr bwMode="ltGray">
          <a:xfrm>
            <a:off x="9482588" y="2154375"/>
            <a:ext cx="187587" cy="224284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88399" y="22646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PI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0030775" y="150009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74%</a:t>
            </a:r>
            <a:endParaRPr lang="pt-BR" sz="1200" dirty="0"/>
          </a:p>
        </p:txBody>
      </p:sp>
      <p:sp>
        <p:nvSpPr>
          <p:cNvPr id="85" name="Rectangle 84"/>
          <p:cNvSpPr/>
          <p:nvPr/>
        </p:nvSpPr>
        <p:spPr bwMode="ltGray">
          <a:xfrm>
            <a:off x="8468002" y="2747515"/>
            <a:ext cx="27647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64169" y="282541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483590" y="272036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TO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 bwMode="ltGray">
          <a:xfrm>
            <a:off x="9451261" y="2989800"/>
            <a:ext cx="303926" cy="2868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350019" y="302251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73%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82899" y="291585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BA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 bwMode="ltGray">
          <a:xfrm>
            <a:off x="6575854" y="791350"/>
            <a:ext cx="211825" cy="2754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414813" y="65286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13428" y="571157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6" y="2514600"/>
            <a:ext cx="211817" cy="28527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67" y="831583"/>
            <a:ext cx="211817" cy="2852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05" y="770090"/>
            <a:ext cx="211817" cy="2852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576" y="2869306"/>
            <a:ext cx="211817" cy="2852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426" y="3217780"/>
            <a:ext cx="211817" cy="2852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021" y="2063342"/>
            <a:ext cx="211817" cy="28527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721" y="2437293"/>
            <a:ext cx="211817" cy="2852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649" y="3391543"/>
            <a:ext cx="211817" cy="285272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45787" y="398277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E</a:t>
            </a:r>
          </a:p>
        </p:txBody>
      </p:sp>
      <p:sp>
        <p:nvSpPr>
          <p:cNvPr id="99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0" y="713084"/>
            <a:ext cx="2175078" cy="429916"/>
          </a:xfrm>
        </p:spPr>
        <p:txBody>
          <a:bodyPr/>
          <a:lstStyle/>
          <a:p>
            <a:r>
              <a:rPr lang="pt-BR" sz="2800" b="0" i="0" dirty="0" smtClean="0"/>
              <a:t>Agenda</a:t>
            </a:r>
            <a:endParaRPr lang="pt-BR" sz="2800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1081738" y="4281254"/>
            <a:ext cx="2272649" cy="2907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  <a:t>Contextualização</a:t>
            </a:r>
            <a:b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  <a:t>da </a:t>
            </a:r>
            <a:r>
              <a:rPr lang="pt-BR" sz="1500" b="1" dirty="0">
                <a:solidFill>
                  <a:schemeClr val="tx2"/>
                </a:solidFill>
                <a:latin typeface="Georgia" pitchFamily="18" charset="0"/>
              </a:rPr>
              <a:t>limpeza </a:t>
            </a:r>
            <a: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pt-BR" sz="1500" b="1" dirty="0" smtClean="0">
                <a:solidFill>
                  <a:schemeClr val="tx2"/>
                </a:solidFill>
                <a:latin typeface="Georgia" pitchFamily="18" charset="0"/>
              </a:rPr>
              <a:t>urbana </a:t>
            </a:r>
            <a:r>
              <a:rPr lang="pt-BR" sz="1500" b="1" dirty="0">
                <a:solidFill>
                  <a:schemeClr val="tx2"/>
                </a:solidFill>
                <a:latin typeface="Georgia" pitchFamily="18" charset="0"/>
              </a:rPr>
              <a:t>no Brasil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9187" y="4281254"/>
            <a:ext cx="1923536" cy="2907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pt-BR" sz="1600" b="1" dirty="0" smtClean="0">
                <a:solidFill>
                  <a:schemeClr val="accent4"/>
                </a:solidFill>
                <a:latin typeface="Georgia" pitchFamily="18" charset="0"/>
              </a:rPr>
              <a:t>Descrição do índice</a:t>
            </a:r>
            <a:endParaRPr lang="pt-BR" sz="1600" b="1" dirty="0">
              <a:solidFill>
                <a:schemeClr val="accent4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9989" y="4281254"/>
            <a:ext cx="1999734" cy="2907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pt-BR" sz="1600" b="1" dirty="0" smtClean="0">
                <a:solidFill>
                  <a:schemeClr val="accent6"/>
                </a:solidFill>
                <a:latin typeface="Georgia" pitchFamily="18" charset="0"/>
              </a:rPr>
              <a:t>Resultados do </a:t>
            </a:r>
            <a:r>
              <a:rPr lang="pt-BR" sz="1600" b="1" dirty="0">
                <a:solidFill>
                  <a:schemeClr val="accent6"/>
                </a:solidFill>
                <a:latin typeface="Georgia" pitchFamily="18" charset="0"/>
              </a:rPr>
              <a:t>índice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3587" y="1349167"/>
            <a:ext cx="10439400" cy="4061032"/>
            <a:chOff x="-1032643" y="1600200"/>
            <a:chExt cx="10439400" cy="367547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1032643" y="1600200"/>
              <a:ext cx="0" cy="36551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558157" y="1600200"/>
              <a:ext cx="0" cy="36551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48957" y="1600200"/>
              <a:ext cx="0" cy="36551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39757" y="1620503"/>
              <a:ext cx="0" cy="36551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406757" y="1620503"/>
              <a:ext cx="0" cy="36551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8898942" y="4281254"/>
            <a:ext cx="2272649" cy="2907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pt-BR" sz="1600" b="1" dirty="0">
                <a:solidFill>
                  <a:schemeClr val="accent3"/>
                </a:solidFill>
                <a:latin typeface="Georgia" pitchFamily="18" charset="0"/>
              </a:rPr>
              <a:t>Análises </a:t>
            </a:r>
            <a:r>
              <a:rPr lang="pt-BR" sz="1600" b="1" dirty="0" smtClean="0">
                <a:solidFill>
                  <a:schemeClr val="accent3"/>
                </a:solidFill>
                <a:latin typeface="Georgia" pitchFamily="18" charset="0"/>
              </a:rPr>
              <a:t>adicionais</a:t>
            </a:r>
            <a:endParaRPr lang="pt-BR" sz="16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387" y="1600200"/>
            <a:ext cx="1981200" cy="24864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6"/>
          <a:stretch/>
        </p:blipFill>
        <p:spPr>
          <a:xfrm>
            <a:off x="3677337" y="1583185"/>
            <a:ext cx="1963050" cy="24903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940" y="1541894"/>
            <a:ext cx="1977246" cy="25316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"/>
          <a:stretch/>
        </p:blipFill>
        <p:spPr>
          <a:xfrm flipH="1">
            <a:off x="8847817" y="1541894"/>
            <a:ext cx="2038321" cy="2486416"/>
          </a:xfrm>
          <a:prstGeom prst="rect">
            <a:avLst/>
          </a:prstGeom>
        </p:spPr>
      </p:pic>
      <p:sp>
        <p:nvSpPr>
          <p:cNvPr id="19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2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3"/>
          <a:stretch/>
        </p:blipFill>
        <p:spPr>
          <a:xfrm>
            <a:off x="-408860" y="-3307925"/>
            <a:ext cx="12602448" cy="104394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1987" y="1510139"/>
            <a:ext cx="4028093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Índices de </a:t>
            </a:r>
            <a:r>
              <a:rPr lang="pt-BR" sz="1800" b="1" dirty="0" smtClean="0">
                <a:solidFill>
                  <a:schemeClr val="accent3"/>
                </a:solidFill>
              </a:rPr>
              <a:t>arrecadação específica / dispêndio com limpeza urbana </a:t>
            </a:r>
            <a:r>
              <a:rPr lang="pt-BR" sz="1800" b="1" dirty="0">
                <a:solidFill>
                  <a:schemeClr val="accent3"/>
                </a:solidFill>
              </a:rPr>
              <a:t>do Brasil e dos Estados </a:t>
            </a:r>
            <a:r>
              <a:rPr lang="pt-BR" sz="1800" b="1" dirty="0" smtClean="0">
                <a:solidFill>
                  <a:schemeClr val="accent3"/>
                </a:solidFill>
              </a:rPr>
              <a:t>brasileiros*</a:t>
            </a:r>
          </a:p>
          <a:p>
            <a:r>
              <a:rPr lang="pt-BR" sz="1050" b="1" dirty="0" smtClean="0">
                <a:solidFill>
                  <a:schemeClr val="accent3"/>
                </a:solidFill>
              </a:rPr>
              <a:t>*Considerando apenas as taxas médias das cidades analisadas no estudo</a:t>
            </a:r>
            <a:endParaRPr lang="pt-BR" sz="1050" b="1" dirty="0"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387" y="438175"/>
            <a:ext cx="5791200" cy="603730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ltGray">
          <a:xfrm>
            <a:off x="5640387" y="3581400"/>
            <a:ext cx="1143000" cy="1143000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21387" y="3733800"/>
            <a:ext cx="457200" cy="337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0" i="0" dirty="0" smtClean="0">
                <a:solidFill>
                  <a:schemeClr val="bg1"/>
                </a:solidFill>
                <a:latin typeface="+mn-lt"/>
              </a:rPr>
              <a:t>BR</a:t>
            </a:r>
            <a:endParaRPr lang="pt-BR" sz="20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00587" y="3994917"/>
            <a:ext cx="1152299" cy="3479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chemeClr val="bg1"/>
                </a:solidFill>
              </a:rPr>
              <a:t>10%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9754" y="1214818"/>
            <a:ext cx="325763" cy="161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AM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26387" y="137598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81743" y="157983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043607" y="142374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CE</a:t>
            </a:r>
            <a:endParaRPr lang="pt-BR" sz="900" b="0" i="0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055019" y="36945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MG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477839" y="274751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MT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575537" y="395789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67818" y="427601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SP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926387" y="472042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37004" y="54615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07861" y="170119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RN</a:t>
            </a:r>
            <a:endParaRPr lang="pt-BR" sz="900" b="0" i="0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715702" y="2101034"/>
            <a:ext cx="296148" cy="140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PB</a:t>
            </a:r>
            <a:endParaRPr lang="pt-BR" sz="900" b="0" i="0" dirty="0"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57773" y="246103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PE</a:t>
            </a:r>
            <a:endParaRPr lang="pt-BR" sz="900" b="0" i="0" dirty="0"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407489" y="2678814"/>
            <a:ext cx="296148" cy="186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AL</a:t>
            </a:r>
            <a:endParaRPr lang="pt-BR" sz="900" b="0" i="0" dirty="0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214073" y="299700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SE</a:t>
            </a:r>
            <a:endParaRPr lang="pt-BR" sz="900" b="0" i="0" dirty="0">
              <a:latin typeface="+mn-lt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314707" y="3536498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DF</a:t>
            </a:r>
            <a:endParaRPr lang="pt-BR" sz="900" b="0" i="0" dirty="0">
              <a:latin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877885" y="415655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ES</a:t>
            </a:r>
            <a:endParaRPr lang="pt-BR" sz="900" b="0" i="0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618393" y="458181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RJ</a:t>
            </a:r>
            <a:endParaRPr lang="pt-BR" sz="900" b="0" i="0" dirty="0">
              <a:latin typeface="+mn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673842" y="53121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SC</a:t>
            </a:r>
            <a:endParaRPr lang="pt-BR" sz="900" b="0" i="0" dirty="0">
              <a:latin typeface="+mn-lt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67104" y="13230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0</a:t>
            </a:r>
            <a:r>
              <a:rPr lang="pt-BR" sz="1200" dirty="0" smtClean="0">
                <a:solidFill>
                  <a:schemeClr val="bg1"/>
                </a:solidFill>
              </a:rPr>
              <a:t>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83075" y="146789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6</a:t>
            </a:r>
            <a:r>
              <a:rPr lang="pt-BR" sz="1200" dirty="0" smtClean="0">
                <a:solidFill>
                  <a:schemeClr val="bg1"/>
                </a:solidFill>
              </a:rPr>
              <a:t>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883867" y="168961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360362" y="285615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13%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121974" y="236542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3</a:t>
            </a:r>
            <a:r>
              <a:rPr lang="pt-BR" sz="1200" dirty="0" smtClean="0">
                <a:solidFill>
                  <a:schemeClr val="bg1"/>
                </a:solidFill>
              </a:rPr>
              <a:t>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469905" y="40622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7</a:t>
            </a:r>
            <a:r>
              <a:rPr lang="pt-BR" sz="1200" dirty="0" smtClean="0">
                <a:solidFill>
                  <a:schemeClr val="bg1"/>
                </a:solidFill>
              </a:rPr>
              <a:t>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235537" y="437351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18%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916987" y="380870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871685" y="481788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31%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625913" y="5552171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22%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587883" y="1774994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2%</a:t>
            </a:r>
            <a:endParaRPr lang="pt-BR" sz="12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0703637" y="21807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0,38%</a:t>
            </a:r>
            <a:endParaRPr lang="pt-BR" sz="12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636895" y="254127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/>
              <a:t>7</a:t>
            </a:r>
            <a:r>
              <a:rPr lang="pt-BR" sz="1200" dirty="0" smtClean="0"/>
              <a:t>%</a:t>
            </a:r>
            <a:endParaRPr lang="pt-BR" sz="1200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219082" y="309188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0,1%</a:t>
            </a:r>
            <a:endParaRPr lang="pt-BR" sz="1200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379572" y="276319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0,74%</a:t>
            </a:r>
            <a:endParaRPr lang="pt-BR" sz="1200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306144" y="364244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34%</a:t>
            </a:r>
            <a:endParaRPr lang="pt-BR" sz="1200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9864871" y="425916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/>
              <a:t>9</a:t>
            </a:r>
            <a:r>
              <a:rPr lang="pt-BR" sz="1200" dirty="0" smtClean="0"/>
              <a:t>%</a:t>
            </a:r>
            <a:endParaRPr lang="pt-BR" sz="1200" dirty="0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9625158" y="468548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17%</a:t>
            </a:r>
            <a:endParaRPr lang="pt-BR" sz="12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674719" y="540969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33%</a:t>
            </a:r>
            <a:endParaRPr lang="pt-BR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8673842" y="3596839"/>
            <a:ext cx="1575852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ltGray">
          <a:xfrm>
            <a:off x="8235537" y="3642446"/>
            <a:ext cx="232465" cy="247096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11851" y="36507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GO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59549" y="375062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ltGray">
          <a:xfrm>
            <a:off x="5183187" y="2346227"/>
            <a:ext cx="228600" cy="24457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996119" y="23649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84776" y="22813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AC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 bwMode="ltGray">
          <a:xfrm>
            <a:off x="6345517" y="2747515"/>
            <a:ext cx="22160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196287" y="26560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21%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19797" y="25570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8059549" y="615360"/>
            <a:ext cx="208269" cy="256433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8159" y="53684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AP</a:t>
            </a:r>
            <a:endParaRPr lang="pt-BR" sz="900" b="0" i="0" dirty="0">
              <a:latin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85063" y="6083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/>
              <a:t>0</a:t>
            </a:r>
            <a:r>
              <a:rPr lang="pt-BR" sz="1200" dirty="0" smtClean="0"/>
              <a:t>%</a:t>
            </a:r>
            <a:endParaRPr lang="pt-BR" sz="1200" dirty="0"/>
          </a:p>
        </p:txBody>
      </p:sp>
      <p:sp>
        <p:nvSpPr>
          <p:cNvPr id="83" name="Rectangle 82"/>
          <p:cNvSpPr/>
          <p:nvPr/>
        </p:nvSpPr>
        <p:spPr bwMode="ltGray">
          <a:xfrm>
            <a:off x="9482588" y="2154375"/>
            <a:ext cx="187587" cy="224284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88399" y="22646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PI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0030775" y="150009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/>
              <a:t>0</a:t>
            </a:r>
            <a:r>
              <a:rPr lang="pt-BR" sz="1200" dirty="0" smtClean="0"/>
              <a:t>%</a:t>
            </a:r>
            <a:endParaRPr lang="pt-BR" sz="1200" dirty="0"/>
          </a:p>
        </p:txBody>
      </p:sp>
      <p:sp>
        <p:nvSpPr>
          <p:cNvPr id="85" name="Rectangle 84"/>
          <p:cNvSpPr/>
          <p:nvPr/>
        </p:nvSpPr>
        <p:spPr bwMode="ltGray">
          <a:xfrm>
            <a:off x="8468002" y="2747515"/>
            <a:ext cx="27647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64169" y="282541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0,62%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483590" y="272036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TO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 bwMode="ltGray">
          <a:xfrm>
            <a:off x="9451261" y="2989800"/>
            <a:ext cx="303926" cy="2868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350019" y="302251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0,94%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82899" y="291585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BA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 bwMode="ltGray">
          <a:xfrm>
            <a:off x="6575854" y="791350"/>
            <a:ext cx="211825" cy="2754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414813" y="65286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26%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13428" y="571157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6" y="2514600"/>
            <a:ext cx="211817" cy="28527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67" y="831583"/>
            <a:ext cx="211817" cy="2852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05" y="770090"/>
            <a:ext cx="211817" cy="2852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576" y="2869306"/>
            <a:ext cx="211817" cy="2852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426" y="3217780"/>
            <a:ext cx="211817" cy="2852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021" y="2063342"/>
            <a:ext cx="211817" cy="28527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721" y="2437293"/>
            <a:ext cx="211817" cy="2852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649" y="3391543"/>
            <a:ext cx="211817" cy="285272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45787" y="398277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S</a:t>
            </a:r>
          </a:p>
        </p:txBody>
      </p:sp>
      <p:sp>
        <p:nvSpPr>
          <p:cNvPr id="99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3"/>
          <a:stretch/>
        </p:blipFill>
        <p:spPr>
          <a:xfrm>
            <a:off x="-408860" y="-3307925"/>
            <a:ext cx="12602448" cy="104394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1987" y="1510139"/>
            <a:ext cx="4028093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3"/>
                </a:solidFill>
              </a:rPr>
              <a:t>% das cidades que destinam corretamente no </a:t>
            </a:r>
            <a:r>
              <a:rPr lang="pt-BR" sz="1800" b="1" dirty="0">
                <a:solidFill>
                  <a:schemeClr val="accent3"/>
                </a:solidFill>
              </a:rPr>
              <a:t>Brasil e </a:t>
            </a:r>
            <a:r>
              <a:rPr lang="pt-BR" sz="1800" b="1" dirty="0" smtClean="0">
                <a:solidFill>
                  <a:schemeClr val="accent3"/>
                </a:solidFill>
              </a:rPr>
              <a:t>nos </a:t>
            </a:r>
            <a:r>
              <a:rPr lang="pt-BR" sz="1800" b="1" dirty="0">
                <a:solidFill>
                  <a:schemeClr val="accent3"/>
                </a:solidFill>
              </a:rPr>
              <a:t>Estados </a:t>
            </a:r>
            <a:r>
              <a:rPr lang="pt-BR" sz="1800" b="1" dirty="0" smtClean="0">
                <a:solidFill>
                  <a:schemeClr val="accent3"/>
                </a:solidFill>
              </a:rPr>
              <a:t>brasileiros*</a:t>
            </a:r>
          </a:p>
          <a:p>
            <a:r>
              <a:rPr lang="pt-BR" sz="1050" b="1" dirty="0" smtClean="0">
                <a:solidFill>
                  <a:schemeClr val="accent3"/>
                </a:solidFill>
              </a:rPr>
              <a:t>*Considerando apenas as cidades analisadas no estudo</a:t>
            </a:r>
            <a:endParaRPr lang="pt-BR" sz="1050" b="1" dirty="0"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387" y="438175"/>
            <a:ext cx="5791200" cy="603730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ltGray">
          <a:xfrm>
            <a:off x="5640387" y="3581400"/>
            <a:ext cx="1143000" cy="1143000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21387" y="3733800"/>
            <a:ext cx="457200" cy="337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0" i="0" dirty="0" smtClean="0">
                <a:solidFill>
                  <a:schemeClr val="bg1"/>
                </a:solidFill>
                <a:latin typeface="+mn-lt"/>
              </a:rPr>
              <a:t>BR</a:t>
            </a:r>
            <a:endParaRPr lang="pt-BR" sz="20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35888" y="4005735"/>
            <a:ext cx="1152299" cy="3479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chemeClr val="bg1"/>
                </a:solidFill>
              </a:rPr>
              <a:t>28%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9754" y="1214818"/>
            <a:ext cx="325763" cy="161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AM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26387" y="137598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81743" y="157983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043607" y="142374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CE</a:t>
            </a:r>
            <a:endParaRPr lang="pt-BR" sz="900" b="0" i="0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055019" y="36945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MG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477839" y="274751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MT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575537" y="395789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67818" y="427601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SP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926387" y="472042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37004" y="54615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07861" y="170119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RN</a:t>
            </a:r>
            <a:endParaRPr lang="pt-BR" sz="900" b="0" i="0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715702" y="2101034"/>
            <a:ext cx="296148" cy="140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PB</a:t>
            </a:r>
            <a:endParaRPr lang="pt-BR" sz="900" b="0" i="0" dirty="0"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57773" y="246103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PE</a:t>
            </a:r>
            <a:endParaRPr lang="pt-BR" sz="900" b="0" i="0" dirty="0"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407489" y="2678814"/>
            <a:ext cx="296148" cy="186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AL</a:t>
            </a:r>
            <a:endParaRPr lang="pt-BR" sz="900" b="0" i="0" dirty="0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214073" y="299700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SE</a:t>
            </a:r>
            <a:endParaRPr lang="pt-BR" sz="900" b="0" i="0" dirty="0">
              <a:latin typeface="+mn-lt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314707" y="3536498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DF</a:t>
            </a:r>
            <a:endParaRPr lang="pt-BR" sz="900" b="0" i="0" dirty="0">
              <a:latin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877885" y="415655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ES</a:t>
            </a:r>
            <a:endParaRPr lang="pt-BR" sz="900" b="0" i="0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618393" y="458181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RJ</a:t>
            </a:r>
            <a:endParaRPr lang="pt-BR" sz="900" b="0" i="0" dirty="0">
              <a:latin typeface="+mn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673842" y="53121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SC</a:t>
            </a:r>
            <a:endParaRPr lang="pt-BR" sz="900" b="0" i="0" dirty="0">
              <a:latin typeface="+mn-lt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67104" y="13230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83075" y="146789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883867" y="168961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360362" y="285615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11%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121974" y="236542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469905" y="40622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235537" y="437351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73%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916987" y="380870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28%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871685" y="481788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56%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625913" y="5552171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587883" y="1774994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18%</a:t>
            </a:r>
            <a:endParaRPr lang="pt-BR" sz="12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0703637" y="21807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15%</a:t>
            </a:r>
            <a:endParaRPr lang="pt-BR" sz="12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636895" y="254127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20%</a:t>
            </a:r>
            <a:endParaRPr lang="pt-BR" sz="1200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219082" y="309188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16%</a:t>
            </a:r>
            <a:endParaRPr lang="pt-BR" sz="1200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379572" y="276319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8%</a:t>
            </a:r>
            <a:endParaRPr lang="pt-BR" sz="1200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306144" y="364244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0%</a:t>
            </a:r>
            <a:endParaRPr lang="pt-BR" sz="1200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9864871" y="425916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69%</a:t>
            </a:r>
            <a:endParaRPr lang="pt-BR" sz="1200" dirty="0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9625158" y="468548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64%</a:t>
            </a:r>
            <a:endParaRPr lang="pt-BR" sz="12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674719" y="540969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95%</a:t>
            </a:r>
            <a:endParaRPr lang="pt-BR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8673842" y="3596839"/>
            <a:ext cx="1575852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ltGray">
          <a:xfrm>
            <a:off x="8235537" y="3642446"/>
            <a:ext cx="232465" cy="247096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11851" y="36507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GO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59549" y="375062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23%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ltGray">
          <a:xfrm>
            <a:off x="5183187" y="2346227"/>
            <a:ext cx="228600" cy="24457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996119" y="23649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84776" y="22813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AC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 bwMode="ltGray">
          <a:xfrm>
            <a:off x="6345517" y="2747515"/>
            <a:ext cx="22160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196287" y="26560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19797" y="25570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8059549" y="615360"/>
            <a:ext cx="208269" cy="256433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8159" y="53684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AP</a:t>
            </a:r>
            <a:endParaRPr lang="pt-BR" sz="900" b="0" i="0" dirty="0">
              <a:latin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85063" y="6083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100%</a:t>
            </a:r>
            <a:endParaRPr lang="pt-BR" sz="1200" dirty="0"/>
          </a:p>
        </p:txBody>
      </p:sp>
      <p:sp>
        <p:nvSpPr>
          <p:cNvPr id="83" name="Rectangle 82"/>
          <p:cNvSpPr/>
          <p:nvPr/>
        </p:nvSpPr>
        <p:spPr bwMode="ltGray">
          <a:xfrm>
            <a:off x="9482588" y="2154375"/>
            <a:ext cx="187587" cy="224284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88399" y="22646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PI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0030775" y="150009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7%</a:t>
            </a:r>
            <a:endParaRPr lang="pt-BR" sz="1200" dirty="0"/>
          </a:p>
        </p:txBody>
      </p:sp>
      <p:sp>
        <p:nvSpPr>
          <p:cNvPr id="85" name="Rectangle 84"/>
          <p:cNvSpPr/>
          <p:nvPr/>
        </p:nvSpPr>
        <p:spPr bwMode="ltGray">
          <a:xfrm>
            <a:off x="8468002" y="2747515"/>
            <a:ext cx="27647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64169" y="282541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16%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483590" y="272036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TO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 bwMode="ltGray">
          <a:xfrm>
            <a:off x="9451261" y="2989800"/>
            <a:ext cx="303926" cy="2868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350019" y="302251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14%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82899" y="291585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BA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 bwMode="ltGray">
          <a:xfrm>
            <a:off x="6575854" y="791350"/>
            <a:ext cx="211825" cy="2754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414813" y="65286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13428" y="571157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6" y="2514600"/>
            <a:ext cx="211817" cy="28527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67" y="831583"/>
            <a:ext cx="211817" cy="2852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05" y="770090"/>
            <a:ext cx="211817" cy="2852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576" y="2869306"/>
            <a:ext cx="211817" cy="2852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426" y="3217780"/>
            <a:ext cx="211817" cy="2852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021" y="2063342"/>
            <a:ext cx="211817" cy="28527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721" y="2437293"/>
            <a:ext cx="211817" cy="2852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649" y="3391543"/>
            <a:ext cx="211817" cy="285272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967704" y="398277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I</a:t>
            </a:r>
          </a:p>
        </p:txBody>
      </p:sp>
      <p:sp>
        <p:nvSpPr>
          <p:cNvPr id="99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3"/>
          <a:stretch/>
        </p:blipFill>
        <p:spPr>
          <a:xfrm>
            <a:off x="-408860" y="-3307925"/>
            <a:ext cx="12602448" cy="104394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1987" y="1510139"/>
            <a:ext cx="3786089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Índices de reciclagem do Brasil e dos Estados </a:t>
            </a:r>
            <a:r>
              <a:rPr lang="pt-BR" sz="1800" b="1" dirty="0" smtClean="0">
                <a:solidFill>
                  <a:schemeClr val="accent3"/>
                </a:solidFill>
              </a:rPr>
              <a:t>brasileiros*</a:t>
            </a:r>
          </a:p>
          <a:p>
            <a:r>
              <a:rPr lang="pt-BR" sz="1050" b="1" dirty="0" smtClean="0">
                <a:solidFill>
                  <a:schemeClr val="accent3"/>
                </a:solidFill>
              </a:rPr>
              <a:t>*Considerando apenas as cidades analisadas no estudo</a:t>
            </a:r>
            <a:endParaRPr lang="pt-BR" sz="1050" b="1" dirty="0"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387" y="438175"/>
            <a:ext cx="5791200" cy="603730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ltGray">
          <a:xfrm>
            <a:off x="5640387" y="3581400"/>
            <a:ext cx="1143000" cy="1143000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21387" y="3733800"/>
            <a:ext cx="457200" cy="337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0" i="0" dirty="0" smtClean="0">
                <a:solidFill>
                  <a:schemeClr val="bg1"/>
                </a:solidFill>
                <a:latin typeface="+mn-lt"/>
              </a:rPr>
              <a:t>BR</a:t>
            </a:r>
            <a:endParaRPr lang="pt-BR" sz="20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21802" y="4005735"/>
            <a:ext cx="1152299" cy="3479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chemeClr val="bg1"/>
                </a:solidFill>
              </a:rPr>
              <a:t>4,08%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9754" y="1214818"/>
            <a:ext cx="325763" cy="161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AM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26387" y="137598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81743" y="157983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043607" y="142374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CE</a:t>
            </a:r>
            <a:endParaRPr lang="pt-BR" sz="900" b="0" i="0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055019" y="36945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MG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477839" y="274751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MT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575537" y="395789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MS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267818" y="427601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SP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926387" y="472042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37004" y="54615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RS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607861" y="1701194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RN</a:t>
            </a:r>
            <a:endParaRPr lang="pt-BR" sz="900" b="0" i="0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715702" y="2101034"/>
            <a:ext cx="296148" cy="140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PB</a:t>
            </a:r>
            <a:endParaRPr lang="pt-BR" sz="900" b="0" i="0" dirty="0"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57773" y="2461031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PE</a:t>
            </a:r>
            <a:endParaRPr lang="pt-BR" sz="900" b="0" i="0" dirty="0"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407489" y="2678814"/>
            <a:ext cx="296148" cy="186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AL</a:t>
            </a:r>
            <a:endParaRPr lang="pt-BR" sz="900" b="0" i="0" dirty="0">
              <a:latin typeface="+mn-lt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214073" y="299700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SE</a:t>
            </a:r>
            <a:endParaRPr lang="pt-BR" sz="900" b="0" i="0" dirty="0">
              <a:latin typeface="+mn-lt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0314707" y="3536498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DF</a:t>
            </a:r>
            <a:endParaRPr lang="pt-BR" sz="900" b="0" i="0" dirty="0">
              <a:latin typeface="+mn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877885" y="4156552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ES</a:t>
            </a:r>
            <a:endParaRPr lang="pt-BR" sz="900" b="0" i="0" dirty="0">
              <a:latin typeface="+mn-l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618393" y="4581813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RJ</a:t>
            </a:r>
            <a:endParaRPr lang="pt-BR" sz="900" b="0" i="0" dirty="0">
              <a:latin typeface="+mn-lt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673842" y="53121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SC</a:t>
            </a:r>
            <a:endParaRPr lang="pt-BR" sz="900" b="0" i="0" dirty="0">
              <a:latin typeface="+mn-lt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867104" y="13230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0,39%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783075" y="146789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0,09%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883867" y="168961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0,02%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360362" y="285615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1,67%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121974" y="236542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1,72%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469905" y="40622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5,56%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235537" y="437351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3</a:t>
            </a:r>
            <a:r>
              <a:rPr lang="pt-BR" sz="1200" dirty="0" smtClean="0">
                <a:solidFill>
                  <a:schemeClr val="bg1"/>
                </a:solidFill>
              </a:rPr>
              <a:t>,85%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916987" y="380870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4,69%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871685" y="481788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8,90%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625913" y="5552171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7,00%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587883" y="1774994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1,10%</a:t>
            </a:r>
            <a:endParaRPr lang="pt-BR" sz="12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0703637" y="21807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0,69%</a:t>
            </a:r>
            <a:endParaRPr lang="pt-BR" sz="12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636895" y="254127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0,27%</a:t>
            </a:r>
            <a:endParaRPr lang="pt-BR" sz="1200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219082" y="309188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0,10%</a:t>
            </a:r>
            <a:endParaRPr lang="pt-BR" sz="1200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379572" y="276319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1,68%</a:t>
            </a:r>
            <a:endParaRPr lang="pt-BR" sz="1200" dirty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306144" y="3642446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1,29%</a:t>
            </a:r>
            <a:endParaRPr lang="pt-BR" sz="1200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9864871" y="425916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2,43%</a:t>
            </a:r>
            <a:endParaRPr lang="pt-BR" sz="1200" dirty="0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9625158" y="4685483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1,04%</a:t>
            </a:r>
            <a:endParaRPr lang="pt-BR" sz="1200" dirty="0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8674719" y="540969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7,3%</a:t>
            </a:r>
            <a:endParaRPr lang="pt-BR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8673842" y="3596839"/>
            <a:ext cx="1575852" cy="0"/>
          </a:xfrm>
          <a:prstGeom prst="line">
            <a:avLst/>
          </a:prstGeom>
          <a:ln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 bwMode="ltGray">
          <a:xfrm>
            <a:off x="8235537" y="3642446"/>
            <a:ext cx="232465" cy="247096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11851" y="36507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GO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059549" y="375062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bg1"/>
                </a:solidFill>
              </a:rPr>
              <a:t>1</a:t>
            </a:r>
            <a:r>
              <a:rPr lang="pt-BR" sz="1200" dirty="0" smtClean="0">
                <a:solidFill>
                  <a:schemeClr val="bg1"/>
                </a:solidFill>
              </a:rPr>
              <a:t>,99%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ltGray">
          <a:xfrm>
            <a:off x="5183187" y="2346227"/>
            <a:ext cx="228600" cy="24457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996119" y="236495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0,02%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84776" y="2281335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AC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 bwMode="ltGray">
          <a:xfrm>
            <a:off x="6345517" y="2747515"/>
            <a:ext cx="22160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196287" y="2656038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0,79%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19797" y="2557010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8059549" y="615360"/>
            <a:ext cx="208269" cy="256433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98159" y="53684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latin typeface="+mn-lt"/>
              </a:rPr>
              <a:t>AP</a:t>
            </a:r>
            <a:endParaRPr lang="pt-BR" sz="900" b="0" i="0" dirty="0">
              <a:latin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85063" y="608335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0,01%</a:t>
            </a:r>
            <a:endParaRPr lang="pt-BR" sz="1200" dirty="0"/>
          </a:p>
        </p:txBody>
      </p:sp>
      <p:sp>
        <p:nvSpPr>
          <p:cNvPr id="83" name="Rectangle 82"/>
          <p:cNvSpPr/>
          <p:nvPr/>
        </p:nvSpPr>
        <p:spPr bwMode="ltGray">
          <a:xfrm>
            <a:off x="9482588" y="2154375"/>
            <a:ext cx="187587" cy="224284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88399" y="226469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PI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0030775" y="1500090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/>
              <a:t>2,34%</a:t>
            </a:r>
            <a:endParaRPr lang="pt-BR" sz="1200" dirty="0"/>
          </a:p>
        </p:txBody>
      </p:sp>
      <p:sp>
        <p:nvSpPr>
          <p:cNvPr id="85" name="Rectangle 84"/>
          <p:cNvSpPr/>
          <p:nvPr/>
        </p:nvSpPr>
        <p:spPr bwMode="ltGray">
          <a:xfrm>
            <a:off x="8468002" y="2747515"/>
            <a:ext cx="276474" cy="24949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364169" y="2825417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0,60%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483590" y="2720369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TO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 bwMode="ltGray">
          <a:xfrm>
            <a:off x="9451261" y="2989800"/>
            <a:ext cx="303926" cy="2868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350019" y="3022519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0,77%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82899" y="2915856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BA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 bwMode="ltGray">
          <a:xfrm>
            <a:off x="6575854" y="791350"/>
            <a:ext cx="211825" cy="2754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414813" y="652862"/>
            <a:ext cx="684927" cy="226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 smtClean="0">
                <a:solidFill>
                  <a:schemeClr val="bg1"/>
                </a:solidFill>
              </a:rPr>
              <a:t>0,00%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13428" y="571157"/>
            <a:ext cx="296148" cy="195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" b="0" i="0" dirty="0" smtClean="0">
                <a:solidFill>
                  <a:schemeClr val="bg1"/>
                </a:solidFill>
                <a:latin typeface="+mn-lt"/>
              </a:rPr>
              <a:t>RR</a:t>
            </a:r>
            <a:endParaRPr lang="pt-BR" sz="9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6" y="2514600"/>
            <a:ext cx="211817" cy="28527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67" y="831583"/>
            <a:ext cx="211817" cy="2852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05" y="770090"/>
            <a:ext cx="211817" cy="2852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576" y="2869306"/>
            <a:ext cx="211817" cy="2852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426" y="3217780"/>
            <a:ext cx="211817" cy="2852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021" y="2063342"/>
            <a:ext cx="211817" cy="28527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721" y="2437293"/>
            <a:ext cx="211817" cy="2852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649" y="3391543"/>
            <a:ext cx="211817" cy="285272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45787" y="398277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R</a:t>
            </a:r>
          </a:p>
        </p:txBody>
      </p:sp>
      <p:sp>
        <p:nvSpPr>
          <p:cNvPr id="99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3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7109" y="2286000"/>
            <a:ext cx="5308878" cy="3500939"/>
          </a:xfrm>
        </p:spPr>
        <p:txBody>
          <a:bodyPr/>
          <a:lstStyle/>
          <a:p>
            <a:pPr indent="0"/>
            <a:r>
              <a:rPr lang="pt-BR" sz="1600" dirty="0"/>
              <a:t>O Estado do Paraná é notório pelo pioneirismo na educação ambiental e conscientização da população com relação ao tema resíduos </a:t>
            </a:r>
            <a:r>
              <a:rPr lang="pt-BR" sz="1600" dirty="0" smtClean="0"/>
              <a:t>sólidos. Desde </a:t>
            </a:r>
            <a:r>
              <a:rPr lang="pt-BR" sz="1600" dirty="0"/>
              <a:t>o final da </a:t>
            </a:r>
            <a:r>
              <a:rPr lang="pt-BR" sz="1600" b="1" dirty="0"/>
              <a:t>década de 80</a:t>
            </a:r>
            <a:r>
              <a:rPr lang="pt-BR" sz="1600" dirty="0"/>
              <a:t>, os municípios no Paraná investem em iniciativas pioneiras, lideradas pela cidade de Curitiba:</a:t>
            </a:r>
          </a:p>
          <a:p>
            <a:pPr marL="177800" indent="-1778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/>
                </a:solidFill>
              </a:rPr>
              <a:t>Programa Câmbio Verde: </a:t>
            </a:r>
            <a:r>
              <a:rPr lang="pt-BR" sz="1600" dirty="0"/>
              <a:t>iniciativa que permite a troca de resíduos por alimento;</a:t>
            </a:r>
          </a:p>
          <a:p>
            <a:pPr marL="177800" indent="-1778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/>
                </a:solidFill>
              </a:rPr>
              <a:t>Programa “Compra do Lixo”: </a:t>
            </a:r>
            <a:r>
              <a:rPr lang="pt-BR" sz="1600" dirty="0"/>
              <a:t>forma alternativa de coleta domiciliar, destinação correta por alimento.</a:t>
            </a:r>
            <a:endParaRPr lang="pt-BR" sz="1600" dirty="0">
              <a:solidFill>
                <a:srgbClr val="FF0000"/>
              </a:solidFill>
            </a:endParaRPr>
          </a:p>
          <a:p>
            <a:pPr indent="0"/>
            <a:r>
              <a:rPr lang="pt-BR" sz="1600" dirty="0"/>
              <a:t>Considerando que uma geração leva para ser formada de </a:t>
            </a:r>
            <a:r>
              <a:rPr lang="pt-BR" sz="1600" b="1" dirty="0"/>
              <a:t>20 a 30 anos</a:t>
            </a:r>
            <a:r>
              <a:rPr lang="pt-BR" sz="1600" dirty="0"/>
              <a:t>, vemos hoje os resultados destes investimentos nos índices de reciclagem encontrado neste estado (</a:t>
            </a:r>
            <a:r>
              <a:rPr lang="pt-BR" sz="1600" b="1" dirty="0"/>
              <a:t>Dimensão 3 do ISLU</a:t>
            </a:r>
            <a:r>
              <a:rPr lang="pt-BR" sz="1600" dirty="0"/>
              <a:t>).</a:t>
            </a:r>
          </a:p>
          <a:p>
            <a:pPr indent="0"/>
            <a:endParaRPr lang="pt-BR" sz="1600" dirty="0"/>
          </a:p>
        </p:txBody>
      </p:sp>
      <p:sp>
        <p:nvSpPr>
          <p:cNvPr id="16" name="Rectangle 15"/>
          <p:cNvSpPr/>
          <p:nvPr/>
        </p:nvSpPr>
        <p:spPr>
          <a:xfrm>
            <a:off x="6249987" y="5689684"/>
            <a:ext cx="46874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* Considera apenas as Cidades calculadas no ISLU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9987" y="5985302"/>
            <a:ext cx="5257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Fonte: Planeta Sustentável e Panorama da educação ambiental no ensino </a:t>
            </a:r>
            <a:r>
              <a:rPr lang="pt-BR" sz="1050" dirty="0" smtClean="0"/>
              <a:t>fundamental/Secretaria </a:t>
            </a:r>
            <a:r>
              <a:rPr lang="pt-BR" sz="1050" dirty="0"/>
              <a:t>de Educação Fundamental – </a:t>
            </a:r>
            <a:r>
              <a:rPr lang="pt-BR" sz="1050" dirty="0" smtClean="0"/>
              <a:t>Brasília: MEC; </a:t>
            </a:r>
            <a:r>
              <a:rPr lang="pt-BR" sz="1050" dirty="0"/>
              <a:t>SEF, 2001.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1987" y="1510139"/>
            <a:ext cx="5257802" cy="2105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chemeClr val="accent3"/>
                </a:solidFill>
              </a:rPr>
              <a:t>Grau de recuperação do material coletado </a:t>
            </a:r>
            <a:r>
              <a:rPr lang="pt-BR" sz="1800" b="1" dirty="0" smtClean="0">
                <a:solidFill>
                  <a:schemeClr val="accent3"/>
                </a:solidFill>
              </a:rPr>
              <a:t>nos municípios </a:t>
            </a:r>
            <a:r>
              <a:rPr lang="pt-BR" sz="1800" b="1" dirty="0">
                <a:solidFill>
                  <a:schemeClr val="accent3"/>
                </a:solidFill>
              </a:rPr>
              <a:t>e Educação Ambiental</a:t>
            </a:r>
            <a:br>
              <a:rPr lang="pt-BR" sz="1800" b="1" dirty="0">
                <a:solidFill>
                  <a:schemeClr val="accent3"/>
                </a:solidFill>
              </a:rPr>
            </a:br>
            <a:r>
              <a:rPr lang="pt-BR" sz="1800" b="1" dirty="0">
                <a:solidFill>
                  <a:schemeClr val="accent3"/>
                </a:solidFill>
              </a:rPr>
              <a:t> </a:t>
            </a:r>
            <a:endParaRPr lang="pt-BR" sz="1800" b="1" dirty="0" smtClean="0">
              <a:solidFill>
                <a:schemeClr val="accent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45331" y="829000"/>
            <a:ext cx="3838656" cy="3666800"/>
            <a:chOff x="4222184" y="2017872"/>
            <a:chExt cx="4072365" cy="38900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2184" y="2017872"/>
              <a:ext cx="4072365" cy="389004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4792058" y="4194411"/>
              <a:ext cx="685800" cy="11430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6249987" y="1502724"/>
            <a:ext cx="1712218" cy="1011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accent3"/>
                </a:solidFill>
              </a:rPr>
              <a:t>Dimensão </a:t>
            </a:r>
            <a:br>
              <a:rPr lang="pt-BR" sz="1800" b="1" dirty="0" smtClean="0">
                <a:solidFill>
                  <a:schemeClr val="accent3"/>
                </a:solidFill>
              </a:rPr>
            </a:br>
            <a:r>
              <a:rPr lang="pt-BR" sz="1800" b="1" dirty="0" smtClean="0">
                <a:solidFill>
                  <a:schemeClr val="accent3"/>
                </a:solidFill>
              </a:rPr>
              <a:t>3 do ISLU - Recuperação </a:t>
            </a:r>
            <a:br>
              <a:rPr lang="pt-BR" sz="1800" b="1" dirty="0" smtClean="0">
                <a:solidFill>
                  <a:schemeClr val="accent3"/>
                </a:solidFill>
              </a:rPr>
            </a:br>
            <a:r>
              <a:rPr lang="pt-BR" sz="1800" b="1" dirty="0" smtClean="0">
                <a:solidFill>
                  <a:schemeClr val="accent3"/>
                </a:solidFill>
              </a:rPr>
              <a:t>de recursos coletados (R) </a:t>
            </a:r>
            <a:endParaRPr lang="pt-BR" sz="1800" b="1" baseline="30000" dirty="0">
              <a:solidFill>
                <a:schemeClr val="accent3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7535557" y="3030356"/>
            <a:ext cx="473898" cy="776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6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64335" y="3084615"/>
            <a:ext cx="225074" cy="8777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45749" y="3103542"/>
            <a:ext cx="579142" cy="16225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r"/>
            <a:r>
              <a:rPr lang="pt-BR" sz="800" b="1" dirty="0">
                <a:latin typeface="Georgia" pitchFamily="18" charset="0"/>
              </a:rPr>
              <a:t>Maior</a:t>
            </a:r>
          </a:p>
          <a:p>
            <a:pPr indent="-274322" algn="r"/>
            <a:r>
              <a:rPr lang="pt-BR" sz="800" dirty="0">
                <a:latin typeface="Georgia" pitchFamily="18" charset="0"/>
              </a:rPr>
              <a:t>Pontuação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4987" y="3724139"/>
            <a:ext cx="655453" cy="4653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2" algn="r"/>
            <a:r>
              <a:rPr lang="pt-BR" sz="800" b="1" dirty="0">
                <a:latin typeface="Georgia" pitchFamily="18" charset="0"/>
              </a:rPr>
              <a:t>Menor</a:t>
            </a:r>
          </a:p>
          <a:p>
            <a:pPr indent="-274322" algn="r"/>
            <a:r>
              <a:rPr lang="pt-BR" sz="800" dirty="0">
                <a:latin typeface="Georgia" pitchFamily="18" charset="0"/>
              </a:rPr>
              <a:t>Pontuação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35520"/>
              </p:ext>
            </p:extLst>
          </p:nvPr>
        </p:nvGraphicFramePr>
        <p:xfrm>
          <a:off x="6249986" y="4520357"/>
          <a:ext cx="4885390" cy="1118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2770"/>
                <a:gridCol w="730043"/>
                <a:gridCol w="973391"/>
                <a:gridCol w="739186"/>
              </a:tblGrid>
              <a:tr h="359023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RS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SC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Taxa média de recuperação*</a:t>
                      </a:r>
                      <a:r>
                        <a:rPr lang="pt-BR" sz="1400" b="0" u="none" strike="noStrike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(Dimensão 3)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7,00%</a:t>
                      </a:r>
                      <a:endParaRPr lang="pt-BR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7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7,03%</a:t>
                      </a:r>
                      <a:endParaRPr lang="pt-BR" sz="1400" b="0" i="0" u="none" strike="noStrike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8,90%</a:t>
                      </a:r>
                      <a:endParaRPr lang="pt-BR" sz="14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3231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400" b="0" u="none" strike="noStrike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IDHm</a:t>
                      </a:r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pt-BR" sz="14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0,723</a:t>
                      </a:r>
                      <a:endParaRPr lang="pt-BR" sz="14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7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0,740</a:t>
                      </a:r>
                      <a:endParaRPr lang="pt-BR" sz="1400" b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5787" y="398277"/>
            <a:ext cx="1302083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R</a:t>
            </a:r>
          </a:p>
        </p:txBody>
      </p:sp>
      <p:sp>
        <p:nvSpPr>
          <p:cNvPr id="30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7981" y="5433536"/>
            <a:ext cx="3767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* dos </a:t>
            </a:r>
            <a:r>
              <a:rPr lang="pt-BR" sz="1050" dirty="0"/>
              <a:t>municípios que compõem o ISLU, 776 </a:t>
            </a:r>
            <a:r>
              <a:rPr lang="pt-BR" sz="1050" dirty="0" smtClean="0"/>
              <a:t/>
            </a:r>
            <a:br>
              <a:rPr lang="pt-BR" sz="1050" dirty="0" smtClean="0"/>
            </a:br>
            <a:r>
              <a:rPr lang="pt-BR" sz="1050" dirty="0" smtClean="0"/>
              <a:t>   possuem </a:t>
            </a:r>
            <a:r>
              <a:rPr lang="pt-BR" sz="1050" dirty="0"/>
              <a:t>aterros sanitários</a:t>
            </a:r>
          </a:p>
          <a:p>
            <a:r>
              <a:rPr lang="pt-BR" sz="1050" dirty="0"/>
              <a:t>**dos municípios que compõem o ISLU, 952 </a:t>
            </a:r>
            <a:r>
              <a:rPr lang="pt-BR" sz="1050" dirty="0" smtClean="0"/>
              <a:t/>
            </a:r>
            <a:br>
              <a:rPr lang="pt-BR" sz="1050" dirty="0" smtClean="0"/>
            </a:br>
            <a:r>
              <a:rPr lang="pt-BR" sz="1050" dirty="0" smtClean="0"/>
              <a:t>   possuem </a:t>
            </a:r>
            <a:r>
              <a:rPr lang="pt-BR" sz="1050" dirty="0"/>
              <a:t>lixões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1987" y="1510139"/>
            <a:ext cx="8483600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700" b="1" dirty="0">
                <a:solidFill>
                  <a:schemeClr val="accent3"/>
                </a:solidFill>
              </a:rPr>
              <a:t>Ausência de arrecadação específica, </a:t>
            </a:r>
            <a:r>
              <a:rPr lang="pt-BR" sz="1700" b="1" dirty="0" smtClean="0">
                <a:solidFill>
                  <a:schemeClr val="accent3"/>
                </a:solidFill>
              </a:rPr>
              <a:t>destinação </a:t>
            </a:r>
            <a:r>
              <a:rPr lang="pt-BR" sz="1700" b="1" dirty="0">
                <a:solidFill>
                  <a:schemeClr val="accent3"/>
                </a:solidFill>
              </a:rPr>
              <a:t>inadequada (Lixões</a:t>
            </a:r>
            <a:r>
              <a:rPr lang="pt-BR" sz="1700" b="1" dirty="0" smtClean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216732" y="2300586"/>
            <a:ext cx="3409068" cy="1203807"/>
          </a:xfrm>
        </p:spPr>
        <p:txBody>
          <a:bodyPr/>
          <a:lstStyle/>
          <a:p>
            <a:pPr indent="0"/>
            <a:r>
              <a:rPr lang="pt-BR" sz="1600" dirty="0"/>
              <a:t>Quando analisamos o impacto ambiental (lixões) </a:t>
            </a:r>
            <a:r>
              <a:rPr lang="pt-BR" sz="1600" b="1" dirty="0"/>
              <a:t>Dimensão 4 </a:t>
            </a:r>
            <a:r>
              <a:rPr lang="pt-BR" sz="1600" b="1" dirty="0" smtClean="0"/>
              <a:t/>
            </a:r>
            <a:br>
              <a:rPr lang="pt-BR" sz="1600" b="1" dirty="0" smtClean="0"/>
            </a:br>
            <a:r>
              <a:rPr lang="pt-BR" sz="1600" dirty="0" smtClean="0"/>
              <a:t>do </a:t>
            </a:r>
            <a:r>
              <a:rPr lang="pt-BR" sz="1600" dirty="0"/>
              <a:t>ISLU, com a sustentabilidade financeira </a:t>
            </a:r>
            <a:r>
              <a:rPr lang="pt-BR" sz="1600" b="1" dirty="0"/>
              <a:t>Dimensão 3</a:t>
            </a:r>
            <a:r>
              <a:rPr lang="pt-BR" sz="1600" dirty="0"/>
              <a:t>, notamos que as regiões sem nenhuma arrecadação específica para a limpeza urbana possuem uma alta incidência de destinação inadequada de resíduos. </a:t>
            </a:r>
            <a:r>
              <a:rPr lang="pt-BR" sz="1600" dirty="0" smtClean="0"/>
              <a:t>Diferentemente</a:t>
            </a:r>
            <a:r>
              <a:rPr lang="pt-BR" sz="1600" dirty="0"/>
              <a:t>, os municípios que possuem uma arrecadação especifica apresentou um alto índice de aterros.</a:t>
            </a:r>
          </a:p>
          <a:p>
            <a:pPr indent="0"/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  <a:p>
            <a:pPr indent="0"/>
            <a:endParaRPr lang="pt-B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7" y="2286000"/>
            <a:ext cx="7256243" cy="4034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534987" y="2415232"/>
            <a:ext cx="1752600" cy="4803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34987" y="2972827"/>
            <a:ext cx="1837803" cy="4803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ltGray">
          <a:xfrm>
            <a:off x="6202440" y="2991160"/>
            <a:ext cx="1752600" cy="4803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5397756" y="2327223"/>
            <a:ext cx="2566519" cy="48036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5255" y="2270235"/>
            <a:ext cx="1789356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Destinação </a:t>
            </a: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correta</a:t>
            </a:r>
            <a:b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(aterro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sanitário)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45299" y="2275807"/>
            <a:ext cx="2857288" cy="481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Destinação </a:t>
            </a: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incorreta</a:t>
            </a:r>
            <a:b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(lixão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e/ou aterro controlado)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1777" y="3030415"/>
            <a:ext cx="1789356" cy="214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Com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arrecadação específica</a:t>
            </a: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0190" y="3225341"/>
            <a:ext cx="1789356" cy="177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Sem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arrecadação específica</a:t>
            </a: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273625" y="3030415"/>
            <a:ext cx="1789356" cy="214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Com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arrecadação específica</a:t>
            </a: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72038" y="3225341"/>
            <a:ext cx="1789356" cy="177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Sem</a:t>
            </a:r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 arrecadação específica</a:t>
            </a: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10472222" y="283141"/>
            <a:ext cx="1302083" cy="1302083"/>
          </a:xfrm>
          <a:prstGeom prst="ellipse">
            <a:avLst/>
          </a:prstGeom>
          <a:solidFill>
            <a:srgbClr val="C7C2B1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98187" y="398277"/>
            <a:ext cx="533400" cy="12019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6600" b="1" i="1" dirty="0" smtClean="0">
                <a:solidFill>
                  <a:schemeClr val="bg1"/>
                </a:solidFill>
                <a:latin typeface="Georgia" pitchFamily="18" charset="0"/>
              </a:rPr>
              <a:t>I</a:t>
            </a:r>
          </a:p>
        </p:txBody>
      </p:sp>
      <p:sp>
        <p:nvSpPr>
          <p:cNvPr id="25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11387" y="1828800"/>
            <a:ext cx="4167000" cy="2105125"/>
          </a:xfrm>
        </p:spPr>
        <p:txBody>
          <a:bodyPr/>
          <a:lstStyle/>
          <a:p>
            <a:r>
              <a:rPr lang="pt-BR" sz="1800" b="1" dirty="0" smtClean="0"/>
              <a:t>Sustentabilidade financeira (S)</a:t>
            </a:r>
          </a:p>
          <a:p>
            <a:r>
              <a:rPr lang="pt-BR" sz="1800" dirty="0" smtClean="0"/>
              <a:t>São Paulo (SP):</a:t>
            </a:r>
          </a:p>
          <a:p>
            <a:pPr marL="177800" indent="-177800">
              <a:buAutoNum type="arabicPeriod"/>
            </a:pPr>
            <a:r>
              <a:rPr lang="pt-BR" sz="1800" dirty="0" smtClean="0"/>
              <a:t>Cenário com arrecadação específica (taxa/tarifa):</a:t>
            </a:r>
          </a:p>
          <a:p>
            <a:pPr marL="355600" lvl="1" indent="-1778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Se considerarmos que a cidade de São Paulo consiga arrecadar o valor total equivalente ao gasto com limpeza urbana e mantendo todas as outras variáveis constantes, ela sairia da classe C para a classe B, com ISLU de </a:t>
            </a:r>
            <a:r>
              <a:rPr lang="pt-BR" sz="1800" b="1" dirty="0"/>
              <a:t>0,683</a:t>
            </a:r>
            <a:r>
              <a:rPr lang="pt-BR" sz="1800" dirty="0"/>
              <a:t> para </a:t>
            </a:r>
            <a:r>
              <a:rPr lang="pt-BR" sz="1800" b="1" dirty="0"/>
              <a:t>0,735</a:t>
            </a:r>
            <a:r>
              <a:rPr lang="pt-BR" sz="1800" dirty="0"/>
              <a:t>, sendo a cidade mais bem pontuada entre as capitais.</a:t>
            </a:r>
          </a:p>
          <a:p>
            <a:pPr marL="355600" indent="-177800">
              <a:buClr>
                <a:schemeClr val="accent6"/>
              </a:buClr>
            </a:pPr>
            <a:endParaRPr lang="pt-BR" sz="1800" b="1" dirty="0" smtClean="0"/>
          </a:p>
          <a:p>
            <a:pPr marL="355600" lvl="1" indent="-177800">
              <a:buClr>
                <a:schemeClr val="accent6"/>
              </a:buClr>
              <a:buNone/>
            </a:pPr>
            <a:r>
              <a:rPr lang="pt-BR" sz="1800" dirty="0"/>
              <a:t> </a:t>
            </a:r>
            <a:endParaRPr lang="pt-BR" dirty="0" smtClean="0"/>
          </a:p>
          <a:p>
            <a:pPr indent="0"/>
            <a:endParaRPr lang="pt-BR" dirty="0" smtClean="0"/>
          </a:p>
        </p:txBody>
      </p:sp>
      <p:sp>
        <p:nvSpPr>
          <p:cNvPr id="149" name="Text Box 39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01616" y="4672005"/>
            <a:ext cx="14749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De: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Entre </a:t>
            </a:r>
            <a:r>
              <a:rPr lang="en-GB" sz="1200" i="1" dirty="0" err="1">
                <a:latin typeface="+mj-lt"/>
              </a:rPr>
              <a:t>os</a:t>
            </a:r>
            <a:r>
              <a:rPr lang="en-GB" sz="1200" i="1" dirty="0">
                <a:latin typeface="+mj-lt"/>
              </a:rPr>
              <a:t> TOP </a:t>
            </a:r>
            <a:r>
              <a:rPr lang="en-GB" sz="1600" i="1" dirty="0">
                <a:latin typeface="+mj-lt"/>
              </a:rPr>
              <a:t>50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da </a:t>
            </a:r>
            <a:r>
              <a:rPr lang="en-GB" sz="1200" i="1" dirty="0" err="1">
                <a:latin typeface="+mj-lt"/>
              </a:rPr>
              <a:t>faixa</a:t>
            </a:r>
            <a:r>
              <a:rPr lang="en-GB" sz="1200" i="1" dirty="0">
                <a:latin typeface="+mj-lt"/>
              </a:rPr>
              <a:t> </a:t>
            </a:r>
            <a:r>
              <a:rPr lang="en-GB" sz="1200" i="1" dirty="0" err="1">
                <a:latin typeface="+mj-lt"/>
              </a:rPr>
              <a:t>acima</a:t>
            </a:r>
            <a:r>
              <a:rPr lang="en-GB" sz="1200" i="1" dirty="0">
                <a:latin typeface="+mj-lt"/>
              </a:rPr>
              <a:t> de 250 mil habitants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C</a:t>
            </a:r>
          </a:p>
        </p:txBody>
      </p:sp>
      <p:sp>
        <p:nvSpPr>
          <p:cNvPr id="150" name="Text Box 39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55187" y="3352800"/>
            <a:ext cx="11935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Para: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Capital </a:t>
            </a:r>
            <a:r>
              <a:rPr lang="en-GB" sz="1200" i="1" dirty="0" err="1">
                <a:latin typeface="+mj-lt"/>
              </a:rPr>
              <a:t>mais</a:t>
            </a:r>
            <a:r>
              <a:rPr lang="en-GB" sz="1200" i="1" dirty="0">
                <a:latin typeface="+mj-lt"/>
              </a:rPr>
              <a:t> </a:t>
            </a:r>
            <a:r>
              <a:rPr lang="en-GB" sz="1200" i="1" dirty="0" err="1">
                <a:latin typeface="+mj-lt"/>
              </a:rPr>
              <a:t>bem</a:t>
            </a:r>
            <a:r>
              <a:rPr lang="en-GB" sz="1200" i="1" dirty="0">
                <a:latin typeface="+mj-lt"/>
              </a:rPr>
              <a:t> </a:t>
            </a:r>
            <a:r>
              <a:rPr lang="en-GB" sz="1200" i="1" dirty="0" err="1">
                <a:latin typeface="+mj-lt"/>
              </a:rPr>
              <a:t>pontuada</a:t>
            </a:r>
            <a:endParaRPr lang="en-GB" sz="1200" i="1" dirty="0">
              <a:latin typeface="+mj-lt"/>
            </a:endParaRP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endParaRPr lang="pt-BR" sz="2800" b="0" i="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7" y="2003821"/>
            <a:ext cx="3690582" cy="3863579"/>
          </a:xfrm>
          <a:prstGeom prst="rect">
            <a:avLst/>
          </a:prstGeom>
        </p:spPr>
      </p:pic>
      <p:sp>
        <p:nvSpPr>
          <p:cNvPr id="82" name="Text Box 40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2115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Text Box 40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23304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7" y="129540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  <a:latin typeface="+mj-lt"/>
              </a:rPr>
              <a:t>Análise </a:t>
            </a:r>
            <a:r>
              <a:rPr lang="pt-BR" b="1" dirty="0">
                <a:solidFill>
                  <a:schemeClr val="accent6"/>
                </a:solidFill>
                <a:latin typeface="+mj-lt"/>
              </a:rPr>
              <a:t>de sensibilidade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5597829" y="1548797"/>
            <a:ext cx="6597346" cy="41601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4816" y="1591482"/>
            <a:ext cx="4926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  <a:latin typeface="+mj-lt"/>
              </a:rPr>
              <a:t>ISLU = 0,333 (E) + 0,224 (S) + 0,222 (R) + 0,221 (I) </a:t>
            </a:r>
          </a:p>
        </p:txBody>
      </p:sp>
      <p:sp>
        <p:nvSpPr>
          <p:cNvPr id="16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597829" y="1548797"/>
            <a:ext cx="6597346" cy="41601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7387" y="1828800"/>
            <a:ext cx="4014600" cy="2105125"/>
          </a:xfrm>
        </p:spPr>
        <p:txBody>
          <a:bodyPr/>
          <a:lstStyle/>
          <a:p>
            <a:r>
              <a:rPr lang="pt-BR" sz="1800" b="1" dirty="0"/>
              <a:t>Impacto Ambiental (I)</a:t>
            </a:r>
          </a:p>
          <a:p>
            <a:r>
              <a:rPr lang="pt-BR" sz="1800" dirty="0" smtClean="0"/>
              <a:t>Brasília (DF):</a:t>
            </a:r>
          </a:p>
          <a:p>
            <a:pPr marL="177800" indent="-177800">
              <a:buAutoNum type="arabicPeriod"/>
            </a:pPr>
            <a:r>
              <a:rPr lang="pt-BR" sz="1800" dirty="0" smtClean="0"/>
              <a:t>Cenário sem lixão:</a:t>
            </a:r>
          </a:p>
          <a:p>
            <a:pPr marL="355600" lvl="1" indent="-1778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Se considerarmos que Brasília destine corretamente todos os seus resíduos e mantendo todas as outras variáveis constantes, DF sairia da classe C para a classe B, ISLU de </a:t>
            </a:r>
            <a:r>
              <a:rPr lang="pt-BR" sz="1800" b="1" dirty="0"/>
              <a:t>0,651</a:t>
            </a:r>
            <a:r>
              <a:rPr lang="pt-BR" sz="1800" dirty="0"/>
              <a:t> para </a:t>
            </a:r>
            <a:r>
              <a:rPr lang="pt-BR" sz="1800" b="1" dirty="0"/>
              <a:t>0,717</a:t>
            </a:r>
            <a:r>
              <a:rPr lang="pt-BR" sz="1800" dirty="0"/>
              <a:t>, e ficaria entre as 10 melhores na faixa acima de 250 mil habitantes.</a:t>
            </a:r>
            <a:endParaRPr lang="pt-BR" sz="1800" b="1" u="sng" dirty="0"/>
          </a:p>
          <a:p>
            <a:pPr marL="355600" indent="-177800">
              <a:buClr>
                <a:schemeClr val="accent6"/>
              </a:buClr>
            </a:pPr>
            <a:endParaRPr lang="pt-BR" b="1" dirty="0" smtClean="0"/>
          </a:p>
          <a:p>
            <a:pPr marL="355600" lvl="1" indent="-177800">
              <a:buClr>
                <a:schemeClr val="accent6"/>
              </a:buClr>
              <a:buNone/>
            </a:pPr>
            <a:r>
              <a:rPr lang="pt-BR" sz="1800" dirty="0"/>
              <a:t> </a:t>
            </a:r>
            <a:endParaRPr lang="pt-BR" dirty="0" smtClean="0"/>
          </a:p>
          <a:p>
            <a:pPr indent="0"/>
            <a:endParaRPr lang="pt-B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5624816" y="1591482"/>
            <a:ext cx="4926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  <a:latin typeface="+mj-lt"/>
              </a:rPr>
              <a:t>ISLU = 0,333 (E) + 0,224 (S) + 0,222 (R) + 0,221 (I) </a:t>
            </a:r>
          </a:p>
        </p:txBody>
      </p:sp>
      <p:sp>
        <p:nvSpPr>
          <p:cNvPr id="22" name="Text Box 39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20378" y="3657600"/>
            <a:ext cx="149835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Para: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Entre </a:t>
            </a:r>
            <a:r>
              <a:rPr lang="en-GB" sz="1200" i="1" dirty="0" err="1">
                <a:latin typeface="+mj-lt"/>
              </a:rPr>
              <a:t>os</a:t>
            </a:r>
            <a:r>
              <a:rPr lang="en-GB" sz="1200" i="1" dirty="0">
                <a:latin typeface="+mj-lt"/>
              </a:rPr>
              <a:t> TOP </a:t>
            </a:r>
            <a:r>
              <a:rPr lang="en-GB" sz="1600" i="1" dirty="0">
                <a:latin typeface="+mj-lt"/>
              </a:rPr>
              <a:t>10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da </a:t>
            </a:r>
            <a:r>
              <a:rPr lang="en-GB" sz="1200" i="1" dirty="0" err="1">
                <a:latin typeface="+mj-lt"/>
              </a:rPr>
              <a:t>faixa</a:t>
            </a:r>
            <a:r>
              <a:rPr lang="en-GB" sz="1200" i="1" dirty="0">
                <a:latin typeface="+mj-lt"/>
              </a:rPr>
              <a:t> </a:t>
            </a:r>
            <a:r>
              <a:rPr lang="en-GB" sz="1200" i="1" dirty="0" err="1">
                <a:latin typeface="+mj-lt"/>
              </a:rPr>
              <a:t>acima</a:t>
            </a:r>
            <a:r>
              <a:rPr lang="en-GB" sz="1200" i="1" dirty="0">
                <a:latin typeface="+mj-lt"/>
              </a:rPr>
              <a:t> de 250 mil habitants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7" y="2003821"/>
            <a:ext cx="3690582" cy="3863578"/>
          </a:xfrm>
          <a:prstGeom prst="rect">
            <a:avLst/>
          </a:prstGeom>
        </p:spPr>
      </p:pic>
      <p:sp>
        <p:nvSpPr>
          <p:cNvPr id="19" name="Text Box 40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22115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Box 40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23304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Box 39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01616" y="4672005"/>
            <a:ext cx="14749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De: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Entre </a:t>
            </a:r>
            <a:r>
              <a:rPr lang="en-GB" sz="1200" i="1" dirty="0" err="1">
                <a:latin typeface="+mj-lt"/>
              </a:rPr>
              <a:t>os</a:t>
            </a:r>
            <a:r>
              <a:rPr lang="en-GB" sz="1200" i="1" dirty="0">
                <a:latin typeface="+mj-lt"/>
              </a:rPr>
              <a:t> TOP </a:t>
            </a:r>
            <a:r>
              <a:rPr lang="en-GB" sz="1600" i="1" dirty="0">
                <a:latin typeface="+mj-lt"/>
              </a:rPr>
              <a:t>50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>
                <a:latin typeface="+mj-lt"/>
              </a:rPr>
              <a:t>da </a:t>
            </a:r>
            <a:r>
              <a:rPr lang="en-GB" sz="1200" i="1" dirty="0" err="1">
                <a:latin typeface="+mj-lt"/>
              </a:rPr>
              <a:t>faixa</a:t>
            </a:r>
            <a:r>
              <a:rPr lang="en-GB" sz="1200" i="1" dirty="0">
                <a:latin typeface="+mj-lt"/>
              </a:rPr>
              <a:t> </a:t>
            </a:r>
            <a:r>
              <a:rPr lang="en-GB" sz="1200" i="1" dirty="0" err="1">
                <a:latin typeface="+mj-lt"/>
              </a:rPr>
              <a:t>acima</a:t>
            </a:r>
            <a:r>
              <a:rPr lang="en-GB" sz="1200" i="1" dirty="0">
                <a:latin typeface="+mj-lt"/>
              </a:rPr>
              <a:t> de 250 mil habitants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187" y="129540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  <a:latin typeface="+mj-lt"/>
              </a:rPr>
              <a:t>Análise </a:t>
            </a:r>
            <a:r>
              <a:rPr lang="pt-BR" b="1" dirty="0">
                <a:solidFill>
                  <a:schemeClr val="accent6"/>
                </a:solidFill>
                <a:latin typeface="+mj-lt"/>
              </a:rPr>
              <a:t>de sensibilidade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endParaRPr lang="pt-BR" sz="2800" b="0" i="0" dirty="0" smtClean="0"/>
          </a:p>
        </p:txBody>
      </p:sp>
      <p:sp>
        <p:nvSpPr>
          <p:cNvPr id="16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4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597829" y="1548797"/>
            <a:ext cx="6597346" cy="41601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7387" y="1857275"/>
            <a:ext cx="4724400" cy="2105125"/>
          </a:xfrm>
        </p:spPr>
        <p:txBody>
          <a:bodyPr/>
          <a:lstStyle/>
          <a:p>
            <a:r>
              <a:rPr lang="pt-BR" sz="1800" b="1" dirty="0"/>
              <a:t>Recuperação dos recursos coletados (R)</a:t>
            </a:r>
          </a:p>
          <a:p>
            <a:r>
              <a:rPr lang="pt-BR" sz="1800" dirty="0" smtClean="0"/>
              <a:t>Rio Branco (AC):</a:t>
            </a:r>
          </a:p>
          <a:p>
            <a:pPr marL="177800" indent="-177800">
              <a:buFontTx/>
              <a:buAutoNum type="arabicPeriod"/>
            </a:pPr>
            <a:r>
              <a:rPr lang="pt-BR" sz="1800" dirty="0"/>
              <a:t>Cenário de recuperação de materiais </a:t>
            </a:r>
            <a:r>
              <a:rPr lang="pt-BR" sz="1800" dirty="0" smtClean="0"/>
              <a:t>coletados:</a:t>
            </a:r>
          </a:p>
          <a:p>
            <a:pPr marL="355600" lvl="1" indent="-1778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Se considerarmos que a cidade de Rio Branco eleve seu grau de recuperação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dos </a:t>
            </a:r>
            <a:r>
              <a:rPr lang="pt-BR" sz="1800" dirty="0"/>
              <a:t>matérias coletados em 15 pontos percentuais e mantendo todas as outras variáveis constantes, ela sairia da classe C para a classe B, </a:t>
            </a:r>
            <a:r>
              <a:rPr lang="pt-BR" sz="1800" dirty="0" smtClean="0"/>
              <a:t>com ISLU</a:t>
            </a:r>
            <a:r>
              <a:rPr lang="pt-BR" sz="1800" dirty="0"/>
              <a:t> </a:t>
            </a:r>
            <a:r>
              <a:rPr lang="pt-BR" sz="1800" dirty="0" smtClean="0"/>
              <a:t>de</a:t>
            </a:r>
            <a:r>
              <a:rPr lang="pt-BR" sz="1800" dirty="0"/>
              <a:t> </a:t>
            </a:r>
            <a:r>
              <a:rPr lang="pt-BR" sz="1800" b="1" i="1" dirty="0"/>
              <a:t>0,588</a:t>
            </a:r>
            <a:r>
              <a:rPr lang="pt-BR" sz="1800" i="1" dirty="0"/>
              <a:t> 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para</a:t>
            </a:r>
            <a:r>
              <a:rPr lang="pt-BR" sz="1800" dirty="0"/>
              <a:t> </a:t>
            </a:r>
            <a:r>
              <a:rPr lang="pt-BR" sz="1800" b="1" dirty="0"/>
              <a:t>0,621.</a:t>
            </a:r>
            <a:endParaRPr lang="pt-BR" sz="1800" dirty="0"/>
          </a:p>
          <a:p>
            <a:pPr marL="355600" indent="-177800">
              <a:buClr>
                <a:schemeClr val="accent6"/>
              </a:buClr>
            </a:pPr>
            <a:endParaRPr lang="pt-BR" b="1" dirty="0" smtClean="0"/>
          </a:p>
          <a:p>
            <a:pPr marL="355600" lvl="1" indent="-177800">
              <a:buClr>
                <a:schemeClr val="accent6"/>
              </a:buClr>
              <a:buNone/>
            </a:pPr>
            <a:r>
              <a:rPr lang="pt-BR" sz="1800" dirty="0"/>
              <a:t> </a:t>
            </a:r>
            <a:endParaRPr lang="pt-BR" dirty="0" smtClean="0"/>
          </a:p>
          <a:p>
            <a:pPr indent="0"/>
            <a:endParaRPr lang="pt-B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5624816" y="1591482"/>
            <a:ext cx="4926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  <a:latin typeface="+mj-lt"/>
              </a:rPr>
              <a:t>ISLU = 0,333 (E) + 0,224 (S) + 0,222 (R) + 0,221 (I) </a:t>
            </a:r>
          </a:p>
        </p:txBody>
      </p:sp>
      <p:sp>
        <p:nvSpPr>
          <p:cNvPr id="25" name="Text Box 39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27479" y="3821668"/>
            <a:ext cx="149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Para: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B</a:t>
            </a:r>
          </a:p>
        </p:txBody>
      </p:sp>
      <p:sp>
        <p:nvSpPr>
          <p:cNvPr id="26" name="Text Box 39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48683" y="5153093"/>
            <a:ext cx="1474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De: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7" y="2003821"/>
            <a:ext cx="3690581" cy="3863578"/>
          </a:xfrm>
          <a:prstGeom prst="rect">
            <a:avLst/>
          </a:prstGeom>
        </p:spPr>
      </p:pic>
      <p:sp>
        <p:nvSpPr>
          <p:cNvPr id="15" name="Text Box 40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2115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23304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187" y="129540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  <a:latin typeface="+mj-lt"/>
              </a:rPr>
              <a:t>Análise </a:t>
            </a:r>
            <a:r>
              <a:rPr lang="pt-BR" b="1" dirty="0">
                <a:solidFill>
                  <a:schemeClr val="accent6"/>
                </a:solidFill>
                <a:latin typeface="+mj-lt"/>
              </a:rPr>
              <a:t>de sensibilidade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endParaRPr lang="pt-BR" sz="2800" b="0" i="0" dirty="0" smtClean="0"/>
          </a:p>
        </p:txBody>
      </p:sp>
      <p:sp>
        <p:nvSpPr>
          <p:cNvPr id="18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6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597829" y="1548797"/>
            <a:ext cx="6597346" cy="41601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87387" y="1857275"/>
            <a:ext cx="4724400" cy="2105125"/>
          </a:xfrm>
        </p:spPr>
        <p:txBody>
          <a:bodyPr/>
          <a:lstStyle/>
          <a:p>
            <a:r>
              <a:rPr lang="pt-BR" sz="1800" b="1" dirty="0"/>
              <a:t>Engajamento da sociedade (E)</a:t>
            </a:r>
          </a:p>
          <a:p>
            <a:r>
              <a:rPr lang="pt-BR" sz="1800" dirty="0"/>
              <a:t>Cacaulândia (</a:t>
            </a:r>
            <a:r>
              <a:rPr lang="pt-BR" sz="1800" dirty="0" smtClean="0"/>
              <a:t>RO):</a:t>
            </a:r>
            <a:endParaRPr lang="pt-BR" sz="1800" dirty="0"/>
          </a:p>
          <a:p>
            <a:pPr marL="182563" indent="-182563">
              <a:buAutoNum type="arabicPeriod"/>
            </a:pPr>
            <a:r>
              <a:rPr lang="pt-BR" sz="1800" dirty="0" smtClean="0"/>
              <a:t>Cenário com engajamento da sociedade:</a:t>
            </a:r>
            <a:endParaRPr lang="pt-BR" sz="1800" dirty="0"/>
          </a:p>
          <a:p>
            <a:pPr marL="355600" lvl="1" indent="-1778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Se considerarmos que a cidade de Cacaulândia em </a:t>
            </a:r>
            <a:r>
              <a:rPr lang="pt-BR" sz="1800" dirty="0" smtClean="0"/>
              <a:t>Rondônia onde </a:t>
            </a:r>
            <a:r>
              <a:rPr lang="pt-BR" sz="1800" dirty="0"/>
              <a:t>apenas </a:t>
            </a:r>
            <a:r>
              <a:rPr lang="pt-BR" sz="1800" b="1" dirty="0"/>
              <a:t>1/3</a:t>
            </a:r>
            <a:r>
              <a:rPr lang="pt-BR" sz="1800" dirty="0"/>
              <a:t> da população é atendida com serviços de limpeza urbana, passa a ter um atendimento de 100% da população e mantendo todas as outras variáveis constantes, ela sairia de </a:t>
            </a:r>
            <a:r>
              <a:rPr lang="pt-BR" sz="1800" b="1" dirty="0"/>
              <a:t>0,649</a:t>
            </a:r>
            <a:r>
              <a:rPr lang="pt-BR" sz="1800" dirty="0"/>
              <a:t> para </a:t>
            </a:r>
            <a:r>
              <a:rPr lang="pt-BR" sz="1800" b="1" dirty="0"/>
              <a:t>0,714</a:t>
            </a:r>
            <a:r>
              <a:rPr lang="pt-BR" sz="1800" dirty="0"/>
              <a:t>, </a:t>
            </a:r>
            <a:r>
              <a:rPr lang="pt-BR" sz="1800" dirty="0" smtClean="0"/>
              <a:t>subindo </a:t>
            </a:r>
            <a:r>
              <a:rPr lang="pt-BR" sz="1800" dirty="0"/>
              <a:t>da classe C para a classe B.</a:t>
            </a:r>
          </a:p>
          <a:p>
            <a:pPr marL="355600" indent="-177800">
              <a:buClr>
                <a:schemeClr val="accent6"/>
              </a:buClr>
            </a:pPr>
            <a:endParaRPr lang="pt-BR" b="1" dirty="0" smtClean="0"/>
          </a:p>
          <a:p>
            <a:pPr marL="355600" lvl="1" indent="-177800">
              <a:buClr>
                <a:schemeClr val="accent6"/>
              </a:buClr>
              <a:buNone/>
            </a:pPr>
            <a:r>
              <a:rPr lang="pt-BR" sz="1800" dirty="0"/>
              <a:t> </a:t>
            </a:r>
            <a:endParaRPr lang="pt-BR" dirty="0" smtClean="0"/>
          </a:p>
          <a:p>
            <a:pPr indent="0"/>
            <a:endParaRPr lang="pt-B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5624816" y="1591482"/>
            <a:ext cx="4926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  <a:latin typeface="+mj-lt"/>
              </a:rPr>
              <a:t>ISLU = 0,333 (E) + 0,224 (S) + 0,222 (R) + 0,221 (I) </a:t>
            </a:r>
          </a:p>
        </p:txBody>
      </p:sp>
      <p:sp>
        <p:nvSpPr>
          <p:cNvPr id="20" name="Text Box 40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0302" y="5105400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Box 40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18504" y="5105400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 Box 3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20378" y="3593068"/>
            <a:ext cx="149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Para: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7" y="2003821"/>
            <a:ext cx="3690581" cy="3863577"/>
          </a:xfrm>
          <a:prstGeom prst="rect">
            <a:avLst/>
          </a:prstGeom>
        </p:spPr>
      </p:pic>
      <p:sp>
        <p:nvSpPr>
          <p:cNvPr id="15" name="Text Box 40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2115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23304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Box 39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48683" y="5153093"/>
            <a:ext cx="1474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defTabSz="1042996"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latin typeface="+mj-lt"/>
              </a:rPr>
              <a:t>De:</a:t>
            </a:r>
          </a:p>
          <a:p>
            <a:pPr defTabSz="1042996">
              <a:spcAft>
                <a:spcPct val="0"/>
              </a:spcAft>
            </a:pPr>
            <a:r>
              <a:rPr lang="en-GB" sz="1200" i="1" dirty="0" err="1">
                <a:latin typeface="+mj-lt"/>
              </a:rPr>
              <a:t>Classe</a:t>
            </a:r>
            <a:r>
              <a:rPr lang="en-GB" sz="1200" i="1" dirty="0">
                <a:latin typeface="+mj-lt"/>
              </a:rPr>
              <a:t> 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187" y="1295400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  <a:latin typeface="+mj-lt"/>
              </a:rPr>
              <a:t>Análise </a:t>
            </a:r>
            <a:r>
              <a:rPr lang="pt-BR" b="1" dirty="0">
                <a:solidFill>
                  <a:schemeClr val="accent6"/>
                </a:solidFill>
                <a:latin typeface="+mj-lt"/>
              </a:rPr>
              <a:t>de sensibilidade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endParaRPr lang="pt-BR" sz="2800" b="0" i="0" dirty="0" smtClean="0"/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4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5624816" y="1591482"/>
            <a:ext cx="4926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  <a:latin typeface="+mj-lt"/>
              </a:rPr>
              <a:t>ISLU = 0,333 (E) + 0,224 (S) + 0,222 (R) + 0,221 (I) </a:t>
            </a:r>
          </a:p>
        </p:txBody>
      </p:sp>
      <p:sp>
        <p:nvSpPr>
          <p:cNvPr id="20" name="Text Box 40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0302" y="5105400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Box 40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18504" y="5105400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40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2115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23304" y="5164723"/>
            <a:ext cx="7298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4" tIns="0" rIns="73917" bIns="0">
            <a:spAutoFit/>
          </a:bodyPr>
          <a:lstStyle/>
          <a:p>
            <a:pPr algn="ctr" defTabSz="1042996">
              <a:spcBef>
                <a:spcPct val="5000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ISLU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187" y="129540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  <a:latin typeface="+mj-lt"/>
              </a:rPr>
              <a:t>Análise </a:t>
            </a:r>
            <a:r>
              <a:rPr lang="pt-BR" b="1" dirty="0">
                <a:solidFill>
                  <a:schemeClr val="accent6"/>
                </a:solidFill>
                <a:latin typeface="+mj-lt"/>
              </a:rPr>
              <a:t>de </a:t>
            </a:r>
            <a:r>
              <a:rPr lang="pt-BR" b="1" dirty="0" smtClean="0">
                <a:solidFill>
                  <a:schemeClr val="accent6"/>
                </a:solidFill>
                <a:latin typeface="+mj-lt"/>
              </a:rPr>
              <a:t>dados - SNIS</a:t>
            </a:r>
            <a:endParaRPr lang="pt-B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587" y="685800"/>
            <a:ext cx="130600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Análises adicionais</a:t>
            </a:r>
            <a:endParaRPr lang="pt-BR" sz="2800" b="0" i="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05" y="2217599"/>
            <a:ext cx="5679282" cy="4377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188" y="2217598"/>
            <a:ext cx="5679282" cy="4377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05" y="2626600"/>
            <a:ext cx="5679282" cy="25192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6188" y="2662400"/>
            <a:ext cx="5679282" cy="25192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 bwMode="ltGray">
          <a:xfrm>
            <a:off x="3786188" y="4237453"/>
            <a:ext cx="762000" cy="168342"/>
          </a:xfrm>
          <a:prstGeom prst="rect">
            <a:avLst/>
          </a:prstGeom>
          <a:solidFill>
            <a:schemeClr val="tx2">
              <a:alpha val="2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Retângulo 16"/>
          <p:cNvSpPr/>
          <p:nvPr/>
        </p:nvSpPr>
        <p:spPr bwMode="ltGray">
          <a:xfrm>
            <a:off x="3786188" y="2990083"/>
            <a:ext cx="762000" cy="168342"/>
          </a:xfrm>
          <a:prstGeom prst="rect">
            <a:avLst/>
          </a:prstGeom>
          <a:solidFill>
            <a:schemeClr val="tx2">
              <a:alpha val="2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Retângulo 20"/>
          <p:cNvSpPr/>
          <p:nvPr/>
        </p:nvSpPr>
        <p:spPr bwMode="ltGray">
          <a:xfrm>
            <a:off x="9678987" y="4098858"/>
            <a:ext cx="762000" cy="168342"/>
          </a:xfrm>
          <a:prstGeom prst="rect">
            <a:avLst/>
          </a:prstGeom>
          <a:solidFill>
            <a:schemeClr val="tx2">
              <a:alpha val="2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tângulo 23"/>
          <p:cNvSpPr/>
          <p:nvPr/>
        </p:nvSpPr>
        <p:spPr bwMode="ltGray">
          <a:xfrm>
            <a:off x="9678987" y="3200400"/>
            <a:ext cx="762000" cy="168342"/>
          </a:xfrm>
          <a:prstGeom prst="rect">
            <a:avLst/>
          </a:prstGeom>
          <a:solidFill>
            <a:schemeClr val="tx2">
              <a:alpha val="2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5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6630987" y="-25401"/>
            <a:ext cx="5564188" cy="6883401"/>
          </a:xfrm>
          <a:prstGeom prst="rect">
            <a:avLst/>
          </a:prstGeom>
          <a:solidFill>
            <a:schemeClr val="tx2">
              <a:alpha val="89804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2722" y="1361235"/>
            <a:ext cx="4271265" cy="914400"/>
          </a:xfrm>
        </p:spPr>
        <p:txBody>
          <a:bodyPr/>
          <a:lstStyle/>
          <a:p>
            <a:r>
              <a:rPr lang="pt-BR" sz="4000" b="0" i="0" dirty="0">
                <a:solidFill>
                  <a:schemeClr val="bg1"/>
                </a:solidFill>
              </a:rPr>
              <a:t>Contextualização da limpeza </a:t>
            </a:r>
            <a:r>
              <a:rPr lang="pt-BR" sz="4000" b="0" i="0" dirty="0" smtClean="0">
                <a:solidFill>
                  <a:schemeClr val="bg1"/>
                </a:solidFill>
              </a:rPr>
              <a:t/>
            </a:r>
            <a:br>
              <a:rPr lang="pt-BR" sz="4000" b="0" i="0" dirty="0" smtClean="0">
                <a:solidFill>
                  <a:schemeClr val="bg1"/>
                </a:solidFill>
              </a:rPr>
            </a:br>
            <a:r>
              <a:rPr lang="pt-BR" sz="4000" b="0" i="0" dirty="0" smtClean="0">
                <a:solidFill>
                  <a:schemeClr val="bg1"/>
                </a:solidFill>
              </a:rPr>
              <a:t>urbana </a:t>
            </a:r>
            <a:r>
              <a:rPr lang="pt-BR" sz="4000" b="0" i="0" dirty="0">
                <a:solidFill>
                  <a:schemeClr val="bg1"/>
                </a:solidFill>
              </a:rPr>
              <a:t>no Brasil</a:t>
            </a:r>
          </a:p>
        </p:txBody>
      </p:sp>
    </p:spTree>
    <p:extLst>
      <p:ext uri="{BB962C8B-B14F-4D97-AF65-F5344CB8AC3E}">
        <p14:creationId xmlns:p14="http://schemas.microsoft.com/office/powerpoint/2010/main" val="36452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"/>
          <a:stretch/>
        </p:blipFill>
        <p:spPr>
          <a:xfrm flipH="1">
            <a:off x="1587" y="-52039"/>
            <a:ext cx="12193588" cy="6910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6630987" y="-25401"/>
            <a:ext cx="5564188" cy="6883401"/>
          </a:xfrm>
          <a:prstGeom prst="rect">
            <a:avLst/>
          </a:prstGeom>
          <a:solidFill>
            <a:srgbClr val="C00000">
              <a:alpha val="9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2722" y="1361235"/>
            <a:ext cx="4271265" cy="914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pt-BR" sz="4000" b="0" i="0" dirty="0" smtClean="0">
                <a:solidFill>
                  <a:schemeClr val="bg1"/>
                </a:solidFill>
                <a:latin typeface="Georgia" pitchFamily="18" charset="0"/>
              </a:rPr>
              <a:t>Considerações </a:t>
            </a:r>
            <a:br>
              <a:rPr lang="pt-BR" sz="4000" b="0" i="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4000" b="0" i="0" dirty="0" smtClean="0">
                <a:solidFill>
                  <a:schemeClr val="bg1"/>
                </a:solidFill>
                <a:latin typeface="Georgia" pitchFamily="18" charset="0"/>
              </a:rPr>
              <a:t>Finais</a:t>
            </a:r>
            <a:endParaRPr lang="pt-BR" sz="4000" b="0" i="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7387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 smtClean="0"/>
              <a:t>Considerações finais</a:t>
            </a:r>
            <a:endParaRPr lang="pt-BR" sz="28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984" y="2078127"/>
            <a:ext cx="6788152" cy="4149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0875" y="3897564"/>
            <a:ext cx="1163252" cy="4362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3200" b="1" i="1" dirty="0" smtClean="0">
                <a:solidFill>
                  <a:schemeClr val="bg1"/>
                </a:solidFill>
                <a:latin typeface="Georgia" pitchFamily="18" charset="0"/>
              </a:rPr>
              <a:t>ISLU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7017" y="4418573"/>
            <a:ext cx="3112793" cy="65432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pt-BR" sz="1200" dirty="0">
                <a:solidFill>
                  <a:schemeClr val="bg1"/>
                </a:solidFill>
                <a:latin typeface="Georgia" pitchFamily="18" charset="0"/>
              </a:rPr>
              <a:t>Índice de </a:t>
            </a:r>
            <a: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  <a:t>Sustentabilidade</a:t>
            </a:r>
            <a:b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1200" dirty="0" smtClean="0">
                <a:solidFill>
                  <a:schemeClr val="bg1"/>
                </a:solidFill>
                <a:latin typeface="Georgia" pitchFamily="18" charset="0"/>
              </a:rPr>
              <a:t>da </a:t>
            </a:r>
            <a:r>
              <a:rPr lang="pt-BR" sz="1200" dirty="0">
                <a:solidFill>
                  <a:schemeClr val="bg1"/>
                </a:solidFill>
                <a:latin typeface="Georgia" pitchFamily="18" charset="0"/>
              </a:rPr>
              <a:t>Limpeza Urbana</a:t>
            </a:r>
            <a:endParaRPr lang="pt-BR" sz="1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552" y="1517659"/>
            <a:ext cx="2732273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Empresas e cadeia de valor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Identificação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mercados para empresas que atuam diretamente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limpeza urbana e também daquelas que participam de sua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cadeia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de valor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pt-BR" sz="1200" dirty="0">
              <a:latin typeface="+mj-lt"/>
            </a:endParaRPr>
          </a:p>
          <a:p>
            <a:pPr marL="179388" indent="-179388">
              <a:spcBef>
                <a:spcPts val="3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Empresas prestadoras de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serviços </a:t>
            </a:r>
            <a:r>
              <a:rPr lang="pt-BR" sz="1200" dirty="0">
                <a:latin typeface="+mj-lt"/>
              </a:rPr>
              <a:t>de limpeza urbana.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Empresas de equipamentos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voltados </a:t>
            </a:r>
            <a:r>
              <a:rPr lang="pt-BR" sz="1200" dirty="0">
                <a:latin typeface="+mj-lt"/>
              </a:rPr>
              <a:t>à limpeza urbana.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553" y="4071144"/>
            <a:ext cx="2382076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Governo e </a:t>
            </a: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sociedade</a:t>
            </a:r>
          </a:p>
          <a:p>
            <a:pPr>
              <a:spcAft>
                <a:spcPts val="500"/>
              </a:spcAft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Direcionamento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orçamentário em itens que afetam a qualidade da limpeza urbana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Estados e municípios.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Ministérios </a:t>
            </a:r>
            <a:r>
              <a:rPr lang="pt-BR" sz="1200" dirty="0" smtClean="0">
                <a:latin typeface="+mj-lt"/>
              </a:rPr>
              <a:t/>
            </a:r>
            <a:br>
              <a:rPr lang="pt-BR" sz="1200" dirty="0" smtClean="0">
                <a:latin typeface="+mj-lt"/>
              </a:rPr>
            </a:br>
            <a:r>
              <a:rPr lang="pt-BR" sz="1200" dirty="0" smtClean="0">
                <a:latin typeface="+mj-lt"/>
              </a:rPr>
              <a:t>(</a:t>
            </a:r>
            <a:r>
              <a:rPr lang="pt-BR" sz="1200" dirty="0">
                <a:latin typeface="+mj-lt"/>
              </a:rPr>
              <a:t>Cidades e Meio Ambiente).</a:t>
            </a:r>
          </a:p>
          <a:p>
            <a:pPr marL="179388" indent="-179388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ONU/PNUD.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32039" y="1517659"/>
            <a:ext cx="2382076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500"/>
              </a:spcAft>
            </a:pP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Associações e entidades</a:t>
            </a:r>
          </a:p>
          <a:p>
            <a:pPr algn="r">
              <a:spcAft>
                <a:spcPts val="500"/>
              </a:spcAft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Criação de parcerias entre municípios/empresas para a troca de conhecimento e melhores práticas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Associações de </a:t>
            </a:r>
            <a:r>
              <a:rPr lang="pt-BR" sz="1200" dirty="0" smtClean="0">
                <a:latin typeface="+mj-lt"/>
              </a:rPr>
              <a:t>classe.</a:t>
            </a:r>
            <a:endParaRPr lang="pt-BR" sz="12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3313" y="4071144"/>
            <a:ext cx="244080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Setor </a:t>
            </a: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financeiro</a:t>
            </a:r>
          </a:p>
          <a:p>
            <a:pPr algn="r">
              <a:spcAft>
                <a:spcPts val="500"/>
              </a:spcAft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Auxiliar nas decisões de empréstimos, financiamentos e apoios técnicos para os munícipios/empresas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BNDES e </a:t>
            </a:r>
            <a:r>
              <a:rPr lang="pt-BR" sz="1200" dirty="0" smtClean="0">
                <a:latin typeface="+mj-lt"/>
              </a:rPr>
              <a:t>Bancos </a:t>
            </a:r>
            <a:r>
              <a:rPr lang="pt-BR" sz="1200" dirty="0">
                <a:latin typeface="+mj-lt"/>
              </a:rPr>
              <a:t>de </a:t>
            </a:r>
            <a:r>
              <a:rPr lang="pt-BR" sz="1200" dirty="0" smtClean="0">
                <a:latin typeface="+mj-lt"/>
              </a:rPr>
              <a:t>Fomento</a:t>
            </a:r>
            <a:r>
              <a:rPr lang="pt-BR" sz="1200" dirty="0">
                <a:latin typeface="+mj-lt"/>
              </a:rPr>
              <a:t>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Banco Interamericano de Desenvolvimento (BID).</a:t>
            </a:r>
          </a:p>
          <a:p>
            <a:pPr marL="179388" indent="-179388" algn="r"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latin typeface="+mj-lt"/>
              </a:rPr>
              <a:t>Banco Mundial (BIRD).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874304" y="1703739"/>
            <a:ext cx="0" cy="685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08825" y="1703739"/>
            <a:ext cx="565479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812744" y="1655625"/>
            <a:ext cx="0" cy="5625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09833" y="1655625"/>
            <a:ext cx="363480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809833" y="4246425"/>
            <a:ext cx="0" cy="3537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09833" y="4246425"/>
            <a:ext cx="975992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74304" y="4246425"/>
            <a:ext cx="0" cy="64655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74984" y="4246425"/>
            <a:ext cx="1099321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7696" y="1277850"/>
            <a:ext cx="4413953" cy="13593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pt-BR" sz="2000" b="1" i="1" dirty="0" smtClean="0">
                <a:solidFill>
                  <a:schemeClr val="accent4"/>
                </a:solidFill>
                <a:latin typeface="Georgia" pitchFamily="18" charset="0"/>
              </a:rPr>
              <a:t>Como o ISLU pode ajudar?</a:t>
            </a:r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7387" y="685800"/>
            <a:ext cx="10772405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/>
              <a:t>Considerações finais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387" y="1371600"/>
            <a:ext cx="10800468" cy="13593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b="1" dirty="0" smtClean="0">
                <a:solidFill>
                  <a:schemeClr val="accent6"/>
                </a:solidFill>
                <a:latin typeface="Georgia" pitchFamily="18" charset="0"/>
              </a:rPr>
              <a:t>Como o ISLU pode ajudar o Governo?</a:t>
            </a:r>
          </a:p>
          <a:p>
            <a:pPr indent="-274320">
              <a:spcAft>
                <a:spcPts val="900"/>
              </a:spcAft>
            </a:pPr>
            <a:r>
              <a:rPr lang="pt-BR" dirty="0" smtClean="0">
                <a:latin typeface="Georgia" pitchFamily="18" charset="0"/>
              </a:rPr>
              <a:t>Este índice foi criado tendo como um de seus objetivos auxiliar o gestor público, nas três esferas:</a:t>
            </a:r>
          </a:p>
          <a:p>
            <a:pPr marL="0" lvl="1" indent="-274320">
              <a:spcAft>
                <a:spcPts val="900"/>
              </a:spcAft>
            </a:pPr>
            <a:r>
              <a:rPr lang="pt-BR" b="1" dirty="0" smtClean="0">
                <a:latin typeface="Georgia" pitchFamily="18" charset="0"/>
              </a:rPr>
              <a:t>Municipal:</a:t>
            </a:r>
            <a:endParaRPr lang="pt-BR" b="1" dirty="0">
              <a:latin typeface="Georgia" pitchFamily="18" charset="0"/>
            </a:endParaRPr>
          </a:p>
          <a:p>
            <a:pPr marL="0" lvl="1" indent="-274320">
              <a:spcAft>
                <a:spcPts val="900"/>
              </a:spcAft>
            </a:pPr>
            <a:r>
              <a:rPr lang="pt-BR" sz="1600" dirty="0" smtClean="0">
                <a:latin typeface="Georgia" pitchFamily="18" charset="0"/>
              </a:rPr>
              <a:t>Na identificação de </a:t>
            </a:r>
            <a:r>
              <a:rPr lang="pt-BR" sz="1600" b="1" dirty="0" smtClean="0">
                <a:latin typeface="Georgia" pitchFamily="18" charset="0"/>
              </a:rPr>
              <a:t>áreas prioritárias de atuação</a:t>
            </a:r>
            <a:r>
              <a:rPr lang="pt-BR" sz="1600" dirty="0" smtClean="0">
                <a:latin typeface="Georgia" pitchFamily="18" charset="0"/>
              </a:rPr>
              <a:t>, a fim de melhorar a gestão pública do serviço de limpeza urbana prestado no município, atendendo às suas demandas específicas (ex. auxílio no processo de planejamento orçamentário do município).</a:t>
            </a:r>
            <a:endParaRPr lang="pt-BR" sz="1600" dirty="0">
              <a:latin typeface="Georgia" pitchFamily="18" charset="0"/>
            </a:endParaRPr>
          </a:p>
          <a:p>
            <a:pPr marL="0" lvl="1" indent="-274320">
              <a:spcAft>
                <a:spcPts val="900"/>
              </a:spcAft>
            </a:pPr>
            <a:r>
              <a:rPr lang="pt-BR" b="1" dirty="0" smtClean="0">
                <a:latin typeface="Georgia" pitchFamily="18" charset="0"/>
              </a:rPr>
              <a:t>Estadual:</a:t>
            </a:r>
          </a:p>
          <a:p>
            <a:pPr marL="0" lvl="1" indent="-274320">
              <a:spcAft>
                <a:spcPts val="900"/>
              </a:spcAft>
            </a:pPr>
            <a:r>
              <a:rPr lang="pt-BR" sz="1600" dirty="0" smtClean="0">
                <a:latin typeface="Georgia" pitchFamily="18" charset="0"/>
              </a:rPr>
              <a:t>Ao </a:t>
            </a:r>
            <a:r>
              <a:rPr lang="pt-BR" sz="1600" dirty="0">
                <a:latin typeface="Georgia" pitchFamily="18" charset="0"/>
              </a:rPr>
              <a:t>permitir a análise de municípios vizinhos e abrir possibilidades para </a:t>
            </a:r>
            <a:r>
              <a:rPr lang="pt-BR" sz="1600" b="1" dirty="0">
                <a:latin typeface="Georgia" pitchFamily="18" charset="0"/>
              </a:rPr>
              <a:t>formação de parcerias </a:t>
            </a:r>
            <a:r>
              <a:rPr lang="pt-BR" sz="1600" dirty="0">
                <a:latin typeface="Georgia" pitchFamily="18" charset="0"/>
              </a:rPr>
              <a:t>(ex. criação de um consórcio que atenda diversos municípios de uma mesma região</a:t>
            </a:r>
            <a:r>
              <a:rPr lang="pt-BR" sz="1600" dirty="0" smtClean="0">
                <a:latin typeface="Georgia" pitchFamily="18" charset="0"/>
              </a:rPr>
              <a:t>).</a:t>
            </a:r>
          </a:p>
          <a:p>
            <a:pPr marL="0" lvl="1" indent="-274320">
              <a:spcAft>
                <a:spcPts val="900"/>
              </a:spcAft>
            </a:pPr>
            <a:r>
              <a:rPr lang="pt-BR" b="1" dirty="0" smtClean="0">
                <a:latin typeface="Georgia" pitchFamily="18" charset="0"/>
              </a:rPr>
              <a:t>Federal:</a:t>
            </a:r>
          </a:p>
          <a:p>
            <a:pPr marL="0" lvl="1" indent="-274320">
              <a:spcAft>
                <a:spcPts val="900"/>
              </a:spcAft>
            </a:pPr>
            <a:r>
              <a:rPr lang="pt-BR" sz="1600" dirty="0" smtClean="0">
                <a:solidFill>
                  <a:srgbClr val="000000"/>
                </a:solidFill>
                <a:latin typeface="Georgia" pitchFamily="18" charset="0"/>
              </a:rPr>
              <a:t>Trazer subsídios pra analisar como a Política está sendo implementada, identificando os gargalos da PNRS (ex. sintetiza informações multidisciplinares ao longo das diferentes regiões do país, possibilitando identificação de efetividade de incentivos) e auxiliar </a:t>
            </a:r>
            <a:r>
              <a:rPr lang="pt-BR" sz="1600" dirty="0">
                <a:solidFill>
                  <a:srgbClr val="000000"/>
                </a:solidFill>
                <a:latin typeface="Georgia" pitchFamily="18" charset="0"/>
              </a:rPr>
              <a:t>o SNIS na ampliação e tratamentos das </a:t>
            </a:r>
            <a:r>
              <a:rPr lang="pt-BR" sz="1600" b="1" dirty="0">
                <a:solidFill>
                  <a:srgbClr val="000000"/>
                </a:solidFill>
                <a:latin typeface="Georgia" pitchFamily="18" charset="0"/>
              </a:rPr>
              <a:t>bases de </a:t>
            </a:r>
            <a:r>
              <a:rPr lang="pt-BR" sz="1600" b="1" dirty="0" smtClean="0">
                <a:solidFill>
                  <a:srgbClr val="000000"/>
                </a:solidFill>
                <a:latin typeface="Georgia" pitchFamily="18" charset="0"/>
              </a:rPr>
              <a:t>dados.</a:t>
            </a:r>
            <a:endParaRPr lang="pt-BR" sz="1600" dirty="0">
              <a:solidFill>
                <a:srgbClr val="000000"/>
              </a:solidFill>
              <a:latin typeface="Georgia" pitchFamily="18" charset="0"/>
            </a:endParaRPr>
          </a:p>
          <a:p>
            <a:pPr lvl="0" indent="-342900" defTabSz="914407">
              <a:spcAft>
                <a:spcPts val="9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Georgia" pitchFamily="18" charset="0"/>
            </a:endParaRPr>
          </a:p>
          <a:p>
            <a:pPr marL="6858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000" dirty="0" smtClean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587" y="238125"/>
            <a:ext cx="1562100" cy="1133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83787" y="1295400"/>
            <a:ext cx="238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pt-BR" sz="1400" b="1" i="1" dirty="0">
                <a:solidFill>
                  <a:schemeClr val="accent4"/>
                </a:solidFill>
                <a:latin typeface="+mj-lt"/>
              </a:rPr>
              <a:t>Governo e </a:t>
            </a:r>
            <a:r>
              <a:rPr lang="pt-BR" sz="1400" b="1" i="1" dirty="0" smtClean="0">
                <a:solidFill>
                  <a:schemeClr val="accent4"/>
                </a:solidFill>
                <a:latin typeface="+mj-lt"/>
              </a:rPr>
              <a:t>sociedade</a:t>
            </a:r>
          </a:p>
        </p:txBody>
      </p:sp>
    </p:spTree>
    <p:extLst>
      <p:ext uri="{BB962C8B-B14F-4D97-AF65-F5344CB8AC3E}">
        <p14:creationId xmlns:p14="http://schemas.microsoft.com/office/powerpoint/2010/main" val="10206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1219517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0643" y="4601387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chemeClr val="bg1"/>
                </a:solidFill>
              </a:rPr>
              <a:t>Atenção: Esse material apresenta o</a:t>
            </a:r>
            <a:r>
              <a:rPr lang="pt-BR" sz="900" dirty="0" smtClean="0">
                <a:solidFill>
                  <a:schemeClr val="bg1"/>
                </a:solidFill>
              </a:rPr>
              <a:t> conteúdo dos </a:t>
            </a:r>
            <a:r>
              <a:rPr lang="pt-BR" sz="900" dirty="0">
                <a:solidFill>
                  <a:schemeClr val="bg1"/>
                </a:solidFill>
              </a:rPr>
              <a:t>trabalhos referente ao projeto indicadores da gestão de limpeza e não constituí relatório de serviços de consultoria ou recomendações.</a:t>
            </a:r>
          </a:p>
          <a:p>
            <a:pPr algn="just"/>
            <a:r>
              <a:rPr lang="pt-BR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900" dirty="0" smtClean="0">
                <a:solidFill>
                  <a:schemeClr val="bg1"/>
                </a:solidFill>
              </a:rPr>
              <a:t>A </a:t>
            </a:r>
            <a:r>
              <a:rPr lang="pt-BR" sz="900" dirty="0">
                <a:solidFill>
                  <a:schemeClr val="bg1"/>
                </a:solidFill>
              </a:rPr>
              <a:t>informação transmitida é destinada somente à pessoa ou entidade para a qual esta mensagem foi endereçada e pode conter materiais e informações confidenciais, sigilosas e/ou privilegiadas. Qualquer modificação, disseminação ou uso por pessoas ou entidades para as quais esta mensagem não tenha sido direcionada, é vedado, não podendo ser qualquer responsabilidade atribuída à remetente.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7387" y="762000"/>
            <a:ext cx="10772405" cy="9144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Obrigado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611187" y="1589314"/>
            <a:ext cx="10772405" cy="4419600"/>
          </a:xfrm>
          <a:prstGeom prst="rect">
            <a:avLst/>
          </a:prstGeom>
        </p:spPr>
        <p:txBody>
          <a:bodyPr/>
          <a:lstStyle>
            <a:lvl1pPr marL="0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2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1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9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2" marR="0" indent="-274322" algn="l" defTabSz="9144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4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6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1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2" algn="l" defTabSz="91440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1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t-BR" sz="1600" b="1" i="1" dirty="0" smtClean="0">
                <a:solidFill>
                  <a:schemeClr val="bg1"/>
                </a:solidFill>
              </a:rPr>
              <a:t>Carlos Rossin</a:t>
            </a:r>
            <a:r>
              <a:rPr lang="pt-BR" sz="1600">
                <a:solidFill>
                  <a:schemeClr val="bg1"/>
                </a:solidFill>
              </a:rPr>
              <a:t/>
            </a:r>
            <a:br>
              <a:rPr lang="pt-BR" sz="1600">
                <a:solidFill>
                  <a:schemeClr val="bg1"/>
                </a:solidFill>
              </a:rPr>
            </a:br>
            <a:r>
              <a:rPr lang="pt-BR" sz="1600" smtClean="0">
                <a:solidFill>
                  <a:schemeClr val="bg1"/>
                </a:solidFill>
              </a:rPr>
              <a:t>carlos.h.rossin@gmail.com</a:t>
            </a:r>
            <a:endParaRPr lang="pt-BR" sz="1600" dirty="0" smtClean="0">
              <a:solidFill>
                <a:schemeClr val="bg1"/>
              </a:solidFill>
            </a:endParaRPr>
          </a:p>
          <a:p>
            <a:r>
              <a:rPr lang="pt-BR" sz="1600" b="1" i="1" dirty="0" smtClean="0">
                <a:solidFill>
                  <a:schemeClr val="bg1"/>
                </a:solidFill>
              </a:rPr>
              <a:t>Jonas </a:t>
            </a:r>
            <a:r>
              <a:rPr lang="pt-BR" sz="1600" b="1" i="1" dirty="0" err="1" smtClean="0">
                <a:solidFill>
                  <a:schemeClr val="bg1"/>
                </a:solidFill>
              </a:rPr>
              <a:t>Okawara</a:t>
            </a:r>
            <a:endParaRPr lang="pt-BR" sz="1600" b="1" i="1" dirty="0" smtClean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j</a:t>
            </a:r>
            <a:r>
              <a:rPr lang="pt-BR" sz="1600" dirty="0" smtClean="0">
                <a:solidFill>
                  <a:schemeClr val="bg1"/>
                </a:solidFill>
              </a:rPr>
              <a:t>onas@selur.com.br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9764" y="-4802029"/>
            <a:ext cx="152399" cy="1097565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7744" y="5752019"/>
            <a:ext cx="10488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aseline="30000" dirty="0">
                <a:solidFill>
                  <a:schemeClr val="bg1"/>
                </a:solidFill>
              </a:rPr>
              <a:t>© 2016 </a:t>
            </a:r>
            <a:r>
              <a:rPr lang="pt-BR" sz="1400" baseline="30000" dirty="0" err="1">
                <a:solidFill>
                  <a:schemeClr val="bg1"/>
                </a:solidFill>
              </a:rPr>
              <a:t>PricewaterhouseCoopers</a:t>
            </a:r>
            <a:r>
              <a:rPr lang="pt-BR" sz="1400" baseline="30000" dirty="0">
                <a:solidFill>
                  <a:schemeClr val="bg1"/>
                </a:solidFill>
              </a:rPr>
              <a:t> Serviços Profissionais Ltda. Todos os direitos reservados. Neste documento, “</a:t>
            </a:r>
            <a:r>
              <a:rPr lang="pt-BR" sz="1400" baseline="30000" dirty="0" err="1">
                <a:solidFill>
                  <a:schemeClr val="bg1"/>
                </a:solidFill>
              </a:rPr>
              <a:t>PwC</a:t>
            </a:r>
            <a:r>
              <a:rPr lang="pt-BR" sz="1400" baseline="30000" dirty="0" smtClean="0">
                <a:solidFill>
                  <a:schemeClr val="bg1"/>
                </a:solidFill>
              </a:rPr>
              <a:t>” refere-se </a:t>
            </a:r>
            <a:r>
              <a:rPr lang="pt-BR" sz="1400" baseline="30000" dirty="0">
                <a:solidFill>
                  <a:schemeClr val="bg1"/>
                </a:solidFill>
              </a:rPr>
              <a:t>à </a:t>
            </a:r>
            <a:r>
              <a:rPr lang="pt-BR" sz="1400" baseline="30000" dirty="0" err="1">
                <a:solidFill>
                  <a:schemeClr val="bg1"/>
                </a:solidFill>
              </a:rPr>
              <a:t>PricewaterhouseCoopers</a:t>
            </a:r>
            <a:r>
              <a:rPr lang="pt-BR" sz="1400" baseline="30000" dirty="0">
                <a:solidFill>
                  <a:schemeClr val="bg1"/>
                </a:solidFill>
              </a:rPr>
              <a:t> Serviços Profissionais Ltda., firma membro do network da </a:t>
            </a:r>
            <a:r>
              <a:rPr lang="pt-BR" sz="1400" baseline="30000" dirty="0" err="1">
                <a:solidFill>
                  <a:schemeClr val="bg1"/>
                </a:solidFill>
              </a:rPr>
              <a:t>PricewaterhouseCoopers</a:t>
            </a:r>
            <a:r>
              <a:rPr lang="pt-BR" sz="1400" baseline="30000" dirty="0">
                <a:solidFill>
                  <a:schemeClr val="bg1"/>
                </a:solidFill>
              </a:rPr>
              <a:t>, ou conforme o contexto sugerir, ao próprio network. Cada firma membro da rede </a:t>
            </a:r>
            <a:r>
              <a:rPr lang="pt-BR" sz="1400" baseline="30000" dirty="0" err="1">
                <a:solidFill>
                  <a:schemeClr val="bg1"/>
                </a:solidFill>
              </a:rPr>
              <a:t>PwC</a:t>
            </a:r>
            <a:r>
              <a:rPr lang="pt-BR" sz="1400" baseline="30000" dirty="0">
                <a:solidFill>
                  <a:schemeClr val="bg1"/>
                </a:solidFill>
              </a:rPr>
              <a:t> constitui uma pessoa jurídica separada e independente. Para mais detalhes acerca do network </a:t>
            </a:r>
            <a:r>
              <a:rPr lang="pt-BR" sz="1400" baseline="30000" dirty="0" err="1" smtClean="0">
                <a:solidFill>
                  <a:schemeClr val="bg1"/>
                </a:solidFill>
              </a:rPr>
              <a:t>PwC</a:t>
            </a:r>
            <a:r>
              <a:rPr lang="pt-BR" sz="1400" baseline="30000" dirty="0" smtClean="0">
                <a:solidFill>
                  <a:schemeClr val="bg1"/>
                </a:solidFill>
              </a:rPr>
              <a:t>,</a:t>
            </a:r>
            <a:r>
              <a:rPr lang="pt-BR" sz="1400" baseline="30000" dirty="0">
                <a:solidFill>
                  <a:schemeClr val="bg1"/>
                </a:solidFill>
              </a:rPr>
              <a:t> </a:t>
            </a:r>
            <a:r>
              <a:rPr lang="pt-BR" sz="1400" baseline="30000" dirty="0" smtClean="0">
                <a:solidFill>
                  <a:schemeClr val="bg1"/>
                </a:solidFill>
              </a:rPr>
              <a:t>acesse</a:t>
            </a:r>
            <a:r>
              <a:rPr lang="pt-BR" sz="1400" baseline="30000" dirty="0">
                <a:solidFill>
                  <a:schemeClr val="bg1"/>
                </a:solidFill>
              </a:rPr>
              <a:t>: www.pwc.com/structure</a:t>
            </a:r>
          </a:p>
        </p:txBody>
      </p:sp>
    </p:spTree>
    <p:extLst>
      <p:ext uri="{BB962C8B-B14F-4D97-AF65-F5344CB8AC3E}">
        <p14:creationId xmlns:p14="http://schemas.microsoft.com/office/powerpoint/2010/main" val="27100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 i="0" dirty="0"/>
              <a:t>Contextualização da limpeza </a:t>
            </a:r>
            <a:r>
              <a:rPr lang="pt-BR" sz="2800" b="0" i="0" dirty="0" smtClean="0"/>
              <a:t>urbana </a:t>
            </a:r>
            <a:r>
              <a:rPr lang="pt-BR" sz="2800" b="0" i="0" dirty="0"/>
              <a:t>no </a:t>
            </a:r>
            <a:r>
              <a:rPr lang="pt-BR" sz="2800" b="0" i="0" dirty="0" smtClean="0"/>
              <a:t>Brasil</a:t>
            </a:r>
            <a:endParaRPr lang="pt-BR" sz="2800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63588" y="1600200"/>
            <a:ext cx="4386823" cy="2667000"/>
          </a:xfrm>
        </p:spPr>
        <p:txBody>
          <a:bodyPr/>
          <a:lstStyle/>
          <a:p>
            <a:r>
              <a:rPr lang="pt-BR" sz="1600" b="1" dirty="0">
                <a:solidFill>
                  <a:schemeClr val="tx2"/>
                </a:solidFill>
              </a:rPr>
              <a:t>O que é Limpeza Urbana?</a:t>
            </a:r>
          </a:p>
          <a:p>
            <a:r>
              <a:rPr lang="pt-BR" sz="1800" dirty="0"/>
              <a:t>Os serviços de limpeza urbana são compostos pelos processos de </a:t>
            </a:r>
            <a:r>
              <a:rPr lang="pt-BR" sz="1800" dirty="0" smtClean="0"/>
              <a:t>coleta</a:t>
            </a:r>
            <a:r>
              <a:rPr lang="pt-BR" sz="1800" dirty="0"/>
              <a:t> </a:t>
            </a:r>
            <a:r>
              <a:rPr lang="pt-BR" sz="1800" dirty="0" smtClean="0"/>
              <a:t>e varrição, </a:t>
            </a:r>
            <a:r>
              <a:rPr lang="pt-BR" sz="1800" dirty="0"/>
              <a:t>tratamento e disposição final de resíduos sólidos, considerando diversos tipos de resíduos (ex. público, doméstico, de construção civil, </a:t>
            </a:r>
            <a:r>
              <a:rPr lang="pt-BR" sz="1800" dirty="0" err="1"/>
              <a:t>etc</a:t>
            </a:r>
            <a:r>
              <a:rPr lang="pt-BR" sz="1800" dirty="0"/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387" y="3780472"/>
            <a:ext cx="4114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A responsabilidade da gestão correta destes resíduos varia de acordo com o tipo de material em questão, conforme tabela ao lado:</a:t>
            </a:r>
          </a:p>
          <a:p>
            <a:pPr algn="just"/>
            <a:endParaRPr lang="pt-BR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43057"/>
              </p:ext>
            </p:extLst>
          </p:nvPr>
        </p:nvGraphicFramePr>
        <p:xfrm>
          <a:off x="5245573" y="2907876"/>
          <a:ext cx="6262214" cy="2743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09614"/>
                <a:gridCol w="1752600"/>
              </a:tblGrid>
              <a:tr h="274367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Tipo de resíduos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Responsabilidades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Domiciliar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Município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Comercial*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Município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Público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Município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Serviços de saúde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Gerador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Industrial*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Gerador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Portos,</a:t>
                      </a:r>
                      <a:r>
                        <a:rPr lang="pt-BR" sz="1400" baseline="0" dirty="0" smtClean="0">
                          <a:latin typeface="+mn-lt"/>
                        </a:rPr>
                        <a:t> aeroportos, terminais ferroviários e rodoviários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Gerador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/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Agrícola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Gerador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65000"/>
                        <a:alpha val="20000"/>
                      </a:schemeClr>
                    </a:solidFill>
                  </a:tcPr>
                </a:tc>
              </a:tr>
              <a:tr h="274367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Entulho (construção</a:t>
                      </a:r>
                      <a:r>
                        <a:rPr lang="pt-BR" sz="1400" baseline="0" dirty="0" smtClean="0">
                          <a:latin typeface="+mn-lt"/>
                        </a:rPr>
                        <a:t> civil)*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Gerador</a:t>
                      </a:r>
                      <a:endParaRPr lang="pt-BR" sz="14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5208212" y="5809007"/>
            <a:ext cx="61844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* O município é corresponsável por pequenas quantidades. A quantidade máxima de resíduo </a:t>
            </a:r>
            <a:r>
              <a:rPr lang="pt-BR" sz="1050" dirty="0" smtClean="0"/>
              <a:t/>
            </a:r>
            <a:br>
              <a:rPr lang="pt-BR" sz="1050" dirty="0" smtClean="0"/>
            </a:br>
            <a:r>
              <a:rPr lang="pt-BR" sz="1050" dirty="0" smtClean="0"/>
              <a:t>   varia </a:t>
            </a:r>
            <a:r>
              <a:rPr lang="pt-BR" sz="1050" dirty="0"/>
              <a:t>de acordo com a legislação local.</a:t>
            </a:r>
          </a:p>
        </p:txBody>
      </p:sp>
      <p:sp>
        <p:nvSpPr>
          <p:cNvPr id="15" name="Pentagon 14"/>
          <p:cNvSpPr/>
          <p:nvPr/>
        </p:nvSpPr>
        <p:spPr bwMode="ltGray">
          <a:xfrm>
            <a:off x="5245573" y="1993477"/>
            <a:ext cx="1519952" cy="609599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entagon 15"/>
          <p:cNvSpPr/>
          <p:nvPr/>
        </p:nvSpPr>
        <p:spPr bwMode="ltGray">
          <a:xfrm>
            <a:off x="6799672" y="1993476"/>
            <a:ext cx="1519952" cy="609600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Pentagon 17"/>
          <p:cNvSpPr/>
          <p:nvPr/>
        </p:nvSpPr>
        <p:spPr bwMode="ltGray">
          <a:xfrm>
            <a:off x="8353771" y="1989091"/>
            <a:ext cx="1519952" cy="613985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Pentagon 18"/>
          <p:cNvSpPr/>
          <p:nvPr/>
        </p:nvSpPr>
        <p:spPr bwMode="ltGray">
          <a:xfrm>
            <a:off x="9910054" y="1989091"/>
            <a:ext cx="1519952" cy="613985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259387" y="2054993"/>
            <a:ext cx="1249107" cy="523220"/>
          </a:xfrm>
          <a:prstGeom prst="homePlate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>
                <a:solidFill>
                  <a:schemeClr val="bg1"/>
                </a:solidFill>
              </a:rPr>
              <a:t>Geração </a:t>
            </a:r>
            <a:r>
              <a:rPr lang="pt-BR" sz="1400" dirty="0" smtClean="0">
                <a:solidFill>
                  <a:schemeClr val="bg1"/>
                </a:solidFill>
              </a:rPr>
              <a:t/>
            </a:r>
            <a:br>
              <a:rPr lang="pt-BR" sz="1400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de </a:t>
            </a:r>
            <a:r>
              <a:rPr lang="pt-BR" sz="1400" dirty="0">
                <a:solidFill>
                  <a:schemeClr val="bg1"/>
                </a:solidFill>
              </a:rPr>
              <a:t>resíduos</a:t>
            </a:r>
          </a:p>
        </p:txBody>
      </p:sp>
      <p:sp>
        <p:nvSpPr>
          <p:cNvPr id="24" name="Pentagon 23"/>
          <p:cNvSpPr/>
          <p:nvPr/>
        </p:nvSpPr>
        <p:spPr>
          <a:xfrm>
            <a:off x="6783387" y="2050172"/>
            <a:ext cx="1621471" cy="523220"/>
          </a:xfrm>
          <a:prstGeom prst="homePlate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 smtClean="0">
                <a:solidFill>
                  <a:schemeClr val="bg1"/>
                </a:solidFill>
              </a:rPr>
              <a:t>Coleta, Varrição </a:t>
            </a:r>
            <a:br>
              <a:rPr lang="pt-BR" sz="1400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e </a:t>
            </a:r>
            <a:r>
              <a:rPr lang="pt-BR" sz="1400" dirty="0">
                <a:solidFill>
                  <a:schemeClr val="bg1"/>
                </a:solidFill>
              </a:rPr>
              <a:t>Transporte</a:t>
            </a:r>
          </a:p>
        </p:txBody>
      </p:sp>
      <p:sp>
        <p:nvSpPr>
          <p:cNvPr id="25" name="Pentagon 24"/>
          <p:cNvSpPr/>
          <p:nvPr/>
        </p:nvSpPr>
        <p:spPr>
          <a:xfrm>
            <a:off x="8307387" y="2036158"/>
            <a:ext cx="1466199" cy="523220"/>
          </a:xfrm>
          <a:prstGeom prst="homePlate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>
                <a:solidFill>
                  <a:schemeClr val="bg1"/>
                </a:solidFill>
              </a:rPr>
              <a:t>Processos </a:t>
            </a:r>
            <a:r>
              <a:rPr lang="pt-BR" sz="1400" dirty="0" smtClean="0">
                <a:solidFill>
                  <a:schemeClr val="bg1"/>
                </a:solidFill>
              </a:rPr>
              <a:t/>
            </a:r>
            <a:br>
              <a:rPr lang="pt-BR" sz="1400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de </a:t>
            </a:r>
            <a:r>
              <a:rPr lang="pt-BR" sz="1400" dirty="0">
                <a:solidFill>
                  <a:schemeClr val="bg1"/>
                </a:solidFill>
              </a:rPr>
              <a:t>Tratamento</a:t>
            </a:r>
          </a:p>
        </p:txBody>
      </p:sp>
      <p:sp>
        <p:nvSpPr>
          <p:cNvPr id="28" name="Pentagon 27"/>
          <p:cNvSpPr/>
          <p:nvPr/>
        </p:nvSpPr>
        <p:spPr>
          <a:xfrm>
            <a:off x="9907587" y="2045751"/>
            <a:ext cx="1240161" cy="523220"/>
          </a:xfrm>
          <a:prstGeom prst="homePlate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>
                <a:solidFill>
                  <a:schemeClr val="bg1"/>
                </a:solidFill>
              </a:rPr>
              <a:t>Disposição </a:t>
            </a:r>
            <a:r>
              <a:rPr lang="pt-BR" sz="1400" dirty="0" smtClean="0">
                <a:solidFill>
                  <a:schemeClr val="bg1"/>
                </a:solidFill>
              </a:rPr>
              <a:t/>
            </a:r>
            <a:br>
              <a:rPr lang="pt-BR" sz="1400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Final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27407" y="1649801"/>
            <a:ext cx="6184433" cy="411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2">
              <a:spcAft>
                <a:spcPts val="900"/>
              </a:spcAft>
            </a:pPr>
            <a:r>
              <a:rPr lang="pt-BR" sz="1600" dirty="0">
                <a:latin typeface="Georgia" pitchFamily="18" charset="0"/>
              </a:rPr>
              <a:t>Fases do gerenciamento de resíduos sólidos no município</a:t>
            </a:r>
          </a:p>
        </p:txBody>
      </p:sp>
      <p:sp>
        <p:nvSpPr>
          <p:cNvPr id="20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0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0" i="0" dirty="0"/>
              <a:t>Contextualização da </a:t>
            </a:r>
            <a:r>
              <a:rPr lang="pt-BR" sz="2800" b="0" i="0" dirty="0" smtClean="0"/>
              <a:t>limpeza </a:t>
            </a:r>
            <a:r>
              <a:rPr lang="pt-BR" sz="2800" b="0" i="0" dirty="0"/>
              <a:t>urbana no Brasil</a:t>
            </a:r>
            <a:r>
              <a:rPr lang="pt-BR" sz="2800" b="0" i="0" dirty="0" smtClean="0"/>
              <a:t> </a:t>
            </a:r>
            <a:r>
              <a:rPr lang="pt-BR" sz="2800" b="0" i="0" dirty="0"/>
              <a:t/>
            </a:r>
            <a:br>
              <a:rPr lang="pt-BR" sz="2800" b="0" i="0" dirty="0"/>
            </a:br>
            <a:endParaRPr lang="pt-BR" sz="2800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64912" y="1585224"/>
            <a:ext cx="9120001" cy="4419600"/>
          </a:xfrm>
        </p:spPr>
        <p:txBody>
          <a:bodyPr/>
          <a:lstStyle/>
          <a:p>
            <a:pPr marL="85681" indent="0">
              <a:buClr>
                <a:schemeClr val="accent1"/>
              </a:buClr>
            </a:pPr>
            <a:r>
              <a:rPr lang="pt-BR" sz="1600" b="1" dirty="0">
                <a:solidFill>
                  <a:schemeClr val="accent1"/>
                </a:solidFill>
                <a:latin typeface="Georgia"/>
                <a:ea typeface="Arial"/>
                <a:cs typeface="Times New Roman"/>
              </a:rPr>
              <a:t>Contextualização da evolução das leis relacionadas à temática</a:t>
            </a:r>
          </a:p>
          <a:p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2"/>
          <a:stretch/>
        </p:blipFill>
        <p:spPr>
          <a:xfrm>
            <a:off x="779424" y="2013428"/>
            <a:ext cx="10495667" cy="2115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828" y="4752707"/>
            <a:ext cx="10746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</a:rPr>
              <a:t>Responsabilização </a:t>
            </a:r>
            <a:r>
              <a:rPr lang="pt-BR" sz="1600" dirty="0">
                <a:latin typeface="+mj-lt"/>
              </a:rPr>
              <a:t>legal dos agentes participantes da cadeia de resíduos </a:t>
            </a:r>
            <a:r>
              <a:rPr lang="pt-BR" sz="1600" dirty="0" smtClean="0">
                <a:latin typeface="+mj-lt"/>
              </a:rPr>
              <a:t>sólidos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</a:rPr>
              <a:t>Logística reversa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</a:rPr>
              <a:t>Formação </a:t>
            </a:r>
            <a:r>
              <a:rPr lang="pt-BR" sz="1600" dirty="0">
                <a:latin typeface="+mj-lt"/>
              </a:rPr>
              <a:t>de consórcio e/ou </a:t>
            </a:r>
            <a:r>
              <a:rPr lang="pt-BR" sz="1600" dirty="0" smtClean="0">
                <a:latin typeface="+mj-lt"/>
              </a:rPr>
              <a:t>parcerias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</a:rPr>
              <a:t>Redução </a:t>
            </a:r>
            <a:r>
              <a:rPr lang="pt-BR" sz="1600" dirty="0">
                <a:latin typeface="+mj-lt"/>
              </a:rPr>
              <a:t>de geração do lixo </a:t>
            </a:r>
            <a:endParaRPr lang="pt-BR" sz="1600" dirty="0" smtClean="0">
              <a:latin typeface="+mj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+mj-lt"/>
              </a:rPr>
              <a:t>N</a:t>
            </a:r>
            <a:r>
              <a:rPr lang="pt-BR" sz="1600" dirty="0" smtClean="0">
                <a:latin typeface="+mj-lt"/>
              </a:rPr>
              <a:t>ecessidade </a:t>
            </a:r>
            <a:r>
              <a:rPr lang="pt-BR" sz="1600" dirty="0">
                <a:latin typeface="+mj-lt"/>
              </a:rPr>
              <a:t>da extinção dos lixões.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 bwMode="ltGray">
          <a:xfrm>
            <a:off x="1601787" y="2013428"/>
            <a:ext cx="9882003" cy="6535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790937" y="3407773"/>
            <a:ext cx="9882003" cy="84197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735"/>
          <a:stretch/>
        </p:blipFill>
        <p:spPr>
          <a:xfrm>
            <a:off x="1677987" y="1838286"/>
            <a:ext cx="1275467" cy="884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5720" y="2057400"/>
            <a:ext cx="1275467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27"/>
          <a:stretch/>
        </p:blipFill>
        <p:spPr>
          <a:xfrm>
            <a:off x="5030787" y="1889066"/>
            <a:ext cx="2743200" cy="80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318" y="1981200"/>
            <a:ext cx="1546264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62" r="-2708"/>
          <a:stretch/>
        </p:blipFill>
        <p:spPr>
          <a:xfrm>
            <a:off x="10045742" y="1782553"/>
            <a:ext cx="1275467" cy="884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937"/>
          <a:stretch/>
        </p:blipFill>
        <p:spPr>
          <a:xfrm>
            <a:off x="2363787" y="3389561"/>
            <a:ext cx="1450522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9"/>
          <a:stretch/>
        </p:blipFill>
        <p:spPr>
          <a:xfrm>
            <a:off x="3983515" y="3379121"/>
            <a:ext cx="1504472" cy="762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383"/>
          <a:stretch/>
        </p:blipFill>
        <p:spPr>
          <a:xfrm>
            <a:off x="8840787" y="3429000"/>
            <a:ext cx="1275467" cy="884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911" y="4462046"/>
            <a:ext cx="10656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1600" b="1" dirty="0">
                <a:solidFill>
                  <a:schemeClr val="accent1"/>
                </a:solidFill>
                <a:latin typeface="+mj-lt"/>
              </a:rPr>
              <a:t>Política Nacional de Resíduos Sólidos </a:t>
            </a:r>
            <a:r>
              <a:rPr lang="pt-BR" sz="1600" b="1" dirty="0" smtClean="0">
                <a:solidFill>
                  <a:schemeClr val="accent1"/>
                </a:solidFill>
                <a:latin typeface="+mj-lt"/>
              </a:rPr>
              <a:t>(Lei nº 12.305/10 - PNRS) – Diretrizes da Política</a:t>
            </a:r>
            <a:endParaRPr lang="pt-BR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3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771840" y="4876800"/>
            <a:ext cx="2973629" cy="533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PNRS: criada para se tornar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o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marco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que formaliza os desafios da cadeia de resíduos sólidos no país </a:t>
            </a:r>
            <a:endParaRPr lang="pt-BR" sz="1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1187" y="4876800"/>
            <a:ext cx="3509275" cy="14478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Permitir planejamento e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execução de ações específicas para o setor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(ex. políticas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públicas, financiamentos, monitoramento da qualidade dos serviços prestados e definição de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prioridades). </a:t>
            </a:r>
            <a:endParaRPr lang="pt-BR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 bwMode="ltGray">
          <a:xfrm>
            <a:off x="1" y="3810000"/>
            <a:ext cx="12195174" cy="749159"/>
          </a:xfrm>
          <a:prstGeom prst="rect">
            <a:avLst/>
          </a:prstGeom>
          <a:solidFill>
            <a:srgbClr val="FD8D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3897868" y="3632579"/>
            <a:ext cx="4180920" cy="102893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97868" y="3581401"/>
            <a:ext cx="0" cy="12191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8787" y="3592866"/>
            <a:ext cx="1" cy="12077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6469" cy="533400"/>
          </a:xfrm>
        </p:spPr>
        <p:txBody>
          <a:bodyPr/>
          <a:lstStyle/>
          <a:p>
            <a:r>
              <a:rPr lang="pt-BR" sz="2800" b="0" i="0" dirty="0"/>
              <a:t>Contextualização da limpeza urbana no Brasil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451261" y="2667000"/>
            <a:ext cx="966779" cy="966779"/>
            <a:chOff x="2342233" y="5907019"/>
            <a:chExt cx="612000" cy="612000"/>
          </a:xfrm>
        </p:grpSpPr>
        <p:sp>
          <p:nvSpPr>
            <p:cNvPr id="19" name="Oval 18"/>
            <p:cNvSpPr/>
            <p:nvPr/>
          </p:nvSpPr>
          <p:spPr bwMode="ltGray">
            <a:xfrm>
              <a:off x="2342233" y="5907019"/>
              <a:ext cx="612000" cy="612000"/>
            </a:xfrm>
            <a:prstGeom prst="ellipse">
              <a:avLst/>
            </a:prstGeom>
            <a:solidFill>
              <a:srgbClr val="FD8D3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838"/>
            <p:cNvSpPr>
              <a:spLocks noEditPoints="1"/>
            </p:cNvSpPr>
            <p:nvPr/>
          </p:nvSpPr>
          <p:spPr bwMode="auto">
            <a:xfrm>
              <a:off x="2437122" y="5974991"/>
              <a:ext cx="422222" cy="419738"/>
            </a:xfrm>
            <a:custGeom>
              <a:avLst/>
              <a:gdLst>
                <a:gd name="T0" fmla="*/ 24 w 340"/>
                <a:gd name="T1" fmla="*/ 266 h 338"/>
                <a:gd name="T2" fmla="*/ 18 w 340"/>
                <a:gd name="T3" fmla="*/ 270 h 338"/>
                <a:gd name="T4" fmla="*/ 14 w 340"/>
                <a:gd name="T5" fmla="*/ 276 h 338"/>
                <a:gd name="T6" fmla="*/ 16 w 340"/>
                <a:gd name="T7" fmla="*/ 280 h 338"/>
                <a:gd name="T8" fmla="*/ 20 w 340"/>
                <a:gd name="T9" fmla="*/ 286 h 338"/>
                <a:gd name="T10" fmla="*/ 316 w 340"/>
                <a:gd name="T11" fmla="*/ 286 h 338"/>
                <a:gd name="T12" fmla="*/ 320 w 340"/>
                <a:gd name="T13" fmla="*/ 286 h 338"/>
                <a:gd name="T14" fmla="*/ 324 w 340"/>
                <a:gd name="T15" fmla="*/ 280 h 338"/>
                <a:gd name="T16" fmla="*/ 326 w 340"/>
                <a:gd name="T17" fmla="*/ 276 h 338"/>
                <a:gd name="T18" fmla="*/ 322 w 340"/>
                <a:gd name="T19" fmla="*/ 270 h 338"/>
                <a:gd name="T20" fmla="*/ 316 w 340"/>
                <a:gd name="T21" fmla="*/ 266 h 338"/>
                <a:gd name="T22" fmla="*/ 298 w 340"/>
                <a:gd name="T23" fmla="*/ 192 h 338"/>
                <a:gd name="T24" fmla="*/ 316 w 340"/>
                <a:gd name="T25" fmla="*/ 192 h 338"/>
                <a:gd name="T26" fmla="*/ 322 w 340"/>
                <a:gd name="T27" fmla="*/ 190 h 338"/>
                <a:gd name="T28" fmla="*/ 326 w 340"/>
                <a:gd name="T29" fmla="*/ 182 h 338"/>
                <a:gd name="T30" fmla="*/ 324 w 340"/>
                <a:gd name="T31" fmla="*/ 178 h 338"/>
                <a:gd name="T32" fmla="*/ 320 w 340"/>
                <a:gd name="T33" fmla="*/ 172 h 338"/>
                <a:gd name="T34" fmla="*/ 24 w 340"/>
                <a:gd name="T35" fmla="*/ 172 h 338"/>
                <a:gd name="T36" fmla="*/ 20 w 340"/>
                <a:gd name="T37" fmla="*/ 172 h 338"/>
                <a:gd name="T38" fmla="*/ 16 w 340"/>
                <a:gd name="T39" fmla="*/ 178 h 338"/>
                <a:gd name="T40" fmla="*/ 14 w 340"/>
                <a:gd name="T41" fmla="*/ 182 h 338"/>
                <a:gd name="T42" fmla="*/ 18 w 340"/>
                <a:gd name="T43" fmla="*/ 190 h 338"/>
                <a:gd name="T44" fmla="*/ 24 w 340"/>
                <a:gd name="T45" fmla="*/ 192 h 338"/>
                <a:gd name="T46" fmla="*/ 42 w 340"/>
                <a:gd name="T47" fmla="*/ 266 h 338"/>
                <a:gd name="T48" fmla="*/ 248 w 340"/>
                <a:gd name="T49" fmla="*/ 266 h 338"/>
                <a:gd name="T50" fmla="*/ 230 w 340"/>
                <a:gd name="T51" fmla="*/ 192 h 338"/>
                <a:gd name="T52" fmla="*/ 248 w 340"/>
                <a:gd name="T53" fmla="*/ 266 h 338"/>
                <a:gd name="T54" fmla="*/ 162 w 340"/>
                <a:gd name="T55" fmla="*/ 266 h 338"/>
                <a:gd name="T56" fmla="*/ 178 w 340"/>
                <a:gd name="T57" fmla="*/ 192 h 338"/>
                <a:gd name="T58" fmla="*/ 110 w 340"/>
                <a:gd name="T59" fmla="*/ 266 h 338"/>
                <a:gd name="T60" fmla="*/ 92 w 340"/>
                <a:gd name="T61" fmla="*/ 192 h 338"/>
                <a:gd name="T62" fmla="*/ 110 w 340"/>
                <a:gd name="T63" fmla="*/ 266 h 338"/>
                <a:gd name="T64" fmla="*/ 340 w 340"/>
                <a:gd name="T65" fmla="*/ 322 h 338"/>
                <a:gd name="T66" fmla="*/ 334 w 340"/>
                <a:gd name="T67" fmla="*/ 334 h 338"/>
                <a:gd name="T68" fmla="*/ 324 w 340"/>
                <a:gd name="T69" fmla="*/ 338 h 338"/>
                <a:gd name="T70" fmla="*/ 16 w 340"/>
                <a:gd name="T71" fmla="*/ 338 h 338"/>
                <a:gd name="T72" fmla="*/ 6 w 340"/>
                <a:gd name="T73" fmla="*/ 334 h 338"/>
                <a:gd name="T74" fmla="*/ 0 w 340"/>
                <a:gd name="T75" fmla="*/ 322 h 338"/>
                <a:gd name="T76" fmla="*/ 2 w 340"/>
                <a:gd name="T77" fmla="*/ 316 h 338"/>
                <a:gd name="T78" fmla="*/ 10 w 340"/>
                <a:gd name="T79" fmla="*/ 308 h 338"/>
                <a:gd name="T80" fmla="*/ 324 w 340"/>
                <a:gd name="T81" fmla="*/ 306 h 338"/>
                <a:gd name="T82" fmla="*/ 330 w 340"/>
                <a:gd name="T83" fmla="*/ 308 h 338"/>
                <a:gd name="T84" fmla="*/ 338 w 340"/>
                <a:gd name="T85" fmla="*/ 316 h 338"/>
                <a:gd name="T86" fmla="*/ 340 w 340"/>
                <a:gd name="T87" fmla="*/ 322 h 338"/>
                <a:gd name="T88" fmla="*/ 82 w 340"/>
                <a:gd name="T89" fmla="*/ 154 h 338"/>
                <a:gd name="T90" fmla="*/ 84 w 340"/>
                <a:gd name="T91" fmla="*/ 136 h 338"/>
                <a:gd name="T92" fmla="*/ 98 w 340"/>
                <a:gd name="T93" fmla="*/ 104 h 338"/>
                <a:gd name="T94" fmla="*/ 120 w 340"/>
                <a:gd name="T95" fmla="*/ 80 h 338"/>
                <a:gd name="T96" fmla="*/ 152 w 340"/>
                <a:gd name="T97" fmla="*/ 68 h 338"/>
                <a:gd name="T98" fmla="*/ 170 w 340"/>
                <a:gd name="T99" fmla="*/ 66 h 338"/>
                <a:gd name="T100" fmla="*/ 204 w 340"/>
                <a:gd name="T101" fmla="*/ 72 h 338"/>
                <a:gd name="T102" fmla="*/ 232 w 340"/>
                <a:gd name="T103" fmla="*/ 92 h 338"/>
                <a:gd name="T104" fmla="*/ 250 w 340"/>
                <a:gd name="T105" fmla="*/ 118 h 338"/>
                <a:gd name="T106" fmla="*/ 258 w 340"/>
                <a:gd name="T107" fmla="*/ 154 h 338"/>
                <a:gd name="T108" fmla="*/ 192 w 340"/>
                <a:gd name="T109" fmla="*/ 54 h 338"/>
                <a:gd name="T110" fmla="*/ 148 w 340"/>
                <a:gd name="T111" fmla="*/ 26 h 338"/>
                <a:gd name="T112" fmla="*/ 192 w 340"/>
                <a:gd name="T113" fmla="*/ 26 h 338"/>
                <a:gd name="T114" fmla="*/ 192 w 340"/>
                <a:gd name="T115" fmla="*/ 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338">
                  <a:moveTo>
                    <a:pt x="24" y="266"/>
                  </a:moveTo>
                  <a:lnTo>
                    <a:pt x="24" y="266"/>
                  </a:lnTo>
                  <a:lnTo>
                    <a:pt x="20" y="268"/>
                  </a:lnTo>
                  <a:lnTo>
                    <a:pt x="18" y="270"/>
                  </a:lnTo>
                  <a:lnTo>
                    <a:pt x="16" y="272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80"/>
                  </a:lnTo>
                  <a:lnTo>
                    <a:pt x="18" y="284"/>
                  </a:lnTo>
                  <a:lnTo>
                    <a:pt x="20" y="286"/>
                  </a:lnTo>
                  <a:lnTo>
                    <a:pt x="24" y="286"/>
                  </a:lnTo>
                  <a:lnTo>
                    <a:pt x="316" y="286"/>
                  </a:lnTo>
                  <a:lnTo>
                    <a:pt x="316" y="286"/>
                  </a:lnTo>
                  <a:lnTo>
                    <a:pt x="320" y="286"/>
                  </a:lnTo>
                  <a:lnTo>
                    <a:pt x="322" y="284"/>
                  </a:lnTo>
                  <a:lnTo>
                    <a:pt x="324" y="280"/>
                  </a:lnTo>
                  <a:lnTo>
                    <a:pt x="326" y="276"/>
                  </a:lnTo>
                  <a:lnTo>
                    <a:pt x="326" y="276"/>
                  </a:lnTo>
                  <a:lnTo>
                    <a:pt x="324" y="272"/>
                  </a:lnTo>
                  <a:lnTo>
                    <a:pt x="322" y="270"/>
                  </a:lnTo>
                  <a:lnTo>
                    <a:pt x="320" y="268"/>
                  </a:lnTo>
                  <a:lnTo>
                    <a:pt x="316" y="266"/>
                  </a:lnTo>
                  <a:lnTo>
                    <a:pt x="298" y="266"/>
                  </a:lnTo>
                  <a:lnTo>
                    <a:pt x="298" y="192"/>
                  </a:lnTo>
                  <a:lnTo>
                    <a:pt x="316" y="192"/>
                  </a:lnTo>
                  <a:lnTo>
                    <a:pt x="316" y="192"/>
                  </a:lnTo>
                  <a:lnTo>
                    <a:pt x="320" y="192"/>
                  </a:lnTo>
                  <a:lnTo>
                    <a:pt x="322" y="190"/>
                  </a:lnTo>
                  <a:lnTo>
                    <a:pt x="324" y="186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4" y="178"/>
                  </a:lnTo>
                  <a:lnTo>
                    <a:pt x="322" y="176"/>
                  </a:lnTo>
                  <a:lnTo>
                    <a:pt x="320" y="172"/>
                  </a:lnTo>
                  <a:lnTo>
                    <a:pt x="316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6" y="178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6" y="186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4" y="192"/>
                  </a:lnTo>
                  <a:lnTo>
                    <a:pt x="42" y="192"/>
                  </a:lnTo>
                  <a:lnTo>
                    <a:pt x="42" y="266"/>
                  </a:lnTo>
                  <a:lnTo>
                    <a:pt x="24" y="266"/>
                  </a:lnTo>
                  <a:close/>
                  <a:moveTo>
                    <a:pt x="248" y="266"/>
                  </a:moveTo>
                  <a:lnTo>
                    <a:pt x="230" y="266"/>
                  </a:lnTo>
                  <a:lnTo>
                    <a:pt x="230" y="192"/>
                  </a:lnTo>
                  <a:lnTo>
                    <a:pt x="248" y="192"/>
                  </a:lnTo>
                  <a:lnTo>
                    <a:pt x="248" y="266"/>
                  </a:lnTo>
                  <a:close/>
                  <a:moveTo>
                    <a:pt x="178" y="266"/>
                  </a:moveTo>
                  <a:lnTo>
                    <a:pt x="162" y="266"/>
                  </a:lnTo>
                  <a:lnTo>
                    <a:pt x="162" y="192"/>
                  </a:lnTo>
                  <a:lnTo>
                    <a:pt x="178" y="192"/>
                  </a:lnTo>
                  <a:lnTo>
                    <a:pt x="178" y="266"/>
                  </a:lnTo>
                  <a:close/>
                  <a:moveTo>
                    <a:pt x="110" y="266"/>
                  </a:moveTo>
                  <a:lnTo>
                    <a:pt x="92" y="266"/>
                  </a:lnTo>
                  <a:lnTo>
                    <a:pt x="92" y="192"/>
                  </a:lnTo>
                  <a:lnTo>
                    <a:pt x="110" y="192"/>
                  </a:lnTo>
                  <a:lnTo>
                    <a:pt x="110" y="266"/>
                  </a:lnTo>
                  <a:close/>
                  <a:moveTo>
                    <a:pt x="340" y="322"/>
                  </a:moveTo>
                  <a:lnTo>
                    <a:pt x="340" y="322"/>
                  </a:lnTo>
                  <a:lnTo>
                    <a:pt x="338" y="328"/>
                  </a:lnTo>
                  <a:lnTo>
                    <a:pt x="334" y="334"/>
                  </a:lnTo>
                  <a:lnTo>
                    <a:pt x="330" y="336"/>
                  </a:lnTo>
                  <a:lnTo>
                    <a:pt x="324" y="338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0" y="336"/>
                  </a:lnTo>
                  <a:lnTo>
                    <a:pt x="6" y="334"/>
                  </a:lnTo>
                  <a:lnTo>
                    <a:pt x="2" y="32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6" y="310"/>
                  </a:lnTo>
                  <a:lnTo>
                    <a:pt x="10" y="308"/>
                  </a:lnTo>
                  <a:lnTo>
                    <a:pt x="16" y="306"/>
                  </a:lnTo>
                  <a:lnTo>
                    <a:pt x="324" y="306"/>
                  </a:lnTo>
                  <a:lnTo>
                    <a:pt x="324" y="306"/>
                  </a:lnTo>
                  <a:lnTo>
                    <a:pt x="330" y="308"/>
                  </a:lnTo>
                  <a:lnTo>
                    <a:pt x="334" y="310"/>
                  </a:lnTo>
                  <a:lnTo>
                    <a:pt x="338" y="316"/>
                  </a:lnTo>
                  <a:lnTo>
                    <a:pt x="340" y="322"/>
                  </a:lnTo>
                  <a:lnTo>
                    <a:pt x="340" y="322"/>
                  </a:lnTo>
                  <a:close/>
                  <a:moveTo>
                    <a:pt x="258" y="154"/>
                  </a:moveTo>
                  <a:lnTo>
                    <a:pt x="82" y="154"/>
                  </a:lnTo>
                  <a:lnTo>
                    <a:pt x="82" y="154"/>
                  </a:lnTo>
                  <a:lnTo>
                    <a:pt x="84" y="136"/>
                  </a:lnTo>
                  <a:lnTo>
                    <a:pt x="90" y="118"/>
                  </a:lnTo>
                  <a:lnTo>
                    <a:pt x="98" y="104"/>
                  </a:lnTo>
                  <a:lnTo>
                    <a:pt x="108" y="92"/>
                  </a:lnTo>
                  <a:lnTo>
                    <a:pt x="120" y="80"/>
                  </a:lnTo>
                  <a:lnTo>
                    <a:pt x="136" y="72"/>
                  </a:lnTo>
                  <a:lnTo>
                    <a:pt x="152" y="68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88" y="68"/>
                  </a:lnTo>
                  <a:lnTo>
                    <a:pt x="204" y="72"/>
                  </a:lnTo>
                  <a:lnTo>
                    <a:pt x="220" y="80"/>
                  </a:lnTo>
                  <a:lnTo>
                    <a:pt x="232" y="92"/>
                  </a:lnTo>
                  <a:lnTo>
                    <a:pt x="242" y="104"/>
                  </a:lnTo>
                  <a:lnTo>
                    <a:pt x="250" y="118"/>
                  </a:lnTo>
                  <a:lnTo>
                    <a:pt x="256" y="136"/>
                  </a:lnTo>
                  <a:lnTo>
                    <a:pt x="258" y="154"/>
                  </a:lnTo>
                  <a:lnTo>
                    <a:pt x="258" y="154"/>
                  </a:lnTo>
                  <a:close/>
                  <a:moveTo>
                    <a:pt x="192" y="54"/>
                  </a:moveTo>
                  <a:lnTo>
                    <a:pt x="148" y="54"/>
                  </a:lnTo>
                  <a:lnTo>
                    <a:pt x="148" y="26"/>
                  </a:lnTo>
                  <a:lnTo>
                    <a:pt x="170" y="0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Oval 21"/>
          <p:cNvSpPr/>
          <p:nvPr/>
        </p:nvSpPr>
        <p:spPr bwMode="ltGray">
          <a:xfrm>
            <a:off x="1558616" y="2667000"/>
            <a:ext cx="966779" cy="966779"/>
          </a:xfrm>
          <a:prstGeom prst="ellipse">
            <a:avLst/>
          </a:prstGeom>
          <a:solidFill>
            <a:srgbClr val="FD8D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1" y="4872032"/>
            <a:ext cx="3811588" cy="533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Dificuldade/lacuna: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não há referências quantitativas capazes de sintetizar as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metas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esperadas pela PNRS em um cenário de vinte anos (com revisões a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cada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quatro)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os municípios brasileiros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Freeform 76"/>
          <p:cNvSpPr>
            <a:spLocks/>
          </p:cNvSpPr>
          <p:nvPr/>
        </p:nvSpPr>
        <p:spPr bwMode="auto">
          <a:xfrm>
            <a:off x="1641918" y="2776521"/>
            <a:ext cx="721869" cy="818591"/>
          </a:xfrm>
          <a:custGeom>
            <a:avLst/>
            <a:gdLst/>
            <a:ahLst/>
            <a:cxnLst>
              <a:cxn ang="0">
                <a:pos x="263" y="578"/>
              </a:cxn>
              <a:cxn ang="0">
                <a:pos x="244" y="559"/>
              </a:cxn>
              <a:cxn ang="0">
                <a:pos x="224" y="541"/>
              </a:cxn>
              <a:cxn ang="0">
                <a:pos x="216" y="533"/>
              </a:cxn>
              <a:cxn ang="0">
                <a:pos x="252" y="494"/>
              </a:cxn>
              <a:cxn ang="0">
                <a:pos x="246" y="467"/>
              </a:cxn>
              <a:cxn ang="0">
                <a:pos x="239" y="442"/>
              </a:cxn>
              <a:cxn ang="0">
                <a:pos x="222" y="413"/>
              </a:cxn>
              <a:cxn ang="0">
                <a:pos x="207" y="400"/>
              </a:cxn>
              <a:cxn ang="0">
                <a:pos x="205" y="376"/>
              </a:cxn>
              <a:cxn ang="0">
                <a:pos x="204" y="341"/>
              </a:cxn>
              <a:cxn ang="0">
                <a:pos x="182" y="323"/>
              </a:cxn>
              <a:cxn ang="0">
                <a:pos x="156" y="279"/>
              </a:cxn>
              <a:cxn ang="0">
                <a:pos x="121" y="260"/>
              </a:cxn>
              <a:cxn ang="0">
                <a:pos x="88" y="234"/>
              </a:cxn>
              <a:cxn ang="0">
                <a:pos x="51" y="244"/>
              </a:cxn>
              <a:cxn ang="0">
                <a:pos x="29" y="225"/>
              </a:cxn>
              <a:cxn ang="0">
                <a:pos x="14" y="179"/>
              </a:cxn>
              <a:cxn ang="0">
                <a:pos x="46" y="142"/>
              </a:cxn>
              <a:cxn ang="0">
                <a:pos x="64" y="105"/>
              </a:cxn>
              <a:cxn ang="0">
                <a:pos x="56" y="74"/>
              </a:cxn>
              <a:cxn ang="0">
                <a:pos x="67" y="70"/>
              </a:cxn>
              <a:cxn ang="0">
                <a:pos x="59" y="64"/>
              </a:cxn>
              <a:cxn ang="0">
                <a:pos x="79" y="53"/>
              </a:cxn>
              <a:cxn ang="0">
                <a:pos x="88" y="47"/>
              </a:cxn>
              <a:cxn ang="0">
                <a:pos x="111" y="68"/>
              </a:cxn>
              <a:cxn ang="0">
                <a:pos x="134" y="48"/>
              </a:cxn>
              <a:cxn ang="0">
                <a:pos x="124" y="20"/>
              </a:cxn>
              <a:cxn ang="0">
                <a:pos x="150" y="17"/>
              </a:cxn>
              <a:cxn ang="0">
                <a:pos x="176" y="1"/>
              </a:cxn>
              <a:cxn ang="0">
                <a:pos x="185" y="23"/>
              </a:cxn>
              <a:cxn ang="0">
                <a:pos x="183" y="49"/>
              </a:cxn>
              <a:cxn ang="0">
                <a:pos x="203" y="57"/>
              </a:cxn>
              <a:cxn ang="0">
                <a:pos x="224" y="50"/>
              </a:cxn>
              <a:cxn ang="0">
                <a:pos x="233" y="43"/>
              </a:cxn>
              <a:cxn ang="0">
                <a:pos x="247" y="45"/>
              </a:cxn>
              <a:cxn ang="0">
                <a:pos x="261" y="45"/>
              </a:cxn>
              <a:cxn ang="0">
                <a:pos x="277" y="29"/>
              </a:cxn>
              <a:cxn ang="0">
                <a:pos x="285" y="14"/>
              </a:cxn>
              <a:cxn ang="0">
                <a:pos x="291" y="23"/>
              </a:cxn>
              <a:cxn ang="0">
                <a:pos x="293" y="41"/>
              </a:cxn>
              <a:cxn ang="0">
                <a:pos x="297" y="49"/>
              </a:cxn>
              <a:cxn ang="0">
                <a:pos x="304" y="64"/>
              </a:cxn>
              <a:cxn ang="0">
                <a:pos x="285" y="89"/>
              </a:cxn>
              <a:cxn ang="0">
                <a:pos x="294" y="96"/>
              </a:cxn>
              <a:cxn ang="0">
                <a:pos x="320" y="83"/>
              </a:cxn>
              <a:cxn ang="0">
                <a:pos x="334" y="89"/>
              </a:cxn>
              <a:cxn ang="0">
                <a:pos x="363" y="100"/>
              </a:cxn>
              <a:cxn ang="0">
                <a:pos x="371" y="124"/>
              </a:cxn>
              <a:cxn ang="0">
                <a:pos x="417" y="121"/>
              </a:cxn>
              <a:cxn ang="0">
                <a:pos x="461" y="150"/>
              </a:cxn>
              <a:cxn ang="0">
                <a:pos x="491" y="187"/>
              </a:cxn>
              <a:cxn ang="0">
                <a:pos x="459" y="254"/>
              </a:cxn>
              <a:cxn ang="0">
                <a:pos x="439" y="299"/>
              </a:cxn>
              <a:cxn ang="0">
                <a:pos x="434" y="351"/>
              </a:cxn>
              <a:cxn ang="0">
                <a:pos x="415" y="406"/>
              </a:cxn>
              <a:cxn ang="0">
                <a:pos x="386" y="427"/>
              </a:cxn>
              <a:cxn ang="0">
                <a:pos x="346" y="446"/>
              </a:cxn>
              <a:cxn ang="0">
                <a:pos x="320" y="510"/>
              </a:cxn>
              <a:cxn ang="0">
                <a:pos x="288" y="563"/>
              </a:cxn>
              <a:cxn ang="0">
                <a:pos x="261" y="596"/>
              </a:cxn>
            </a:cxnLst>
            <a:rect l="0" t="0" r="r" b="b"/>
            <a:pathLst>
              <a:path w="493" h="596">
                <a:moveTo>
                  <a:pt x="261" y="596"/>
                </a:moveTo>
                <a:cubicBezTo>
                  <a:pt x="257" y="584"/>
                  <a:pt x="268" y="586"/>
                  <a:pt x="263" y="578"/>
                </a:cubicBezTo>
                <a:cubicBezTo>
                  <a:pt x="257" y="570"/>
                  <a:pt x="258" y="570"/>
                  <a:pt x="253" y="567"/>
                </a:cubicBezTo>
                <a:cubicBezTo>
                  <a:pt x="248" y="564"/>
                  <a:pt x="250" y="562"/>
                  <a:pt x="244" y="559"/>
                </a:cubicBezTo>
                <a:cubicBezTo>
                  <a:pt x="237" y="556"/>
                  <a:pt x="238" y="548"/>
                  <a:pt x="232" y="552"/>
                </a:cubicBezTo>
                <a:cubicBezTo>
                  <a:pt x="226" y="557"/>
                  <a:pt x="232" y="548"/>
                  <a:pt x="224" y="541"/>
                </a:cubicBezTo>
                <a:cubicBezTo>
                  <a:pt x="216" y="535"/>
                  <a:pt x="214" y="546"/>
                  <a:pt x="210" y="539"/>
                </a:cubicBezTo>
                <a:cubicBezTo>
                  <a:pt x="213" y="536"/>
                  <a:pt x="211" y="534"/>
                  <a:pt x="216" y="533"/>
                </a:cubicBezTo>
                <a:cubicBezTo>
                  <a:pt x="220" y="531"/>
                  <a:pt x="219" y="527"/>
                  <a:pt x="228" y="515"/>
                </a:cubicBezTo>
                <a:cubicBezTo>
                  <a:pt x="237" y="503"/>
                  <a:pt x="245" y="498"/>
                  <a:pt x="252" y="494"/>
                </a:cubicBezTo>
                <a:cubicBezTo>
                  <a:pt x="259" y="490"/>
                  <a:pt x="261" y="481"/>
                  <a:pt x="256" y="470"/>
                </a:cubicBezTo>
                <a:cubicBezTo>
                  <a:pt x="252" y="460"/>
                  <a:pt x="251" y="469"/>
                  <a:pt x="246" y="467"/>
                </a:cubicBezTo>
                <a:cubicBezTo>
                  <a:pt x="250" y="463"/>
                  <a:pt x="253" y="445"/>
                  <a:pt x="249" y="440"/>
                </a:cubicBezTo>
                <a:cubicBezTo>
                  <a:pt x="245" y="436"/>
                  <a:pt x="244" y="442"/>
                  <a:pt x="239" y="442"/>
                </a:cubicBezTo>
                <a:cubicBezTo>
                  <a:pt x="234" y="443"/>
                  <a:pt x="238" y="438"/>
                  <a:pt x="233" y="419"/>
                </a:cubicBezTo>
                <a:cubicBezTo>
                  <a:pt x="231" y="413"/>
                  <a:pt x="224" y="411"/>
                  <a:pt x="222" y="413"/>
                </a:cubicBezTo>
                <a:cubicBezTo>
                  <a:pt x="221" y="416"/>
                  <a:pt x="204" y="414"/>
                  <a:pt x="206" y="411"/>
                </a:cubicBezTo>
                <a:cubicBezTo>
                  <a:pt x="207" y="407"/>
                  <a:pt x="204" y="407"/>
                  <a:pt x="207" y="400"/>
                </a:cubicBezTo>
                <a:cubicBezTo>
                  <a:pt x="209" y="394"/>
                  <a:pt x="204" y="386"/>
                  <a:pt x="203" y="383"/>
                </a:cubicBezTo>
                <a:cubicBezTo>
                  <a:pt x="207" y="380"/>
                  <a:pt x="206" y="380"/>
                  <a:pt x="205" y="376"/>
                </a:cubicBezTo>
                <a:cubicBezTo>
                  <a:pt x="204" y="373"/>
                  <a:pt x="209" y="369"/>
                  <a:pt x="208" y="364"/>
                </a:cubicBezTo>
                <a:cubicBezTo>
                  <a:pt x="208" y="362"/>
                  <a:pt x="216" y="345"/>
                  <a:pt x="204" y="341"/>
                </a:cubicBezTo>
                <a:cubicBezTo>
                  <a:pt x="197" y="338"/>
                  <a:pt x="199" y="331"/>
                  <a:pt x="201" y="326"/>
                </a:cubicBezTo>
                <a:cubicBezTo>
                  <a:pt x="202" y="320"/>
                  <a:pt x="190" y="324"/>
                  <a:pt x="182" y="323"/>
                </a:cubicBezTo>
                <a:cubicBezTo>
                  <a:pt x="174" y="322"/>
                  <a:pt x="178" y="290"/>
                  <a:pt x="171" y="283"/>
                </a:cubicBezTo>
                <a:cubicBezTo>
                  <a:pt x="164" y="277"/>
                  <a:pt x="162" y="284"/>
                  <a:pt x="156" y="279"/>
                </a:cubicBezTo>
                <a:cubicBezTo>
                  <a:pt x="150" y="273"/>
                  <a:pt x="153" y="280"/>
                  <a:pt x="145" y="272"/>
                </a:cubicBezTo>
                <a:cubicBezTo>
                  <a:pt x="136" y="265"/>
                  <a:pt x="131" y="269"/>
                  <a:pt x="121" y="260"/>
                </a:cubicBezTo>
                <a:cubicBezTo>
                  <a:pt x="112" y="251"/>
                  <a:pt x="112" y="239"/>
                  <a:pt x="115" y="229"/>
                </a:cubicBezTo>
                <a:cubicBezTo>
                  <a:pt x="119" y="219"/>
                  <a:pt x="102" y="224"/>
                  <a:pt x="88" y="234"/>
                </a:cubicBezTo>
                <a:cubicBezTo>
                  <a:pt x="74" y="245"/>
                  <a:pt x="78" y="248"/>
                  <a:pt x="62" y="242"/>
                </a:cubicBezTo>
                <a:cubicBezTo>
                  <a:pt x="56" y="241"/>
                  <a:pt x="57" y="245"/>
                  <a:pt x="51" y="244"/>
                </a:cubicBezTo>
                <a:cubicBezTo>
                  <a:pt x="46" y="242"/>
                  <a:pt x="51" y="218"/>
                  <a:pt x="47" y="223"/>
                </a:cubicBezTo>
                <a:cubicBezTo>
                  <a:pt x="44" y="228"/>
                  <a:pt x="28" y="235"/>
                  <a:pt x="29" y="225"/>
                </a:cubicBezTo>
                <a:cubicBezTo>
                  <a:pt x="29" y="215"/>
                  <a:pt x="16" y="223"/>
                  <a:pt x="19" y="216"/>
                </a:cubicBezTo>
                <a:cubicBezTo>
                  <a:pt x="21" y="209"/>
                  <a:pt x="0" y="190"/>
                  <a:pt x="14" y="179"/>
                </a:cubicBezTo>
                <a:cubicBezTo>
                  <a:pt x="21" y="173"/>
                  <a:pt x="17" y="161"/>
                  <a:pt x="26" y="153"/>
                </a:cubicBezTo>
                <a:cubicBezTo>
                  <a:pt x="35" y="145"/>
                  <a:pt x="38" y="149"/>
                  <a:pt x="46" y="142"/>
                </a:cubicBezTo>
                <a:cubicBezTo>
                  <a:pt x="55" y="136"/>
                  <a:pt x="51" y="146"/>
                  <a:pt x="58" y="142"/>
                </a:cubicBezTo>
                <a:cubicBezTo>
                  <a:pt x="59" y="138"/>
                  <a:pt x="61" y="115"/>
                  <a:pt x="64" y="105"/>
                </a:cubicBezTo>
                <a:cubicBezTo>
                  <a:pt x="66" y="95"/>
                  <a:pt x="61" y="94"/>
                  <a:pt x="62" y="89"/>
                </a:cubicBezTo>
                <a:cubicBezTo>
                  <a:pt x="63" y="84"/>
                  <a:pt x="58" y="90"/>
                  <a:pt x="56" y="74"/>
                </a:cubicBezTo>
                <a:cubicBezTo>
                  <a:pt x="55" y="68"/>
                  <a:pt x="61" y="70"/>
                  <a:pt x="62" y="69"/>
                </a:cubicBezTo>
                <a:cubicBezTo>
                  <a:pt x="63" y="67"/>
                  <a:pt x="65" y="69"/>
                  <a:pt x="67" y="70"/>
                </a:cubicBezTo>
                <a:cubicBezTo>
                  <a:pt x="68" y="71"/>
                  <a:pt x="67" y="63"/>
                  <a:pt x="64" y="63"/>
                </a:cubicBezTo>
                <a:cubicBezTo>
                  <a:pt x="61" y="63"/>
                  <a:pt x="59" y="64"/>
                  <a:pt x="59" y="64"/>
                </a:cubicBezTo>
                <a:cubicBezTo>
                  <a:pt x="58" y="53"/>
                  <a:pt x="58" y="53"/>
                  <a:pt x="58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8" y="51"/>
                  <a:pt x="78" y="47"/>
                  <a:pt x="81" y="52"/>
                </a:cubicBezTo>
                <a:cubicBezTo>
                  <a:pt x="84" y="57"/>
                  <a:pt x="87" y="46"/>
                  <a:pt x="88" y="47"/>
                </a:cubicBezTo>
                <a:cubicBezTo>
                  <a:pt x="96" y="56"/>
                  <a:pt x="89" y="64"/>
                  <a:pt x="96" y="61"/>
                </a:cubicBezTo>
                <a:cubicBezTo>
                  <a:pt x="100" y="69"/>
                  <a:pt x="105" y="66"/>
                  <a:pt x="111" y="68"/>
                </a:cubicBezTo>
                <a:cubicBezTo>
                  <a:pt x="117" y="70"/>
                  <a:pt x="116" y="61"/>
                  <a:pt x="125" y="59"/>
                </a:cubicBezTo>
                <a:cubicBezTo>
                  <a:pt x="135" y="57"/>
                  <a:pt x="127" y="52"/>
                  <a:pt x="134" y="48"/>
                </a:cubicBezTo>
                <a:cubicBezTo>
                  <a:pt x="141" y="45"/>
                  <a:pt x="140" y="40"/>
                  <a:pt x="134" y="42"/>
                </a:cubicBezTo>
                <a:cubicBezTo>
                  <a:pt x="129" y="44"/>
                  <a:pt x="129" y="27"/>
                  <a:pt x="124" y="20"/>
                </a:cubicBezTo>
                <a:cubicBezTo>
                  <a:pt x="119" y="14"/>
                  <a:pt x="132" y="18"/>
                  <a:pt x="142" y="24"/>
                </a:cubicBezTo>
                <a:cubicBezTo>
                  <a:pt x="152" y="29"/>
                  <a:pt x="144" y="16"/>
                  <a:pt x="150" y="17"/>
                </a:cubicBezTo>
                <a:cubicBezTo>
                  <a:pt x="157" y="18"/>
                  <a:pt x="175" y="10"/>
                  <a:pt x="172" y="2"/>
                </a:cubicBezTo>
                <a:cubicBezTo>
                  <a:pt x="173" y="2"/>
                  <a:pt x="174" y="2"/>
                  <a:pt x="176" y="1"/>
                </a:cubicBezTo>
                <a:cubicBezTo>
                  <a:pt x="180" y="0"/>
                  <a:pt x="182" y="4"/>
                  <a:pt x="180" y="9"/>
                </a:cubicBezTo>
                <a:cubicBezTo>
                  <a:pt x="177" y="15"/>
                  <a:pt x="189" y="13"/>
                  <a:pt x="185" y="23"/>
                </a:cubicBezTo>
                <a:cubicBezTo>
                  <a:pt x="183" y="27"/>
                  <a:pt x="183" y="27"/>
                  <a:pt x="181" y="37"/>
                </a:cubicBezTo>
                <a:cubicBezTo>
                  <a:pt x="179" y="47"/>
                  <a:pt x="184" y="41"/>
                  <a:pt x="183" y="49"/>
                </a:cubicBezTo>
                <a:cubicBezTo>
                  <a:pt x="183" y="55"/>
                  <a:pt x="193" y="62"/>
                  <a:pt x="197" y="61"/>
                </a:cubicBezTo>
                <a:cubicBezTo>
                  <a:pt x="200" y="59"/>
                  <a:pt x="198" y="56"/>
                  <a:pt x="203" y="57"/>
                </a:cubicBezTo>
                <a:cubicBezTo>
                  <a:pt x="208" y="57"/>
                  <a:pt x="210" y="51"/>
                  <a:pt x="214" y="50"/>
                </a:cubicBezTo>
                <a:cubicBezTo>
                  <a:pt x="218" y="48"/>
                  <a:pt x="216" y="52"/>
                  <a:pt x="224" y="50"/>
                </a:cubicBezTo>
                <a:cubicBezTo>
                  <a:pt x="225" y="50"/>
                  <a:pt x="234" y="55"/>
                  <a:pt x="230" y="49"/>
                </a:cubicBezTo>
                <a:cubicBezTo>
                  <a:pt x="228" y="45"/>
                  <a:pt x="228" y="41"/>
                  <a:pt x="233" y="43"/>
                </a:cubicBezTo>
                <a:cubicBezTo>
                  <a:pt x="237" y="46"/>
                  <a:pt x="242" y="38"/>
                  <a:pt x="243" y="41"/>
                </a:cubicBezTo>
                <a:cubicBezTo>
                  <a:pt x="244" y="44"/>
                  <a:pt x="245" y="41"/>
                  <a:pt x="247" y="45"/>
                </a:cubicBezTo>
                <a:cubicBezTo>
                  <a:pt x="251" y="48"/>
                  <a:pt x="253" y="48"/>
                  <a:pt x="255" y="46"/>
                </a:cubicBezTo>
                <a:cubicBezTo>
                  <a:pt x="258" y="41"/>
                  <a:pt x="258" y="48"/>
                  <a:pt x="261" y="45"/>
                </a:cubicBezTo>
                <a:cubicBezTo>
                  <a:pt x="264" y="42"/>
                  <a:pt x="262" y="47"/>
                  <a:pt x="267" y="47"/>
                </a:cubicBezTo>
                <a:cubicBezTo>
                  <a:pt x="272" y="46"/>
                  <a:pt x="273" y="35"/>
                  <a:pt x="277" y="29"/>
                </a:cubicBezTo>
                <a:cubicBezTo>
                  <a:pt x="280" y="22"/>
                  <a:pt x="281" y="21"/>
                  <a:pt x="283" y="19"/>
                </a:cubicBezTo>
                <a:cubicBezTo>
                  <a:pt x="285" y="15"/>
                  <a:pt x="284" y="14"/>
                  <a:pt x="285" y="14"/>
                </a:cubicBezTo>
                <a:cubicBezTo>
                  <a:pt x="286" y="13"/>
                  <a:pt x="288" y="17"/>
                  <a:pt x="289" y="20"/>
                </a:cubicBezTo>
                <a:cubicBezTo>
                  <a:pt x="290" y="22"/>
                  <a:pt x="291" y="20"/>
                  <a:pt x="291" y="23"/>
                </a:cubicBezTo>
                <a:cubicBezTo>
                  <a:pt x="290" y="26"/>
                  <a:pt x="291" y="33"/>
                  <a:pt x="292" y="36"/>
                </a:cubicBezTo>
                <a:cubicBezTo>
                  <a:pt x="292" y="37"/>
                  <a:pt x="294" y="39"/>
                  <a:pt x="293" y="41"/>
                </a:cubicBezTo>
                <a:cubicBezTo>
                  <a:pt x="293" y="43"/>
                  <a:pt x="295" y="43"/>
                  <a:pt x="295" y="45"/>
                </a:cubicBezTo>
                <a:cubicBezTo>
                  <a:pt x="295" y="48"/>
                  <a:pt x="296" y="47"/>
                  <a:pt x="297" y="49"/>
                </a:cubicBezTo>
                <a:cubicBezTo>
                  <a:pt x="297" y="52"/>
                  <a:pt x="297" y="53"/>
                  <a:pt x="301" y="52"/>
                </a:cubicBezTo>
                <a:cubicBezTo>
                  <a:pt x="305" y="52"/>
                  <a:pt x="308" y="63"/>
                  <a:pt x="304" y="64"/>
                </a:cubicBezTo>
                <a:cubicBezTo>
                  <a:pt x="298" y="66"/>
                  <a:pt x="297" y="77"/>
                  <a:pt x="290" y="80"/>
                </a:cubicBezTo>
                <a:cubicBezTo>
                  <a:pt x="284" y="82"/>
                  <a:pt x="288" y="84"/>
                  <a:pt x="285" y="89"/>
                </a:cubicBezTo>
                <a:cubicBezTo>
                  <a:pt x="282" y="93"/>
                  <a:pt x="292" y="84"/>
                  <a:pt x="289" y="93"/>
                </a:cubicBezTo>
                <a:cubicBezTo>
                  <a:pt x="286" y="102"/>
                  <a:pt x="293" y="88"/>
                  <a:pt x="294" y="96"/>
                </a:cubicBezTo>
                <a:cubicBezTo>
                  <a:pt x="295" y="103"/>
                  <a:pt x="289" y="78"/>
                  <a:pt x="302" y="81"/>
                </a:cubicBezTo>
                <a:cubicBezTo>
                  <a:pt x="315" y="84"/>
                  <a:pt x="309" y="79"/>
                  <a:pt x="320" y="83"/>
                </a:cubicBezTo>
                <a:cubicBezTo>
                  <a:pt x="330" y="86"/>
                  <a:pt x="317" y="94"/>
                  <a:pt x="319" y="100"/>
                </a:cubicBezTo>
                <a:cubicBezTo>
                  <a:pt x="322" y="106"/>
                  <a:pt x="323" y="88"/>
                  <a:pt x="334" y="89"/>
                </a:cubicBezTo>
                <a:cubicBezTo>
                  <a:pt x="345" y="90"/>
                  <a:pt x="344" y="93"/>
                  <a:pt x="349" y="93"/>
                </a:cubicBezTo>
                <a:cubicBezTo>
                  <a:pt x="355" y="93"/>
                  <a:pt x="354" y="98"/>
                  <a:pt x="363" y="100"/>
                </a:cubicBezTo>
                <a:cubicBezTo>
                  <a:pt x="372" y="103"/>
                  <a:pt x="369" y="106"/>
                  <a:pt x="373" y="111"/>
                </a:cubicBezTo>
                <a:cubicBezTo>
                  <a:pt x="375" y="113"/>
                  <a:pt x="369" y="121"/>
                  <a:pt x="371" y="124"/>
                </a:cubicBezTo>
                <a:cubicBezTo>
                  <a:pt x="373" y="127"/>
                  <a:pt x="380" y="112"/>
                  <a:pt x="388" y="115"/>
                </a:cubicBezTo>
                <a:cubicBezTo>
                  <a:pt x="395" y="118"/>
                  <a:pt x="405" y="123"/>
                  <a:pt x="417" y="121"/>
                </a:cubicBezTo>
                <a:cubicBezTo>
                  <a:pt x="430" y="118"/>
                  <a:pt x="434" y="124"/>
                  <a:pt x="444" y="132"/>
                </a:cubicBezTo>
                <a:cubicBezTo>
                  <a:pt x="453" y="140"/>
                  <a:pt x="447" y="142"/>
                  <a:pt x="461" y="150"/>
                </a:cubicBezTo>
                <a:cubicBezTo>
                  <a:pt x="475" y="159"/>
                  <a:pt x="475" y="150"/>
                  <a:pt x="482" y="157"/>
                </a:cubicBezTo>
                <a:cubicBezTo>
                  <a:pt x="490" y="163"/>
                  <a:pt x="489" y="173"/>
                  <a:pt x="491" y="187"/>
                </a:cubicBezTo>
                <a:cubicBezTo>
                  <a:pt x="493" y="201"/>
                  <a:pt x="488" y="208"/>
                  <a:pt x="478" y="225"/>
                </a:cubicBezTo>
                <a:cubicBezTo>
                  <a:pt x="468" y="242"/>
                  <a:pt x="465" y="236"/>
                  <a:pt x="459" y="254"/>
                </a:cubicBezTo>
                <a:cubicBezTo>
                  <a:pt x="452" y="271"/>
                  <a:pt x="449" y="278"/>
                  <a:pt x="444" y="269"/>
                </a:cubicBezTo>
                <a:cubicBezTo>
                  <a:pt x="439" y="260"/>
                  <a:pt x="440" y="289"/>
                  <a:pt x="439" y="299"/>
                </a:cubicBezTo>
                <a:cubicBezTo>
                  <a:pt x="438" y="308"/>
                  <a:pt x="443" y="311"/>
                  <a:pt x="440" y="323"/>
                </a:cubicBezTo>
                <a:cubicBezTo>
                  <a:pt x="436" y="336"/>
                  <a:pt x="441" y="348"/>
                  <a:pt x="434" y="351"/>
                </a:cubicBezTo>
                <a:cubicBezTo>
                  <a:pt x="428" y="355"/>
                  <a:pt x="436" y="364"/>
                  <a:pt x="428" y="378"/>
                </a:cubicBezTo>
                <a:cubicBezTo>
                  <a:pt x="421" y="392"/>
                  <a:pt x="412" y="398"/>
                  <a:pt x="415" y="406"/>
                </a:cubicBezTo>
                <a:cubicBezTo>
                  <a:pt x="418" y="414"/>
                  <a:pt x="403" y="417"/>
                  <a:pt x="405" y="423"/>
                </a:cubicBezTo>
                <a:cubicBezTo>
                  <a:pt x="407" y="428"/>
                  <a:pt x="397" y="424"/>
                  <a:pt x="386" y="427"/>
                </a:cubicBezTo>
                <a:cubicBezTo>
                  <a:pt x="376" y="429"/>
                  <a:pt x="382" y="424"/>
                  <a:pt x="374" y="427"/>
                </a:cubicBezTo>
                <a:cubicBezTo>
                  <a:pt x="366" y="429"/>
                  <a:pt x="367" y="437"/>
                  <a:pt x="346" y="446"/>
                </a:cubicBezTo>
                <a:cubicBezTo>
                  <a:pt x="338" y="449"/>
                  <a:pt x="324" y="460"/>
                  <a:pt x="322" y="474"/>
                </a:cubicBezTo>
                <a:cubicBezTo>
                  <a:pt x="321" y="487"/>
                  <a:pt x="325" y="499"/>
                  <a:pt x="320" y="510"/>
                </a:cubicBezTo>
                <a:cubicBezTo>
                  <a:pt x="315" y="521"/>
                  <a:pt x="314" y="514"/>
                  <a:pt x="306" y="529"/>
                </a:cubicBezTo>
                <a:cubicBezTo>
                  <a:pt x="299" y="544"/>
                  <a:pt x="296" y="555"/>
                  <a:pt x="288" y="563"/>
                </a:cubicBezTo>
                <a:cubicBezTo>
                  <a:pt x="277" y="573"/>
                  <a:pt x="275" y="572"/>
                  <a:pt x="272" y="585"/>
                </a:cubicBezTo>
                <a:cubicBezTo>
                  <a:pt x="270" y="592"/>
                  <a:pt x="264" y="590"/>
                  <a:pt x="261" y="596"/>
                </a:cubicBezTo>
                <a:close/>
              </a:path>
            </a:pathLst>
          </a:custGeom>
          <a:solidFill>
            <a:schemeClr val="bg1"/>
          </a:solidFill>
          <a:ln w="317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07320" y="6324600"/>
            <a:ext cx="7016291" cy="150876"/>
          </a:xfrm>
        </p:spPr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611186" y="1455003"/>
            <a:ext cx="11129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j-lt"/>
              </a:rPr>
              <a:t>Se por um lado, a PNRS foi criada para se tornar o marco que formaliza os desafios da cadeia de resíduos sólidos no país, por outro, nota-se que não há referências quantitativas capazes de sintetizar as metas esperadas pela PNRS em um cenário de vinte anos (com revisões a cada quatro) para os municípios brasileiros. </a:t>
            </a:r>
          </a:p>
        </p:txBody>
      </p:sp>
      <p:sp>
        <p:nvSpPr>
          <p:cNvPr id="23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5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 bwMode="ltGray">
          <a:xfrm>
            <a:off x="1" y="3810000"/>
            <a:ext cx="12195174" cy="749159"/>
          </a:xfrm>
          <a:prstGeom prst="rect">
            <a:avLst/>
          </a:prstGeom>
          <a:solidFill>
            <a:srgbClr val="FD8D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Rectangle 7"/>
          <p:cNvSpPr/>
          <p:nvPr/>
        </p:nvSpPr>
        <p:spPr bwMode="ltGray">
          <a:xfrm>
            <a:off x="3897868" y="3493891"/>
            <a:ext cx="4180920" cy="86322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1385" y="685800"/>
            <a:ext cx="10776469" cy="533400"/>
          </a:xfrm>
        </p:spPr>
        <p:txBody>
          <a:bodyPr/>
          <a:lstStyle/>
          <a:p>
            <a:r>
              <a:rPr lang="pt-BR" sz="2800" b="0" i="0" dirty="0"/>
              <a:t>Contextualização da limpeza urbana no Brasil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3895182" y="3810000"/>
            <a:ext cx="4183606" cy="74915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Georgia" pitchFamily="18" charset="0"/>
              </a:rPr>
              <a:t>ISLU – índice de sustentabilidade </a:t>
            </a:r>
            <a:br>
              <a:rPr lang="pt-BR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Georgia" pitchFamily="18" charset="0"/>
              </a:rPr>
              <a:t>da limpeza urbana</a:t>
            </a:r>
          </a:p>
        </p:txBody>
      </p:sp>
      <p:sp>
        <p:nvSpPr>
          <p:cNvPr id="23" name="Oval 22"/>
          <p:cNvSpPr/>
          <p:nvPr/>
        </p:nvSpPr>
        <p:spPr bwMode="ltGray">
          <a:xfrm>
            <a:off x="5456483" y="2667000"/>
            <a:ext cx="966779" cy="96677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4" name="Freeform 76"/>
          <p:cNvSpPr>
            <a:spLocks noEditPoints="1"/>
          </p:cNvSpPr>
          <p:nvPr/>
        </p:nvSpPr>
        <p:spPr bwMode="auto">
          <a:xfrm>
            <a:off x="5602262" y="2875314"/>
            <a:ext cx="675220" cy="592127"/>
          </a:xfrm>
          <a:custGeom>
            <a:avLst/>
            <a:gdLst/>
            <a:ahLst/>
            <a:cxnLst>
              <a:cxn ang="0">
                <a:pos x="0" y="307"/>
              </a:cxn>
              <a:cxn ang="0">
                <a:pos x="87" y="156"/>
              </a:cxn>
              <a:cxn ang="0">
                <a:pos x="196" y="221"/>
              </a:cxn>
              <a:cxn ang="0">
                <a:pos x="125" y="343"/>
              </a:cxn>
              <a:cxn ang="0">
                <a:pos x="181" y="344"/>
              </a:cxn>
              <a:cxn ang="0">
                <a:pos x="181" y="309"/>
              </a:cxn>
              <a:cxn ang="0">
                <a:pos x="233" y="409"/>
              </a:cxn>
              <a:cxn ang="0">
                <a:pos x="178" y="506"/>
              </a:cxn>
              <a:cxn ang="0">
                <a:pos x="181" y="470"/>
              </a:cxn>
              <a:cxn ang="0">
                <a:pos x="93" y="470"/>
              </a:cxn>
              <a:cxn ang="0">
                <a:pos x="0" y="307"/>
              </a:cxn>
              <a:cxn ang="0">
                <a:pos x="245" y="138"/>
              </a:cxn>
              <a:cxn ang="0">
                <a:pos x="275" y="156"/>
              </a:cxn>
              <a:cxn ang="0">
                <a:pos x="161" y="152"/>
              </a:cxn>
              <a:cxn ang="0">
                <a:pos x="106" y="56"/>
              </a:cxn>
              <a:cxn ang="0">
                <a:pos x="134" y="76"/>
              </a:cxn>
              <a:cxn ang="0">
                <a:pos x="179" y="0"/>
              </a:cxn>
              <a:cxn ang="0">
                <a:pos x="367" y="0"/>
              </a:cxn>
              <a:cxn ang="0">
                <a:pos x="454" y="152"/>
              </a:cxn>
              <a:cxn ang="0">
                <a:pos x="345" y="215"/>
              </a:cxn>
              <a:cxn ang="0">
                <a:pos x="273" y="92"/>
              </a:cxn>
              <a:cxn ang="0">
                <a:pos x="245" y="138"/>
              </a:cxn>
              <a:cxn ang="0">
                <a:pos x="276" y="470"/>
              </a:cxn>
              <a:cxn ang="0">
                <a:pos x="276" y="344"/>
              </a:cxn>
              <a:cxn ang="0">
                <a:pos x="418" y="343"/>
              </a:cxn>
              <a:cxn ang="0">
                <a:pos x="392" y="295"/>
              </a:cxn>
              <a:cxn ang="0">
                <a:pos x="361" y="313"/>
              </a:cxn>
              <a:cxn ang="0">
                <a:pos x="422" y="218"/>
              </a:cxn>
              <a:cxn ang="0">
                <a:pos x="533" y="216"/>
              </a:cxn>
              <a:cxn ang="0">
                <a:pos x="501" y="231"/>
              </a:cxn>
              <a:cxn ang="0">
                <a:pos x="545" y="309"/>
              </a:cxn>
              <a:cxn ang="0">
                <a:pos x="451" y="470"/>
              </a:cxn>
              <a:cxn ang="0">
                <a:pos x="276" y="470"/>
              </a:cxn>
            </a:cxnLst>
            <a:rect l="0" t="0" r="r" b="b"/>
            <a:pathLst>
              <a:path w="545" h="506">
                <a:moveTo>
                  <a:pt x="0" y="307"/>
                </a:moveTo>
                <a:lnTo>
                  <a:pt x="87" y="156"/>
                </a:lnTo>
                <a:lnTo>
                  <a:pt x="196" y="221"/>
                </a:lnTo>
                <a:lnTo>
                  <a:pt x="125" y="343"/>
                </a:lnTo>
                <a:lnTo>
                  <a:pt x="181" y="344"/>
                </a:lnTo>
                <a:lnTo>
                  <a:pt x="181" y="309"/>
                </a:lnTo>
                <a:lnTo>
                  <a:pt x="233" y="409"/>
                </a:lnTo>
                <a:lnTo>
                  <a:pt x="178" y="506"/>
                </a:lnTo>
                <a:lnTo>
                  <a:pt x="181" y="470"/>
                </a:lnTo>
                <a:lnTo>
                  <a:pt x="93" y="470"/>
                </a:lnTo>
                <a:lnTo>
                  <a:pt x="0" y="307"/>
                </a:lnTo>
                <a:close/>
                <a:moveTo>
                  <a:pt x="245" y="138"/>
                </a:moveTo>
                <a:lnTo>
                  <a:pt x="275" y="156"/>
                </a:lnTo>
                <a:lnTo>
                  <a:pt x="161" y="152"/>
                </a:lnTo>
                <a:lnTo>
                  <a:pt x="106" y="56"/>
                </a:lnTo>
                <a:lnTo>
                  <a:pt x="134" y="76"/>
                </a:lnTo>
                <a:lnTo>
                  <a:pt x="179" y="0"/>
                </a:lnTo>
                <a:lnTo>
                  <a:pt x="367" y="0"/>
                </a:lnTo>
                <a:lnTo>
                  <a:pt x="454" y="152"/>
                </a:lnTo>
                <a:lnTo>
                  <a:pt x="345" y="215"/>
                </a:lnTo>
                <a:lnTo>
                  <a:pt x="273" y="92"/>
                </a:lnTo>
                <a:lnTo>
                  <a:pt x="245" y="138"/>
                </a:lnTo>
                <a:close/>
                <a:moveTo>
                  <a:pt x="276" y="470"/>
                </a:moveTo>
                <a:lnTo>
                  <a:pt x="276" y="344"/>
                </a:lnTo>
                <a:lnTo>
                  <a:pt x="418" y="343"/>
                </a:lnTo>
                <a:lnTo>
                  <a:pt x="392" y="295"/>
                </a:lnTo>
                <a:lnTo>
                  <a:pt x="361" y="313"/>
                </a:lnTo>
                <a:lnTo>
                  <a:pt x="422" y="218"/>
                </a:lnTo>
                <a:lnTo>
                  <a:pt x="533" y="216"/>
                </a:lnTo>
                <a:lnTo>
                  <a:pt x="501" y="231"/>
                </a:lnTo>
                <a:lnTo>
                  <a:pt x="545" y="309"/>
                </a:lnTo>
                <a:lnTo>
                  <a:pt x="451" y="470"/>
                </a:lnTo>
                <a:lnTo>
                  <a:pt x="276" y="4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07320" y="6324600"/>
            <a:ext cx="7016291" cy="150876"/>
          </a:xfrm>
        </p:spPr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25" name="TextBox 24"/>
          <p:cNvSpPr txBox="1"/>
          <p:nvPr/>
        </p:nvSpPr>
        <p:spPr>
          <a:xfrm>
            <a:off x="771840" y="4876800"/>
            <a:ext cx="2973629" cy="533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PNRS: criada para se tornar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o </a:t>
            </a:r>
            <a:r>
              <a:rPr lang="pt-BR" sz="1400" dirty="0" smtClean="0">
                <a:solidFill>
                  <a:schemeClr val="tx2"/>
                </a:solidFill>
                <a:latin typeface="+mj-lt"/>
              </a:rPr>
              <a:t>marco </a:t>
            </a:r>
            <a:r>
              <a:rPr lang="pt-BR" sz="1400" dirty="0">
                <a:solidFill>
                  <a:schemeClr val="tx2"/>
                </a:solidFill>
                <a:latin typeface="+mj-lt"/>
              </a:rPr>
              <a:t>que formaliza os desafios da cadeia de resíduos sólidos no país </a:t>
            </a:r>
            <a:endParaRPr lang="pt-BR" sz="1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1187" y="4876800"/>
            <a:ext cx="3509275" cy="533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>
                <a:solidFill>
                  <a:schemeClr val="tx2"/>
                </a:solidFill>
                <a:latin typeface="+mj-lt"/>
              </a:rPr>
              <a:t>Permitir planejamento e execução de ações específicas para o setor (ex. políticas públicas, financiamentos, monitoramento da qualidade dos serviços prestados e definição de prioridades). </a:t>
            </a:r>
          </a:p>
          <a:p>
            <a:pPr indent="-274320">
              <a:spcAft>
                <a:spcPts val="900"/>
              </a:spcAft>
            </a:pPr>
            <a:endParaRPr lang="pt-BR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1" y="4872032"/>
            <a:ext cx="3811588" cy="533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  <a:t>Dificuldade/lacuna: </a:t>
            </a:r>
            <a:r>
              <a:rPr lang="pt-BR" sz="140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não há referências quantitativas capazes de sintetizar as </a:t>
            </a:r>
            <a: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  <a:t>metas </a:t>
            </a:r>
            <a:r>
              <a:rPr lang="pt-BR" sz="140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esperadas pela PNRS em um cenário de vinte anos (com revisões a </a:t>
            </a:r>
            <a: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  <a:t>cada </a:t>
            </a:r>
            <a:r>
              <a:rPr lang="pt-BR" sz="140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quatro) </a:t>
            </a:r>
            <a: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  <a:t/>
            </a:r>
            <a:b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</a:br>
            <a:r>
              <a:rPr lang="pt-BR" sz="1400" dirty="0" smtClean="0">
                <a:solidFill>
                  <a:schemeClr val="bg2">
                    <a:lumMod val="95000"/>
                  </a:schemeClr>
                </a:solidFill>
                <a:latin typeface="+mj-lt"/>
              </a:rPr>
              <a:t>para </a:t>
            </a:r>
            <a:r>
              <a:rPr lang="pt-BR" sz="140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os municípios brasileiros</a:t>
            </a:r>
            <a:endParaRPr lang="pt-BR" sz="1400" dirty="0" smtClean="0">
              <a:solidFill>
                <a:schemeClr val="bg2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356" y="1455003"/>
            <a:ext cx="10870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j-lt"/>
              </a:rPr>
              <a:t>Com o objetivo de suprir esta lacuna, desenvolvemos o Índice de Sustentabilidade da Limpeza Urbana (ISLU), cuja metodologia de cálculo possibilita analisar os serviços de limpeza urbana dos municípios brasileiros sob a ótica da PNRS. </a:t>
            </a:r>
          </a:p>
        </p:txBody>
      </p:sp>
      <p:cxnSp>
        <p:nvCxnSpPr>
          <p:cNvPr id="30" name="Straight Connector 12"/>
          <p:cNvCxnSpPr/>
          <p:nvPr/>
        </p:nvCxnSpPr>
        <p:spPr>
          <a:xfrm>
            <a:off x="3897868" y="3581401"/>
            <a:ext cx="0" cy="12191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/>
          <p:cNvCxnSpPr/>
          <p:nvPr/>
        </p:nvCxnSpPr>
        <p:spPr>
          <a:xfrm>
            <a:off x="8078787" y="3592866"/>
            <a:ext cx="1" cy="12077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/>
          <p:cNvSpPr/>
          <p:nvPr/>
        </p:nvSpPr>
        <p:spPr bwMode="ltGray">
          <a:xfrm>
            <a:off x="9451261" y="2667000"/>
            <a:ext cx="966779" cy="966779"/>
          </a:xfrm>
          <a:prstGeom prst="ellipse">
            <a:avLst/>
          </a:prstGeom>
          <a:solidFill>
            <a:srgbClr val="FD8D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Freeform 4838"/>
          <p:cNvSpPr>
            <a:spLocks noEditPoints="1"/>
          </p:cNvSpPr>
          <p:nvPr/>
        </p:nvSpPr>
        <p:spPr bwMode="auto">
          <a:xfrm>
            <a:off x="9601158" y="2774376"/>
            <a:ext cx="666986" cy="663062"/>
          </a:xfrm>
          <a:custGeom>
            <a:avLst/>
            <a:gdLst>
              <a:gd name="T0" fmla="*/ 24 w 340"/>
              <a:gd name="T1" fmla="*/ 266 h 338"/>
              <a:gd name="T2" fmla="*/ 18 w 340"/>
              <a:gd name="T3" fmla="*/ 270 h 338"/>
              <a:gd name="T4" fmla="*/ 14 w 340"/>
              <a:gd name="T5" fmla="*/ 276 h 338"/>
              <a:gd name="T6" fmla="*/ 16 w 340"/>
              <a:gd name="T7" fmla="*/ 280 h 338"/>
              <a:gd name="T8" fmla="*/ 20 w 340"/>
              <a:gd name="T9" fmla="*/ 286 h 338"/>
              <a:gd name="T10" fmla="*/ 316 w 340"/>
              <a:gd name="T11" fmla="*/ 286 h 338"/>
              <a:gd name="T12" fmla="*/ 320 w 340"/>
              <a:gd name="T13" fmla="*/ 286 h 338"/>
              <a:gd name="T14" fmla="*/ 324 w 340"/>
              <a:gd name="T15" fmla="*/ 280 h 338"/>
              <a:gd name="T16" fmla="*/ 326 w 340"/>
              <a:gd name="T17" fmla="*/ 276 h 338"/>
              <a:gd name="T18" fmla="*/ 322 w 340"/>
              <a:gd name="T19" fmla="*/ 270 h 338"/>
              <a:gd name="T20" fmla="*/ 316 w 340"/>
              <a:gd name="T21" fmla="*/ 266 h 338"/>
              <a:gd name="T22" fmla="*/ 298 w 340"/>
              <a:gd name="T23" fmla="*/ 192 h 338"/>
              <a:gd name="T24" fmla="*/ 316 w 340"/>
              <a:gd name="T25" fmla="*/ 192 h 338"/>
              <a:gd name="T26" fmla="*/ 322 w 340"/>
              <a:gd name="T27" fmla="*/ 190 h 338"/>
              <a:gd name="T28" fmla="*/ 326 w 340"/>
              <a:gd name="T29" fmla="*/ 182 h 338"/>
              <a:gd name="T30" fmla="*/ 324 w 340"/>
              <a:gd name="T31" fmla="*/ 178 h 338"/>
              <a:gd name="T32" fmla="*/ 320 w 340"/>
              <a:gd name="T33" fmla="*/ 172 h 338"/>
              <a:gd name="T34" fmla="*/ 24 w 340"/>
              <a:gd name="T35" fmla="*/ 172 h 338"/>
              <a:gd name="T36" fmla="*/ 20 w 340"/>
              <a:gd name="T37" fmla="*/ 172 h 338"/>
              <a:gd name="T38" fmla="*/ 16 w 340"/>
              <a:gd name="T39" fmla="*/ 178 h 338"/>
              <a:gd name="T40" fmla="*/ 14 w 340"/>
              <a:gd name="T41" fmla="*/ 182 h 338"/>
              <a:gd name="T42" fmla="*/ 18 w 340"/>
              <a:gd name="T43" fmla="*/ 190 h 338"/>
              <a:gd name="T44" fmla="*/ 24 w 340"/>
              <a:gd name="T45" fmla="*/ 192 h 338"/>
              <a:gd name="T46" fmla="*/ 42 w 340"/>
              <a:gd name="T47" fmla="*/ 266 h 338"/>
              <a:gd name="T48" fmla="*/ 248 w 340"/>
              <a:gd name="T49" fmla="*/ 266 h 338"/>
              <a:gd name="T50" fmla="*/ 230 w 340"/>
              <a:gd name="T51" fmla="*/ 192 h 338"/>
              <a:gd name="T52" fmla="*/ 248 w 340"/>
              <a:gd name="T53" fmla="*/ 266 h 338"/>
              <a:gd name="T54" fmla="*/ 162 w 340"/>
              <a:gd name="T55" fmla="*/ 266 h 338"/>
              <a:gd name="T56" fmla="*/ 178 w 340"/>
              <a:gd name="T57" fmla="*/ 192 h 338"/>
              <a:gd name="T58" fmla="*/ 110 w 340"/>
              <a:gd name="T59" fmla="*/ 266 h 338"/>
              <a:gd name="T60" fmla="*/ 92 w 340"/>
              <a:gd name="T61" fmla="*/ 192 h 338"/>
              <a:gd name="T62" fmla="*/ 110 w 340"/>
              <a:gd name="T63" fmla="*/ 266 h 338"/>
              <a:gd name="T64" fmla="*/ 340 w 340"/>
              <a:gd name="T65" fmla="*/ 322 h 338"/>
              <a:gd name="T66" fmla="*/ 334 w 340"/>
              <a:gd name="T67" fmla="*/ 334 h 338"/>
              <a:gd name="T68" fmla="*/ 324 w 340"/>
              <a:gd name="T69" fmla="*/ 338 h 338"/>
              <a:gd name="T70" fmla="*/ 16 w 340"/>
              <a:gd name="T71" fmla="*/ 338 h 338"/>
              <a:gd name="T72" fmla="*/ 6 w 340"/>
              <a:gd name="T73" fmla="*/ 334 h 338"/>
              <a:gd name="T74" fmla="*/ 0 w 340"/>
              <a:gd name="T75" fmla="*/ 322 h 338"/>
              <a:gd name="T76" fmla="*/ 2 w 340"/>
              <a:gd name="T77" fmla="*/ 316 h 338"/>
              <a:gd name="T78" fmla="*/ 10 w 340"/>
              <a:gd name="T79" fmla="*/ 308 h 338"/>
              <a:gd name="T80" fmla="*/ 324 w 340"/>
              <a:gd name="T81" fmla="*/ 306 h 338"/>
              <a:gd name="T82" fmla="*/ 330 w 340"/>
              <a:gd name="T83" fmla="*/ 308 h 338"/>
              <a:gd name="T84" fmla="*/ 338 w 340"/>
              <a:gd name="T85" fmla="*/ 316 h 338"/>
              <a:gd name="T86" fmla="*/ 340 w 340"/>
              <a:gd name="T87" fmla="*/ 322 h 338"/>
              <a:gd name="T88" fmla="*/ 82 w 340"/>
              <a:gd name="T89" fmla="*/ 154 h 338"/>
              <a:gd name="T90" fmla="*/ 84 w 340"/>
              <a:gd name="T91" fmla="*/ 136 h 338"/>
              <a:gd name="T92" fmla="*/ 98 w 340"/>
              <a:gd name="T93" fmla="*/ 104 h 338"/>
              <a:gd name="T94" fmla="*/ 120 w 340"/>
              <a:gd name="T95" fmla="*/ 80 h 338"/>
              <a:gd name="T96" fmla="*/ 152 w 340"/>
              <a:gd name="T97" fmla="*/ 68 h 338"/>
              <a:gd name="T98" fmla="*/ 170 w 340"/>
              <a:gd name="T99" fmla="*/ 66 h 338"/>
              <a:gd name="T100" fmla="*/ 204 w 340"/>
              <a:gd name="T101" fmla="*/ 72 h 338"/>
              <a:gd name="T102" fmla="*/ 232 w 340"/>
              <a:gd name="T103" fmla="*/ 92 h 338"/>
              <a:gd name="T104" fmla="*/ 250 w 340"/>
              <a:gd name="T105" fmla="*/ 118 h 338"/>
              <a:gd name="T106" fmla="*/ 258 w 340"/>
              <a:gd name="T107" fmla="*/ 154 h 338"/>
              <a:gd name="T108" fmla="*/ 192 w 340"/>
              <a:gd name="T109" fmla="*/ 54 h 338"/>
              <a:gd name="T110" fmla="*/ 148 w 340"/>
              <a:gd name="T111" fmla="*/ 26 h 338"/>
              <a:gd name="T112" fmla="*/ 192 w 340"/>
              <a:gd name="T113" fmla="*/ 26 h 338"/>
              <a:gd name="T114" fmla="*/ 192 w 340"/>
              <a:gd name="T115" fmla="*/ 5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" h="338">
                <a:moveTo>
                  <a:pt x="24" y="266"/>
                </a:moveTo>
                <a:lnTo>
                  <a:pt x="24" y="266"/>
                </a:lnTo>
                <a:lnTo>
                  <a:pt x="20" y="268"/>
                </a:lnTo>
                <a:lnTo>
                  <a:pt x="18" y="270"/>
                </a:lnTo>
                <a:lnTo>
                  <a:pt x="16" y="272"/>
                </a:lnTo>
                <a:lnTo>
                  <a:pt x="14" y="276"/>
                </a:lnTo>
                <a:lnTo>
                  <a:pt x="14" y="276"/>
                </a:lnTo>
                <a:lnTo>
                  <a:pt x="16" y="280"/>
                </a:lnTo>
                <a:lnTo>
                  <a:pt x="18" y="284"/>
                </a:lnTo>
                <a:lnTo>
                  <a:pt x="20" y="286"/>
                </a:lnTo>
                <a:lnTo>
                  <a:pt x="24" y="286"/>
                </a:lnTo>
                <a:lnTo>
                  <a:pt x="316" y="286"/>
                </a:lnTo>
                <a:lnTo>
                  <a:pt x="316" y="286"/>
                </a:lnTo>
                <a:lnTo>
                  <a:pt x="320" y="286"/>
                </a:lnTo>
                <a:lnTo>
                  <a:pt x="322" y="284"/>
                </a:lnTo>
                <a:lnTo>
                  <a:pt x="324" y="280"/>
                </a:lnTo>
                <a:lnTo>
                  <a:pt x="326" y="276"/>
                </a:lnTo>
                <a:lnTo>
                  <a:pt x="326" y="276"/>
                </a:lnTo>
                <a:lnTo>
                  <a:pt x="324" y="272"/>
                </a:lnTo>
                <a:lnTo>
                  <a:pt x="322" y="270"/>
                </a:lnTo>
                <a:lnTo>
                  <a:pt x="320" y="268"/>
                </a:lnTo>
                <a:lnTo>
                  <a:pt x="316" y="266"/>
                </a:lnTo>
                <a:lnTo>
                  <a:pt x="298" y="266"/>
                </a:lnTo>
                <a:lnTo>
                  <a:pt x="298" y="192"/>
                </a:lnTo>
                <a:lnTo>
                  <a:pt x="316" y="192"/>
                </a:lnTo>
                <a:lnTo>
                  <a:pt x="316" y="192"/>
                </a:lnTo>
                <a:lnTo>
                  <a:pt x="320" y="192"/>
                </a:lnTo>
                <a:lnTo>
                  <a:pt x="322" y="190"/>
                </a:lnTo>
                <a:lnTo>
                  <a:pt x="324" y="186"/>
                </a:lnTo>
                <a:lnTo>
                  <a:pt x="326" y="182"/>
                </a:lnTo>
                <a:lnTo>
                  <a:pt x="326" y="182"/>
                </a:lnTo>
                <a:lnTo>
                  <a:pt x="324" y="178"/>
                </a:lnTo>
                <a:lnTo>
                  <a:pt x="322" y="176"/>
                </a:lnTo>
                <a:lnTo>
                  <a:pt x="320" y="172"/>
                </a:lnTo>
                <a:lnTo>
                  <a:pt x="316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18" y="176"/>
                </a:lnTo>
                <a:lnTo>
                  <a:pt x="16" y="178"/>
                </a:lnTo>
                <a:lnTo>
                  <a:pt x="14" y="182"/>
                </a:lnTo>
                <a:lnTo>
                  <a:pt x="14" y="182"/>
                </a:lnTo>
                <a:lnTo>
                  <a:pt x="16" y="186"/>
                </a:lnTo>
                <a:lnTo>
                  <a:pt x="18" y="190"/>
                </a:lnTo>
                <a:lnTo>
                  <a:pt x="20" y="192"/>
                </a:lnTo>
                <a:lnTo>
                  <a:pt x="24" y="192"/>
                </a:lnTo>
                <a:lnTo>
                  <a:pt x="42" y="192"/>
                </a:lnTo>
                <a:lnTo>
                  <a:pt x="42" y="266"/>
                </a:lnTo>
                <a:lnTo>
                  <a:pt x="24" y="266"/>
                </a:lnTo>
                <a:close/>
                <a:moveTo>
                  <a:pt x="248" y="266"/>
                </a:moveTo>
                <a:lnTo>
                  <a:pt x="230" y="266"/>
                </a:lnTo>
                <a:lnTo>
                  <a:pt x="230" y="192"/>
                </a:lnTo>
                <a:lnTo>
                  <a:pt x="248" y="192"/>
                </a:lnTo>
                <a:lnTo>
                  <a:pt x="248" y="266"/>
                </a:lnTo>
                <a:close/>
                <a:moveTo>
                  <a:pt x="178" y="266"/>
                </a:moveTo>
                <a:lnTo>
                  <a:pt x="162" y="266"/>
                </a:lnTo>
                <a:lnTo>
                  <a:pt x="162" y="192"/>
                </a:lnTo>
                <a:lnTo>
                  <a:pt x="178" y="192"/>
                </a:lnTo>
                <a:lnTo>
                  <a:pt x="178" y="266"/>
                </a:lnTo>
                <a:close/>
                <a:moveTo>
                  <a:pt x="110" y="266"/>
                </a:moveTo>
                <a:lnTo>
                  <a:pt x="92" y="266"/>
                </a:lnTo>
                <a:lnTo>
                  <a:pt x="92" y="192"/>
                </a:lnTo>
                <a:lnTo>
                  <a:pt x="110" y="192"/>
                </a:lnTo>
                <a:lnTo>
                  <a:pt x="110" y="266"/>
                </a:lnTo>
                <a:close/>
                <a:moveTo>
                  <a:pt x="340" y="322"/>
                </a:moveTo>
                <a:lnTo>
                  <a:pt x="340" y="322"/>
                </a:lnTo>
                <a:lnTo>
                  <a:pt x="338" y="328"/>
                </a:lnTo>
                <a:lnTo>
                  <a:pt x="334" y="334"/>
                </a:lnTo>
                <a:lnTo>
                  <a:pt x="330" y="336"/>
                </a:lnTo>
                <a:lnTo>
                  <a:pt x="324" y="338"/>
                </a:lnTo>
                <a:lnTo>
                  <a:pt x="16" y="338"/>
                </a:lnTo>
                <a:lnTo>
                  <a:pt x="16" y="338"/>
                </a:lnTo>
                <a:lnTo>
                  <a:pt x="10" y="336"/>
                </a:lnTo>
                <a:lnTo>
                  <a:pt x="6" y="334"/>
                </a:lnTo>
                <a:lnTo>
                  <a:pt x="2" y="328"/>
                </a:lnTo>
                <a:lnTo>
                  <a:pt x="0" y="322"/>
                </a:lnTo>
                <a:lnTo>
                  <a:pt x="0" y="322"/>
                </a:lnTo>
                <a:lnTo>
                  <a:pt x="2" y="316"/>
                </a:lnTo>
                <a:lnTo>
                  <a:pt x="6" y="310"/>
                </a:lnTo>
                <a:lnTo>
                  <a:pt x="10" y="308"/>
                </a:lnTo>
                <a:lnTo>
                  <a:pt x="16" y="306"/>
                </a:lnTo>
                <a:lnTo>
                  <a:pt x="324" y="306"/>
                </a:lnTo>
                <a:lnTo>
                  <a:pt x="324" y="306"/>
                </a:lnTo>
                <a:lnTo>
                  <a:pt x="330" y="308"/>
                </a:lnTo>
                <a:lnTo>
                  <a:pt x="334" y="310"/>
                </a:lnTo>
                <a:lnTo>
                  <a:pt x="338" y="316"/>
                </a:lnTo>
                <a:lnTo>
                  <a:pt x="340" y="322"/>
                </a:lnTo>
                <a:lnTo>
                  <a:pt x="340" y="322"/>
                </a:lnTo>
                <a:close/>
                <a:moveTo>
                  <a:pt x="258" y="154"/>
                </a:moveTo>
                <a:lnTo>
                  <a:pt x="82" y="154"/>
                </a:lnTo>
                <a:lnTo>
                  <a:pt x="82" y="154"/>
                </a:lnTo>
                <a:lnTo>
                  <a:pt x="84" y="136"/>
                </a:lnTo>
                <a:lnTo>
                  <a:pt x="90" y="118"/>
                </a:lnTo>
                <a:lnTo>
                  <a:pt x="98" y="104"/>
                </a:lnTo>
                <a:lnTo>
                  <a:pt x="108" y="92"/>
                </a:lnTo>
                <a:lnTo>
                  <a:pt x="120" y="80"/>
                </a:lnTo>
                <a:lnTo>
                  <a:pt x="136" y="72"/>
                </a:lnTo>
                <a:lnTo>
                  <a:pt x="152" y="68"/>
                </a:lnTo>
                <a:lnTo>
                  <a:pt x="170" y="66"/>
                </a:lnTo>
                <a:lnTo>
                  <a:pt x="170" y="66"/>
                </a:lnTo>
                <a:lnTo>
                  <a:pt x="188" y="68"/>
                </a:lnTo>
                <a:lnTo>
                  <a:pt x="204" y="72"/>
                </a:lnTo>
                <a:lnTo>
                  <a:pt x="220" y="80"/>
                </a:lnTo>
                <a:lnTo>
                  <a:pt x="232" y="92"/>
                </a:lnTo>
                <a:lnTo>
                  <a:pt x="242" y="104"/>
                </a:lnTo>
                <a:lnTo>
                  <a:pt x="250" y="118"/>
                </a:lnTo>
                <a:lnTo>
                  <a:pt x="256" y="136"/>
                </a:lnTo>
                <a:lnTo>
                  <a:pt x="258" y="154"/>
                </a:lnTo>
                <a:lnTo>
                  <a:pt x="258" y="154"/>
                </a:lnTo>
                <a:close/>
                <a:moveTo>
                  <a:pt x="192" y="54"/>
                </a:moveTo>
                <a:lnTo>
                  <a:pt x="148" y="54"/>
                </a:lnTo>
                <a:lnTo>
                  <a:pt x="148" y="26"/>
                </a:lnTo>
                <a:lnTo>
                  <a:pt x="170" y="0"/>
                </a:lnTo>
                <a:lnTo>
                  <a:pt x="192" y="26"/>
                </a:lnTo>
                <a:lnTo>
                  <a:pt x="192" y="26"/>
                </a:lnTo>
                <a:lnTo>
                  <a:pt x="192" y="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21"/>
          <p:cNvSpPr/>
          <p:nvPr/>
        </p:nvSpPr>
        <p:spPr bwMode="ltGray">
          <a:xfrm>
            <a:off x="1558616" y="2667000"/>
            <a:ext cx="966779" cy="966779"/>
          </a:xfrm>
          <a:prstGeom prst="ellipse">
            <a:avLst/>
          </a:prstGeom>
          <a:solidFill>
            <a:srgbClr val="FD8D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Freeform 76"/>
          <p:cNvSpPr>
            <a:spLocks/>
          </p:cNvSpPr>
          <p:nvPr/>
        </p:nvSpPr>
        <p:spPr bwMode="auto">
          <a:xfrm>
            <a:off x="1641918" y="2776521"/>
            <a:ext cx="721869" cy="818591"/>
          </a:xfrm>
          <a:custGeom>
            <a:avLst/>
            <a:gdLst/>
            <a:ahLst/>
            <a:cxnLst>
              <a:cxn ang="0">
                <a:pos x="263" y="578"/>
              </a:cxn>
              <a:cxn ang="0">
                <a:pos x="244" y="559"/>
              </a:cxn>
              <a:cxn ang="0">
                <a:pos x="224" y="541"/>
              </a:cxn>
              <a:cxn ang="0">
                <a:pos x="216" y="533"/>
              </a:cxn>
              <a:cxn ang="0">
                <a:pos x="252" y="494"/>
              </a:cxn>
              <a:cxn ang="0">
                <a:pos x="246" y="467"/>
              </a:cxn>
              <a:cxn ang="0">
                <a:pos x="239" y="442"/>
              </a:cxn>
              <a:cxn ang="0">
                <a:pos x="222" y="413"/>
              </a:cxn>
              <a:cxn ang="0">
                <a:pos x="207" y="400"/>
              </a:cxn>
              <a:cxn ang="0">
                <a:pos x="205" y="376"/>
              </a:cxn>
              <a:cxn ang="0">
                <a:pos x="204" y="341"/>
              </a:cxn>
              <a:cxn ang="0">
                <a:pos x="182" y="323"/>
              </a:cxn>
              <a:cxn ang="0">
                <a:pos x="156" y="279"/>
              </a:cxn>
              <a:cxn ang="0">
                <a:pos x="121" y="260"/>
              </a:cxn>
              <a:cxn ang="0">
                <a:pos x="88" y="234"/>
              </a:cxn>
              <a:cxn ang="0">
                <a:pos x="51" y="244"/>
              </a:cxn>
              <a:cxn ang="0">
                <a:pos x="29" y="225"/>
              </a:cxn>
              <a:cxn ang="0">
                <a:pos x="14" y="179"/>
              </a:cxn>
              <a:cxn ang="0">
                <a:pos x="46" y="142"/>
              </a:cxn>
              <a:cxn ang="0">
                <a:pos x="64" y="105"/>
              </a:cxn>
              <a:cxn ang="0">
                <a:pos x="56" y="74"/>
              </a:cxn>
              <a:cxn ang="0">
                <a:pos x="67" y="70"/>
              </a:cxn>
              <a:cxn ang="0">
                <a:pos x="59" y="64"/>
              </a:cxn>
              <a:cxn ang="0">
                <a:pos x="79" y="53"/>
              </a:cxn>
              <a:cxn ang="0">
                <a:pos x="88" y="47"/>
              </a:cxn>
              <a:cxn ang="0">
                <a:pos x="111" y="68"/>
              </a:cxn>
              <a:cxn ang="0">
                <a:pos x="134" y="48"/>
              </a:cxn>
              <a:cxn ang="0">
                <a:pos x="124" y="20"/>
              </a:cxn>
              <a:cxn ang="0">
                <a:pos x="150" y="17"/>
              </a:cxn>
              <a:cxn ang="0">
                <a:pos x="176" y="1"/>
              </a:cxn>
              <a:cxn ang="0">
                <a:pos x="185" y="23"/>
              </a:cxn>
              <a:cxn ang="0">
                <a:pos x="183" y="49"/>
              </a:cxn>
              <a:cxn ang="0">
                <a:pos x="203" y="57"/>
              </a:cxn>
              <a:cxn ang="0">
                <a:pos x="224" y="50"/>
              </a:cxn>
              <a:cxn ang="0">
                <a:pos x="233" y="43"/>
              </a:cxn>
              <a:cxn ang="0">
                <a:pos x="247" y="45"/>
              </a:cxn>
              <a:cxn ang="0">
                <a:pos x="261" y="45"/>
              </a:cxn>
              <a:cxn ang="0">
                <a:pos x="277" y="29"/>
              </a:cxn>
              <a:cxn ang="0">
                <a:pos x="285" y="14"/>
              </a:cxn>
              <a:cxn ang="0">
                <a:pos x="291" y="23"/>
              </a:cxn>
              <a:cxn ang="0">
                <a:pos x="293" y="41"/>
              </a:cxn>
              <a:cxn ang="0">
                <a:pos x="297" y="49"/>
              </a:cxn>
              <a:cxn ang="0">
                <a:pos x="304" y="64"/>
              </a:cxn>
              <a:cxn ang="0">
                <a:pos x="285" y="89"/>
              </a:cxn>
              <a:cxn ang="0">
                <a:pos x="294" y="96"/>
              </a:cxn>
              <a:cxn ang="0">
                <a:pos x="320" y="83"/>
              </a:cxn>
              <a:cxn ang="0">
                <a:pos x="334" y="89"/>
              </a:cxn>
              <a:cxn ang="0">
                <a:pos x="363" y="100"/>
              </a:cxn>
              <a:cxn ang="0">
                <a:pos x="371" y="124"/>
              </a:cxn>
              <a:cxn ang="0">
                <a:pos x="417" y="121"/>
              </a:cxn>
              <a:cxn ang="0">
                <a:pos x="461" y="150"/>
              </a:cxn>
              <a:cxn ang="0">
                <a:pos x="491" y="187"/>
              </a:cxn>
              <a:cxn ang="0">
                <a:pos x="459" y="254"/>
              </a:cxn>
              <a:cxn ang="0">
                <a:pos x="439" y="299"/>
              </a:cxn>
              <a:cxn ang="0">
                <a:pos x="434" y="351"/>
              </a:cxn>
              <a:cxn ang="0">
                <a:pos x="415" y="406"/>
              </a:cxn>
              <a:cxn ang="0">
                <a:pos x="386" y="427"/>
              </a:cxn>
              <a:cxn ang="0">
                <a:pos x="346" y="446"/>
              </a:cxn>
              <a:cxn ang="0">
                <a:pos x="320" y="510"/>
              </a:cxn>
              <a:cxn ang="0">
                <a:pos x="288" y="563"/>
              </a:cxn>
              <a:cxn ang="0">
                <a:pos x="261" y="596"/>
              </a:cxn>
            </a:cxnLst>
            <a:rect l="0" t="0" r="r" b="b"/>
            <a:pathLst>
              <a:path w="493" h="596">
                <a:moveTo>
                  <a:pt x="261" y="596"/>
                </a:moveTo>
                <a:cubicBezTo>
                  <a:pt x="257" y="584"/>
                  <a:pt x="268" y="586"/>
                  <a:pt x="263" y="578"/>
                </a:cubicBezTo>
                <a:cubicBezTo>
                  <a:pt x="257" y="570"/>
                  <a:pt x="258" y="570"/>
                  <a:pt x="253" y="567"/>
                </a:cubicBezTo>
                <a:cubicBezTo>
                  <a:pt x="248" y="564"/>
                  <a:pt x="250" y="562"/>
                  <a:pt x="244" y="559"/>
                </a:cubicBezTo>
                <a:cubicBezTo>
                  <a:pt x="237" y="556"/>
                  <a:pt x="238" y="548"/>
                  <a:pt x="232" y="552"/>
                </a:cubicBezTo>
                <a:cubicBezTo>
                  <a:pt x="226" y="557"/>
                  <a:pt x="232" y="548"/>
                  <a:pt x="224" y="541"/>
                </a:cubicBezTo>
                <a:cubicBezTo>
                  <a:pt x="216" y="535"/>
                  <a:pt x="214" y="546"/>
                  <a:pt x="210" y="539"/>
                </a:cubicBezTo>
                <a:cubicBezTo>
                  <a:pt x="213" y="536"/>
                  <a:pt x="211" y="534"/>
                  <a:pt x="216" y="533"/>
                </a:cubicBezTo>
                <a:cubicBezTo>
                  <a:pt x="220" y="531"/>
                  <a:pt x="219" y="527"/>
                  <a:pt x="228" y="515"/>
                </a:cubicBezTo>
                <a:cubicBezTo>
                  <a:pt x="237" y="503"/>
                  <a:pt x="245" y="498"/>
                  <a:pt x="252" y="494"/>
                </a:cubicBezTo>
                <a:cubicBezTo>
                  <a:pt x="259" y="490"/>
                  <a:pt x="261" y="481"/>
                  <a:pt x="256" y="470"/>
                </a:cubicBezTo>
                <a:cubicBezTo>
                  <a:pt x="252" y="460"/>
                  <a:pt x="251" y="469"/>
                  <a:pt x="246" y="467"/>
                </a:cubicBezTo>
                <a:cubicBezTo>
                  <a:pt x="250" y="463"/>
                  <a:pt x="253" y="445"/>
                  <a:pt x="249" y="440"/>
                </a:cubicBezTo>
                <a:cubicBezTo>
                  <a:pt x="245" y="436"/>
                  <a:pt x="244" y="442"/>
                  <a:pt x="239" y="442"/>
                </a:cubicBezTo>
                <a:cubicBezTo>
                  <a:pt x="234" y="443"/>
                  <a:pt x="238" y="438"/>
                  <a:pt x="233" y="419"/>
                </a:cubicBezTo>
                <a:cubicBezTo>
                  <a:pt x="231" y="413"/>
                  <a:pt x="224" y="411"/>
                  <a:pt x="222" y="413"/>
                </a:cubicBezTo>
                <a:cubicBezTo>
                  <a:pt x="221" y="416"/>
                  <a:pt x="204" y="414"/>
                  <a:pt x="206" y="411"/>
                </a:cubicBezTo>
                <a:cubicBezTo>
                  <a:pt x="207" y="407"/>
                  <a:pt x="204" y="407"/>
                  <a:pt x="207" y="400"/>
                </a:cubicBezTo>
                <a:cubicBezTo>
                  <a:pt x="209" y="394"/>
                  <a:pt x="204" y="386"/>
                  <a:pt x="203" y="383"/>
                </a:cubicBezTo>
                <a:cubicBezTo>
                  <a:pt x="207" y="380"/>
                  <a:pt x="206" y="380"/>
                  <a:pt x="205" y="376"/>
                </a:cubicBezTo>
                <a:cubicBezTo>
                  <a:pt x="204" y="373"/>
                  <a:pt x="209" y="369"/>
                  <a:pt x="208" y="364"/>
                </a:cubicBezTo>
                <a:cubicBezTo>
                  <a:pt x="208" y="362"/>
                  <a:pt x="216" y="345"/>
                  <a:pt x="204" y="341"/>
                </a:cubicBezTo>
                <a:cubicBezTo>
                  <a:pt x="197" y="338"/>
                  <a:pt x="199" y="331"/>
                  <a:pt x="201" y="326"/>
                </a:cubicBezTo>
                <a:cubicBezTo>
                  <a:pt x="202" y="320"/>
                  <a:pt x="190" y="324"/>
                  <a:pt x="182" y="323"/>
                </a:cubicBezTo>
                <a:cubicBezTo>
                  <a:pt x="174" y="322"/>
                  <a:pt x="178" y="290"/>
                  <a:pt x="171" y="283"/>
                </a:cubicBezTo>
                <a:cubicBezTo>
                  <a:pt x="164" y="277"/>
                  <a:pt x="162" y="284"/>
                  <a:pt x="156" y="279"/>
                </a:cubicBezTo>
                <a:cubicBezTo>
                  <a:pt x="150" y="273"/>
                  <a:pt x="153" y="280"/>
                  <a:pt x="145" y="272"/>
                </a:cubicBezTo>
                <a:cubicBezTo>
                  <a:pt x="136" y="265"/>
                  <a:pt x="131" y="269"/>
                  <a:pt x="121" y="260"/>
                </a:cubicBezTo>
                <a:cubicBezTo>
                  <a:pt x="112" y="251"/>
                  <a:pt x="112" y="239"/>
                  <a:pt x="115" y="229"/>
                </a:cubicBezTo>
                <a:cubicBezTo>
                  <a:pt x="119" y="219"/>
                  <a:pt x="102" y="224"/>
                  <a:pt x="88" y="234"/>
                </a:cubicBezTo>
                <a:cubicBezTo>
                  <a:pt x="74" y="245"/>
                  <a:pt x="78" y="248"/>
                  <a:pt x="62" y="242"/>
                </a:cubicBezTo>
                <a:cubicBezTo>
                  <a:pt x="56" y="241"/>
                  <a:pt x="57" y="245"/>
                  <a:pt x="51" y="244"/>
                </a:cubicBezTo>
                <a:cubicBezTo>
                  <a:pt x="46" y="242"/>
                  <a:pt x="51" y="218"/>
                  <a:pt x="47" y="223"/>
                </a:cubicBezTo>
                <a:cubicBezTo>
                  <a:pt x="44" y="228"/>
                  <a:pt x="28" y="235"/>
                  <a:pt x="29" y="225"/>
                </a:cubicBezTo>
                <a:cubicBezTo>
                  <a:pt x="29" y="215"/>
                  <a:pt x="16" y="223"/>
                  <a:pt x="19" y="216"/>
                </a:cubicBezTo>
                <a:cubicBezTo>
                  <a:pt x="21" y="209"/>
                  <a:pt x="0" y="190"/>
                  <a:pt x="14" y="179"/>
                </a:cubicBezTo>
                <a:cubicBezTo>
                  <a:pt x="21" y="173"/>
                  <a:pt x="17" y="161"/>
                  <a:pt x="26" y="153"/>
                </a:cubicBezTo>
                <a:cubicBezTo>
                  <a:pt x="35" y="145"/>
                  <a:pt x="38" y="149"/>
                  <a:pt x="46" y="142"/>
                </a:cubicBezTo>
                <a:cubicBezTo>
                  <a:pt x="55" y="136"/>
                  <a:pt x="51" y="146"/>
                  <a:pt x="58" y="142"/>
                </a:cubicBezTo>
                <a:cubicBezTo>
                  <a:pt x="59" y="138"/>
                  <a:pt x="61" y="115"/>
                  <a:pt x="64" y="105"/>
                </a:cubicBezTo>
                <a:cubicBezTo>
                  <a:pt x="66" y="95"/>
                  <a:pt x="61" y="94"/>
                  <a:pt x="62" y="89"/>
                </a:cubicBezTo>
                <a:cubicBezTo>
                  <a:pt x="63" y="84"/>
                  <a:pt x="58" y="90"/>
                  <a:pt x="56" y="74"/>
                </a:cubicBezTo>
                <a:cubicBezTo>
                  <a:pt x="55" y="68"/>
                  <a:pt x="61" y="70"/>
                  <a:pt x="62" y="69"/>
                </a:cubicBezTo>
                <a:cubicBezTo>
                  <a:pt x="63" y="67"/>
                  <a:pt x="65" y="69"/>
                  <a:pt x="67" y="70"/>
                </a:cubicBezTo>
                <a:cubicBezTo>
                  <a:pt x="68" y="71"/>
                  <a:pt x="67" y="63"/>
                  <a:pt x="64" y="63"/>
                </a:cubicBezTo>
                <a:cubicBezTo>
                  <a:pt x="61" y="63"/>
                  <a:pt x="59" y="64"/>
                  <a:pt x="59" y="64"/>
                </a:cubicBezTo>
                <a:cubicBezTo>
                  <a:pt x="58" y="53"/>
                  <a:pt x="58" y="53"/>
                  <a:pt x="58" y="53"/>
                </a:cubicBezTo>
                <a:cubicBezTo>
                  <a:pt x="79" y="53"/>
                  <a:pt x="79" y="53"/>
                  <a:pt x="79" y="53"/>
                </a:cubicBezTo>
                <a:cubicBezTo>
                  <a:pt x="78" y="51"/>
                  <a:pt x="78" y="47"/>
                  <a:pt x="81" y="52"/>
                </a:cubicBezTo>
                <a:cubicBezTo>
                  <a:pt x="84" y="57"/>
                  <a:pt x="87" y="46"/>
                  <a:pt x="88" y="47"/>
                </a:cubicBezTo>
                <a:cubicBezTo>
                  <a:pt x="96" y="56"/>
                  <a:pt x="89" y="64"/>
                  <a:pt x="96" y="61"/>
                </a:cubicBezTo>
                <a:cubicBezTo>
                  <a:pt x="100" y="69"/>
                  <a:pt x="105" y="66"/>
                  <a:pt x="111" y="68"/>
                </a:cubicBezTo>
                <a:cubicBezTo>
                  <a:pt x="117" y="70"/>
                  <a:pt x="116" y="61"/>
                  <a:pt x="125" y="59"/>
                </a:cubicBezTo>
                <a:cubicBezTo>
                  <a:pt x="135" y="57"/>
                  <a:pt x="127" y="52"/>
                  <a:pt x="134" y="48"/>
                </a:cubicBezTo>
                <a:cubicBezTo>
                  <a:pt x="141" y="45"/>
                  <a:pt x="140" y="40"/>
                  <a:pt x="134" y="42"/>
                </a:cubicBezTo>
                <a:cubicBezTo>
                  <a:pt x="129" y="44"/>
                  <a:pt x="129" y="27"/>
                  <a:pt x="124" y="20"/>
                </a:cubicBezTo>
                <a:cubicBezTo>
                  <a:pt x="119" y="14"/>
                  <a:pt x="132" y="18"/>
                  <a:pt x="142" y="24"/>
                </a:cubicBezTo>
                <a:cubicBezTo>
                  <a:pt x="152" y="29"/>
                  <a:pt x="144" y="16"/>
                  <a:pt x="150" y="17"/>
                </a:cubicBezTo>
                <a:cubicBezTo>
                  <a:pt x="157" y="18"/>
                  <a:pt x="175" y="10"/>
                  <a:pt x="172" y="2"/>
                </a:cubicBezTo>
                <a:cubicBezTo>
                  <a:pt x="173" y="2"/>
                  <a:pt x="174" y="2"/>
                  <a:pt x="176" y="1"/>
                </a:cubicBezTo>
                <a:cubicBezTo>
                  <a:pt x="180" y="0"/>
                  <a:pt x="182" y="4"/>
                  <a:pt x="180" y="9"/>
                </a:cubicBezTo>
                <a:cubicBezTo>
                  <a:pt x="177" y="15"/>
                  <a:pt x="189" y="13"/>
                  <a:pt x="185" y="23"/>
                </a:cubicBezTo>
                <a:cubicBezTo>
                  <a:pt x="183" y="27"/>
                  <a:pt x="183" y="27"/>
                  <a:pt x="181" y="37"/>
                </a:cubicBezTo>
                <a:cubicBezTo>
                  <a:pt x="179" y="47"/>
                  <a:pt x="184" y="41"/>
                  <a:pt x="183" y="49"/>
                </a:cubicBezTo>
                <a:cubicBezTo>
                  <a:pt x="183" y="55"/>
                  <a:pt x="193" y="62"/>
                  <a:pt x="197" y="61"/>
                </a:cubicBezTo>
                <a:cubicBezTo>
                  <a:pt x="200" y="59"/>
                  <a:pt x="198" y="56"/>
                  <a:pt x="203" y="57"/>
                </a:cubicBezTo>
                <a:cubicBezTo>
                  <a:pt x="208" y="57"/>
                  <a:pt x="210" y="51"/>
                  <a:pt x="214" y="50"/>
                </a:cubicBezTo>
                <a:cubicBezTo>
                  <a:pt x="218" y="48"/>
                  <a:pt x="216" y="52"/>
                  <a:pt x="224" y="50"/>
                </a:cubicBezTo>
                <a:cubicBezTo>
                  <a:pt x="225" y="50"/>
                  <a:pt x="234" y="55"/>
                  <a:pt x="230" y="49"/>
                </a:cubicBezTo>
                <a:cubicBezTo>
                  <a:pt x="228" y="45"/>
                  <a:pt x="228" y="41"/>
                  <a:pt x="233" y="43"/>
                </a:cubicBezTo>
                <a:cubicBezTo>
                  <a:pt x="237" y="46"/>
                  <a:pt x="242" y="38"/>
                  <a:pt x="243" y="41"/>
                </a:cubicBezTo>
                <a:cubicBezTo>
                  <a:pt x="244" y="44"/>
                  <a:pt x="245" y="41"/>
                  <a:pt x="247" y="45"/>
                </a:cubicBezTo>
                <a:cubicBezTo>
                  <a:pt x="251" y="48"/>
                  <a:pt x="253" y="48"/>
                  <a:pt x="255" y="46"/>
                </a:cubicBezTo>
                <a:cubicBezTo>
                  <a:pt x="258" y="41"/>
                  <a:pt x="258" y="48"/>
                  <a:pt x="261" y="45"/>
                </a:cubicBezTo>
                <a:cubicBezTo>
                  <a:pt x="264" y="42"/>
                  <a:pt x="262" y="47"/>
                  <a:pt x="267" y="47"/>
                </a:cubicBezTo>
                <a:cubicBezTo>
                  <a:pt x="272" y="46"/>
                  <a:pt x="273" y="35"/>
                  <a:pt x="277" y="29"/>
                </a:cubicBezTo>
                <a:cubicBezTo>
                  <a:pt x="280" y="22"/>
                  <a:pt x="281" y="21"/>
                  <a:pt x="283" y="19"/>
                </a:cubicBezTo>
                <a:cubicBezTo>
                  <a:pt x="285" y="15"/>
                  <a:pt x="284" y="14"/>
                  <a:pt x="285" y="14"/>
                </a:cubicBezTo>
                <a:cubicBezTo>
                  <a:pt x="286" y="13"/>
                  <a:pt x="288" y="17"/>
                  <a:pt x="289" y="20"/>
                </a:cubicBezTo>
                <a:cubicBezTo>
                  <a:pt x="290" y="22"/>
                  <a:pt x="291" y="20"/>
                  <a:pt x="291" y="23"/>
                </a:cubicBezTo>
                <a:cubicBezTo>
                  <a:pt x="290" y="26"/>
                  <a:pt x="291" y="33"/>
                  <a:pt x="292" y="36"/>
                </a:cubicBezTo>
                <a:cubicBezTo>
                  <a:pt x="292" y="37"/>
                  <a:pt x="294" y="39"/>
                  <a:pt x="293" y="41"/>
                </a:cubicBezTo>
                <a:cubicBezTo>
                  <a:pt x="293" y="43"/>
                  <a:pt x="295" y="43"/>
                  <a:pt x="295" y="45"/>
                </a:cubicBezTo>
                <a:cubicBezTo>
                  <a:pt x="295" y="48"/>
                  <a:pt x="296" y="47"/>
                  <a:pt x="297" y="49"/>
                </a:cubicBezTo>
                <a:cubicBezTo>
                  <a:pt x="297" y="52"/>
                  <a:pt x="297" y="53"/>
                  <a:pt x="301" y="52"/>
                </a:cubicBezTo>
                <a:cubicBezTo>
                  <a:pt x="305" y="52"/>
                  <a:pt x="308" y="63"/>
                  <a:pt x="304" y="64"/>
                </a:cubicBezTo>
                <a:cubicBezTo>
                  <a:pt x="298" y="66"/>
                  <a:pt x="297" y="77"/>
                  <a:pt x="290" y="80"/>
                </a:cubicBezTo>
                <a:cubicBezTo>
                  <a:pt x="284" y="82"/>
                  <a:pt x="288" y="84"/>
                  <a:pt x="285" y="89"/>
                </a:cubicBezTo>
                <a:cubicBezTo>
                  <a:pt x="282" y="93"/>
                  <a:pt x="292" y="84"/>
                  <a:pt x="289" y="93"/>
                </a:cubicBezTo>
                <a:cubicBezTo>
                  <a:pt x="286" y="102"/>
                  <a:pt x="293" y="88"/>
                  <a:pt x="294" y="96"/>
                </a:cubicBezTo>
                <a:cubicBezTo>
                  <a:pt x="295" y="103"/>
                  <a:pt x="289" y="78"/>
                  <a:pt x="302" y="81"/>
                </a:cubicBezTo>
                <a:cubicBezTo>
                  <a:pt x="315" y="84"/>
                  <a:pt x="309" y="79"/>
                  <a:pt x="320" y="83"/>
                </a:cubicBezTo>
                <a:cubicBezTo>
                  <a:pt x="330" y="86"/>
                  <a:pt x="317" y="94"/>
                  <a:pt x="319" y="100"/>
                </a:cubicBezTo>
                <a:cubicBezTo>
                  <a:pt x="322" y="106"/>
                  <a:pt x="323" y="88"/>
                  <a:pt x="334" y="89"/>
                </a:cubicBezTo>
                <a:cubicBezTo>
                  <a:pt x="345" y="90"/>
                  <a:pt x="344" y="93"/>
                  <a:pt x="349" y="93"/>
                </a:cubicBezTo>
                <a:cubicBezTo>
                  <a:pt x="355" y="93"/>
                  <a:pt x="354" y="98"/>
                  <a:pt x="363" y="100"/>
                </a:cubicBezTo>
                <a:cubicBezTo>
                  <a:pt x="372" y="103"/>
                  <a:pt x="369" y="106"/>
                  <a:pt x="373" y="111"/>
                </a:cubicBezTo>
                <a:cubicBezTo>
                  <a:pt x="375" y="113"/>
                  <a:pt x="369" y="121"/>
                  <a:pt x="371" y="124"/>
                </a:cubicBezTo>
                <a:cubicBezTo>
                  <a:pt x="373" y="127"/>
                  <a:pt x="380" y="112"/>
                  <a:pt x="388" y="115"/>
                </a:cubicBezTo>
                <a:cubicBezTo>
                  <a:pt x="395" y="118"/>
                  <a:pt x="405" y="123"/>
                  <a:pt x="417" y="121"/>
                </a:cubicBezTo>
                <a:cubicBezTo>
                  <a:pt x="430" y="118"/>
                  <a:pt x="434" y="124"/>
                  <a:pt x="444" y="132"/>
                </a:cubicBezTo>
                <a:cubicBezTo>
                  <a:pt x="453" y="140"/>
                  <a:pt x="447" y="142"/>
                  <a:pt x="461" y="150"/>
                </a:cubicBezTo>
                <a:cubicBezTo>
                  <a:pt x="475" y="159"/>
                  <a:pt x="475" y="150"/>
                  <a:pt x="482" y="157"/>
                </a:cubicBezTo>
                <a:cubicBezTo>
                  <a:pt x="490" y="163"/>
                  <a:pt x="489" y="173"/>
                  <a:pt x="491" y="187"/>
                </a:cubicBezTo>
                <a:cubicBezTo>
                  <a:pt x="493" y="201"/>
                  <a:pt x="488" y="208"/>
                  <a:pt x="478" y="225"/>
                </a:cubicBezTo>
                <a:cubicBezTo>
                  <a:pt x="468" y="242"/>
                  <a:pt x="465" y="236"/>
                  <a:pt x="459" y="254"/>
                </a:cubicBezTo>
                <a:cubicBezTo>
                  <a:pt x="452" y="271"/>
                  <a:pt x="449" y="278"/>
                  <a:pt x="444" y="269"/>
                </a:cubicBezTo>
                <a:cubicBezTo>
                  <a:pt x="439" y="260"/>
                  <a:pt x="440" y="289"/>
                  <a:pt x="439" y="299"/>
                </a:cubicBezTo>
                <a:cubicBezTo>
                  <a:pt x="438" y="308"/>
                  <a:pt x="443" y="311"/>
                  <a:pt x="440" y="323"/>
                </a:cubicBezTo>
                <a:cubicBezTo>
                  <a:pt x="436" y="336"/>
                  <a:pt x="441" y="348"/>
                  <a:pt x="434" y="351"/>
                </a:cubicBezTo>
                <a:cubicBezTo>
                  <a:pt x="428" y="355"/>
                  <a:pt x="436" y="364"/>
                  <a:pt x="428" y="378"/>
                </a:cubicBezTo>
                <a:cubicBezTo>
                  <a:pt x="421" y="392"/>
                  <a:pt x="412" y="398"/>
                  <a:pt x="415" y="406"/>
                </a:cubicBezTo>
                <a:cubicBezTo>
                  <a:pt x="418" y="414"/>
                  <a:pt x="403" y="417"/>
                  <a:pt x="405" y="423"/>
                </a:cubicBezTo>
                <a:cubicBezTo>
                  <a:pt x="407" y="428"/>
                  <a:pt x="397" y="424"/>
                  <a:pt x="386" y="427"/>
                </a:cubicBezTo>
                <a:cubicBezTo>
                  <a:pt x="376" y="429"/>
                  <a:pt x="382" y="424"/>
                  <a:pt x="374" y="427"/>
                </a:cubicBezTo>
                <a:cubicBezTo>
                  <a:pt x="366" y="429"/>
                  <a:pt x="367" y="437"/>
                  <a:pt x="346" y="446"/>
                </a:cubicBezTo>
                <a:cubicBezTo>
                  <a:pt x="338" y="449"/>
                  <a:pt x="324" y="460"/>
                  <a:pt x="322" y="474"/>
                </a:cubicBezTo>
                <a:cubicBezTo>
                  <a:pt x="321" y="487"/>
                  <a:pt x="325" y="499"/>
                  <a:pt x="320" y="510"/>
                </a:cubicBezTo>
                <a:cubicBezTo>
                  <a:pt x="315" y="521"/>
                  <a:pt x="314" y="514"/>
                  <a:pt x="306" y="529"/>
                </a:cubicBezTo>
                <a:cubicBezTo>
                  <a:pt x="299" y="544"/>
                  <a:pt x="296" y="555"/>
                  <a:pt x="288" y="563"/>
                </a:cubicBezTo>
                <a:cubicBezTo>
                  <a:pt x="277" y="573"/>
                  <a:pt x="275" y="572"/>
                  <a:pt x="272" y="585"/>
                </a:cubicBezTo>
                <a:cubicBezTo>
                  <a:pt x="270" y="592"/>
                  <a:pt x="264" y="590"/>
                  <a:pt x="261" y="596"/>
                </a:cubicBezTo>
                <a:close/>
              </a:path>
            </a:pathLst>
          </a:custGeom>
          <a:solidFill>
            <a:schemeClr val="bg1"/>
          </a:solidFill>
          <a:ln w="317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3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4937"/>
            <a:ext cx="12195175" cy="6902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6630987" y="-25401"/>
            <a:ext cx="5564188" cy="6883401"/>
          </a:xfrm>
          <a:prstGeom prst="rect">
            <a:avLst/>
          </a:prstGeom>
          <a:solidFill>
            <a:schemeClr val="accent4">
              <a:alpha val="89804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2722" y="1361235"/>
            <a:ext cx="4271265" cy="914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  <a:t>Descrição </a:t>
            </a:r>
            <a:b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t-BR" sz="4000" b="0" i="0" dirty="0">
                <a:solidFill>
                  <a:schemeClr val="bg1"/>
                </a:solidFill>
                <a:latin typeface="Georgia" pitchFamily="18" charset="0"/>
              </a:rPr>
              <a:t>do índice</a:t>
            </a:r>
          </a:p>
        </p:txBody>
      </p:sp>
    </p:spTree>
    <p:extLst>
      <p:ext uri="{BB962C8B-B14F-4D97-AF65-F5344CB8AC3E}">
        <p14:creationId xmlns:p14="http://schemas.microsoft.com/office/powerpoint/2010/main" val="7265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39549" y="1562548"/>
            <a:ext cx="7320188" cy="3428999"/>
          </a:xfrm>
        </p:spPr>
        <p:txBody>
          <a:bodyPr/>
          <a:lstStyle/>
          <a:p>
            <a:pPr indent="0">
              <a:spcAft>
                <a:spcPts val="1200"/>
              </a:spcAft>
              <a:buClr>
                <a:schemeClr val="accent4"/>
              </a:buClr>
            </a:pPr>
            <a:r>
              <a:rPr lang="pt-BR" sz="1800" b="1" dirty="0" smtClean="0">
                <a:solidFill>
                  <a:schemeClr val="accent4"/>
                </a:solidFill>
              </a:rPr>
              <a:t>Requisitos:</a:t>
            </a:r>
          </a:p>
          <a:p>
            <a:pPr marL="182563" indent="-182563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4"/>
                </a:solidFill>
              </a:rPr>
              <a:t>Imparcialidade: </a:t>
            </a:r>
            <a:r>
              <a:rPr lang="pt-BR" sz="1800" dirty="0"/>
              <a:t>definição de indicadores e respectivos pesos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sem </a:t>
            </a:r>
            <a:r>
              <a:rPr lang="pt-BR" sz="1800" dirty="0"/>
              <a:t>julgamento e/ou intervenções tendenciosas.</a:t>
            </a:r>
          </a:p>
          <a:p>
            <a:pPr marL="182563" indent="-182563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4"/>
                </a:solidFill>
              </a:rPr>
              <a:t>legitimidade: </a:t>
            </a:r>
            <a:r>
              <a:rPr lang="pt-BR" sz="1800" dirty="0"/>
              <a:t>metodologia universalmente utilizada, construída através </a:t>
            </a:r>
            <a:r>
              <a:rPr lang="pt-BR" sz="1800" dirty="0" smtClean="0"/>
              <a:t>de </a:t>
            </a:r>
            <a:r>
              <a:rPr lang="pt-BR" sz="1800" dirty="0"/>
              <a:t>informações públicas. </a:t>
            </a:r>
          </a:p>
          <a:p>
            <a:pPr marL="182563" indent="-182563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4"/>
                </a:solidFill>
              </a:rPr>
              <a:t>robustez: </a:t>
            </a:r>
            <a:r>
              <a:rPr lang="pt-BR" sz="1800" dirty="0" smtClean="0"/>
              <a:t>capacidade </a:t>
            </a:r>
            <a:r>
              <a:rPr lang="pt-BR" sz="1800" dirty="0"/>
              <a:t>de descrever de forma consistente e homogênea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o </a:t>
            </a:r>
            <a:r>
              <a:rPr lang="pt-BR" sz="1800" dirty="0"/>
              <a:t>comportamento das cidades brasileiras em relação ao tema.</a:t>
            </a:r>
          </a:p>
          <a:p>
            <a:pPr marL="182563" indent="-182563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4"/>
                </a:solidFill>
              </a:rPr>
              <a:t>transparência: </a:t>
            </a:r>
            <a:r>
              <a:rPr lang="pt-BR" sz="1800" dirty="0"/>
              <a:t>acesso e reprodução dos resultados disponíveis ao mercado, como também uma estrutura passível de ser auditado.</a:t>
            </a:r>
          </a:p>
          <a:p>
            <a:pPr marL="182563" indent="-182563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accent4"/>
                </a:solidFill>
              </a:rPr>
              <a:t>aplicabilidade: </a:t>
            </a:r>
            <a:r>
              <a:rPr lang="pt-BR" sz="1800" dirty="0"/>
              <a:t>ferramenta capaz de integrar e sintetizar dados sistêmicos </a:t>
            </a:r>
            <a:r>
              <a:rPr lang="pt-BR" sz="1800" dirty="0" smtClean="0"/>
              <a:t>de </a:t>
            </a:r>
            <a:r>
              <a:rPr lang="pt-BR" sz="1800" dirty="0"/>
              <a:t>gestão, de fácil manuseio para mensurar, analisar e priorizar ações.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F39514-26F9-48E3-B199-8BAFD373620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Apresentação ISLU</a:t>
            </a:r>
            <a:endParaRPr lang="pt-BR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1385" y="685800"/>
            <a:ext cx="1077240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1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i="0" dirty="0" smtClean="0"/>
              <a:t>Descrição do Índice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49386" y="2667000"/>
            <a:ext cx="2514600" cy="439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</a:pPr>
            <a:r>
              <a:rPr lang="pt-BR" sz="2401" b="1" dirty="0">
                <a:solidFill>
                  <a:schemeClr val="accent4"/>
                </a:solidFill>
              </a:rPr>
              <a:t>Análise Fatorial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35987" y="3753362"/>
            <a:ext cx="2667999" cy="1276527"/>
            <a:chOff x="8746912" y="4434670"/>
            <a:chExt cx="2667998" cy="1276527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8746912" y="4434670"/>
              <a:ext cx="2667998" cy="11708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>
                <a:spcAft>
                  <a:spcPts val="0"/>
                </a:spcAft>
              </a:pPr>
              <a:r>
                <a:rPr lang="pt-BR" sz="1600" dirty="0"/>
                <a:t>Exemplo de Análise Fatorial: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6912" y="4796797"/>
              <a:ext cx="485775" cy="914400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9327937" y="5102809"/>
              <a:ext cx="2086973" cy="53580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>
                <a:spcAft>
                  <a:spcPts val="0"/>
                </a:spcAft>
              </a:pPr>
              <a:r>
                <a:rPr lang="pt-BR" sz="1400" b="1" i="1" dirty="0"/>
                <a:t>IDH</a:t>
              </a:r>
              <a:r>
                <a:rPr lang="pt-BR" sz="1400" i="1" dirty="0"/>
                <a:t> – Índice de Desenvolvimento Humano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8531663" y="1995024"/>
            <a:ext cx="2514600" cy="443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</a:pPr>
            <a:r>
              <a:rPr lang="pt-BR" sz="1400" b="1" dirty="0" smtClean="0"/>
              <a:t>Dependência</a:t>
            </a:r>
            <a:endParaRPr lang="pt-BR" sz="14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553662" y="2362200"/>
            <a:ext cx="2514600" cy="301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</a:pPr>
            <a:r>
              <a:rPr lang="pt-BR" sz="1400" b="1" dirty="0"/>
              <a:t>Interdependência</a:t>
            </a:r>
          </a:p>
        </p:txBody>
      </p:sp>
      <p:sp>
        <p:nvSpPr>
          <p:cNvPr id="7" name="Rectangle 6"/>
          <p:cNvSpPr/>
          <p:nvPr/>
        </p:nvSpPr>
        <p:spPr>
          <a:xfrm>
            <a:off x="8435156" y="1560709"/>
            <a:ext cx="209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spcAft>
                <a:spcPts val="0"/>
              </a:spcAft>
            </a:pPr>
            <a:r>
              <a:rPr lang="pt-BR" sz="1600" dirty="0">
                <a:latin typeface="+mj-lt"/>
              </a:rPr>
              <a:t>Métodos estatísticos:</a:t>
            </a:r>
          </a:p>
        </p:txBody>
      </p:sp>
      <p:sp>
        <p:nvSpPr>
          <p:cNvPr id="16" name="Footer Placeholder 9"/>
          <p:cNvSpPr txBox="1">
            <a:spLocks/>
          </p:cNvSpPr>
          <p:nvPr/>
        </p:nvSpPr>
        <p:spPr>
          <a:xfrm>
            <a:off x="1068387" y="6477000"/>
            <a:ext cx="7016291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SELUR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4" grpId="0"/>
      <p:bldP spid="14" grpId="1"/>
      <p:bldP spid="1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20394</TotalTime>
  <Words>3316</Words>
  <Application>Microsoft Office PowerPoint</Application>
  <PresentationFormat>Personalizar</PresentationFormat>
  <Paragraphs>1237</Paragraphs>
  <Slides>33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Georgia</vt:lpstr>
      <vt:lpstr>Times New Roman</vt:lpstr>
      <vt:lpstr>PwC</vt:lpstr>
      <vt:lpstr>Apresentação do PowerPoint</vt:lpstr>
      <vt:lpstr>Agenda</vt:lpstr>
      <vt:lpstr>Contextualização da limpeza  urbana no Brasil</vt:lpstr>
      <vt:lpstr>Contextualização da limpeza urbana no Brasil</vt:lpstr>
      <vt:lpstr>Contextualização da limpeza urbana no Brasil  </vt:lpstr>
      <vt:lpstr>Contextualização da limpeza urbana no Brasil</vt:lpstr>
      <vt:lpstr>Contextualização da limpeza urbana no Brasil</vt:lpstr>
      <vt:lpstr>Descrição  do índice</vt:lpstr>
      <vt:lpstr>Apresentação do PowerPoint</vt:lpstr>
      <vt:lpstr>Descrição do Índice</vt:lpstr>
      <vt:lpstr>Apresentação do PowerPoint</vt:lpstr>
      <vt:lpstr>Apresentação do PowerPoint</vt:lpstr>
      <vt:lpstr>Apresentação do PowerPoint</vt:lpstr>
      <vt:lpstr>Resultados  do índice</vt:lpstr>
      <vt:lpstr>Apresentação do PowerPoint</vt:lpstr>
      <vt:lpstr>Apresentação do PowerPoint</vt:lpstr>
      <vt:lpstr>Apresentação do PowerPoint</vt:lpstr>
      <vt:lpstr>Análises  adicionais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 Finais</vt:lpstr>
      <vt:lpstr>Apresentação do PowerPoint</vt:lpstr>
      <vt:lpstr>Apresentação do PowerPoint</vt:lpstr>
      <vt:lpstr>Obrigado!</vt:lpstr>
    </vt:vector>
  </TitlesOfParts>
  <Company>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Fluxograma Selur</dc:title>
  <dc:creator>Julia Butzge</dc:creator>
  <cp:lastModifiedBy>Analista</cp:lastModifiedBy>
  <cp:revision>1079</cp:revision>
  <dcterms:created xsi:type="dcterms:W3CDTF">2010-09-07T13:26:45Z</dcterms:created>
  <dcterms:modified xsi:type="dcterms:W3CDTF">2017-06-22T11:02:22Z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OnscreenW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  <property fmtid="{D5CDD505-2E9C-101B-9397-08002B2CF9AE}" pid="6" name="SSDCxCLASSFICATION_LEVEL">
    <vt:lpwstr>3</vt:lpwstr>
  </property>
  <property fmtid="{D5CDD505-2E9C-101B-9397-08002B2CF9AE}" pid="7" name="SSDCxCLASSFICATION_USER">
    <vt:lpwstr>SOACAT\099857</vt:lpwstr>
  </property>
  <property fmtid="{D5CDD505-2E9C-101B-9397-08002B2CF9AE}" pid="8" name="SSDCxCLASSFICATION_DATE">
    <vt:lpwstr>29/05/2016 12:40:14</vt:lpwstr>
  </property>
  <property fmtid="{D5CDD505-2E9C-101B-9397-08002B2CF9AE}" pid="9" name="SSDCxCLASSFICATION_GUID">
    <vt:lpwstr>7E43CC1428C0E3EE2B8D468D8D3AB6EB</vt:lpwstr>
  </property>
</Properties>
</file>