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17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50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23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82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99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17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93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4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09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1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66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5959-A9CE-4553-A058-2CE9347512F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B8877-55D3-4D96-A28B-B5707564C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35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938f53048d6d09fa5622334c88906a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4"/>
          <a:stretch/>
        </p:blipFill>
        <p:spPr bwMode="auto">
          <a:xfrm>
            <a:off x="1547664" y="1124744"/>
            <a:ext cx="58435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92713" y="3717032"/>
            <a:ext cx="5553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/>
              <a:t>Assemae 35 Anos: na defesa do saneamento público brasileiro</a:t>
            </a:r>
            <a:endParaRPr lang="pt-BR" sz="3200" b="1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21622" y="4978623"/>
            <a:ext cx="5100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b="1" i="1" dirty="0" smtClean="0"/>
              <a:t>Aparecido </a:t>
            </a:r>
            <a:r>
              <a:rPr lang="pt-BR" sz="2200" b="1" i="1" dirty="0" err="1" smtClean="0"/>
              <a:t>Hojaij</a:t>
            </a:r>
            <a:r>
              <a:rPr lang="pt-BR" sz="2200" b="1" i="1" dirty="0" smtClean="0"/>
              <a:t> – Presidente da Assemae</a:t>
            </a:r>
          </a:p>
          <a:p>
            <a:pPr algn="ctr"/>
            <a:r>
              <a:rPr lang="pt-BR" sz="2200" b="1" i="1" dirty="0" smtClean="0"/>
              <a:t>2015-2021</a:t>
            </a:r>
            <a:endParaRPr lang="pt-BR" sz="2200" b="1" i="1" dirty="0"/>
          </a:p>
        </p:txBody>
      </p:sp>
    </p:spTree>
    <p:extLst>
      <p:ext uri="{BB962C8B-B14F-4D97-AF65-F5344CB8AC3E}">
        <p14:creationId xmlns:p14="http://schemas.microsoft.com/office/powerpoint/2010/main" val="255992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2" y="56588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6021288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63888" y="620688"/>
            <a:ext cx="217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Nossas Ações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 descr="Z:\Documentos\2018\Apresentações\Reunião CDN - Dez\Pag4.2-Geral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8"/>
          <a:stretch/>
        </p:blipFill>
        <p:spPr bwMode="auto">
          <a:xfrm>
            <a:off x="868747" y="1693458"/>
            <a:ext cx="3215341" cy="2023574"/>
          </a:xfrm>
          <a:prstGeom prst="rect">
            <a:avLst/>
          </a:prstGeom>
          <a:ln w="3175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 descr="Z:\Documentos\2018\Apresentações\Reunião CDN - Dez\IMG_291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2" b="10277"/>
          <a:stretch/>
        </p:blipFill>
        <p:spPr bwMode="auto">
          <a:xfrm>
            <a:off x="4972441" y="1700808"/>
            <a:ext cx="3055943" cy="2044032"/>
          </a:xfrm>
          <a:prstGeom prst="rect">
            <a:avLst/>
          </a:prstGeom>
          <a:ln w="3175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 descr="Z:\Imagens\2015\Audiência Câmara - Crise Hídrica\Editadas\DSC_00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8" y="3861048"/>
            <a:ext cx="3215341" cy="2120975"/>
          </a:xfrm>
          <a:prstGeom prst="rect">
            <a:avLst/>
          </a:prstGeom>
          <a:ln w="3175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m 13" descr="Z:\Documentos\2018\Apresentações\Reunião CDN - Dez\46202266_1110392102471221_3733752496481370112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41" y="3900313"/>
            <a:ext cx="3055943" cy="204896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80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2" y="56588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6021288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63888" y="620688"/>
            <a:ext cx="189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Premiações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839446"/>
            <a:ext cx="72791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2003: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Pergaminho de Ouro 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- Organização das Nações Unidas</a:t>
            </a:r>
          </a:p>
          <a:p>
            <a:pPr algn="ctr"/>
            <a:endParaRPr lang="pt-BR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2017: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Prêmio Lúcio Costa 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 Câmara dos Deputados</a:t>
            </a:r>
            <a:endParaRPr lang="pt-BR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Z:\Imprensa\Gabriel\Imagens\2017\Prêmio Lúcio Costa\Seleção - Site\Assema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" y="3212976"/>
            <a:ext cx="3898334" cy="259888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Imprensa\Gabriel\Imagens\2017\Prêmio Lúcio Costa\Seleção - Site\Assemae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64" y="3212976"/>
            <a:ext cx="3888492" cy="25923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3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2" y="56588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6021288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63888" y="620688"/>
            <a:ext cx="2452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 Desafios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639828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Atuar para que o saneamento básico seja uma 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política estável no país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, com investimentos crescentes;</a:t>
            </a:r>
          </a:p>
          <a:p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Atuar por mais investimentos em 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ações estruturantes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de desenvolvimento da gestão;</a:t>
            </a:r>
          </a:p>
          <a:p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Atuar para desburocratizar o acesso dos municípios a recursos federais;</a:t>
            </a:r>
          </a:p>
          <a:p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Atuar para fomentar a integração do saneamento básico com outras 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políticas públicas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Atuar para ampliar o 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apoio técnico e financeiro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aos municípios em aç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ões de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 planejamento, regulação, controle social e sustentabilidade econômica.</a:t>
            </a:r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3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2" y="56588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6021288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63888" y="620688"/>
            <a:ext cx="286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Força da Assemae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1916832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Há três décadas, o trabalho da Assemae se traduz no 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sucesso dos associados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por todo o país;</a:t>
            </a:r>
          </a:p>
          <a:p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Reunimos 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municípios fortes e sustentáveis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, que possuem visibilidade como prestadores de serviços públicos essenciais à vida da população;</a:t>
            </a:r>
          </a:p>
          <a:p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 Assemae se dedica para conquistar cada dia mais espaço para melhorar a 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capacidade técnica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dos serviços municipais de saneamento;</a:t>
            </a:r>
          </a:p>
          <a:p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 cada associado, o nosso muito obrigado. 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A Assemae sempre está onde o saneamento acontece.</a:t>
            </a:r>
          </a:p>
        </p:txBody>
      </p:sp>
    </p:spTree>
    <p:extLst>
      <p:ext uri="{BB962C8B-B14F-4D97-AF65-F5344CB8AC3E}">
        <p14:creationId xmlns:p14="http://schemas.microsoft.com/office/powerpoint/2010/main" val="264661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2" y="56588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6021288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924657" y="2344154"/>
            <a:ext cx="61995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24657" y="2344154"/>
            <a:ext cx="61995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92325" y="620420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endParaRPr lang="pt-BR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191737" y="1706032"/>
            <a:ext cx="4932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Aparecido </a:t>
            </a:r>
            <a:r>
              <a:rPr lang="pt-BR" altLang="pt-BR" sz="2800" b="1" i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Hojaij</a:t>
            </a:r>
            <a:endParaRPr lang="pt-BR" altLang="pt-BR" sz="28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pt-BR" altLang="pt-B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Presidente Nacional da Assemae</a:t>
            </a:r>
            <a:endParaRPr lang="pt-BR" altLang="pt-BR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endParaRPr lang="pt-BR" altLang="pt-BR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pt-BR" altLang="pt-BR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(61) 3322-5911</a:t>
            </a:r>
            <a:endParaRPr lang="pt-BR" altLang="pt-BR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pt-BR" altLang="pt-BR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presidencia@assemae.org.br</a:t>
            </a:r>
            <a:endParaRPr lang="pt-BR" altLang="pt-BR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320356" y="4119472"/>
            <a:ext cx="10390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Assemae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182093" y="5346899"/>
            <a:ext cx="12446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@Assemae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84" y="3984748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749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2102839" y="4221644"/>
            <a:ext cx="24556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www.assemae.org.br</a:t>
            </a:r>
          </a:p>
        </p:txBody>
      </p:sp>
      <p:pic>
        <p:nvPicPr>
          <p:cNvPr id="19" name="Picture 2" descr="C:\Users\gabriel.silva\Desktop\Inst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31" y="5157192"/>
            <a:ext cx="758193" cy="7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6423319" y="5402037"/>
            <a:ext cx="181972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assemaenacional</a:t>
            </a:r>
            <a:endParaRPr lang="pt-BR" sz="1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Picture 3" descr="C:\Users\gabriel.silva\Desktop\criacao-site-rj-rio-de-janeir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888418" cy="8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3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2" y="116632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5877272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453336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453336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419872" y="707526"/>
            <a:ext cx="229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Assemae </a:t>
            </a:r>
            <a:r>
              <a:rPr lang="pt-BR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oje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9" name="Picture 11" descr="Z:\Imprensa\Gabriel\Imagens\2018\Reunião CDN - Dez\Site\DSC_0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592288" cy="17281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Z:\Imprensa\Gabriel\Imagens\2018\Reunião CDN - Ribeirão Preto\Site\cdn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3"/>
          <a:stretch/>
        </p:blipFill>
        <p:spPr bwMode="auto">
          <a:xfrm>
            <a:off x="827584" y="3947460"/>
            <a:ext cx="3462381" cy="164178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Z:\Imprensa\Gabriel\Imagens\2018\Reunião CDN - Agosto 2018\Postadas\CDN-Agosto2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4" b="16119"/>
          <a:stretch/>
        </p:blipFill>
        <p:spPr bwMode="auto">
          <a:xfrm>
            <a:off x="4716016" y="3958015"/>
            <a:ext cx="3600399" cy="170323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Z:\Imprensa\Gabriel\Imagens\2018\Reunião CDN - Agosto 2018\Postadas\DSC_0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2592288" cy="17281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4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2" y="116632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5877272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453336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453336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419872" y="707526"/>
            <a:ext cx="229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Assemae </a:t>
            </a:r>
            <a:r>
              <a:rPr lang="pt-BR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oje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1967349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Reúne quase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dois mil municípios associados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, que juntos representam 25% da prestação do serviços de saneamento básico no Brasil;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Está presente nas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diversas instâncias decisórias 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em assuntos relacionados ao saneamento básico;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Possui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credibilidade nacional e internacional 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para apontar soluções e representar tecnicamente os interesses dos serviços municipais de saneamento. </a:t>
            </a:r>
            <a:endParaRPr lang="pt-BR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8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2" y="116632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5877272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453336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453336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347864" y="707526"/>
            <a:ext cx="4260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estamos organizados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43608" y="1844824"/>
            <a:ext cx="72728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Assembleia Geral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: instância máxima deliberativa constituída por todos os associados;</a:t>
            </a:r>
          </a:p>
          <a:p>
            <a:endParaRPr lang="pt-BR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Conselho Diretor Nacional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: colegiado responsável por aprovar e acompanhar as ações executadas pela entidade;</a:t>
            </a:r>
          </a:p>
          <a:p>
            <a:endParaRPr lang="pt-BR" sz="2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Conselho Fiscal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: responsável pela fiscalização da vida financeira e patrimonial da entidade;</a:t>
            </a:r>
          </a:p>
          <a:p>
            <a:endParaRPr lang="pt-BR" sz="2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13 Seções Regionais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: diretoria local da Assemae em estados ou grupos de estados. </a:t>
            </a:r>
          </a:p>
        </p:txBody>
      </p:sp>
    </p:spTree>
    <p:extLst>
      <p:ext uri="{BB962C8B-B14F-4D97-AF65-F5344CB8AC3E}">
        <p14:creationId xmlns:p14="http://schemas.microsoft.com/office/powerpoint/2010/main" val="366172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2" y="56588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6021288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347864" y="620688"/>
            <a:ext cx="4260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estamos organizados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620083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Presidência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: eleito a cada quatro anos, por meio de Assembleia Geral de Associados;</a:t>
            </a:r>
          </a:p>
          <a:p>
            <a:endParaRPr lang="pt-B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Secretaria Executiva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: responsável pela gestão e coordenação do escritório da Assemae em Brasília;</a:t>
            </a:r>
          </a:p>
          <a:p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Diretoria de Assuntos Institucionais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: responsável pela assessoria de comunicação e acompanhamento das agendas institucionais;</a:t>
            </a:r>
          </a:p>
          <a:p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Gerência Administrativa-Financeira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: responsável pelas rotinas administrativas e financeiras, bem como pelo atendimento aos associados;</a:t>
            </a:r>
          </a:p>
          <a:p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Setor de Convênios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: é responsável pela gestão dos convênios e/ou parcerias entre a Assemae e agentes externos.</a:t>
            </a:r>
          </a:p>
        </p:txBody>
      </p:sp>
    </p:spTree>
    <p:extLst>
      <p:ext uri="{BB962C8B-B14F-4D97-AF65-F5344CB8AC3E}">
        <p14:creationId xmlns:p14="http://schemas.microsoft.com/office/powerpoint/2010/main" val="191439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19" y="0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6021288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63888" y="620688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Sede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gabriel.silva\Desktop\DSC_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82" y="1815678"/>
            <a:ext cx="2960043" cy="197336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briel.silva\Desktop\DSC_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05303"/>
            <a:ext cx="3065966" cy="20439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abriel.silva\Desktop\DSC_0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4" y="1787854"/>
            <a:ext cx="3001780" cy="20011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abriel.silva\Desktop\DSC_00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75" y="3885345"/>
            <a:ext cx="2983950" cy="20639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34391" y="1403484"/>
            <a:ext cx="108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accent6">
                    <a:lumMod val="50000"/>
                  </a:schemeClr>
                </a:solidFill>
              </a:rPr>
              <a:t>Recepção</a:t>
            </a:r>
            <a:endParaRPr lang="pt-BR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519546" y="1412776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accent6">
                    <a:lumMod val="50000"/>
                  </a:schemeClr>
                </a:solidFill>
              </a:rPr>
              <a:t>Secretaria Executiva</a:t>
            </a:r>
            <a:endParaRPr lang="pt-BR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91680" y="5939988"/>
            <a:ext cx="146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accent6">
                    <a:lumMod val="50000"/>
                  </a:schemeClr>
                </a:solidFill>
              </a:rPr>
              <a:t>Comunicação</a:t>
            </a:r>
            <a:endParaRPr lang="pt-BR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775770" y="6011996"/>
            <a:ext cx="160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accent6">
                    <a:lumMod val="50000"/>
                  </a:schemeClr>
                </a:solidFill>
              </a:rPr>
              <a:t>Administrativo</a:t>
            </a:r>
            <a:endParaRPr lang="pt-BR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2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2" y="56588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6021288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63888" y="620688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Sede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gabriel.silva\Desktop\DSC_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5" y="1841096"/>
            <a:ext cx="3943722" cy="26291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abriel.silva\Desktop\DSC_00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832299" cy="255486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77501" y="4645633"/>
            <a:ext cx="170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accent6">
                    <a:lumMod val="50000"/>
                  </a:schemeClr>
                </a:solidFill>
              </a:rPr>
              <a:t>Sala de Reunião</a:t>
            </a:r>
            <a:endParaRPr lang="pt-BR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012160" y="5651956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accent6">
                    <a:lumMod val="50000"/>
                  </a:schemeClr>
                </a:solidFill>
              </a:rPr>
              <a:t>Sala do Associado</a:t>
            </a:r>
            <a:endParaRPr lang="pt-BR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70" y="56588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6021288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63888" y="620688"/>
            <a:ext cx="271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Nossas Diretrizes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549236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Defender a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titularidade municipal 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e a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gestão pública 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de qualidade no setor de saneamento básico;</a:t>
            </a:r>
          </a:p>
          <a:p>
            <a:endParaRPr lang="pt-BR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Lutar pela garantia da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política permanente de financiamentos 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para o setor público municipal de saneamento;</a:t>
            </a:r>
          </a:p>
          <a:p>
            <a:endParaRPr lang="pt-BR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200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er um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canal aberto e contínuo 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com os organismos de Governo, em todas as instâncias da Federação e da sociedade; </a:t>
            </a:r>
          </a:p>
          <a:p>
            <a:endParaRPr lang="pt-BR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Manter e ampliar os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programas de capacitação 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dos associados, por meio  de cursos e oficinas;</a:t>
            </a:r>
          </a:p>
          <a:p>
            <a:endParaRPr lang="pt-BR" sz="2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Fomentar a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regulação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 junto aos munícipios, indicando soluções que atendam à legislação. </a:t>
            </a:r>
          </a:p>
        </p:txBody>
      </p:sp>
    </p:spTree>
    <p:extLst>
      <p:ext uri="{BB962C8B-B14F-4D97-AF65-F5344CB8AC3E}">
        <p14:creationId xmlns:p14="http://schemas.microsoft.com/office/powerpoint/2010/main" val="388772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abriel.sil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2" y="56588"/>
            <a:ext cx="1334326" cy="15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briel.silva\Desktop\logo 35 an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/>
          <a:stretch/>
        </p:blipFill>
        <p:spPr bwMode="auto">
          <a:xfrm>
            <a:off x="3419872" y="6021288"/>
            <a:ext cx="2304256" cy="8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7504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796136" y="6597352"/>
            <a:ext cx="31683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63888" y="620688"/>
            <a:ext cx="217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Nossas Ações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49888" y="1898273"/>
            <a:ext cx="7444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Eventos nacionais e regionais 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para debater o panorama do saneamento básico no Brasil;</a:t>
            </a:r>
          </a:p>
          <a:p>
            <a:endParaRPr lang="pt-BR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Capacitações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 técnicas para associados e profissionais do setor;</a:t>
            </a:r>
          </a:p>
          <a:p>
            <a:endParaRPr lang="pt-BR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2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companhamento de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projetos de leis 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no Congresso Nacional;</a:t>
            </a:r>
          </a:p>
          <a:p>
            <a:endParaRPr lang="pt-BR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200" b="1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nterlocução 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com os órgãos federais em apoio aos municípios;</a:t>
            </a:r>
          </a:p>
          <a:p>
            <a:endParaRPr lang="pt-BR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22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romoção de </a:t>
            </a:r>
            <a:r>
              <a:rPr lang="pt-BR" sz="2200" b="1" dirty="0" smtClean="0">
                <a:solidFill>
                  <a:schemeClr val="accent6">
                    <a:lumMod val="50000"/>
                  </a:schemeClr>
                </a:solidFill>
              </a:rPr>
              <a:t>cooperação técnica </a:t>
            </a: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entre os associados.</a:t>
            </a:r>
          </a:p>
        </p:txBody>
      </p:sp>
    </p:spTree>
    <p:extLst>
      <p:ext uri="{BB962C8B-B14F-4D97-AF65-F5344CB8AC3E}">
        <p14:creationId xmlns:p14="http://schemas.microsoft.com/office/powerpoint/2010/main" val="326172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573</Words>
  <Application>Microsoft Office PowerPoint</Application>
  <PresentationFormat>Apresentação na tela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Gabriel Silva</cp:lastModifiedBy>
  <cp:revision>40</cp:revision>
  <dcterms:created xsi:type="dcterms:W3CDTF">2019-05-01T13:11:28Z</dcterms:created>
  <dcterms:modified xsi:type="dcterms:W3CDTF">2019-05-01T14:45:36Z</dcterms:modified>
</cp:coreProperties>
</file>