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handoutMasterIdLst>
    <p:handoutMasterId r:id="rId20"/>
  </p:handoutMasterIdLst>
  <p:sldIdLst>
    <p:sldId id="259" r:id="rId2"/>
    <p:sldId id="263" r:id="rId3"/>
    <p:sldId id="262" r:id="rId4"/>
    <p:sldId id="281" r:id="rId5"/>
    <p:sldId id="264" r:id="rId6"/>
    <p:sldId id="265" r:id="rId7"/>
    <p:sldId id="266" r:id="rId8"/>
    <p:sldId id="267" r:id="rId9"/>
    <p:sldId id="276" r:id="rId10"/>
    <p:sldId id="278" r:id="rId11"/>
    <p:sldId id="277" r:id="rId12"/>
    <p:sldId id="279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43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08/05/19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macedo.engambiental@outlook.com" TargetMode="External"/><Relationship Id="rId2" Type="http://schemas.openxmlformats.org/officeDocument/2006/relationships/hyperlink" Target="mailto:moraes@ufba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AÇÃO EDUCATIVA E DIAGNÓSTICO EM SANEAMENTO EM OCUPAÇÃO ESPONTÂNEA NO MUNICÍPIO DE SALVADOR</a:t>
            </a:r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4000" b="1" dirty="0"/>
              <a:t>Jéssica de Santana Macêdo</a:t>
            </a:r>
            <a:endParaRPr lang="pt-BR" sz="4000" dirty="0"/>
          </a:p>
          <a:p>
            <a:pPr marL="0" indent="0">
              <a:buNone/>
            </a:pPr>
            <a:r>
              <a:rPr lang="pt-BR" sz="2800" dirty="0"/>
              <a:t>Engenheira Ambiental e Sanitarista, Especialista em Assistência Técnica para Habitação e Direito à Cidade (UFBA).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4000" b="1" dirty="0"/>
              <a:t>Luiz Roberto Santos Moraes</a:t>
            </a:r>
          </a:p>
          <a:p>
            <a:pPr marL="0" indent="0">
              <a:buNone/>
            </a:pPr>
            <a:r>
              <a:rPr lang="pt-BR" sz="2800" dirty="0"/>
              <a:t>PhD em Saúde Ambiental (LSHTM/</a:t>
            </a:r>
            <a:r>
              <a:rPr lang="pt-BR" sz="2800" dirty="0" err="1"/>
              <a:t>University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London), Professor Titular em Saneamento (aposentado) e Participante Especial do Mestrado em Meio Ambiente, Águas e Saneamento-MAASA da Escola Politécnica, do Programa de Pós-graduação em Saúde, Ambiente e Trabalho-</a:t>
            </a:r>
            <a:r>
              <a:rPr lang="pt-BR" sz="2800" dirty="0" err="1"/>
              <a:t>PPgSAT</a:t>
            </a:r>
            <a:r>
              <a:rPr lang="pt-BR" sz="2800" dirty="0"/>
              <a:t> da Faculdade de Medicina da Bahia e da Residência Profissional em Arquitetura, Urbanismo e </a:t>
            </a:r>
            <a:r>
              <a:rPr lang="pt-BR" sz="2800" dirty="0" err="1"/>
              <a:t>Engenhria</a:t>
            </a:r>
            <a:r>
              <a:rPr lang="pt-BR" sz="2800" dirty="0"/>
              <a:t>-RAU+E da Faculdade de Arquitetura da Universidade Federal da Bahia. </a:t>
            </a:r>
          </a:p>
          <a:p>
            <a:pPr algn="l"/>
            <a:endParaRPr lang="pt-BR" sz="2800" dirty="0"/>
          </a:p>
        </p:txBody>
      </p:sp>
      <p:pic>
        <p:nvPicPr>
          <p:cNvPr id="6" name="image33.png" descr="https://lh5.googleusercontent.com/2RwFX3dxbiy6y9GZFSn0J7WRvuSXvnI2tdO6W5B421pIz36iVQ1UkzG3piczhP9GVmL2uzclLmRiXNGfj_sKZ-4eQCMcWSKJKZqfgpv2Dm_TCnWmJZgrU9DfZBe5YkvrINPog10h">
            <a:extLst>
              <a:ext uri="{FF2B5EF4-FFF2-40B4-BE49-F238E27FC236}">
                <a16:creationId xmlns:a16="http://schemas.microsoft.com/office/drawing/2014/main" id="{4ACAF00E-233F-492C-8A9C-46DFA9A92BB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9673" y="365270"/>
            <a:ext cx="733935" cy="903490"/>
          </a:xfrm>
          <a:prstGeom prst="rect">
            <a:avLst/>
          </a:prstGeom>
          <a:ln/>
        </p:spPr>
      </p:pic>
      <p:pic>
        <p:nvPicPr>
          <p:cNvPr id="7" name="image58.png" descr="Logo Residência 1">
            <a:extLst>
              <a:ext uri="{FF2B5EF4-FFF2-40B4-BE49-F238E27FC236}">
                <a16:creationId xmlns:a16="http://schemas.microsoft.com/office/drawing/2014/main" id="{971E0195-7E1B-4AAD-A8A6-06E32810081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798505" y="376954"/>
            <a:ext cx="1080121" cy="7920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EAA98A-F2D6-41C9-A5E5-67E5D2C4A1D3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4C513-60D7-4D9F-A1C0-013BCDC3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69" y="1124001"/>
            <a:ext cx="5516938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MANEJO DOS RESÍDUOS SÓLIDOS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Queima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 resíduos </a:t>
            </a: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comum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dentro da Ocupação, conforme relatos dos próprios moradores e de observação da equipe nas visitas à campo. 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1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Outras formas: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1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descarte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pontos próximos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da Ocupação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	para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posterior coleta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pela Limpurb,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locais </a:t>
            </a: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improvisados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 sem equipamentos </a:t>
            </a: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adequados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1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disposição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 resíduos nos pontos onde há </a:t>
            </a: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processo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erosivo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solo - Resíduos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	Construção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e Demolição (RCD) e de vidros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	descartados por fábrica localizada em 	frente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à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	Ocupação.</a:t>
            </a: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D1A6DE-A376-498A-BDEC-B38A0AB5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5426978"/>
            <a:ext cx="18117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Fonte: Acervo da equipe, 2018.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7" name="Imagem 79">
            <a:extLst>
              <a:ext uri="{FF2B5EF4-FFF2-40B4-BE49-F238E27FC236}">
                <a16:creationId xmlns:a16="http://schemas.microsoft.com/office/drawing/2014/main" id="{FCC8B9F8-61A4-4298-841F-9504279D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72" y="1573451"/>
            <a:ext cx="276701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63.jpg" descr="https://lh3.googleusercontent.com/k8XbtZvj7h6o1VlUXXIBJ7-2lcdm89oOOaNtYs7eWVoVP6YLrhL8dbo_aYHwJeOmjKra-w4reDnOYpjWymAowROvt2_pWIk59VphpChnjRVMQ4Gkz1OGaMAaY2n6QqP_IEe-Sx1h">
            <a:extLst>
              <a:ext uri="{FF2B5EF4-FFF2-40B4-BE49-F238E27FC236}">
                <a16:creationId xmlns:a16="http://schemas.microsoft.com/office/drawing/2014/main" id="{5F3A0A45-2A8A-426F-A626-6766EEC2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85" y="3500214"/>
            <a:ext cx="27448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4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EAA98A-F2D6-41C9-A5E5-67E5D2C4A1D3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4C513-60D7-4D9F-A1C0-013BCDC3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69" y="1185555"/>
            <a:ext cx="55169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DRENAGEM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guas servidas –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Uso de </a:t>
            </a: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valetas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improvisadas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, direcionadas aleatoriamente para as vias principais do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terreno -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acúmulo dessas águas em poças ao longo do terreno e a concentração do escoamento em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pontos críticos da encosta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que limita os fundos da Ocupação.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Águas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pluviais </a:t>
            </a: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no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terreno da Ocupação são direcionadas, em grande parte para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três pontos de descarga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resultando no carreamento de materiais sólidos,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desestabilizando o solo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e aumentando o grau de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vulnerabilidade da encosta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Impermeabilização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de parte do solo com concreto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as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águas se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acumulam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em pontos do terreno.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D1A6DE-A376-498A-BDEC-B38A0AB5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5496253"/>
            <a:ext cx="18117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Fonte: Acervo da equipe, 2018.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1" name="image61.jpg" descr="https://lh3.googleusercontent.com/OgMBnFbH_FoIVAittk_Hf_Iug_okbK6NflMIJkJmsDQ_XLVyI-r1PJqi6CM3p4pCyhj9eZu4PS95qIqUCRGNLnGiSzIBJSTV08JGvVkCOM9ncGUWXADsknoGVM341fYL3d1lEW9j">
            <a:extLst>
              <a:ext uri="{FF2B5EF4-FFF2-40B4-BE49-F238E27FC236}">
                <a16:creationId xmlns:a16="http://schemas.microsoft.com/office/drawing/2014/main" id="{29578816-B081-4E64-9AB3-A2BAD7D9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55" y="1340028"/>
            <a:ext cx="2726531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Imagem 83">
            <a:extLst>
              <a:ext uri="{FF2B5EF4-FFF2-40B4-BE49-F238E27FC236}">
                <a16:creationId xmlns:a16="http://schemas.microsoft.com/office/drawing/2014/main" id="{DBAADAD1-6407-4AE6-B8F4-C76927046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2646" r="40979" b="2411"/>
          <a:stretch>
            <a:fillRect/>
          </a:stretch>
        </p:blipFill>
        <p:spPr bwMode="auto">
          <a:xfrm>
            <a:off x="5952955" y="3604073"/>
            <a:ext cx="272653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4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EAA98A-F2D6-41C9-A5E5-67E5D2C4A1D3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4C513-60D7-4D9F-A1C0-013BCDC3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69" y="1185553"/>
            <a:ext cx="55169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VULNERABILIDADE DA ENCOSTA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/>
              <a:t>Estão </a:t>
            </a:r>
            <a:r>
              <a:rPr lang="pt-BR" altLang="pt-BR" dirty="0"/>
              <a:t>diretamente relacionadas com a </a:t>
            </a:r>
            <a:r>
              <a:rPr lang="pt-BR" altLang="pt-BR" b="1" dirty="0">
                <a:solidFill>
                  <a:schemeClr val="tx2"/>
                </a:solidFill>
              </a:rPr>
              <a:t>vulnerabilidade da </a:t>
            </a:r>
            <a:r>
              <a:rPr lang="pt-BR" altLang="pt-BR" b="1" dirty="0" smtClean="0">
                <a:solidFill>
                  <a:schemeClr val="tx2"/>
                </a:solidFill>
              </a:rPr>
              <a:t>encosta: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/>
              <a:t>- tubulação de áagua improvisada </a:t>
            </a:r>
            <a:r>
              <a:rPr lang="pt-BR" altLang="pt-BR" dirty="0"/>
              <a:t>e </a:t>
            </a:r>
            <a:r>
              <a:rPr lang="pt-BR" altLang="pt-BR" dirty="0" smtClean="0"/>
              <a:t>exposta;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/>
              <a:t>- as </a:t>
            </a:r>
            <a:r>
              <a:rPr lang="pt-BR" altLang="pt-BR" dirty="0"/>
              <a:t>águas de chuva e servidas são direcionadas para os pontos críticos da </a:t>
            </a:r>
            <a:r>
              <a:rPr lang="pt-BR" altLang="pt-BR" dirty="0" smtClean="0"/>
              <a:t>encosta;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altLang="pt-BR" dirty="0" smtClean="0"/>
              <a:t>descarte </a:t>
            </a:r>
            <a:r>
              <a:rPr lang="pt-BR" altLang="pt-BR" dirty="0"/>
              <a:t>inadequado dos RS nos pontos suscetíveis à erosão também contribui com o problema. </a:t>
            </a:r>
            <a:endParaRPr lang="pt-BR" altLang="pt-BR" dirty="0" smtClean="0"/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altLang="pt-BR" dirty="0" smtClean="0"/>
              <a:t>solo </a:t>
            </a:r>
            <a:r>
              <a:rPr lang="pt-BR" altLang="pt-BR" dirty="0"/>
              <a:t>da </a:t>
            </a:r>
            <a:r>
              <a:rPr lang="pt-BR" altLang="pt-BR" b="1" dirty="0">
                <a:solidFill>
                  <a:schemeClr val="tx2"/>
                </a:solidFill>
              </a:rPr>
              <a:t>formação Barreira</a:t>
            </a:r>
            <a:r>
              <a:rPr lang="pt-BR" altLang="pt-BR" dirty="0"/>
              <a:t>, altamente vulnerável à erosão e as medidas adotadas pelos moradores em aterrar utilizando resíduos de construção e demolição e vidro, resultam na formação de uma </a:t>
            </a:r>
            <a:r>
              <a:rPr lang="pt-BR" altLang="pt-BR" b="1" dirty="0">
                <a:solidFill>
                  <a:schemeClr val="tx2"/>
                </a:solidFill>
              </a:rPr>
              <a:t>camada drenante </a:t>
            </a:r>
            <a:r>
              <a:rPr lang="pt-BR" altLang="pt-BR" dirty="0"/>
              <a:t>(caminho preferencial da água), carreando os materiais mais finos e </a:t>
            </a:r>
            <a:r>
              <a:rPr lang="pt-BR" altLang="pt-BR" b="1" dirty="0">
                <a:solidFill>
                  <a:schemeClr val="tx2"/>
                </a:solidFill>
              </a:rPr>
              <a:t>desestabilizando</a:t>
            </a:r>
            <a:r>
              <a:rPr lang="pt-BR" altLang="pt-BR" dirty="0"/>
              <a:t> ainda mais o solo.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D1A6DE-A376-498A-BDEC-B38A0AB5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667" y="4293096"/>
            <a:ext cx="18117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Fonte: Acervo da equipe, 2018.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3" name="Imagem 87">
            <a:extLst>
              <a:ext uri="{FF2B5EF4-FFF2-40B4-BE49-F238E27FC236}">
                <a16:creationId xmlns:a16="http://schemas.microsoft.com/office/drawing/2014/main" id="{73C7DFA2-A84D-4A6F-A7F1-ABDF0779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8045"/>
            <a:ext cx="2398712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E71E202-82A7-4382-AA54-1F47F75E9757}"/>
              </a:ext>
            </a:extLst>
          </p:cNvPr>
          <p:cNvSpPr/>
          <p:nvPr/>
        </p:nvSpPr>
        <p:spPr>
          <a:xfrm>
            <a:off x="323528" y="1010762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 partir da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assessoria técnica participativa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junto a Ocupação, foram identificadas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alternativas apropriadas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que garantam o acesso aos serviços públicos de saneamento básico aos moradores da Ocupação. </a:t>
            </a:r>
            <a:endParaRPr lang="pt-BR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Ressalta-se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 importância da continuidade das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Ações Educativas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 objetivando ampliar a troca entre conhecimentos técnicos e conhecimentos vivenciados pelos moradores, descritas a seguir.</a:t>
            </a:r>
          </a:p>
          <a:p>
            <a:pPr algn="just">
              <a:spcAft>
                <a:spcPts val="0"/>
              </a:spcAft>
            </a:pPr>
            <a:endParaRPr lang="pt-B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Água - c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omo </a:t>
            </a:r>
            <a:r>
              <a:rPr lang="pt-BR" dirty="0"/>
              <a:t>alternativas de acesso, identificou-se as tecnologias de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reuso das águas </a:t>
            </a:r>
            <a:r>
              <a:rPr lang="pt-BR" dirty="0"/>
              <a:t>servidas e de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captação da água de chuva </a:t>
            </a:r>
            <a:r>
              <a:rPr lang="pt-BR" dirty="0"/>
              <a:t>como possibilidade de acesso, além da sugestão de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rebaixamento da tubulação </a:t>
            </a:r>
            <a:r>
              <a:rPr lang="pt-BR" dirty="0"/>
              <a:t>da rede de distribuição de água, que atualmente encontra-se exposta ocasionando danos na tubulação que além das perdas de água, causa possibilidade de contaminação.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96F6C3C-C276-45CA-B4BA-4358E7C90272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415221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D78A6B3-067C-4591-8E23-EEC31CE3725A}"/>
              </a:ext>
            </a:extLst>
          </p:cNvPr>
          <p:cNvSpPr txBox="1">
            <a:spLocks/>
          </p:cNvSpPr>
          <p:nvPr/>
        </p:nvSpPr>
        <p:spPr>
          <a:xfrm>
            <a:off x="309673" y="260648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666E376-E258-401C-836A-B663313E21AB}"/>
              </a:ext>
            </a:extLst>
          </p:cNvPr>
          <p:cNvSpPr/>
          <p:nvPr/>
        </p:nvSpPr>
        <p:spPr>
          <a:xfrm>
            <a:off x="237665" y="836712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Destinação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ambientalmente adequada das excretas humanas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, considerando o resultado da Ação Educativa em Saneamento onde os moradores identificaram como possíveis tecnologias para utilização na Ocupação a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fossa de bananeira e a fossa biodigestora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Foi também proposto a realização de um estudo da </a:t>
            </a:r>
            <a:r>
              <a:rPr lang="pt-B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composição gravimétrica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pt-B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resíduos sólidos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gerados na 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Ocupação podendo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auxiliar na </a:t>
            </a:r>
            <a:r>
              <a:rPr lang="pt-B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tomada de decisão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quanto à sua destinação final ambientalmente 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adequada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I</a:t>
            </a:r>
            <a:r>
              <a:rPr lang="pt-BR" b="1" dirty="0" smtClean="0">
                <a:solidFill>
                  <a:schemeClr val="tx2"/>
                </a:solidFill>
              </a:rPr>
              <a:t>nstalação </a:t>
            </a:r>
            <a:r>
              <a:rPr lang="pt-BR" b="1" dirty="0">
                <a:solidFill>
                  <a:schemeClr val="tx2"/>
                </a:solidFill>
              </a:rPr>
              <a:t>de valetas de drenagem e redistribuição dos pontos de descarga de águas servidas e pluviais</a:t>
            </a:r>
            <a:r>
              <a:rPr lang="pt-BR" dirty="0"/>
              <a:t> como alternativa a curto </a:t>
            </a:r>
            <a:r>
              <a:rPr lang="pt-BR" dirty="0" smtClean="0"/>
              <a:t>prazo - </a:t>
            </a:r>
            <a:r>
              <a:rPr lang="pt-BR" dirty="0"/>
              <a:t>minimizar o fluxo de água encaminhado para os </a:t>
            </a:r>
            <a:r>
              <a:rPr lang="pt-BR" b="1" dirty="0">
                <a:solidFill>
                  <a:schemeClr val="tx2"/>
                </a:solidFill>
              </a:rPr>
              <a:t>pontos mais críticos </a:t>
            </a:r>
            <a:r>
              <a:rPr lang="pt-BR" dirty="0"/>
              <a:t>da encosta nos limites do terreno da Ocupação</a:t>
            </a:r>
            <a:r>
              <a:rPr lang="pt-BR" dirty="0" smtClean="0"/>
              <a:t>.;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Instalação </a:t>
            </a:r>
            <a:r>
              <a:rPr lang="pt-BR" b="1" dirty="0">
                <a:solidFill>
                  <a:schemeClr val="tx2"/>
                </a:solidFill>
              </a:rPr>
              <a:t>de jardins drenantes </a:t>
            </a:r>
            <a:r>
              <a:rPr lang="pt-BR" dirty="0"/>
              <a:t>para destinação das águas de chuva, principalmente nas vias centrais da </a:t>
            </a:r>
            <a:r>
              <a:rPr lang="pt-BR" dirty="0" smtClean="0"/>
              <a:t>Ocupação;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C</a:t>
            </a:r>
            <a:r>
              <a:rPr lang="pt-BR" b="1" dirty="0" smtClean="0">
                <a:solidFill>
                  <a:schemeClr val="tx2"/>
                </a:solidFill>
              </a:rPr>
              <a:t>aptação </a:t>
            </a:r>
            <a:r>
              <a:rPr lang="pt-BR" b="1" dirty="0">
                <a:solidFill>
                  <a:schemeClr val="tx2"/>
                </a:solidFill>
              </a:rPr>
              <a:t>da água de chuva, reuso das águas servidas e a instalação de valetas para drenagem e manejo das águas pluviais</a:t>
            </a:r>
            <a:r>
              <a:rPr lang="pt-BR" dirty="0"/>
              <a:t>, </a:t>
            </a:r>
            <a:r>
              <a:rPr lang="pt-BR" b="1" dirty="0" smtClean="0">
                <a:solidFill>
                  <a:schemeClr val="tx2"/>
                </a:solidFill>
              </a:rPr>
              <a:t>jardins </a:t>
            </a:r>
            <a:r>
              <a:rPr lang="pt-BR" b="1" dirty="0">
                <a:solidFill>
                  <a:schemeClr val="tx2"/>
                </a:solidFill>
              </a:rPr>
              <a:t>filtrantes </a:t>
            </a:r>
            <a:r>
              <a:rPr lang="pt-BR" dirty="0"/>
              <a:t>em pontos onde a valeta de drenagem não for </a:t>
            </a:r>
            <a:r>
              <a:rPr lang="pt-BR" dirty="0" smtClean="0"/>
              <a:t>suficiente;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Reforçar </a:t>
            </a:r>
            <a:r>
              <a:rPr lang="pt-BR" dirty="0"/>
              <a:t>a discussão sobre os cuidados necessários para auxiliar na </a:t>
            </a:r>
            <a:r>
              <a:rPr lang="pt-BR" b="1" dirty="0">
                <a:solidFill>
                  <a:schemeClr val="tx2"/>
                </a:solidFill>
              </a:rPr>
              <a:t>estabilidade da encosta </a:t>
            </a:r>
            <a:r>
              <a:rPr lang="pt-BR" dirty="0"/>
              <a:t>(vegetação apropriada, descarte dos RS e águas servidas e pluviais).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7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14F9D6C-BC03-4E47-ADC4-7A33AD9A304C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CONCLUSÃO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005B55-5B65-4936-95D9-DC85309F532D}"/>
              </a:ext>
            </a:extLst>
          </p:cNvPr>
          <p:cNvSpPr/>
          <p:nvPr/>
        </p:nvSpPr>
        <p:spPr>
          <a:xfrm>
            <a:off x="323528" y="980728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Todas as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ações educativas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realizadas proporcionou a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formação e capacitação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tanto dos moradores, quanto dos profissionais da equipe, que ampliaram o campo de conhecimento de suas áreas técnicas e das demais.</a:t>
            </a:r>
          </a:p>
          <a:p>
            <a:pPr algn="just">
              <a:spcAft>
                <a:spcPts val="0"/>
              </a:spcAft>
            </a:pPr>
            <a:endParaRPr lang="pt-BR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Compreende-se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 necessidade de 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continuidade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ao processo de formação e capacitação dos moradores, a partir 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Ações Educativas em Saneamento, visando sensibilizá-los quanto aos direitos a eles atualmente negados, ou seja, que estão sendo violados, e os meios de garanti-los. </a:t>
            </a:r>
            <a:endParaRPr lang="pt-BR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Concomitante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ao processo de formação, discutir e viabilizar a adoção de boas práticas que garantam a melhoria das questões ambientais mais emergenciais para os moradores.</a:t>
            </a:r>
          </a:p>
          <a:p>
            <a:pPr algn="just">
              <a:spcAft>
                <a:spcPts val="0"/>
              </a:spcAft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As Ações Educativas em Saneamento propostas devem considerar as experiências vivenciadas pelos moradores da Ocupação, a realidade à qual estão sujeitos e os direitos negligenciados no que se refere aos serviços públicos de saneamento básico. 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62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72A12C9-2340-4982-81B7-B26DEB6D3EB0}"/>
              </a:ext>
            </a:extLst>
          </p:cNvPr>
          <p:cNvSpPr/>
          <p:nvPr/>
        </p:nvSpPr>
        <p:spPr>
          <a:xfrm>
            <a:off x="323528" y="1268760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 população em situação de vulnerabilidade deve ser assistida e a ela devem ser assegurados os direitos instituídos na Constituição Federal de 1988 (art. 6º), considerando que a partir de tal garantia as desigualdades sociais possam ser mais rapidamente diminuídas.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Sugere-se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como possível continuidade do presente trabalho, </a:t>
            </a:r>
            <a:r>
              <a:rPr lang="pt-BR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analisar os impactos ao ambiente e a saúde dos moradores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, causados a partir da adoção de soluções alternativas de acesso aos serviços de saneamento básico em ocupações espontâneas, considerando que, conforme</a:t>
            </a:r>
            <a:r>
              <a:rPr lang="pt-BR" dirty="0">
                <a:ea typeface="Arial" panose="020B0604020202020204" pitchFamily="34" charset="0"/>
                <a:cs typeface="Times New Roman" panose="02020603050405020304" pitchFamily="18" charset="0"/>
              </a:rPr>
              <a:t> Maricato (2014), </a:t>
            </a:r>
            <a:r>
              <a:rPr lang="pt-BR" b="1" dirty="0">
                <a:solidFill>
                  <a:schemeClr val="tx2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apenas 30% da população brasileira tem acesso ao mercado imobiliário "formal"; os investimentos em habitação social, apesar de terem crescido nos últimos anos, são insuficientes: em Salvador, mais de 30% da população vive em ocupações.</a:t>
            </a:r>
            <a:endParaRPr lang="pt-BR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D83185-FEAD-49B3-8A56-18B70661C2B3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7354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0CF9E3-7E67-43A9-8438-334C264F8B85}"/>
              </a:ext>
            </a:extLst>
          </p:cNvPr>
          <p:cNvSpPr/>
          <p:nvPr/>
        </p:nvSpPr>
        <p:spPr>
          <a:xfrm>
            <a:off x="287524" y="1124744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 algn="just">
              <a:lnSpc>
                <a:spcPct val="150000"/>
              </a:lnSpc>
            </a:pPr>
            <a:r>
              <a:rPr lang="pt-BR" dirty="0"/>
              <a:t>BRASIL (1988). Constituição da República Federativa do Brasil. Brasília: Senado Federal.</a:t>
            </a:r>
          </a:p>
          <a:p>
            <a:pPr marL="215900" indent="-215900" algn="just">
              <a:lnSpc>
                <a:spcPct val="150000"/>
              </a:lnSpc>
            </a:pPr>
            <a:r>
              <a:rPr lang="pt-BR" dirty="0"/>
              <a:t>BRASIL. Lei. nº 12.305, de 2 de agosto de 2010. Institui a Política Nacional de Resíduos Sólidos. Brasília, 2007.</a:t>
            </a:r>
          </a:p>
          <a:p>
            <a:pPr marL="215900" indent="-215900" algn="just">
              <a:lnSpc>
                <a:spcPct val="150000"/>
              </a:lnSpc>
            </a:pPr>
            <a:r>
              <a:rPr lang="pt-BR" dirty="0"/>
              <a:t>IBAM. Instituto Brasileiro de Administração Municipal (2001). Manual de Gerenciamento Integrado de resíduos sólidos. José Henrique Penido Monteiro et al.; coordenação técnica Victor Zular Zveibil. Rio de Janeiro: IBAM.</a:t>
            </a:r>
            <a:endParaRPr lang="pt-BR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ea typeface="Arial" panose="020B0604020202020204" pitchFamily="34" charset="0"/>
                <a:cs typeface="Times New Roman" panose="02020603050405020304" pitchFamily="18" charset="0"/>
              </a:rPr>
              <a:t>MARICATO, Ermínia. O impasse da política urbana no Brasil. 3. ed. Petrópolis, </a:t>
            </a:r>
            <a:r>
              <a:rPr lang="pt-BR" dirty="0" err="1">
                <a:ea typeface="Arial" panose="020B0604020202020204" pitchFamily="34" charset="0"/>
                <a:cs typeface="Times New Roman" panose="02020603050405020304" pitchFamily="18" charset="0"/>
              </a:rPr>
              <a:t>Rj</a:t>
            </a:r>
            <a:r>
              <a:rPr lang="pt-BR" dirty="0">
                <a:ea typeface="Arial" panose="020B0604020202020204" pitchFamily="34" charset="0"/>
                <a:cs typeface="Times New Roman" panose="02020603050405020304" pitchFamily="18" charset="0"/>
              </a:rPr>
              <a:t>: Vozes, 2014.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ea typeface="Arial" panose="020B0604020202020204" pitchFamily="34" charset="0"/>
              </a:rPr>
              <a:t>SANTOS, Maria Elisabete Pereira dos (et. al.). Atlas sobre o direito de morar em Salvador. </a:t>
            </a: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B0758C5-D035-4F49-A1F1-AFF72BD72004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65435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38FB1BA-4B30-4E22-BF04-418A5D6ED4C7}"/>
              </a:ext>
            </a:extLst>
          </p:cNvPr>
          <p:cNvSpPr txBox="1">
            <a:spLocks/>
          </p:cNvSpPr>
          <p:nvPr/>
        </p:nvSpPr>
        <p:spPr>
          <a:xfrm>
            <a:off x="647056" y="1700808"/>
            <a:ext cx="8496944" cy="30243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2"/>
                </a:solidFill>
              </a:rPr>
              <a:t>ORBIGADO!</a:t>
            </a:r>
          </a:p>
          <a:p>
            <a:endParaRPr lang="pt-BR" sz="3200" b="1" dirty="0">
              <a:solidFill>
                <a:schemeClr val="tx2"/>
              </a:solidFill>
            </a:endParaRPr>
          </a:p>
          <a:p>
            <a:r>
              <a:rPr lang="pt-BR" sz="3200" b="1" dirty="0">
                <a:solidFill>
                  <a:schemeClr val="tx2"/>
                </a:solidFill>
                <a:hlinkClick r:id="rId2"/>
              </a:rPr>
              <a:t>moraes@ufba.br</a:t>
            </a:r>
            <a:endParaRPr lang="pt-BR" sz="3200" b="1" dirty="0">
              <a:solidFill>
                <a:schemeClr val="tx2"/>
              </a:solidFill>
            </a:endParaRPr>
          </a:p>
          <a:p>
            <a:r>
              <a:rPr lang="pt-BR" sz="3200" b="1" dirty="0">
                <a:solidFill>
                  <a:schemeClr val="tx2"/>
                </a:solidFill>
                <a:hlinkClick r:id="rId3"/>
              </a:rPr>
              <a:t>jmacedo.engambiental@outlook.com</a:t>
            </a:r>
            <a:r>
              <a:rPr lang="pt-BR" sz="32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743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23528" y="404664"/>
            <a:ext cx="8496944" cy="540060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1800" b="1" dirty="0" smtClean="0">
                <a:solidFill>
                  <a:schemeClr val="tx2"/>
                </a:solidFill>
              </a:rPr>
              <a:t>Ocupações irregulares</a:t>
            </a:r>
            <a:br>
              <a:rPr lang="pt-BR" sz="1800" b="1" dirty="0" smtClean="0">
                <a:solidFill>
                  <a:schemeClr val="tx2"/>
                </a:solidFill>
              </a:rPr>
            </a:br>
            <a:r>
              <a:rPr lang="pt-BR" sz="1800" dirty="0"/>
              <a:t>	</a:t>
            </a:r>
            <a:r>
              <a:rPr lang="pt-BR" sz="1800" dirty="0" smtClean="0"/>
              <a:t>Carência de políticas </a:t>
            </a:r>
            <a:r>
              <a:rPr lang="pt-BR" sz="1800" dirty="0"/>
              <a:t>habitacionais </a:t>
            </a:r>
            <a:r>
              <a:rPr lang="pt-BR" sz="1800" b="1" dirty="0" smtClean="0">
                <a:solidFill>
                  <a:schemeClr val="tx2"/>
                </a:solidFill>
              </a:rPr>
              <a:t/>
            </a:r>
            <a:br>
              <a:rPr lang="pt-BR" sz="1800" b="1" dirty="0" smtClean="0">
                <a:solidFill>
                  <a:schemeClr val="tx2"/>
                </a:solidFill>
              </a:rPr>
            </a:br>
            <a:r>
              <a:rPr lang="pt-BR" sz="1800" b="1" dirty="0">
                <a:solidFill>
                  <a:schemeClr val="tx2"/>
                </a:solidFill>
              </a:rPr>
              <a:t>		</a:t>
            </a:r>
            <a:r>
              <a:rPr lang="pt-BR" sz="1800" dirty="0" smtClean="0"/>
              <a:t>Ocupam </a:t>
            </a:r>
            <a:r>
              <a:rPr lang="pt-BR" sz="1800" dirty="0"/>
              <a:t>espaços ociosos </a:t>
            </a:r>
            <a:r>
              <a:rPr lang="pt-BR" sz="1800" dirty="0" smtClean="0"/>
              <a:t>para garantir </a:t>
            </a:r>
            <a:r>
              <a:rPr lang="pt-BR" sz="1800" dirty="0"/>
              <a:t>o direito à </a:t>
            </a:r>
            <a:r>
              <a:rPr lang="pt-BR" sz="1800" dirty="0" smtClean="0"/>
              <a:t>moradia</a:t>
            </a:r>
            <a:br>
              <a:rPr lang="pt-BR" sz="1800" dirty="0" smtClean="0"/>
            </a:br>
            <a:r>
              <a:rPr lang="pt-BR" sz="1800" dirty="0"/>
              <a:t>	</a:t>
            </a:r>
            <a:r>
              <a:rPr lang="pt-BR" sz="1800" dirty="0" smtClean="0"/>
              <a:t>		D</a:t>
            </a:r>
            <a:r>
              <a:rPr lang="pt-BR" sz="1800" dirty="0" smtClean="0"/>
              <a:t>esigualdade </a:t>
            </a:r>
            <a:r>
              <a:rPr lang="pt-BR" sz="1800" dirty="0"/>
              <a:t>social é notória e alarmante.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>Caracterizadas </a:t>
            </a:r>
            <a:r>
              <a:rPr lang="pt-BR" sz="1800" dirty="0"/>
              <a:t>pela </a:t>
            </a:r>
            <a:r>
              <a:rPr lang="pt-BR" sz="1800" b="1" dirty="0">
                <a:solidFill>
                  <a:schemeClr val="tx2"/>
                </a:solidFill>
              </a:rPr>
              <a:t>privação dos direitos sociais básicos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	</a:t>
            </a:r>
            <a:r>
              <a:rPr lang="pt-BR" sz="1800" dirty="0" smtClean="0"/>
              <a:t>educação</a:t>
            </a:r>
            <a:br>
              <a:rPr lang="pt-BR" sz="1800" dirty="0" smtClean="0"/>
            </a:br>
            <a:r>
              <a:rPr lang="pt-BR" sz="1800" dirty="0"/>
              <a:t>	</a:t>
            </a:r>
            <a:r>
              <a:rPr lang="pt-BR" sz="1800" dirty="0" smtClean="0"/>
              <a:t>saúde</a:t>
            </a:r>
            <a:br>
              <a:rPr lang="pt-BR" sz="1800" dirty="0" smtClean="0"/>
            </a:br>
            <a:r>
              <a:rPr lang="pt-BR" sz="1800" dirty="0"/>
              <a:t>	</a:t>
            </a:r>
            <a:r>
              <a:rPr lang="pt-BR" sz="1800" dirty="0" smtClean="0"/>
              <a:t>saneamento básico</a:t>
            </a:r>
            <a:br>
              <a:rPr lang="pt-BR" sz="1800" dirty="0" smtClean="0"/>
            </a:br>
            <a:r>
              <a:rPr lang="pt-BR" sz="1800" dirty="0"/>
              <a:t>	</a:t>
            </a:r>
            <a:r>
              <a:rPr lang="pt-BR" sz="1800" dirty="0" smtClean="0"/>
              <a:t>transporte</a:t>
            </a:r>
            <a:br>
              <a:rPr lang="pt-BR" sz="1800" dirty="0" smtClean="0"/>
            </a:br>
            <a:r>
              <a:rPr lang="pt-BR" sz="1800" dirty="0"/>
              <a:t>	</a:t>
            </a:r>
            <a:r>
              <a:rPr lang="pt-BR" sz="1800" dirty="0" smtClean="0"/>
              <a:t>lazer </a:t>
            </a:r>
            <a:r>
              <a:rPr lang="pt-BR" sz="1800" dirty="0"/>
              <a:t>e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>	</a:t>
            </a:r>
            <a:r>
              <a:rPr lang="pt-BR" sz="1800" dirty="0" smtClean="0"/>
              <a:t>fornecimento </a:t>
            </a:r>
            <a:r>
              <a:rPr lang="pt-BR" sz="1800" dirty="0"/>
              <a:t>de energia.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Na </a:t>
            </a:r>
            <a:r>
              <a:rPr lang="pt-BR" sz="1800" dirty="0"/>
              <a:t>Ocupação esses direitos estão sendo violados, e a </a:t>
            </a:r>
            <a:r>
              <a:rPr lang="pt-BR" sz="1800" b="1" dirty="0">
                <a:solidFill>
                  <a:schemeClr val="tx2"/>
                </a:solidFill>
              </a:rPr>
              <a:t>ausência de infraestrutura e serviços públicos de saneamento básico</a:t>
            </a:r>
            <a:r>
              <a:rPr lang="pt-BR" sz="1800" dirty="0"/>
              <a:t> favorecem a adoção de medidas emergenciais que garantam o acesso aos serviços de forma </a:t>
            </a:r>
            <a:r>
              <a:rPr lang="pt-BR" sz="1800" b="1" dirty="0">
                <a:solidFill>
                  <a:schemeClr val="tx2"/>
                </a:solidFill>
              </a:rPr>
              <a:t>precária</a:t>
            </a:r>
            <a:r>
              <a:rPr lang="pt-BR" sz="1800" dirty="0"/>
              <a:t>, sem regularidade, qualidade e quantidade essenciais para a promoção do bem-estar, saúde e qualidade de vida dos moradores.</a:t>
            </a:r>
          </a:p>
        </p:txBody>
      </p:sp>
      <p:pic>
        <p:nvPicPr>
          <p:cNvPr id="4" name="image61.jpg" descr="https://lh3.googleusercontent.com/OgMBnFbH_FoIVAittk_Hf_Iug_okbK6NflMIJkJmsDQ_XLVyI-r1PJqi6CM3p4pCyhj9eZu4PS95qIqUCRGNLnGiSzIBJSTV08JGvVkCOM9ncGUWXADsknoGVM341fYL3d1lEW9j">
            <a:extLst>
              <a:ext uri="{FF2B5EF4-FFF2-40B4-BE49-F238E27FC236}">
                <a16:creationId xmlns:a16="http://schemas.microsoft.com/office/drawing/2014/main" id="{FB798EA9-DF81-4401-9B36-CACFC145B62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24425" y="1556792"/>
            <a:ext cx="3168055" cy="2568629"/>
          </a:xfrm>
          <a:prstGeom prst="rect">
            <a:avLst/>
          </a:prstGeom>
          <a:ln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B92D7B-AAAE-4A4C-BA92-C34C289CB5E4}"/>
              </a:ext>
            </a:extLst>
          </p:cNvPr>
          <p:cNvSpPr txBox="1"/>
          <p:nvPr/>
        </p:nvSpPr>
        <p:spPr>
          <a:xfrm>
            <a:off x="5971163" y="4077072"/>
            <a:ext cx="2453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Acervo da Equipe, 2018.</a:t>
            </a:r>
          </a:p>
        </p:txBody>
      </p:sp>
    </p:spTree>
    <p:extLst>
      <p:ext uri="{BB962C8B-B14F-4D97-AF65-F5344CB8AC3E}">
        <p14:creationId xmlns:p14="http://schemas.microsoft.com/office/powerpoint/2010/main" val="13050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3ACFAAF-D989-4BC5-8824-C59DF9154DC0}"/>
              </a:ext>
            </a:extLst>
          </p:cNvPr>
          <p:cNvSpPr/>
          <p:nvPr/>
        </p:nvSpPr>
        <p:spPr>
          <a:xfrm>
            <a:off x="453689" y="1071064"/>
            <a:ext cx="8208912" cy="17818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sz="2300" b="1" dirty="0" smtClean="0">
                <a:latin typeface="+mj-lt"/>
                <a:ea typeface="+mj-ea"/>
                <a:cs typeface="+mj-cs"/>
              </a:rPr>
              <a:t>OBJETIVO</a:t>
            </a:r>
            <a:endParaRPr lang="pt-BR" sz="2300" dirty="0"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endParaRPr lang="pt-BR" sz="2300" dirty="0" smtClean="0"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endParaRPr lang="pt-BR" sz="23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pt-BR" sz="2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promover</a:t>
            </a:r>
            <a:r>
              <a:rPr lang="pt-BR" sz="2300" dirty="0">
                <a:latin typeface="+mj-lt"/>
                <a:ea typeface="+mj-ea"/>
                <a:cs typeface="+mj-cs"/>
              </a:rPr>
              <a:t>, de forma </a:t>
            </a:r>
            <a:r>
              <a:rPr lang="pt-BR" sz="2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participativa</a:t>
            </a:r>
            <a:r>
              <a:rPr lang="pt-BR" sz="2300" dirty="0">
                <a:latin typeface="+mj-lt"/>
                <a:ea typeface="+mj-ea"/>
                <a:cs typeface="+mj-cs"/>
              </a:rPr>
              <a:t> entre a equipe técnica e os moradores, a </a:t>
            </a:r>
            <a:r>
              <a:rPr lang="pt-BR" sz="2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identificação e a proposição</a:t>
            </a:r>
            <a:r>
              <a:rPr lang="pt-BR" sz="2300" dirty="0">
                <a:latin typeface="+mj-lt"/>
                <a:ea typeface="+mj-ea"/>
                <a:cs typeface="+mj-cs"/>
              </a:rPr>
              <a:t> de soluções para os problemas identificados e de tecnologias apropriadas à realidade social, cultural, econômica, política e ambiental da Ocupação em: </a:t>
            </a:r>
            <a:r>
              <a:rPr lang="pt-BR" sz="23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esgotamento sanitário; abastecimento de água; drenagem e manejo das águas pluviais; manejo dos resíduos sólidos; e vulnerabilidade da encosta.</a:t>
            </a:r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287524" y="404664"/>
            <a:ext cx="8568952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2300" b="1" dirty="0" smtClean="0"/>
              <a:t>ÁREA DE ESTUDO</a:t>
            </a:r>
            <a:br>
              <a:rPr lang="pt-BR" sz="2300" b="1" dirty="0" smtClean="0"/>
            </a:br>
            <a:r>
              <a:rPr lang="pt-BR" sz="1800" dirty="0" smtClean="0">
                <a:latin typeface="+mn-lt"/>
              </a:rPr>
              <a:t/>
            </a:r>
            <a:br>
              <a:rPr lang="pt-BR" sz="1800" dirty="0" smtClean="0">
                <a:latin typeface="+mn-lt"/>
              </a:rPr>
            </a:b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Ocupação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Guerreira Maria </a:t>
            </a: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Felipa - </a:t>
            </a:r>
            <a:r>
              <a:rPr lang="pt-BR" sz="1800" dirty="0" smtClean="0">
                <a:latin typeface="+mn-lt"/>
              </a:rPr>
              <a:t>divisa </a:t>
            </a:r>
            <a:r>
              <a:rPr lang="pt-BR" sz="1800" dirty="0">
                <a:latin typeface="+mn-lt"/>
              </a:rPr>
              <a:t>com o município de Lauro de </a:t>
            </a:r>
            <a:r>
              <a:rPr lang="pt-BR" sz="1800" dirty="0" smtClean="0">
                <a:latin typeface="+mn-lt"/>
              </a:rPr>
              <a:t>Freitas, </a:t>
            </a:r>
            <a:r>
              <a:rPr lang="pt-BR" sz="1800" dirty="0">
                <a:latin typeface="+mn-lt"/>
              </a:rPr>
              <a:t>bairro Jardim das Margaridas em um terreno com área de aproximadamente </a:t>
            </a:r>
            <a:r>
              <a:rPr lang="pt-BR" sz="1800" dirty="0" smtClean="0">
                <a:latin typeface="+mn-lt"/>
              </a:rPr>
              <a:t>16.300m².</a:t>
            </a:r>
            <a:br>
              <a:rPr lang="pt-BR" sz="1800" dirty="0" smtClean="0">
                <a:latin typeface="+mn-lt"/>
              </a:rPr>
            </a:br>
            <a:r>
              <a:rPr lang="pt-BR" sz="1800" dirty="0">
                <a:latin typeface="+mn-lt"/>
              </a:rPr>
              <a:t/>
            </a:r>
            <a:br>
              <a:rPr lang="pt-BR" sz="1800" dirty="0">
                <a:latin typeface="+mn-lt"/>
              </a:rPr>
            </a:br>
            <a:r>
              <a:rPr lang="pt-BR" sz="1800" dirty="0" smtClean="0">
                <a:latin typeface="+mn-lt"/>
              </a:rPr>
              <a:t>F</a:t>
            </a:r>
            <a:r>
              <a:rPr lang="pt-BR" sz="1800" dirty="0" smtClean="0"/>
              <a:t>az </a:t>
            </a:r>
            <a:r>
              <a:rPr lang="pt-BR" sz="1800" dirty="0"/>
              <a:t>parte de um conjunto de ocupações realizadas pelo </a:t>
            </a:r>
            <a:r>
              <a:rPr lang="pt-BR" sz="1800" b="1" dirty="0">
                <a:solidFill>
                  <a:schemeClr val="tx2"/>
                </a:solidFill>
              </a:rPr>
              <a:t>Movimento dos Sem Teto da Bahia</a:t>
            </a:r>
            <a:r>
              <a:rPr lang="pt-BR" sz="1800" dirty="0"/>
              <a:t> (MSTB), cujo núcleo chama-se Força e </a:t>
            </a:r>
            <a:r>
              <a:rPr lang="pt-BR" sz="1800" dirty="0" smtClean="0"/>
              <a:t>Luta.</a:t>
            </a:r>
            <a:endParaRPr lang="pt-BR" sz="1800" dirty="0">
              <a:latin typeface="+mn-lt"/>
            </a:endParaRPr>
          </a:p>
        </p:txBody>
      </p:sp>
      <p:pic>
        <p:nvPicPr>
          <p:cNvPr id="4" name="image46.jpg" descr="https://lh6.googleusercontent.com/OhtfxmqDu8cqx5aPLywAq0VnAE7nDE9rpOwb7wNffQbVbm0c52Sgs4qAHBzdSpG_CksV_rrdWJZygXujogN9eKNpMC3tMfktPTbG3DvOK0yBYrkIxksKbCKcqAQViCADigGpgec_">
            <a:extLst>
              <a:ext uri="{FF2B5EF4-FFF2-40B4-BE49-F238E27FC236}">
                <a16:creationId xmlns:a16="http://schemas.microsoft.com/office/drawing/2014/main" id="{0EE834AD-6170-4468-B1D6-B945BB63BEB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27973" y="2780928"/>
            <a:ext cx="2786536" cy="2452068"/>
          </a:xfrm>
          <a:prstGeom prst="rect">
            <a:avLst/>
          </a:prstGeom>
          <a:ln/>
        </p:spPr>
      </p:pic>
      <p:pic>
        <p:nvPicPr>
          <p:cNvPr id="5" name="image45.jpg">
            <a:extLst>
              <a:ext uri="{FF2B5EF4-FFF2-40B4-BE49-F238E27FC236}">
                <a16:creationId xmlns:a16="http://schemas.microsoft.com/office/drawing/2014/main" id="{F6CF9DCE-06E7-462C-8DF8-B16CF8F03FF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47664" y="2780928"/>
            <a:ext cx="2786536" cy="2452068"/>
          </a:xfrm>
          <a:prstGeom prst="rect">
            <a:avLst/>
          </a:prstGeom>
          <a:ln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68609C-A19C-456A-8178-EDDFBAA409D7}"/>
              </a:ext>
            </a:extLst>
          </p:cNvPr>
          <p:cNvSpPr txBox="1"/>
          <p:nvPr/>
        </p:nvSpPr>
        <p:spPr>
          <a:xfrm>
            <a:off x="5573087" y="5239220"/>
            <a:ext cx="1496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REIS, 2018.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FAACD9-1DAA-400B-B5FF-3F70AB82742B}"/>
              </a:ext>
            </a:extLst>
          </p:cNvPr>
          <p:cNvSpPr txBox="1"/>
          <p:nvPr/>
        </p:nvSpPr>
        <p:spPr>
          <a:xfrm>
            <a:off x="1608280" y="5239220"/>
            <a:ext cx="267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Acervo da Ocupação, 2016.</a:t>
            </a:r>
          </a:p>
        </p:txBody>
      </p:sp>
    </p:spTree>
    <p:extLst>
      <p:ext uri="{BB962C8B-B14F-4D97-AF65-F5344CB8AC3E}">
        <p14:creationId xmlns:p14="http://schemas.microsoft.com/office/powerpoint/2010/main" val="3792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23528" y="404664"/>
            <a:ext cx="8496944" cy="576064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</a:rPr>
              <a:t>MATERIAL E MÉTODOS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0793A44-B2D3-4FA5-97F9-640C7D774556}"/>
              </a:ext>
            </a:extLst>
          </p:cNvPr>
          <p:cNvSpPr txBox="1">
            <a:spLocks/>
          </p:cNvSpPr>
          <p:nvPr/>
        </p:nvSpPr>
        <p:spPr>
          <a:xfrm>
            <a:off x="337383" y="908720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1800" dirty="0" smtClean="0">
                <a:latin typeface="+mn-lt"/>
              </a:rPr>
              <a:t>Os </a:t>
            </a:r>
            <a:r>
              <a:rPr lang="pt-BR" sz="1800" dirty="0">
                <a:latin typeface="+mn-lt"/>
              </a:rPr>
              <a:t>dados para a construção do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diagnóstico atual </a:t>
            </a:r>
            <a:r>
              <a:rPr lang="pt-BR" sz="1800" dirty="0">
                <a:latin typeface="+mn-lt"/>
              </a:rPr>
              <a:t>das questões ambientais na Ocupação foram levantados por meio da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atualização do cadastro </a:t>
            </a:r>
            <a:r>
              <a:rPr lang="pt-BR" sz="1800" dirty="0">
                <a:latin typeface="+mn-lt"/>
              </a:rPr>
              <a:t>socioeconômico dos moradores, em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visitas a campo</a:t>
            </a:r>
            <a:r>
              <a:rPr lang="pt-BR" sz="1800" dirty="0">
                <a:latin typeface="+mn-lt"/>
              </a:rPr>
              <a:t>,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registros fotográficos </a:t>
            </a:r>
            <a:r>
              <a:rPr lang="pt-BR" sz="1800" dirty="0">
                <a:latin typeface="+mn-lt"/>
              </a:rPr>
              <a:t>e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oficinas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smtClean="0">
                <a:latin typeface="+mn-lt"/>
              </a:rPr>
              <a:t>qundo foram </a:t>
            </a:r>
            <a:r>
              <a:rPr lang="pt-BR" sz="1800" dirty="0">
                <a:latin typeface="+mn-lt"/>
              </a:rPr>
              <a:t>discutidas possíveis soluções para os problemas identificados</a:t>
            </a:r>
            <a:r>
              <a:rPr lang="pt-BR" sz="1800" dirty="0" smtClean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pt-BR" sz="11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pt-BR" sz="1800" dirty="0" smtClean="0">
                <a:latin typeface="+mn-lt"/>
              </a:rPr>
              <a:t>Atividades </a:t>
            </a:r>
          </a:p>
          <a:p>
            <a:pPr algn="just">
              <a:lnSpc>
                <a:spcPct val="120000"/>
              </a:lnSpc>
            </a:pPr>
            <a:endParaRPr lang="pt-BR" sz="1100" dirty="0" smtClean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rodas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de </a:t>
            </a: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conversas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	</a:t>
            </a:r>
            <a:endParaRPr lang="pt-BR" sz="1800" b="1" dirty="0" smtClean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oficinas			</a:t>
            </a:r>
            <a:r>
              <a:rPr lang="pt-BR" sz="1800" dirty="0" smtClean="0"/>
              <a:t>diálogo </a:t>
            </a:r>
            <a:r>
              <a:rPr lang="pt-BR" sz="1800" dirty="0"/>
              <a:t>de saberes </a:t>
            </a:r>
            <a:r>
              <a:rPr lang="pt-BR" sz="1800" b="1" dirty="0">
                <a:solidFill>
                  <a:schemeClr val="tx2"/>
                </a:solidFill>
              </a:rPr>
              <a:t>técnicos, acadêmicos e </a:t>
            </a:r>
            <a:r>
              <a:rPr lang="pt-BR" sz="1800" b="1" dirty="0" smtClean="0">
                <a:solidFill>
                  <a:schemeClr val="tx2"/>
                </a:solidFill>
              </a:rPr>
              <a:t>popular</a:t>
            </a:r>
          </a:p>
          <a:p>
            <a:pPr algn="just">
              <a:lnSpc>
                <a:spcPct val="120000"/>
              </a:lnSpc>
            </a:pP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ações educativas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e </a:t>
            </a: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lúdicas</a:t>
            </a:r>
            <a:r>
              <a:rPr lang="pt-BR" sz="1800" dirty="0" smtClean="0">
                <a:latin typeface="+mn-lt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pt-BR" sz="11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pt-BR" sz="1800" dirty="0" smtClean="0">
                <a:latin typeface="+mn-lt"/>
              </a:rPr>
              <a:t>As </a:t>
            </a:r>
            <a:r>
              <a:rPr lang="pt-BR" sz="1800" dirty="0">
                <a:latin typeface="+mn-lt"/>
              </a:rPr>
              <a:t>Ações Educativas </a:t>
            </a:r>
            <a:r>
              <a:rPr lang="pt-BR" sz="1800" dirty="0" smtClean="0">
                <a:latin typeface="+mn-lt"/>
              </a:rPr>
              <a:t>- percepção </a:t>
            </a:r>
            <a:r>
              <a:rPr lang="pt-BR" sz="1800" dirty="0">
                <a:latin typeface="+mn-lt"/>
              </a:rPr>
              <a:t>dos residentes </a:t>
            </a:r>
            <a:r>
              <a:rPr lang="pt-BR" sz="1800" dirty="0" smtClean="0">
                <a:latin typeface="+mn-lt"/>
              </a:rPr>
              <a:t>do </a:t>
            </a:r>
            <a:r>
              <a:rPr lang="pt-BR" sz="1800" dirty="0"/>
              <a:t>Curso de Pós-graduação em </a:t>
            </a:r>
            <a:r>
              <a:rPr lang="pt-BR" sz="1800" b="1" dirty="0">
                <a:solidFill>
                  <a:schemeClr val="tx2"/>
                </a:solidFill>
              </a:rPr>
              <a:t>Assistência Técnica para Habitação e Direito à Cidade</a:t>
            </a:r>
            <a:r>
              <a:rPr lang="pt-BR" sz="1800" dirty="0"/>
              <a:t>, da </a:t>
            </a:r>
            <a:r>
              <a:rPr lang="pt-BR" sz="1800" dirty="0" smtClean="0"/>
              <a:t>FAUFBA </a:t>
            </a:r>
            <a:r>
              <a:rPr lang="pt-BR" sz="1800" dirty="0" smtClean="0">
                <a:latin typeface="+mn-lt"/>
              </a:rPr>
              <a:t>sobre </a:t>
            </a:r>
            <a:r>
              <a:rPr lang="pt-BR" sz="1800" dirty="0">
                <a:latin typeface="+mn-lt"/>
              </a:rPr>
              <a:t>a necessidade de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dialogar</a:t>
            </a:r>
            <a:r>
              <a:rPr lang="pt-BR" sz="1800" dirty="0">
                <a:latin typeface="+mn-lt"/>
              </a:rPr>
              <a:t> com os moradores conhecimentos sobre os temas </a:t>
            </a:r>
            <a:r>
              <a:rPr lang="pt-BR" sz="1800" dirty="0" smtClean="0">
                <a:latin typeface="+mn-lt"/>
              </a:rPr>
              <a:t>trabalhados, estimulando a </a:t>
            </a: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autonomia</a:t>
            </a:r>
            <a:r>
              <a:rPr lang="pt-BR" sz="1800" dirty="0" smtClean="0">
                <a:latin typeface="+mn-lt"/>
              </a:rPr>
              <a:t> </a:t>
            </a:r>
            <a:r>
              <a:rPr lang="pt-BR" sz="1800" dirty="0">
                <a:latin typeface="+mn-lt"/>
              </a:rPr>
              <a:t>nos processos decisórios e </a:t>
            </a:r>
            <a:r>
              <a:rPr lang="pt-BR" sz="1800" dirty="0" smtClean="0">
                <a:latin typeface="+mn-lt"/>
              </a:rPr>
              <a:t>fortalecendo </a:t>
            </a:r>
            <a:r>
              <a:rPr lang="pt-BR" sz="1800" dirty="0">
                <a:latin typeface="+mn-lt"/>
              </a:rPr>
              <a:t>o discurso sobre o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direito à terra e à moradia</a:t>
            </a:r>
            <a:r>
              <a:rPr lang="pt-BR" sz="1800" dirty="0">
                <a:latin typeface="+mn-lt"/>
              </a:rPr>
              <a:t>.</a:t>
            </a:r>
          </a:p>
        </p:txBody>
      </p:sp>
      <p:sp>
        <p:nvSpPr>
          <p:cNvPr id="2" name="Colchete Direito 1"/>
          <p:cNvSpPr/>
          <p:nvPr/>
        </p:nvSpPr>
        <p:spPr>
          <a:xfrm>
            <a:off x="2915816" y="3140968"/>
            <a:ext cx="144016" cy="1008112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98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BC63AD-0EDD-43B3-9024-0586E5160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836712"/>
            <a:ext cx="5616624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Ação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educativa </a:t>
            </a:r>
            <a:endParaRPr lang="pt-BR" b="1" dirty="0" smtClean="0">
              <a:solidFill>
                <a:schemeClr val="tx2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água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- discussão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sobre a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tarifa social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considerando 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conforme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capacidade financeira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do cidadão, além de identificar medidas e auxiliar na viabilidade da regularização do abastecimento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discussão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acerca das alternativas de 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tratamento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esgoto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 ilustrações dos tipos de fossa (seca, séptica, tanque de evapotranspiração - bananeira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foram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apresentadas alternativas para os problemas oriundos da falta de 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drenagem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das águas pluviais e servidas; 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cs typeface="Arial" panose="020B0604020202020204" pitchFamily="34" charset="0"/>
              </a:rPr>
              <a:t>	</a:t>
            </a:r>
            <a:r>
              <a:rPr lang="pt-BR" dirty="0" smtClean="0"/>
              <a:t>sobre </a:t>
            </a:r>
            <a:r>
              <a:rPr lang="pt-BR" dirty="0"/>
              <a:t>a </a:t>
            </a:r>
            <a:r>
              <a:rPr lang="pt-BR" b="1" dirty="0">
                <a:solidFill>
                  <a:schemeClr val="tx2"/>
                </a:solidFill>
              </a:rPr>
              <a:t>separação seletiva </a:t>
            </a:r>
            <a:r>
              <a:rPr lang="pt-BR" dirty="0"/>
              <a:t>como forma de diminuir a quantidade de resíduos descartados e o objetivo da Lei nº 12.305/2010 de não gerar, reduzir, reutilizar e reciclar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1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Resultado: cartaz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com as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soluções alternativas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mais aceitas pelos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moradores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5" name="image40.jpg" descr="https://lh4.googleusercontent.com/GboUtYRuwIJkhB7P1J--fsepLoCBuWByKRMSZNxKmothPON0zPnvnF14Ug1_W74-U513HJ6_E5SQRarnXKHd4qrG-f-yaQI2ozSNeZCw7TC3lIpAEAmflpoq8ejHYkl68aKFZC2v">
            <a:extLst>
              <a:ext uri="{FF2B5EF4-FFF2-40B4-BE49-F238E27FC236}">
                <a16:creationId xmlns:a16="http://schemas.microsoft.com/office/drawing/2014/main" id="{9EAB2C56-7E4D-4989-8403-B186C314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95902"/>
            <a:ext cx="2448272" cy="18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BF2044-B915-4694-9DEC-EFB2C89FB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431" y="5416719"/>
            <a:ext cx="18117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Fonte: Acervo da equipe, 2018.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F6D9A4F-7B1F-42FC-9D29-808AB48805FB}"/>
              </a:ext>
            </a:extLst>
          </p:cNvPr>
          <p:cNvSpPr txBox="1">
            <a:spLocks/>
          </p:cNvSpPr>
          <p:nvPr/>
        </p:nvSpPr>
        <p:spPr>
          <a:xfrm>
            <a:off x="323528" y="260648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>
                <a:solidFill>
                  <a:schemeClr val="tx2"/>
                </a:solidFill>
              </a:rPr>
              <a:t>MATERIAL E MÉTODOS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C28A6E-1F58-4408-A577-3F3ADB89F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image9.jpg" descr="https://lh4.googleusercontent.com/7LpSiHlK7jpA7XFY-epQXwcoOlqD7WzcI28RDgeFee7dElDKH-ePzka7yqcdNIC5MDJtlRdaTeb6lbKHBWkvbA9W41Sv9QX84w5uFnn7p6UEfBPxcx7KCgq_l8l3w5iNJ8vxYqKy">
            <a:extLst>
              <a:ext uri="{FF2B5EF4-FFF2-40B4-BE49-F238E27FC236}">
                <a16:creationId xmlns:a16="http://schemas.microsoft.com/office/drawing/2014/main" id="{0F2664D1-F0F7-46B3-BF5F-91BE598B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70" y="2977483"/>
            <a:ext cx="1811714" cy="242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3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5C73F7-5C78-4D1A-834B-AB943C8C2658}"/>
              </a:ext>
            </a:extLst>
          </p:cNvPr>
          <p:cNvSpPr txBox="1">
            <a:spLocks/>
          </p:cNvSpPr>
          <p:nvPr/>
        </p:nvSpPr>
        <p:spPr>
          <a:xfrm>
            <a:off x="251520" y="527769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MATERIAL E MÉTODOS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D0671DC-1184-4122-AAED-A37AAC82ADB4}"/>
              </a:ext>
            </a:extLst>
          </p:cNvPr>
          <p:cNvSpPr/>
          <p:nvPr/>
        </p:nvSpPr>
        <p:spPr>
          <a:xfrm>
            <a:off x="251520" y="1247849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Visita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pt-BR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campo -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Foi realizada uma 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visita de campo com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 presença 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 professores da área de Saneamento e de Geotecnia e da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equipe de trabalho com o objetivo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identificar os pontos críticos da encosta 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fundo do terreno da Ocupação, onde havia possível vulnerabilidade à erosão do 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solo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levantar dados .</a:t>
            </a:r>
            <a:endParaRPr lang="pt-BR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Durante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visita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foi possível identificar a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compreensão dos moradores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 quanto ou problema além de fornecer informações e agregar conhecimento.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 smtClean="0">
              <a:ea typeface="Times New Roman" panose="02020603050405020304" pitchFamily="18" charset="0"/>
            </a:endParaRPr>
          </a:p>
          <a:p>
            <a:r>
              <a:rPr lang="pt-BR" dirty="0" smtClean="0">
                <a:ea typeface="Times New Roman" panose="02020603050405020304" pitchFamily="18" charset="0"/>
              </a:rPr>
              <a:t>O </a:t>
            </a:r>
            <a:r>
              <a:rPr lang="pt-BR" dirty="0">
                <a:ea typeface="Times New Roman" panose="02020603050405020304" pitchFamily="18" charset="0"/>
              </a:rPr>
              <a:t>processo de formação ocorreu durante todo o período de trabalho, a partir de conversas informais, individuais ou com pequenos grupos, durante as visitas </a:t>
            </a:r>
            <a:r>
              <a:rPr lang="pt-BR" dirty="0" smtClean="0">
                <a:ea typeface="Times New Roman" panose="02020603050405020304" pitchFamily="18" charset="0"/>
              </a:rPr>
              <a:t>realizadas.</a:t>
            </a:r>
          </a:p>
          <a:p>
            <a:endParaRPr lang="pt-BR" dirty="0">
              <a:ea typeface="Times New Roman" panose="02020603050405020304" pitchFamily="18" charset="0"/>
            </a:endParaRPr>
          </a:p>
          <a:p>
            <a:r>
              <a:rPr lang="pt-BR" dirty="0" smtClean="0">
                <a:ea typeface="Times New Roman" panose="02020603050405020304" pitchFamily="18" charset="0"/>
              </a:rPr>
              <a:t>O </a:t>
            </a:r>
            <a:r>
              <a:rPr lang="pt-BR" b="1" dirty="0">
                <a:solidFill>
                  <a:schemeClr val="tx2"/>
                </a:solidFill>
                <a:ea typeface="Times New Roman" panose="02020603050405020304" pitchFamily="18" charset="0"/>
              </a:rPr>
              <a:t>conhecimento de vivência </a:t>
            </a:r>
            <a:r>
              <a:rPr lang="pt-BR" dirty="0">
                <a:ea typeface="Times New Roman" panose="02020603050405020304" pitchFamily="18" charset="0"/>
              </a:rPr>
              <a:t>dos moradores quanto aos temas relacionados foi considerado para o estabelecimento das propostas apresentadas.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3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EAA98A-F2D6-41C9-A5E5-67E5D2C4A1D3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4C513-60D7-4D9F-A1C0-013BCDC3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69" y="980728"/>
            <a:ext cx="551693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ACESSO À ÁGUA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Derivação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clandestina da rede pública de distribuição, conhecida como “gato”, que atende cerca de 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77% dos lotes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 Ocupação. 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rede 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é 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exposta e danificada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ocasionando vazamentos e perdas de água, além da possibilidade de contaminação da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mesma. 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Nos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lotes sem o ponto de distribuição de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água – há torneiras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dispostas nos Espaços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Comuns.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acondicionamento em recipientes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, como ilustra a figura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ao lado,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na maioria das vezes inapropriados, favorecem a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contaminação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da água a ser destinada para consumo humano.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0" name="Imagem 77">
            <a:extLst>
              <a:ext uri="{FF2B5EF4-FFF2-40B4-BE49-F238E27FC236}">
                <a16:creationId xmlns:a16="http://schemas.microsoft.com/office/drawing/2014/main" id="{FF3B64E7-3BC3-403E-A316-C87E07E4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74" y="1529465"/>
            <a:ext cx="2767011" cy="208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78">
            <a:extLst>
              <a:ext uri="{FF2B5EF4-FFF2-40B4-BE49-F238E27FC236}">
                <a16:creationId xmlns:a16="http://schemas.microsoft.com/office/drawing/2014/main" id="{EA02FDCA-DF93-4946-9C74-C09EDF4A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4" b="49744"/>
          <a:stretch>
            <a:fillRect/>
          </a:stretch>
        </p:blipFill>
        <p:spPr bwMode="auto">
          <a:xfrm>
            <a:off x="5912474" y="3712984"/>
            <a:ext cx="2767012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DD1A6DE-A376-498A-BDEC-B38A0AB5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5496253"/>
            <a:ext cx="18117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Fonte: Acervo da equipe, 2018.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775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EAA98A-F2D6-41C9-A5E5-67E5D2C4A1D3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4C513-60D7-4D9F-A1C0-013BCDC3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69" y="1462553"/>
            <a:ext cx="551693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ESGOTAMENTO SANITÁRIO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Inicialmente as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excretas humanas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(fezes e urina), eram descartadas in natura no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ambiente - cultura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do “balão”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(descartar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as fezes em sacos plásticos no solo, nas proximidades do terreno ou junto aos resíduos sólidos domiciliares para coleta pela Empresa de Limpeza Urbana de Salvador (Limpurb). 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83% dos lotes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contam com </a:t>
            </a:r>
            <a:r>
              <a:rPr lang="pt-BR" altLang="pt-BR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fossas absorventes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como destinação do </a:t>
            </a:r>
            <a:r>
              <a:rPr lang="pt-BR" altLang="pt-BR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esgoto de banheiro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Fossas sem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padronização, dimensionamento e manutenção adequados.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D1A6DE-A376-498A-BDEC-B38A0AB5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5285017"/>
            <a:ext cx="18117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Fonte: Acervo da equipe, 2018.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146" name="image34.jpg" descr="https://lh6.googleusercontent.com/xy9zXhzcPOggL5H2V7eWsFWBu9PrDusJ3I0S8fIKV6NH4I985rvJRjmpl0ADizL-TPXcnnkuvbzARijwjvY5MohAqCEUCl1UErdGod4n7GvygbLhUgWPoC5HtE92OminBGY21kMq">
            <a:extLst>
              <a:ext uri="{FF2B5EF4-FFF2-40B4-BE49-F238E27FC236}">
                <a16:creationId xmlns:a16="http://schemas.microsoft.com/office/drawing/2014/main" id="{B5491F50-A296-4DC0-88C5-9831DF46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4" t="1463" r="15849"/>
          <a:stretch>
            <a:fillRect/>
          </a:stretch>
        </p:blipFill>
        <p:spPr bwMode="auto">
          <a:xfrm>
            <a:off x="6166819" y="1412776"/>
            <a:ext cx="206911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14.jpg" descr="https://lh4.googleusercontent.com/FkgVJk86qcyhIG6RQH50s_4LH_vwb7jYI6QX5vBnuXiqgc-y2PQFFFXByectlq64c5-nrfDCSPYo3liESvJtW-NPGKFdR6pVq4oMkLwZkaWh7yIxE0InkkEJdrh8ZzfbAshZZ1A6">
            <a:extLst>
              <a:ext uri="{FF2B5EF4-FFF2-40B4-BE49-F238E27FC236}">
                <a16:creationId xmlns:a16="http://schemas.microsoft.com/office/drawing/2014/main" id="{918B387A-32FE-4909-81D9-A8AF3D18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19" y="3348896"/>
            <a:ext cx="206911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560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1531</Words>
  <Application>Microsoft Office PowerPoint</Application>
  <PresentationFormat>Apresentação na tela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Tema do Office</vt:lpstr>
      <vt:lpstr>AÇÃO EDUCATIVA E DIAGNÓSTICO EM SANEAMENTO EM OCUPAÇÃO ESPONTÂNEA NO MUNICÍPIO DE SALVADOR</vt:lpstr>
      <vt:lpstr>Ocupações irregulares  Carência de políticas habitacionais    Ocupam espaços ociosos para garantir o direito à moradia    Desigualdade social é notória e alarmante.   Caracterizadas pela privação dos direitos sociais básicos   educação  saúde  saneamento básico  transporte  lazer e   fornecimento de energia.    Na Ocupação esses direitos estão sendo violados, e a ausência de infraestrutura e serviços públicos de saneamento básico favorecem a adoção de medidas emergenciais que garantam o acesso aos serviços de forma precária, sem regularidade, qualidade e quantidade essenciais para a promoção do bem-estar, saúde e qualidade de vida dos moradores.</vt:lpstr>
      <vt:lpstr>Apresentação do PowerPoint</vt:lpstr>
      <vt:lpstr>ÁREA DE ESTUDO  Ocupação Guerreira Maria Felipa - divisa com o município de Lauro de Freitas, bairro Jardim das Margaridas em um terreno com área de aproximadamente 16.300m².  Faz parte de um conjunto de ocupações realizadas pelo Movimento dos Sem Teto da Bahia (MSTB), cujo núcleo chama-se Força e Luta.</vt:lpstr>
      <vt:lpstr>MATERIAL E MÉTODOS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Marion</cp:lastModifiedBy>
  <cp:revision>76</cp:revision>
  <dcterms:created xsi:type="dcterms:W3CDTF">2018-05-02T19:43:05Z</dcterms:created>
  <dcterms:modified xsi:type="dcterms:W3CDTF">2019-05-09T04:42:49Z</dcterms:modified>
</cp:coreProperties>
</file>