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" saveSubsetFonts="1">
  <p:sldMasterIdLst>
    <p:sldMasterId id="2147483660" r:id="rId1"/>
  </p:sldMasterIdLst>
  <p:notesMasterIdLst>
    <p:notesMasterId r:id="rId33"/>
  </p:notesMasterIdLst>
  <p:sldIdLst>
    <p:sldId id="353" r:id="rId2"/>
    <p:sldId id="357" r:id="rId3"/>
    <p:sldId id="272" r:id="rId4"/>
    <p:sldId id="268" r:id="rId5"/>
    <p:sldId id="350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01" r:id="rId15"/>
    <p:sldId id="299" r:id="rId16"/>
    <p:sldId id="309" r:id="rId17"/>
    <p:sldId id="303" r:id="rId18"/>
    <p:sldId id="302" r:id="rId19"/>
    <p:sldId id="354" r:id="rId20"/>
    <p:sldId id="314" r:id="rId21"/>
    <p:sldId id="355" r:id="rId22"/>
    <p:sldId id="323" r:id="rId23"/>
    <p:sldId id="325" r:id="rId24"/>
    <p:sldId id="327" r:id="rId25"/>
    <p:sldId id="330" r:id="rId26"/>
    <p:sldId id="341" r:id="rId27"/>
    <p:sldId id="342" r:id="rId28"/>
    <p:sldId id="331" r:id="rId29"/>
    <p:sldId id="348" r:id="rId30"/>
    <p:sldId id="332" r:id="rId31"/>
    <p:sldId id="356" r:id="rId32"/>
  </p:sldIdLst>
  <p:sldSz cx="10477500" cy="6667500"/>
  <p:notesSz cx="6858000" cy="9144000"/>
  <p:defaultTextStyle>
    <a:defPPr>
      <a:defRPr lang="pt-BR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0" userDrawn="1">
          <p15:clr>
            <a:srgbClr val="A4A3A4"/>
          </p15:clr>
        </p15:guide>
        <p15:guide id="2" pos="33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320-i3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9BD5"/>
    <a:srgbClr val="002060"/>
    <a:srgbClr val="0090FE"/>
    <a:srgbClr val="EFE8E7"/>
    <a:srgbClr val="F4E2F4"/>
    <a:srgbClr val="FFFFCC"/>
    <a:srgbClr val="0091FF"/>
    <a:srgbClr val="0096FF"/>
    <a:srgbClr val="1C9DFE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6" autoAdjust="0"/>
    <p:restoredTop sz="93548" autoAdjust="0"/>
  </p:normalViewPr>
  <p:slideViewPr>
    <p:cSldViewPr snapToGrid="0" showGuides="1">
      <p:cViewPr>
        <p:scale>
          <a:sx n="80" d="100"/>
          <a:sy n="80" d="100"/>
        </p:scale>
        <p:origin x="-876" y="630"/>
      </p:cViewPr>
      <p:guideLst>
        <p:guide orient="horz" pos="2100"/>
        <p:guide pos="3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A742-75A6-4161-AC68-1134F0B922BD}" type="datetimeFigureOut">
              <a:rPr lang="de-DE" smtClean="0"/>
              <a:pPr/>
              <a:t>17.05.2016</a:t>
            </a:fld>
            <a:endParaRPr lang="de-DE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85800"/>
            <a:ext cx="5387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3830-0309-4040-A957-7ED4C9047B8A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8155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74CE-2D0C-471D-B0A7-6D9BBA0ECB3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escrever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ED50-ACEE-4E04-BDA1-2C1DB74FD774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030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1180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Observa-se também que existe uma variação na tipologia dos reatores UASB e RALF instalados atualmente no Brasil e variação da qualidade dos aspectos construtivos dos reatores (quantidade e tamanho das fissuras, aberturas que proporcionam vazamento, qualidade da linha de gás, remoção de escuma, </a:t>
            </a:r>
            <a:r>
              <a:rPr lang="pt-BR" dirty="0" err="1" smtClean="0"/>
              <a:t>etc</a:t>
            </a:r>
            <a:r>
              <a:rPr lang="pt-BR" dirty="0" smtClean="0"/>
              <a:t>), que proporciona variação na quantidade de gás efetivamente disponível para queima/aproveitamento.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695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Inserir slide introduzindo</a:t>
            </a:r>
            <a:r>
              <a:rPr lang="pt-BR" baseline="0" dirty="0" smtClean="0"/>
              <a:t> o projeto </a:t>
            </a:r>
            <a:r>
              <a:rPr lang="pt-BR" baseline="0" dirty="0" smtClean="0">
                <a:sym typeface="Wingdings" pitchFamily="2" charset="2"/>
              </a:rPr>
              <a:t> slide 4</a:t>
            </a:r>
          </a:p>
          <a:p>
            <a:r>
              <a:rPr lang="pt-BR" baseline="0" dirty="0" smtClean="0">
                <a:sym typeface="Wingdings" pitchFamily="2" charset="2"/>
              </a:rPr>
              <a:t>Figura 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1432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Juntar</a:t>
            </a:r>
            <a:r>
              <a:rPr lang="pt-BR" baseline="0" dirty="0" smtClean="0"/>
              <a:t> para 2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2098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Alterar</a:t>
            </a:r>
            <a:r>
              <a:rPr lang="pt-BR" baseline="0" dirty="0" smtClean="0"/>
              <a:t> textos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Colocar uma só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63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Colocar uma só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6638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Vazão afluente aumenta devido às precipitações e, em decorrência,  ocorre a diluição do esgoto e a redução do aporte de matéria orgânica a ser digerida no reator UASB, ocasionando assim  a diminuição da produção de biogás. Além disso, o aumento da vazão de esgoto causa a diminuição do tempo de detenção hidráulica e, por vezes, pode ocasionar também a perda de sólidos (lodo) juntamente com o efluente do reator, ocasionando a diminuição da eficiência do reator (menor atividade </a:t>
            </a:r>
            <a:r>
              <a:rPr lang="pt-BR" sz="1200" dirty="0" err="1" smtClean="0"/>
              <a:t>metanogênica</a:t>
            </a:r>
            <a:r>
              <a:rPr lang="pt-BR" sz="1200" dirty="0" smtClean="0"/>
              <a:t>), impactando inclusive na produção de gás nos períodos consecutivos às chuvas. </a:t>
            </a:r>
            <a:endParaRPr lang="de-DE" sz="1200" dirty="0" smtClean="0"/>
          </a:p>
          <a:p>
            <a:r>
              <a:rPr lang="pt-BR" sz="1200" dirty="0" smtClean="0"/>
              <a:t>Outro possível motivo é que, com o aumento da vazão devido às chuvas, a quantidade de metano dissolvido no meio líquido também tende a aumentar, diminuindo, assim, a quantidade de gás coletada e medida.  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74CE-2D0C-471D-B0A7-6D9BBA0ECB3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4032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Recentes estudos em reatores UASB, tem encontrado concentrações de metano na faixa superior indicada na Tabela 2.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Grandin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(2013) apresentou valores de 79% de CH</a:t>
            </a:r>
            <a:r>
              <a:rPr lang="pt-BR" sz="1200" kern="1200" baseline="-250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4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para a ETE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Piçarrão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em Campinas – SP, Rosa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et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al. (2016) 78% para a ETE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Laboreaux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em Itabira-MG, ambos através de análises cromatográficas e  Cabral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et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al. (2015) de 75 a 85% ao analisar o comportamento de uma semana de medições online. 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74CE-2D0C-471D-B0A7-6D9BBA0ECB3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4032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Tirar esse e manter anteriores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5453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688" y="1091186"/>
            <a:ext cx="7858125" cy="2321278"/>
          </a:xfrm>
        </p:spPr>
        <p:txBody>
          <a:bodyPr anchor="b"/>
          <a:lstStyle>
            <a:lvl1pPr algn="ctr">
              <a:defRPr sz="51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501981"/>
            <a:ext cx="7858125" cy="1609769"/>
          </a:xfrm>
        </p:spPr>
        <p:txBody>
          <a:bodyPr/>
          <a:lstStyle>
            <a:lvl1pPr marL="0" indent="0" algn="ctr">
              <a:buNone/>
              <a:defRPr sz="2063"/>
            </a:lvl1pPr>
            <a:lvl2pPr marL="392918" indent="0" algn="ctr">
              <a:buNone/>
              <a:defRPr sz="1719"/>
            </a:lvl2pPr>
            <a:lvl3pPr marL="785835" indent="0" algn="ctr">
              <a:buNone/>
              <a:defRPr sz="1547"/>
            </a:lvl3pPr>
            <a:lvl4pPr marL="1178753" indent="0" algn="ctr">
              <a:buNone/>
              <a:defRPr sz="1375"/>
            </a:lvl4pPr>
            <a:lvl5pPr marL="1571671" indent="0" algn="ctr">
              <a:buNone/>
              <a:defRPr sz="1375"/>
            </a:lvl5pPr>
            <a:lvl6pPr marL="1964588" indent="0" algn="ctr">
              <a:buNone/>
              <a:defRPr sz="1375"/>
            </a:lvl6pPr>
            <a:lvl7pPr marL="2357506" indent="0" algn="ctr">
              <a:buNone/>
              <a:defRPr sz="1375"/>
            </a:lvl7pPr>
            <a:lvl8pPr marL="2750424" indent="0" algn="ctr">
              <a:buNone/>
              <a:defRPr sz="1375"/>
            </a:lvl8pPr>
            <a:lvl9pPr marL="3143341" indent="0" algn="ctr">
              <a:buNone/>
              <a:defRPr sz="13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861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596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54983"/>
            <a:ext cx="2259211" cy="56503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8" y="354983"/>
            <a:ext cx="6646664" cy="56503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528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018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1" y="1662246"/>
            <a:ext cx="9036844" cy="2773494"/>
          </a:xfrm>
        </p:spPr>
        <p:txBody>
          <a:bodyPr anchor="b"/>
          <a:lstStyle>
            <a:lvl1pPr>
              <a:defRPr sz="51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1" y="4461978"/>
            <a:ext cx="9036844" cy="1458515"/>
          </a:xfrm>
        </p:spPr>
        <p:txBody>
          <a:bodyPr/>
          <a:lstStyle>
            <a:lvl1pPr marL="0" indent="0">
              <a:buNone/>
              <a:defRPr sz="2063">
                <a:solidFill>
                  <a:schemeClr val="tx1">
                    <a:tint val="75000"/>
                  </a:schemeClr>
                </a:solidFill>
              </a:defRPr>
            </a:lvl1pPr>
            <a:lvl2pPr marL="392918" indent="0">
              <a:buNone/>
              <a:defRPr sz="1719">
                <a:solidFill>
                  <a:schemeClr val="tx1">
                    <a:tint val="75000"/>
                  </a:schemeClr>
                </a:solidFill>
              </a:defRPr>
            </a:lvl2pPr>
            <a:lvl3pPr marL="785835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3pPr>
            <a:lvl4pPr marL="1178753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4pPr>
            <a:lvl5pPr marL="1571671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5pPr>
            <a:lvl6pPr marL="1964588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6pPr>
            <a:lvl7pPr marL="235750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7pPr>
            <a:lvl8pPr marL="275042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8pPr>
            <a:lvl9pPr marL="3143341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232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774913"/>
            <a:ext cx="4452938" cy="42304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774913"/>
            <a:ext cx="4452938" cy="42304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925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54983"/>
            <a:ext cx="9036844" cy="12887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3" y="1634464"/>
            <a:ext cx="4432473" cy="801026"/>
          </a:xfrm>
        </p:spPr>
        <p:txBody>
          <a:bodyPr anchor="b"/>
          <a:lstStyle>
            <a:lvl1pPr marL="0" indent="0">
              <a:buNone/>
              <a:defRPr sz="2063" b="1"/>
            </a:lvl1pPr>
            <a:lvl2pPr marL="392918" indent="0">
              <a:buNone/>
              <a:defRPr sz="1719" b="1"/>
            </a:lvl2pPr>
            <a:lvl3pPr marL="785835" indent="0">
              <a:buNone/>
              <a:defRPr sz="1547" b="1"/>
            </a:lvl3pPr>
            <a:lvl4pPr marL="1178753" indent="0">
              <a:buNone/>
              <a:defRPr sz="1375" b="1"/>
            </a:lvl4pPr>
            <a:lvl5pPr marL="1571671" indent="0">
              <a:buNone/>
              <a:defRPr sz="1375" b="1"/>
            </a:lvl5pPr>
            <a:lvl6pPr marL="1964588" indent="0">
              <a:buNone/>
              <a:defRPr sz="1375" b="1"/>
            </a:lvl6pPr>
            <a:lvl7pPr marL="2357506" indent="0">
              <a:buNone/>
              <a:defRPr sz="1375" b="1"/>
            </a:lvl7pPr>
            <a:lvl8pPr marL="2750424" indent="0">
              <a:buNone/>
              <a:defRPr sz="1375" b="1"/>
            </a:lvl8pPr>
            <a:lvl9pPr marL="3143341" indent="0">
              <a:buNone/>
              <a:defRPr sz="13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3" y="2435490"/>
            <a:ext cx="4432473" cy="3582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4" y="1634464"/>
            <a:ext cx="4454302" cy="801026"/>
          </a:xfrm>
        </p:spPr>
        <p:txBody>
          <a:bodyPr anchor="b"/>
          <a:lstStyle>
            <a:lvl1pPr marL="0" indent="0">
              <a:buNone/>
              <a:defRPr sz="2063" b="1"/>
            </a:lvl1pPr>
            <a:lvl2pPr marL="392918" indent="0">
              <a:buNone/>
              <a:defRPr sz="1719" b="1"/>
            </a:lvl2pPr>
            <a:lvl3pPr marL="785835" indent="0">
              <a:buNone/>
              <a:defRPr sz="1547" b="1"/>
            </a:lvl3pPr>
            <a:lvl4pPr marL="1178753" indent="0">
              <a:buNone/>
              <a:defRPr sz="1375" b="1"/>
            </a:lvl4pPr>
            <a:lvl5pPr marL="1571671" indent="0">
              <a:buNone/>
              <a:defRPr sz="1375" b="1"/>
            </a:lvl5pPr>
            <a:lvl6pPr marL="1964588" indent="0">
              <a:buNone/>
              <a:defRPr sz="1375" b="1"/>
            </a:lvl6pPr>
            <a:lvl7pPr marL="2357506" indent="0">
              <a:buNone/>
              <a:defRPr sz="1375" b="1"/>
            </a:lvl7pPr>
            <a:lvl8pPr marL="2750424" indent="0">
              <a:buNone/>
              <a:defRPr sz="1375" b="1"/>
            </a:lvl8pPr>
            <a:lvl9pPr marL="3143341" indent="0">
              <a:buNone/>
              <a:defRPr sz="13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4" y="2435490"/>
            <a:ext cx="4454302" cy="3582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497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90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044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44500"/>
            <a:ext cx="3379266" cy="1555750"/>
          </a:xfrm>
        </p:spPr>
        <p:txBody>
          <a:bodyPr anchor="b"/>
          <a:lstStyle>
            <a:lvl1pPr>
              <a:defRPr sz="2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959997"/>
            <a:ext cx="5304234" cy="4738247"/>
          </a:xfrm>
        </p:spPr>
        <p:txBody>
          <a:bodyPr/>
          <a:lstStyle>
            <a:lvl1pPr>
              <a:defRPr sz="2750"/>
            </a:lvl1pPr>
            <a:lvl2pPr>
              <a:defRPr sz="2406"/>
            </a:lvl2pPr>
            <a:lvl3pPr>
              <a:defRPr sz="2063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000250"/>
            <a:ext cx="3379266" cy="3705711"/>
          </a:xfrm>
        </p:spPr>
        <p:txBody>
          <a:bodyPr/>
          <a:lstStyle>
            <a:lvl1pPr marL="0" indent="0">
              <a:buNone/>
              <a:defRPr sz="1375"/>
            </a:lvl1pPr>
            <a:lvl2pPr marL="392918" indent="0">
              <a:buNone/>
              <a:defRPr sz="1203"/>
            </a:lvl2pPr>
            <a:lvl3pPr marL="785835" indent="0">
              <a:buNone/>
              <a:defRPr sz="1031"/>
            </a:lvl3pPr>
            <a:lvl4pPr marL="1178753" indent="0">
              <a:buNone/>
              <a:defRPr sz="859"/>
            </a:lvl4pPr>
            <a:lvl5pPr marL="1571671" indent="0">
              <a:buNone/>
              <a:defRPr sz="859"/>
            </a:lvl5pPr>
            <a:lvl6pPr marL="1964588" indent="0">
              <a:buNone/>
              <a:defRPr sz="859"/>
            </a:lvl6pPr>
            <a:lvl7pPr marL="2357506" indent="0">
              <a:buNone/>
              <a:defRPr sz="859"/>
            </a:lvl7pPr>
            <a:lvl8pPr marL="2750424" indent="0">
              <a:buNone/>
              <a:defRPr sz="859"/>
            </a:lvl8pPr>
            <a:lvl9pPr marL="3143341" indent="0">
              <a:buNone/>
              <a:defRPr sz="8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180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44500"/>
            <a:ext cx="3379266" cy="1555750"/>
          </a:xfrm>
        </p:spPr>
        <p:txBody>
          <a:bodyPr anchor="b"/>
          <a:lstStyle>
            <a:lvl1pPr>
              <a:defRPr sz="2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959997"/>
            <a:ext cx="5304234" cy="4738247"/>
          </a:xfrm>
        </p:spPr>
        <p:txBody>
          <a:bodyPr anchor="t"/>
          <a:lstStyle>
            <a:lvl1pPr marL="0" indent="0">
              <a:buNone/>
              <a:defRPr sz="2750"/>
            </a:lvl1pPr>
            <a:lvl2pPr marL="392918" indent="0">
              <a:buNone/>
              <a:defRPr sz="2406"/>
            </a:lvl2pPr>
            <a:lvl3pPr marL="785835" indent="0">
              <a:buNone/>
              <a:defRPr sz="2063"/>
            </a:lvl3pPr>
            <a:lvl4pPr marL="1178753" indent="0">
              <a:buNone/>
              <a:defRPr sz="1719"/>
            </a:lvl4pPr>
            <a:lvl5pPr marL="1571671" indent="0">
              <a:buNone/>
              <a:defRPr sz="1719"/>
            </a:lvl5pPr>
            <a:lvl6pPr marL="1964588" indent="0">
              <a:buNone/>
              <a:defRPr sz="1719"/>
            </a:lvl6pPr>
            <a:lvl7pPr marL="2357506" indent="0">
              <a:buNone/>
              <a:defRPr sz="1719"/>
            </a:lvl7pPr>
            <a:lvl8pPr marL="2750424" indent="0">
              <a:buNone/>
              <a:defRPr sz="1719"/>
            </a:lvl8pPr>
            <a:lvl9pPr marL="3143341" indent="0">
              <a:buNone/>
              <a:defRPr sz="171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000250"/>
            <a:ext cx="3379266" cy="3705711"/>
          </a:xfrm>
        </p:spPr>
        <p:txBody>
          <a:bodyPr/>
          <a:lstStyle>
            <a:lvl1pPr marL="0" indent="0">
              <a:buNone/>
              <a:defRPr sz="1375"/>
            </a:lvl1pPr>
            <a:lvl2pPr marL="392918" indent="0">
              <a:buNone/>
              <a:defRPr sz="1203"/>
            </a:lvl2pPr>
            <a:lvl3pPr marL="785835" indent="0">
              <a:buNone/>
              <a:defRPr sz="1031"/>
            </a:lvl3pPr>
            <a:lvl4pPr marL="1178753" indent="0">
              <a:buNone/>
              <a:defRPr sz="859"/>
            </a:lvl4pPr>
            <a:lvl5pPr marL="1571671" indent="0">
              <a:buNone/>
              <a:defRPr sz="859"/>
            </a:lvl5pPr>
            <a:lvl6pPr marL="1964588" indent="0">
              <a:buNone/>
              <a:defRPr sz="859"/>
            </a:lvl6pPr>
            <a:lvl7pPr marL="2357506" indent="0">
              <a:buNone/>
              <a:defRPr sz="859"/>
            </a:lvl7pPr>
            <a:lvl8pPr marL="2750424" indent="0">
              <a:buNone/>
              <a:defRPr sz="859"/>
            </a:lvl8pPr>
            <a:lvl9pPr marL="3143341" indent="0">
              <a:buNone/>
              <a:defRPr sz="8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169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54983"/>
            <a:ext cx="9036844" cy="1288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774913"/>
            <a:ext cx="9036844" cy="423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179785"/>
            <a:ext cx="2357438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9DAA-42BE-4AF4-B079-95426A629DC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179785"/>
            <a:ext cx="3536156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179785"/>
            <a:ext cx="2357438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A7AC-46AD-4974-9A88-C0845FA34B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16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85835" rtl="0" eaLnBrk="1" latinLnBrk="0" hangingPunct="1">
        <a:lnSpc>
          <a:spcPct val="90000"/>
        </a:lnSpc>
        <a:spcBef>
          <a:spcPct val="0"/>
        </a:spcBef>
        <a:buNone/>
        <a:defRPr sz="3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459" indent="-196459" algn="l" defTabSz="785835" rtl="0" eaLnBrk="1" latinLnBrk="0" hangingPunct="1">
        <a:lnSpc>
          <a:spcPct val="90000"/>
        </a:lnSpc>
        <a:spcBef>
          <a:spcPts val="859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589377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2pPr>
      <a:lvl3pPr marL="982294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719" kern="1200">
          <a:solidFill>
            <a:schemeClr val="tx1"/>
          </a:solidFill>
          <a:latin typeface="+mn-lt"/>
          <a:ea typeface="+mn-ea"/>
          <a:cs typeface="+mn-cs"/>
        </a:defRPr>
      </a:lvl3pPr>
      <a:lvl4pPr marL="1375212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768130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2161047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553965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946883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339800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1pPr>
      <a:lvl2pPr marL="392918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2pPr>
      <a:lvl3pPr marL="785835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3pPr>
      <a:lvl4pPr marL="1178753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571671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1964588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357506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750424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143341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x.doi.org/10.1007/s11157-015-9377-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E320-i3\Dropbox\Imagens dissertação\VISTA UASB Varzea Paul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95848" cy="6667500"/>
          </a:xfrm>
          <a:prstGeom prst="rect">
            <a:avLst/>
          </a:prstGeom>
          <a:noFill/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-538656" y="2423649"/>
            <a:ext cx="11718066" cy="1191507"/>
          </a:xfrm>
          <a:prstGeom prst="roundRect">
            <a:avLst>
              <a:gd name="adj" fmla="val 16667"/>
            </a:avLst>
          </a:prstGeom>
          <a:solidFill>
            <a:srgbClr val="254061">
              <a:alpha val="83137"/>
            </a:srgb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6793" y="3823805"/>
            <a:ext cx="3382507" cy="1889511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eaLnBrk="1" hangingPunct="1">
              <a:buFont typeface="Arial" pitchFamily="34" charset="0"/>
              <a:buNone/>
              <a:defRPr/>
            </a:pPr>
            <a:r>
              <a:rPr lang="pt-BR" sz="22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Carolina Cabral</a:t>
            </a:r>
          </a:p>
          <a:p>
            <a:pPr algn="r" eaLnBrk="1" hangingPunct="1">
              <a:defRPr/>
            </a:pPr>
            <a:r>
              <a:rPr lang="pt-BR" sz="2200" b="1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</a:t>
            </a:r>
            <a:r>
              <a:rPr lang="pt-BR" sz="22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200" b="1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Platzer</a:t>
            </a:r>
            <a:endParaRPr lang="pt-BR" sz="2200" b="1" dirty="0" smtClean="0"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pt-BR" sz="22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</a:t>
            </a:r>
            <a:r>
              <a:rPr lang="pt-BR" sz="2200" b="1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Chernicharo</a:t>
            </a:r>
            <a:endParaRPr lang="pt-BR" sz="2200" b="1" dirty="0" smtClean="0"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defRPr/>
            </a:pPr>
            <a:r>
              <a:rPr lang="pt-BR" sz="22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 </a:t>
            </a:r>
            <a:r>
              <a:rPr lang="pt-BR" sz="2200" b="1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Belli</a:t>
            </a:r>
            <a:r>
              <a:rPr lang="pt-BR" sz="22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Filho</a:t>
            </a:r>
          </a:p>
          <a:p>
            <a:pPr algn="r" eaLnBrk="1" hangingPunct="1">
              <a:defRPr/>
            </a:pPr>
            <a:r>
              <a:rPr lang="pt-BR" sz="2200" b="1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Heike</a:t>
            </a:r>
            <a:r>
              <a:rPr lang="pt-BR" sz="22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Hoffmann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2793950"/>
            <a:ext cx="10601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 DO BIOGÁS PRODUZIDO EM REATORES UASB EM ETE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8" name="Picture 4" descr="ROTARIA DO BRASIL LTDA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4549" y="5978849"/>
            <a:ext cx="3382876" cy="645267"/>
          </a:xfrm>
          <a:prstGeom prst="rect">
            <a:avLst/>
          </a:prstGeom>
          <a:noFill/>
        </p:spPr>
      </p:pic>
      <p:pic>
        <p:nvPicPr>
          <p:cNvPr id="11" name="Imagem 10" descr="ETE ONÇA (8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933047" y="4717144"/>
            <a:ext cx="10477500" cy="6667500"/>
          </a:xfrm>
          <a:prstGeom prst="rect">
            <a:avLst/>
          </a:prstGeom>
        </p:spPr>
      </p:pic>
      <p:pic>
        <p:nvPicPr>
          <p:cNvPr id="12" name="Imagem 11" descr="ETE ONÇA (9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756974" y="2703680"/>
            <a:ext cx="10477500" cy="6667500"/>
          </a:xfrm>
          <a:prstGeom prst="rect">
            <a:avLst/>
          </a:prstGeom>
        </p:spPr>
      </p:pic>
      <p:pic>
        <p:nvPicPr>
          <p:cNvPr id="13" name="Imagem 12" descr="IMG_187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324648" y="-1846826"/>
            <a:ext cx="10477500" cy="5926667"/>
          </a:xfrm>
          <a:prstGeom prst="rect">
            <a:avLst/>
          </a:prstGeom>
        </p:spPr>
      </p:pic>
      <p:pic>
        <p:nvPicPr>
          <p:cNvPr id="2050" name="Imagem 7" descr="Logo46Assemble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1567" y="-1"/>
            <a:ext cx="2615934" cy="168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61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1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53506" y="457477"/>
            <a:ext cx="4480509" cy="415636"/>
          </a:xfrm>
          <a:prstGeom prst="rect">
            <a:avLst/>
          </a:prstGeom>
          <a:solidFill>
            <a:srgbClr val="0096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Medidor de composição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3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9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6806" y="3586348"/>
            <a:ext cx="5417126" cy="2375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88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12014" y="1614540"/>
            <a:ext cx="8459788" cy="150810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 anchor="ctr">
            <a:spAutoFit/>
          </a:bodyPr>
          <a:lstStyle/>
          <a:p>
            <a:pPr indent="228600" algn="just" eaLnBrk="0" hangingPunct="0">
              <a:buFontTx/>
              <a:buChar char="•"/>
              <a:defRPr/>
            </a:pP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aseline="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23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biogás/kg DQO removida</a:t>
            </a:r>
            <a:endParaRPr lang="de-DE" sz="2300" dirty="0">
              <a:solidFill>
                <a:srgbClr val="10253F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aseline="300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3 </a:t>
            </a:r>
            <a:r>
              <a:rPr lang="pt-BR" sz="23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biogás/m</a:t>
            </a:r>
            <a:r>
              <a:rPr lang="pt-BR" sz="2300" baseline="300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 esgoto tratado</a:t>
            </a:r>
            <a:endParaRPr lang="de-DE" sz="2300" dirty="0">
              <a:solidFill>
                <a:srgbClr val="10253F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aseline="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 biogás/hab.d 	</a:t>
            </a:r>
            <a:endParaRPr lang="de-DE" sz="2300" dirty="0" smtClean="0">
              <a:solidFill>
                <a:srgbClr val="10253F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endParaRPr lang="pt-BR" sz="2300" b="1" dirty="0" smtClean="0">
              <a:solidFill>
                <a:srgbClr val="0090FE"/>
              </a:solidFill>
              <a:latin typeface="+mn-lt"/>
              <a:cs typeface="Times New Roman" pitchFamily="18" charset="0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="1" baseline="30000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 CH</a:t>
            </a:r>
            <a:r>
              <a:rPr lang="pt-BR" sz="2300" b="1" baseline="-30000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4</a:t>
            </a: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/kg DQO removida</a:t>
            </a:r>
            <a:endParaRPr lang="de-DE" sz="2300" b="1" dirty="0" smtClean="0">
              <a:solidFill>
                <a:srgbClr val="0090FE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aseline="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 CH</a:t>
            </a:r>
            <a:r>
              <a:rPr lang="pt-BR" sz="2300" baseline="-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4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/m</a:t>
            </a:r>
            <a:r>
              <a:rPr lang="pt-BR" sz="2300" baseline="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 esgoto tratado</a:t>
            </a:r>
            <a:endParaRPr lang="de-DE" sz="2300" dirty="0" smtClean="0">
              <a:solidFill>
                <a:srgbClr val="10253F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="1" baseline="30000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 CH</a:t>
            </a:r>
            <a:r>
              <a:rPr lang="pt-BR" sz="2300" b="1" baseline="-30000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4</a:t>
            </a: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/hab.d</a:t>
            </a:r>
          </a:p>
        </p:txBody>
      </p:sp>
    </p:spTree>
    <p:extLst>
      <p:ext uri="{BB962C8B-B14F-4D97-AF65-F5344CB8AC3E}">
        <p14:creationId xmlns:p14="http://schemas.microsoft.com/office/powerpoint/2010/main" xmlns="" val="7197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61"/>
          <a:stretch>
            <a:fillRect/>
          </a:stretch>
        </p:blipFill>
        <p:spPr>
          <a:xfrm>
            <a:off x="0" y="997527"/>
            <a:ext cx="10477499" cy="566997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71599" y="5145320"/>
            <a:ext cx="8385573" cy="1298429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2" name="CaixaDeTexto 21"/>
          <p:cNvSpPr txBox="1"/>
          <p:nvPr/>
        </p:nvSpPr>
        <p:spPr>
          <a:xfrm>
            <a:off x="1741224" y="5292724"/>
            <a:ext cx="403868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Médias horárias</a:t>
            </a: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pt-BR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</a:t>
            </a:r>
            <a:r>
              <a:rPr lang="pt-BR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CH</a:t>
            </a:r>
            <a:r>
              <a:rPr lang="pt-BR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pouca variação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t-B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pt-BR" sz="1600" b="1" baseline="-25000" dirty="0" smtClean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t-BR" sz="1600" b="1" dirty="0" smtClean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 =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maior variação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t-B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2732" y="5325006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692732" y="5675856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692732" y="5992363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21"/>
          <p:cNvSpPr txBox="1"/>
          <p:nvPr/>
        </p:nvSpPr>
        <p:spPr>
          <a:xfrm>
            <a:off x="6149536" y="5225256"/>
            <a:ext cx="385596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Períodos em branco = entrada de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1045" y="5372219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5"/>
          <p:cNvSpPr/>
          <p:nvPr/>
        </p:nvSpPr>
        <p:spPr>
          <a:xfrm>
            <a:off x="1332412" y="315879"/>
            <a:ext cx="7578832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319345" y="320004"/>
            <a:ext cx="8621485" cy="577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Séries históricas – Composição do Biogás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ectangle 3"/>
          <p:cNvSpPr/>
          <p:nvPr/>
        </p:nvSpPr>
        <p:spPr>
          <a:xfrm>
            <a:off x="1149531" y="315879"/>
            <a:ext cx="104503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140"/>
          <a:stretch>
            <a:fillRect/>
          </a:stretch>
        </p:blipFill>
        <p:spPr>
          <a:xfrm>
            <a:off x="2775" y="2774"/>
            <a:ext cx="928255" cy="6667501"/>
          </a:xfrm>
          <a:prstGeom prst="rect">
            <a:avLst/>
          </a:prstGeom>
        </p:spPr>
      </p:pic>
      <p:pic>
        <p:nvPicPr>
          <p:cNvPr id="1026" name="Image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3490" y="1135116"/>
            <a:ext cx="7930055" cy="372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36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993"/>
          <a:stretch>
            <a:fillRect/>
          </a:stretch>
        </p:blipFill>
        <p:spPr>
          <a:xfrm>
            <a:off x="0" y="-28523"/>
            <a:ext cx="7362497" cy="669602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81831" y="420770"/>
            <a:ext cx="4153200" cy="448593"/>
          </a:xfrm>
          <a:prstGeom prst="rect">
            <a:avLst/>
          </a:prstGeom>
          <a:solidFill>
            <a:srgbClr val="0090F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Composição do biogás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40962" name="Imagem 0" descr="Box Plot ETE F ch e c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0032" y="950341"/>
            <a:ext cx="3206337" cy="3216954"/>
          </a:xfrm>
          <a:prstGeom prst="rect">
            <a:avLst/>
          </a:prstGeom>
          <a:noFill/>
        </p:spPr>
      </p:pic>
      <p:pic>
        <p:nvPicPr>
          <p:cNvPr id="40961" name="Imagem 4" descr="ETE F Box Plot of  H2S (ppm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8384" y="1009401"/>
            <a:ext cx="3054679" cy="3054679"/>
          </a:xfrm>
          <a:prstGeom prst="rect">
            <a:avLst/>
          </a:prstGeom>
          <a:noFill/>
        </p:spPr>
      </p:pic>
      <p:sp>
        <p:nvSpPr>
          <p:cNvPr id="8" name="Rounded Rectangle 10"/>
          <p:cNvSpPr/>
          <p:nvPr/>
        </p:nvSpPr>
        <p:spPr>
          <a:xfrm>
            <a:off x="1155755" y="4162099"/>
            <a:ext cx="8067073" cy="23648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pt-BR" sz="2300" b="1" dirty="0" smtClean="0">
                <a:solidFill>
                  <a:srgbClr val="C00000"/>
                </a:solidFill>
              </a:rPr>
              <a:t>CH</a:t>
            </a:r>
            <a:r>
              <a:rPr lang="pt-BR" sz="2300" b="1" baseline="-25000" dirty="0" smtClean="0">
                <a:solidFill>
                  <a:srgbClr val="C00000"/>
                </a:solidFill>
              </a:rPr>
              <a:t>4</a:t>
            </a:r>
            <a:r>
              <a:rPr lang="pt-BR" sz="2300" b="1" dirty="0" smtClean="0"/>
              <a:t>: </a:t>
            </a:r>
            <a:r>
              <a:rPr lang="pt-BR" sz="2300" dirty="0" smtClean="0"/>
              <a:t>50% dos casos entre </a:t>
            </a:r>
            <a:r>
              <a:rPr lang="pt-BR" sz="2300" b="1" dirty="0" smtClean="0">
                <a:solidFill>
                  <a:srgbClr val="C00000"/>
                </a:solidFill>
              </a:rPr>
              <a:t>78 e 81%, </a:t>
            </a:r>
          </a:p>
          <a:p>
            <a:pPr>
              <a:defRPr/>
            </a:pPr>
            <a:r>
              <a:rPr lang="pt-BR" sz="2300" b="1" dirty="0" smtClean="0">
                <a:solidFill>
                  <a:schemeClr val="accent6">
                    <a:lumMod val="75000"/>
                  </a:schemeClr>
                </a:solidFill>
              </a:rPr>
              <a:t>CO</a:t>
            </a:r>
            <a:r>
              <a:rPr lang="pt-BR" sz="23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BR" sz="23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pt-BR" sz="2300" b="1" baseline="-25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pt-BR" sz="2300" b="1" dirty="0" smtClean="0">
                <a:solidFill>
                  <a:schemeClr val="accent6">
                    <a:lumMod val="75000"/>
                  </a:schemeClr>
                </a:solidFill>
              </a:rPr>
              <a:t>9 a 14% </a:t>
            </a:r>
            <a:r>
              <a:rPr lang="pt-BR" sz="2300" dirty="0" smtClean="0"/>
              <a:t>e</a:t>
            </a:r>
            <a:endParaRPr lang="pt-BR" sz="23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pt-BR" sz="2300" b="1" dirty="0" smtClean="0">
                <a:solidFill>
                  <a:srgbClr val="002060"/>
                </a:solidFill>
              </a:rPr>
              <a:t>H</a:t>
            </a:r>
            <a:r>
              <a:rPr lang="pt-BR" sz="2300" b="1" baseline="-25000" dirty="0" smtClean="0">
                <a:solidFill>
                  <a:srgbClr val="002060"/>
                </a:solidFill>
              </a:rPr>
              <a:t>2</a:t>
            </a:r>
            <a:r>
              <a:rPr lang="pt-BR" sz="2300" b="1" dirty="0" smtClean="0">
                <a:solidFill>
                  <a:srgbClr val="002060"/>
                </a:solidFill>
              </a:rPr>
              <a:t>S</a:t>
            </a:r>
            <a:r>
              <a:rPr lang="pt-BR" sz="2300" dirty="0" smtClean="0">
                <a:solidFill>
                  <a:srgbClr val="002060"/>
                </a:solidFill>
              </a:rPr>
              <a:t>: </a:t>
            </a:r>
            <a:r>
              <a:rPr lang="pt-BR" sz="2300" dirty="0" smtClean="0"/>
              <a:t>maior variação de </a:t>
            </a:r>
            <a:r>
              <a:rPr lang="pt-BR" sz="2300" b="1" dirty="0" smtClean="0">
                <a:solidFill>
                  <a:srgbClr val="002060"/>
                </a:solidFill>
              </a:rPr>
              <a:t>342 a 4400 </a:t>
            </a:r>
            <a:r>
              <a:rPr lang="pt-BR" sz="2300" b="1" dirty="0" err="1" smtClean="0">
                <a:solidFill>
                  <a:srgbClr val="002060"/>
                </a:solidFill>
              </a:rPr>
              <a:t>ppm</a:t>
            </a:r>
            <a:r>
              <a:rPr lang="pt-BR" sz="2300" dirty="0" smtClean="0"/>
              <a:t>, com </a:t>
            </a:r>
            <a:r>
              <a:rPr lang="pt-BR" sz="2300" b="1" dirty="0" smtClean="0">
                <a:solidFill>
                  <a:srgbClr val="002060"/>
                </a:solidFill>
              </a:rPr>
              <a:t>médias</a:t>
            </a:r>
            <a:r>
              <a:rPr lang="pt-BR" sz="2300" dirty="0" smtClean="0">
                <a:solidFill>
                  <a:srgbClr val="002060"/>
                </a:solidFill>
              </a:rPr>
              <a:t> </a:t>
            </a:r>
            <a:r>
              <a:rPr lang="pt-BR" sz="2300" b="1" dirty="0" smtClean="0">
                <a:solidFill>
                  <a:srgbClr val="002060"/>
                </a:solidFill>
              </a:rPr>
              <a:t>em 2000 </a:t>
            </a:r>
            <a:r>
              <a:rPr lang="pt-BR" sz="2300" b="1" dirty="0" err="1" smtClean="0">
                <a:solidFill>
                  <a:srgbClr val="002060"/>
                </a:solidFill>
              </a:rPr>
              <a:t>ppm</a:t>
            </a:r>
            <a:endParaRPr lang="pt-BR" sz="23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sz="2300" dirty="0" smtClean="0">
                <a:sym typeface="Wingdings" pitchFamily="2" charset="2"/>
              </a:rPr>
              <a:t> necessidade de</a:t>
            </a:r>
            <a:r>
              <a:rPr lang="pt-BR" sz="23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pt-BR" sz="2300" b="1" dirty="0" smtClean="0">
                <a:solidFill>
                  <a:srgbClr val="002060"/>
                </a:solidFill>
                <a:sym typeface="Wingdings" pitchFamily="2" charset="2"/>
              </a:rPr>
              <a:t>tratamento</a:t>
            </a:r>
          </a:p>
          <a:p>
            <a:pPr>
              <a:defRPr/>
            </a:pPr>
            <a:r>
              <a:rPr lang="pt-BR" sz="2300" dirty="0" smtClean="0">
                <a:sym typeface="Wingdings" pitchFamily="2" charset="2"/>
              </a:rPr>
              <a:t>75% abaixo de 2400 </a:t>
            </a:r>
            <a:r>
              <a:rPr lang="pt-BR" sz="2300" dirty="0" err="1" smtClean="0">
                <a:sym typeface="Wingdings" pitchFamily="2" charset="2"/>
              </a:rPr>
              <a:t>ppm</a:t>
            </a:r>
            <a:endParaRPr lang="pt-BR" sz="2300" dirty="0" smtClean="0">
              <a:sym typeface="Wingdings" pitchFamily="2" charset="2"/>
            </a:endParaRPr>
          </a:p>
          <a:p>
            <a:pPr>
              <a:defRPr/>
            </a:pPr>
            <a:r>
              <a:rPr lang="pt-BR" sz="2300" b="1" dirty="0" smtClean="0">
                <a:solidFill>
                  <a:srgbClr val="002060"/>
                </a:solidFill>
                <a:sym typeface="Wingdings" pitchFamily="2" charset="2"/>
              </a:rPr>
              <a:t>2500 </a:t>
            </a:r>
            <a:r>
              <a:rPr lang="pt-BR" sz="2300" b="1" dirty="0" err="1" smtClean="0">
                <a:solidFill>
                  <a:srgbClr val="002060"/>
                </a:solidFill>
                <a:sym typeface="Wingdings" pitchFamily="2" charset="2"/>
              </a:rPr>
              <a:t>ppm</a:t>
            </a:r>
            <a:r>
              <a:rPr lang="pt-BR" sz="2300" b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pt-BR" sz="2300" dirty="0" smtClean="0">
                <a:sym typeface="Wingdings" pitchFamily="2" charset="2"/>
              </a:rPr>
              <a:t>Tratamento principal</a:t>
            </a:r>
            <a:endParaRPr lang="de-DE" sz="23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7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77499" cy="6667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71599" y="5161945"/>
            <a:ext cx="8190089" cy="1298429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CaixaDeTexto 21"/>
          <p:cNvSpPr txBox="1"/>
          <p:nvPr/>
        </p:nvSpPr>
        <p:spPr>
          <a:xfrm>
            <a:off x="1741224" y="5209599"/>
            <a:ext cx="4038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Médias horárias</a:t>
            </a: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Conjunto de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dados elevado</a:t>
            </a: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Variações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ao longo do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de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estação para estação</a:t>
            </a:r>
            <a:endParaRPr lang="pt-BR" sz="1600" b="1" dirty="0" smtClean="0">
              <a:solidFill>
                <a:srgbClr val="0090F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2732" y="5291756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692732" y="5625981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692732" y="5992363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21"/>
          <p:cNvSpPr txBox="1"/>
          <p:nvPr/>
        </p:nvSpPr>
        <p:spPr>
          <a:xfrm>
            <a:off x="6149536" y="5208631"/>
            <a:ext cx="3325540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Trechos em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branco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períodos que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foram excluídos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 análise</a:t>
            </a: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Picos horários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produção de gás</a:t>
            </a:r>
            <a:endParaRPr lang="pt-B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1045" y="5372219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6101045" y="6061631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033" name="Imagem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9413" y="1080655"/>
            <a:ext cx="7447086" cy="37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3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77499" cy="6667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34661" y="5130414"/>
            <a:ext cx="8190089" cy="1298429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CaixaDeTexto 21"/>
          <p:cNvSpPr txBox="1"/>
          <p:nvPr/>
        </p:nvSpPr>
        <p:spPr>
          <a:xfrm>
            <a:off x="1741223" y="5209599"/>
            <a:ext cx="779691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Vazão de </a:t>
            </a:r>
            <a:r>
              <a:rPr lang="pt-BR" sz="18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esgoto</a:t>
            </a:r>
            <a:r>
              <a:rPr lang="pt-B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BR" sz="18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aumentou</a:t>
            </a:r>
            <a:r>
              <a:rPr lang="pt-BR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(janeiro a março) mas a vazão de </a:t>
            </a:r>
            <a:r>
              <a:rPr lang="pt-BR" sz="18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biogás diminuiu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9668" y="5417884"/>
            <a:ext cx="96982" cy="969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Gráfico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5834" y="1261240"/>
            <a:ext cx="7504387" cy="37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3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3" t="14961" r="45732" b="11730"/>
          <a:stretch>
            <a:fillRect/>
          </a:stretch>
        </p:blipFill>
        <p:spPr>
          <a:xfrm>
            <a:off x="1030778" y="648385"/>
            <a:ext cx="4588625" cy="4887884"/>
          </a:xfr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90" t="82784" r="7967"/>
          <a:stretch>
            <a:fillRect/>
          </a:stretch>
        </p:blipFill>
        <p:spPr>
          <a:xfrm>
            <a:off x="997528" y="5370025"/>
            <a:ext cx="8882104" cy="119772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427" t="19948" r="9078" b="4748"/>
          <a:stretch>
            <a:fillRect/>
          </a:stretch>
        </p:blipFill>
        <p:spPr>
          <a:xfrm>
            <a:off x="5785655" y="216138"/>
            <a:ext cx="3823854" cy="502088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1" r="46684" b="84790"/>
          <a:stretch>
            <a:fillRect/>
          </a:stretch>
        </p:blipFill>
        <p:spPr>
          <a:xfrm>
            <a:off x="997527" y="0"/>
            <a:ext cx="4588626" cy="101415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162"/>
          <a:stretch>
            <a:fillRect/>
          </a:stretch>
        </p:blipFill>
        <p:spPr>
          <a:xfrm>
            <a:off x="0" y="0"/>
            <a:ext cx="1030778" cy="6667501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55" t="92509"/>
          <a:stretch>
            <a:fillRect/>
          </a:stretch>
        </p:blipFill>
        <p:spPr>
          <a:xfrm>
            <a:off x="9875520" y="6168044"/>
            <a:ext cx="601980" cy="499457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885410" y="6185640"/>
            <a:ext cx="3741256" cy="3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(CHERNICHARO,</a:t>
            </a: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et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2015)</a:t>
            </a:r>
            <a:endParaRPr kumimoji="0" lang="pt-BR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9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/>
          <p:nvPr/>
        </p:nvSpPr>
        <p:spPr>
          <a:xfrm>
            <a:off x="2735434" y="182879"/>
            <a:ext cx="104503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5"/>
          <p:cNvSpPr/>
          <p:nvPr/>
        </p:nvSpPr>
        <p:spPr>
          <a:xfrm>
            <a:off x="1332412" y="182879"/>
            <a:ext cx="8661820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315" y="205143"/>
            <a:ext cx="8875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Relação com a pluviometria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162"/>
          <a:stretch>
            <a:fillRect/>
          </a:stretch>
        </p:blipFill>
        <p:spPr>
          <a:xfrm>
            <a:off x="0" y="0"/>
            <a:ext cx="1030778" cy="6667500"/>
          </a:xfrm>
          <a:prstGeom prst="rect">
            <a:avLst/>
          </a:prstGeom>
        </p:spPr>
      </p:pic>
      <p:pic>
        <p:nvPicPr>
          <p:cNvPr id="4098" name="Gráfico 5"/>
          <p:cNvPicPr>
            <a:picLocks noChangeAspect="1" noChangeArrowheads="1"/>
          </p:cNvPicPr>
          <p:nvPr/>
        </p:nvPicPr>
        <p:blipFill>
          <a:blip r:embed="rId4" cstate="print"/>
          <a:srcRect b="-52"/>
          <a:stretch>
            <a:fillRect/>
          </a:stretch>
        </p:blipFill>
        <p:spPr bwMode="auto">
          <a:xfrm>
            <a:off x="1292772" y="1387499"/>
            <a:ext cx="8324193" cy="33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Content Placeholder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36" name="Rounded Rectangle 9"/>
          <p:cNvSpPr/>
          <p:nvPr/>
        </p:nvSpPr>
        <p:spPr>
          <a:xfrm>
            <a:off x="1434661" y="4812632"/>
            <a:ext cx="8190089" cy="1616211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CaixaDeTexto 21"/>
          <p:cNvSpPr txBox="1"/>
          <p:nvPr/>
        </p:nvSpPr>
        <p:spPr>
          <a:xfrm>
            <a:off x="1693097" y="4872717"/>
            <a:ext cx="779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JAN – MAR:   precipitação acumulada mensal aumentou gradativamente, assim como a vazão de esgoto, ao contrário da vazão de biogás, que diminuiu. </a:t>
            </a:r>
            <a:endParaRPr lang="de-DE" sz="1800" dirty="0"/>
          </a:p>
        </p:txBody>
      </p:sp>
      <p:sp>
        <p:nvSpPr>
          <p:cNvPr id="38" name="Rectangle 11"/>
          <p:cNvSpPr/>
          <p:nvPr/>
        </p:nvSpPr>
        <p:spPr>
          <a:xfrm>
            <a:off x="1581542" y="5081002"/>
            <a:ext cx="96982" cy="969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Seta para a direita 40"/>
          <p:cNvSpPr/>
          <p:nvPr/>
        </p:nvSpPr>
        <p:spPr>
          <a:xfrm rot="19736689">
            <a:off x="2192888" y="2354749"/>
            <a:ext cx="1865399" cy="3821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/>
          <p:nvPr/>
        </p:nvSpPr>
        <p:spPr>
          <a:xfrm>
            <a:off x="2735434" y="182879"/>
            <a:ext cx="104503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5"/>
          <p:cNvSpPr/>
          <p:nvPr/>
        </p:nvSpPr>
        <p:spPr>
          <a:xfrm>
            <a:off x="1332412" y="182879"/>
            <a:ext cx="8661820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315" y="205143"/>
            <a:ext cx="8875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Relação com a pluviometria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162"/>
          <a:stretch>
            <a:fillRect/>
          </a:stretch>
        </p:blipFill>
        <p:spPr>
          <a:xfrm>
            <a:off x="0" y="0"/>
            <a:ext cx="1030778" cy="6667500"/>
          </a:xfrm>
          <a:prstGeom prst="rect">
            <a:avLst/>
          </a:prstGeom>
        </p:spPr>
      </p:pic>
      <p:pic>
        <p:nvPicPr>
          <p:cNvPr id="35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6147" name="Imagem 3" descr="Scatterplot ETE F jun ago rev 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968" y="1106904"/>
            <a:ext cx="3960000" cy="3960000"/>
          </a:xfrm>
          <a:prstGeom prst="rect">
            <a:avLst/>
          </a:prstGeom>
          <a:noFill/>
        </p:spPr>
      </p:pic>
      <p:pic>
        <p:nvPicPr>
          <p:cNvPr id="6146" name="Imagem 5" descr="Scatterplot ETE F jan a mar rev 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8588" y="1106903"/>
            <a:ext cx="3960000" cy="3960000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1419726" y="5206135"/>
            <a:ext cx="3994485" cy="1170602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67853" y="5308123"/>
            <a:ext cx="389823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Estiagem</a:t>
            </a:r>
          </a:p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Q </a:t>
            </a:r>
            <a:r>
              <a:rPr lang="pt-BR" sz="2200" b="1" dirty="0" err="1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esg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=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417 l/s </a:t>
            </a:r>
          </a:p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Q biogás= 151 Nm</a:t>
            </a:r>
            <a:r>
              <a:rPr lang="pt-BR" sz="22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/h</a:t>
            </a:r>
            <a:endParaRPr lang="pt-BR" sz="2200" b="1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9"/>
          <p:cNvSpPr/>
          <p:nvPr/>
        </p:nvSpPr>
        <p:spPr>
          <a:xfrm>
            <a:off x="5614710" y="5214157"/>
            <a:ext cx="3994485" cy="1170602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662837" y="5316145"/>
            <a:ext cx="389823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Chuvas</a:t>
            </a:r>
          </a:p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Q </a:t>
            </a:r>
            <a:r>
              <a:rPr lang="pt-BR" sz="2200" b="1" dirty="0" err="1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esg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= 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441 l/s </a:t>
            </a:r>
          </a:p>
          <a:p>
            <a:pPr algn="ctr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 Q biogás= 121 Nm</a:t>
            </a:r>
            <a:r>
              <a:rPr lang="pt-BR" sz="2200" b="1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BR" sz="2200" b="1" dirty="0" smtClean="0">
                <a:solidFill>
                  <a:schemeClr val="accent1">
                    <a:lumMod val="75000"/>
                  </a:schemeClr>
                </a:solidFill>
              </a:rPr>
              <a:t>/h</a:t>
            </a:r>
            <a:endParaRPr lang="pt-BR" sz="2200" b="1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54</a:t>
            </a:r>
            <a:endParaRPr lang="pt-BR" sz="16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1149531" y="182879"/>
            <a:ext cx="4054236" cy="718458"/>
            <a:chOff x="1149531" y="182879"/>
            <a:chExt cx="4054236" cy="718458"/>
          </a:xfrm>
        </p:grpSpPr>
        <p:sp>
          <p:nvSpPr>
            <p:cNvPr id="19" name="Rectangle 5"/>
            <p:cNvSpPr/>
            <p:nvPr/>
          </p:nvSpPr>
          <p:spPr>
            <a:xfrm>
              <a:off x="1332413" y="182879"/>
              <a:ext cx="3871354" cy="718458"/>
            </a:xfrm>
            <a:prstGeom prst="rect">
              <a:avLst/>
            </a:prstGeom>
            <a:solidFill>
              <a:srgbClr val="009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ctangle 3"/>
            <p:cNvSpPr/>
            <p:nvPr/>
          </p:nvSpPr>
          <p:spPr>
            <a:xfrm>
              <a:off x="1149531" y="182879"/>
              <a:ext cx="104503" cy="718458"/>
            </a:xfrm>
            <a:prstGeom prst="rect">
              <a:avLst/>
            </a:prstGeom>
            <a:solidFill>
              <a:srgbClr val="009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319345" y="187004"/>
            <a:ext cx="52975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Relações unitárias</a:t>
            </a:r>
            <a:endParaRPr lang="pt-BR" sz="32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21"/>
          <a:stretch>
            <a:fillRect/>
          </a:stretch>
        </p:blipFill>
        <p:spPr>
          <a:xfrm>
            <a:off x="0" y="0"/>
            <a:ext cx="1014153" cy="6667500"/>
          </a:xfrm>
          <a:prstGeom prst="rect">
            <a:avLst/>
          </a:prstGeom>
        </p:spPr>
      </p:pic>
      <p:pic>
        <p:nvPicPr>
          <p:cNvPr id="23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187531" y="1693392"/>
          <a:ext cx="8977744" cy="2948559"/>
        </p:xfrm>
        <a:graphic>
          <a:graphicData uri="http://schemas.openxmlformats.org/drawingml/2006/table">
            <a:tbl>
              <a:tblPr/>
              <a:tblGrid>
                <a:gridCol w="1649829"/>
                <a:gridCol w="1631474"/>
                <a:gridCol w="923822"/>
                <a:gridCol w="923822"/>
                <a:gridCol w="923822"/>
                <a:gridCol w="923822"/>
                <a:gridCol w="153509"/>
                <a:gridCol w="923822"/>
                <a:gridCol w="923822"/>
              </a:tblGrid>
              <a:tr h="2597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Relação unitária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Unidade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Situação típica (</a:t>
                      </a:r>
                      <a:r>
                        <a:rPr lang="pt-BR" sz="1400" dirty="0" smtClean="0">
                          <a:latin typeface="Arial"/>
                          <a:ea typeface="Calibri"/>
                          <a:cs typeface="Times New Roman"/>
                        </a:rPr>
                        <a:t>LOBATO </a:t>
                      </a:r>
                      <a:r>
                        <a:rPr lang="pt-BR" sz="1400" dirty="0" err="1" smtClean="0">
                          <a:latin typeface="Arial"/>
                          <a:ea typeface="Calibri"/>
                          <a:cs typeface="Times New Roman"/>
                        </a:rPr>
                        <a:t>et</a:t>
                      </a:r>
                      <a:r>
                        <a:rPr lang="pt-BR" sz="1400" dirty="0" smtClean="0">
                          <a:latin typeface="Arial"/>
                          <a:ea typeface="Calibri"/>
                          <a:cs typeface="Times New Roman"/>
                        </a:rPr>
                        <a:t> al., 2012)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ETE (a partir dos valores medidos)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4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Máximo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Mínimo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Média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Máximo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latin typeface="Arial"/>
                          <a:ea typeface="Calibri"/>
                          <a:cs typeface="Times New Roman"/>
                        </a:rPr>
                        <a:t>Mínimo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latin typeface="Arial"/>
                          <a:ea typeface="Calibri"/>
                          <a:cs typeface="Times New Roman"/>
                        </a:rPr>
                        <a:t>Média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pPr marR="190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Volume unitário de CH</a:t>
                      </a:r>
                      <a:r>
                        <a:rPr lang="pt-BR" sz="1400" baseline="-25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produzido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NL.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hab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.dia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13,3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7,4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10,2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19,1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6,1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13,3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NL.m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esgoto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103,7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34,8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64,2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99,2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28,9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71,2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NL.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kgDQO</a:t>
                      </a:r>
                      <a:r>
                        <a:rPr lang="pt-BR" sz="1400" baseline="-25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remov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185,8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124,2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158,3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198,4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57,9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142,4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R="190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Volume unitário de biogás produzido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NL.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hab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.dia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17,7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9,9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13,6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24,5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16,7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NL.m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esgoto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138,3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46,4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85,6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124,9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36,2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89,3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NL.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kgDQO</a:t>
                      </a:r>
                      <a:r>
                        <a:rPr lang="pt-BR" sz="1400" baseline="-25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remov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247,8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165,6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211,1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249,7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72,4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178,6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8435">
                <a:tc rowSpan="3">
                  <a:txBody>
                    <a:bodyPr/>
                    <a:lstStyle/>
                    <a:p>
                      <a:pPr marR="190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Potencial energético unitário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kWh.m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esgoto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0,7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kWh.kgDQO</a:t>
                      </a:r>
                      <a:r>
                        <a:rPr lang="pt-BR" sz="1400" baseline="-25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remov</a:t>
                      </a:r>
                      <a:r>
                        <a:rPr lang="pt-BR" sz="1400" baseline="30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-1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1,2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1,6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1,4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kWh.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Nm</a:t>
                      </a:r>
                      <a:r>
                        <a:rPr lang="pt-BR" sz="1400" baseline="30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biogás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7,5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7,5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7,5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8,0</a:t>
                      </a:r>
                      <a:endParaRPr lang="de-DE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8,0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le 9"/>
          <p:cNvSpPr/>
          <p:nvPr/>
        </p:nvSpPr>
        <p:spPr>
          <a:xfrm>
            <a:off x="1182220" y="4921126"/>
            <a:ext cx="8994933" cy="1550925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325350" y="5023115"/>
            <a:ext cx="866179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ETE: em operação há mais de 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10 anos</a:t>
            </a:r>
          </a:p>
          <a:p>
            <a:pPr lvl="0" algn="just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Não foi projetada pensando no 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aproveitamento de biogás 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 demais peculiaridades da operação de um UASB: dispositivos de remoção de escuma.</a:t>
            </a:r>
          </a:p>
          <a:p>
            <a:pPr lvl="0" algn="just" defTabSz="91440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Reforma recentemente, reparos de vazamento. </a:t>
            </a: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321" y="308049"/>
            <a:ext cx="9105793" cy="624560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 rot="16200000">
            <a:off x="-1908006" y="1745360"/>
            <a:ext cx="4821385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5"/>
          <p:cNvSpPr/>
          <p:nvPr/>
        </p:nvSpPr>
        <p:spPr>
          <a:xfrm>
            <a:off x="1319345" y="182879"/>
            <a:ext cx="3919405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19345" y="18700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6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Melhorias Necessárias</a:t>
            </a:r>
            <a:endParaRPr lang="pt-BR" sz="26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</a:t>
            </a:r>
            <a:endParaRPr lang="pt-BR" sz="16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21"/>
          <a:stretch>
            <a:fillRect/>
          </a:stretch>
        </p:blipFill>
        <p:spPr>
          <a:xfrm>
            <a:off x="0" y="0"/>
            <a:ext cx="1014153" cy="6667500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304414" y="6176565"/>
            <a:ext cx="17158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4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/>
          <p:nvPr/>
        </p:nvSpPr>
        <p:spPr>
          <a:xfrm>
            <a:off x="1332412" y="182879"/>
            <a:ext cx="8661820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19345" y="18700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Potencial de geração de energia e potência do motogerador</a:t>
            </a:r>
            <a:endParaRPr lang="pt-BR" sz="23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19345" y="18700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</a:t>
            </a:r>
            <a:endParaRPr lang="pt-BR" sz="1600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21"/>
          <a:stretch>
            <a:fillRect/>
          </a:stretch>
        </p:blipFill>
        <p:spPr>
          <a:xfrm>
            <a:off x="0" y="0"/>
            <a:ext cx="1014153" cy="6667500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graphicFrame>
        <p:nvGraphicFramePr>
          <p:cNvPr id="1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993567" y="1466819"/>
          <a:ext cx="7323328" cy="1216004"/>
        </p:xfrm>
        <a:graphic>
          <a:graphicData uri="http://schemas.openxmlformats.org/drawingml/2006/table">
            <a:tbl>
              <a:tblPr/>
              <a:tblGrid>
                <a:gridCol w="816442"/>
                <a:gridCol w="1997924"/>
                <a:gridCol w="2128630"/>
                <a:gridCol w="1395373"/>
                <a:gridCol w="984959"/>
              </a:tblGrid>
              <a:tr h="3860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ETE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Potência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 instalada (</a:t>
                      </a:r>
                      <a:r>
                        <a:rPr lang="pt-BR" sz="1800" b="1" baseline="0" dirty="0" err="1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kWel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)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Diferença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60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Situação atual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Situação típica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F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397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latin typeface="Lato"/>
                          <a:ea typeface="Times New Roman"/>
                          <a:cs typeface="Times New Roman"/>
                        </a:rPr>
                        <a:t>535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latin typeface="Lato"/>
                          <a:ea typeface="Times New Roman"/>
                          <a:cs typeface="Times New Roman"/>
                        </a:rPr>
                        <a:t>138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Lato"/>
                          <a:ea typeface="Times New Roman"/>
                          <a:cs typeface="Times New Roman"/>
                        </a:rPr>
                        <a:t>35%</a:t>
                      </a:r>
                      <a:endParaRPr lang="de-DE" sz="18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8395855" y="2268187"/>
            <a:ext cx="831272" cy="403761"/>
          </a:xfrm>
          <a:prstGeom prst="rect">
            <a:avLst/>
          </a:prstGeom>
          <a:solidFill>
            <a:srgbClr val="5B9BD5">
              <a:alpha val="2392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ounded Rectangle 9"/>
          <p:cNvSpPr/>
          <p:nvPr/>
        </p:nvSpPr>
        <p:spPr>
          <a:xfrm>
            <a:off x="1294123" y="2985449"/>
            <a:ext cx="8994933" cy="1004660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437253" y="3087437"/>
            <a:ext cx="8661798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Potência acima da viabilidade mínima!!</a:t>
            </a:r>
          </a:p>
          <a:p>
            <a:pPr algn="just" defTabSz="914400" fontAlgn="base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Aproximadamente 60% de autoconsumo do total da ETE.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/>
          <p:nvPr/>
        </p:nvSpPr>
        <p:spPr>
          <a:xfrm>
            <a:off x="1301937" y="185654"/>
            <a:ext cx="8934994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5"/>
          <p:cNvSpPr/>
          <p:nvPr/>
        </p:nvSpPr>
        <p:spPr>
          <a:xfrm>
            <a:off x="1332412" y="182879"/>
            <a:ext cx="7009730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3"/>
          <p:cNvSpPr/>
          <p:nvPr/>
        </p:nvSpPr>
        <p:spPr>
          <a:xfrm>
            <a:off x="1149531" y="182879"/>
            <a:ext cx="84571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9345" y="235130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ounded Rectangle 6"/>
          <p:cNvSpPr/>
          <p:nvPr/>
        </p:nvSpPr>
        <p:spPr>
          <a:xfrm>
            <a:off x="3153402" y="3880848"/>
            <a:ext cx="6568413" cy="2016224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8" name="Oval 7"/>
          <p:cNvSpPr/>
          <p:nvPr/>
        </p:nvSpPr>
        <p:spPr>
          <a:xfrm>
            <a:off x="1728927" y="3592817"/>
            <a:ext cx="2611538" cy="23762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 cmpd="sng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9"/>
          <p:cNvSpPr/>
          <p:nvPr/>
        </p:nvSpPr>
        <p:spPr>
          <a:xfrm>
            <a:off x="3127736" y="1288560"/>
            <a:ext cx="6607935" cy="1867708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1" name="Oval 10"/>
          <p:cNvSpPr/>
          <p:nvPr/>
        </p:nvSpPr>
        <p:spPr>
          <a:xfrm>
            <a:off x="1728927" y="1000529"/>
            <a:ext cx="2564483" cy="23762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 cmpd="sng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Biogás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61556" y="1696743"/>
            <a:ext cx="5347221" cy="1054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   Variação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temporal. </a:t>
            </a:r>
          </a:p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  Eventos de 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chuva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significativa 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diminuíram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a produção de biogás.</a:t>
            </a:r>
            <a:endParaRPr lang="de-DE" sz="1800" dirty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774556" y="4365451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</a:t>
            </a:r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Biogás</a:t>
            </a:r>
            <a:endParaRPr lang="de-DE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361556" y="3880848"/>
            <a:ext cx="532032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   %CH</a:t>
            </a:r>
            <a:r>
              <a:rPr lang="pt-BR" sz="1800" b="1" baseline="-25000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4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pouca variação temporal e espacial</a:t>
            </a:r>
          </a:p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  50% dos resultados entre 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78</a:t>
            </a:r>
            <a:r>
              <a:rPr lang="pt-BR" sz="1800" b="1" dirty="0" smtClean="0">
                <a:solidFill>
                  <a:srgbClr val="006264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e</a:t>
            </a:r>
            <a:r>
              <a:rPr lang="pt-BR" sz="18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81 %</a:t>
            </a:r>
            <a:r>
              <a:rPr lang="pt-BR" sz="1800" b="1" dirty="0" smtClean="0">
                <a:solidFill>
                  <a:srgbClr val="006264"/>
                </a:solidFill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  Aproveitamento em 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CHP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. </a:t>
            </a:r>
            <a:endParaRPr lang="de-DE" sz="1800" dirty="0" smtClean="0">
              <a:cs typeface="Arial" pitchFamily="34" charset="0"/>
            </a:endParaRPr>
          </a:p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  Teor de H</a:t>
            </a:r>
            <a:r>
              <a:rPr lang="pt-BR" sz="1800" baseline="-25000" dirty="0" smtClean="0">
                <a:ea typeface="Times New Roman" pitchFamily="18" charset="0"/>
                <a:cs typeface="Times New Roman" pitchFamily="18" charset="0"/>
              </a:rPr>
              <a:t>2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S variação diária e de estação para estação</a:t>
            </a:r>
          </a:p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  75% dos resultados até 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2400 </a:t>
            </a:r>
            <a:r>
              <a:rPr lang="pt-BR" sz="1800" b="1" dirty="0" err="1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ppm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  Necessidade de tratamento do biogás. </a:t>
            </a:r>
            <a:endParaRPr lang="de-DE" sz="1800" dirty="0" smtClean="0">
              <a:cs typeface="Arial" pitchFamily="34" charset="0"/>
            </a:endParaRPr>
          </a:p>
          <a:p>
            <a:endParaRPr lang="de-DE" sz="18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377616" y="14548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Conclusões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68910" y="1875309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4468910" y="2189108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26"/>
          <p:cNvSpPr/>
          <p:nvPr/>
        </p:nvSpPr>
        <p:spPr>
          <a:xfrm>
            <a:off x="4468910" y="4061993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/>
          <p:cNvSpPr/>
          <p:nvPr/>
        </p:nvSpPr>
        <p:spPr>
          <a:xfrm>
            <a:off x="4468910" y="4359630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4468910" y="4673429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4467414" y="4989403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33"/>
          <p:cNvSpPr/>
          <p:nvPr/>
        </p:nvSpPr>
        <p:spPr>
          <a:xfrm>
            <a:off x="4467414" y="5303202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ctangle 34"/>
          <p:cNvSpPr/>
          <p:nvPr/>
        </p:nvSpPr>
        <p:spPr>
          <a:xfrm>
            <a:off x="4467414" y="5610411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ctangle 35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</a:t>
            </a:r>
            <a:endParaRPr lang="pt-BR" sz="16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6200000">
            <a:off x="-795084" y="1001458"/>
            <a:ext cx="2571094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Conclusões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8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/>
          <p:nvPr/>
        </p:nvSpPr>
        <p:spPr>
          <a:xfrm>
            <a:off x="1332412" y="182879"/>
            <a:ext cx="8934994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5"/>
          <p:cNvSpPr/>
          <p:nvPr/>
        </p:nvSpPr>
        <p:spPr>
          <a:xfrm>
            <a:off x="1332413" y="182879"/>
            <a:ext cx="5384392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3"/>
          <p:cNvSpPr/>
          <p:nvPr/>
        </p:nvSpPr>
        <p:spPr>
          <a:xfrm>
            <a:off x="1149532" y="182879"/>
            <a:ext cx="71178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9345" y="235130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ounded Rectangle 6"/>
          <p:cNvSpPr/>
          <p:nvPr/>
        </p:nvSpPr>
        <p:spPr>
          <a:xfrm>
            <a:off x="3153402" y="3880848"/>
            <a:ext cx="6568413" cy="2016224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8" name="Oval 7"/>
          <p:cNvSpPr/>
          <p:nvPr/>
        </p:nvSpPr>
        <p:spPr>
          <a:xfrm>
            <a:off x="1728927" y="3592817"/>
            <a:ext cx="2611538" cy="23762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 cmpd="sng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9"/>
          <p:cNvSpPr/>
          <p:nvPr/>
        </p:nvSpPr>
        <p:spPr>
          <a:xfrm>
            <a:off x="3127736" y="1288560"/>
            <a:ext cx="6607935" cy="1867708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1" name="Oval 10"/>
          <p:cNvSpPr/>
          <p:nvPr/>
        </p:nvSpPr>
        <p:spPr>
          <a:xfrm>
            <a:off x="1728927" y="1000529"/>
            <a:ext cx="2564483" cy="23762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 cmpd="sng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unitárias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460492" y="1521933"/>
            <a:ext cx="534722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Metano: 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142 NL de CH</a:t>
            </a:r>
            <a:r>
              <a:rPr lang="pt-BR" sz="1800" b="1" baseline="-25000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4</a:t>
            </a:r>
            <a:r>
              <a:rPr lang="pt-BR" sz="18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/</a:t>
            </a:r>
            <a:r>
              <a:rPr lang="pt-BR" sz="1800" b="1" dirty="0" err="1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kgDQO</a:t>
            </a:r>
            <a:r>
              <a:rPr lang="pt-BR" sz="1800" b="1" baseline="-25000" dirty="0" err="1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remov</a:t>
            </a:r>
            <a:r>
              <a:rPr lang="pt-BR" sz="1800" b="1" baseline="-25000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1800" b="1" dirty="0" smtClean="0">
                <a:solidFill>
                  <a:srgbClr val="006264"/>
                </a:solidFill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Remoção de DQO de 88%. </a:t>
            </a:r>
          </a:p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Biogás: </a:t>
            </a:r>
            <a:r>
              <a:rPr lang="pt-BR" sz="1800" b="1" dirty="0" smtClean="0">
                <a:solidFill>
                  <a:srgbClr val="0091FF"/>
                </a:solidFill>
                <a:ea typeface="Times New Roman" pitchFamily="18" charset="0"/>
                <a:cs typeface="Times New Roman" pitchFamily="18" charset="0"/>
              </a:rPr>
              <a:t>17 l/hab.d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pt-BR" sz="1800" b="1" dirty="0" smtClean="0">
                <a:solidFill>
                  <a:srgbClr val="0091FF"/>
                </a:solidFill>
                <a:ea typeface="Times New Roman" pitchFamily="18" charset="0"/>
                <a:cs typeface="Times New Roman" pitchFamily="18" charset="0"/>
              </a:rPr>
              <a:t>89 l/m3 de </a:t>
            </a:r>
            <a:r>
              <a:rPr lang="pt-BR" sz="1800" b="1" dirty="0" err="1" smtClean="0">
                <a:solidFill>
                  <a:srgbClr val="0091FF"/>
                </a:solidFill>
                <a:ea typeface="Times New Roman" pitchFamily="18" charset="0"/>
                <a:cs typeface="Times New Roman" pitchFamily="18" charset="0"/>
              </a:rPr>
              <a:t>esg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e </a:t>
            </a:r>
            <a:r>
              <a:rPr lang="pt-BR" sz="1800" b="1" dirty="0" smtClean="0">
                <a:solidFill>
                  <a:srgbClr val="0091FF"/>
                </a:solidFill>
                <a:ea typeface="Times New Roman" pitchFamily="18" charset="0"/>
                <a:cs typeface="Times New Roman" pitchFamily="18" charset="0"/>
              </a:rPr>
              <a:t>179 l/kg </a:t>
            </a:r>
            <a:r>
              <a:rPr lang="pt-BR" sz="1800" b="1" dirty="0" err="1" smtClean="0">
                <a:solidFill>
                  <a:srgbClr val="0091FF"/>
                </a:solidFill>
                <a:ea typeface="Times New Roman" pitchFamily="18" charset="0"/>
                <a:cs typeface="Times New Roman" pitchFamily="18" charset="0"/>
              </a:rPr>
              <a:t>DQOremovida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ea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de-DE" sz="1800" dirty="0">
              <a:solidFill>
                <a:srgbClr val="0090FE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774556" y="4365451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Perdas</a:t>
            </a:r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biogás</a:t>
            </a:r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539685" y="4049372"/>
            <a:ext cx="532032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V</a:t>
            </a:r>
            <a:r>
              <a:rPr lang="pt-BR" sz="1800" b="1" dirty="0" smtClean="0">
                <a:solidFill>
                  <a:srgbClr val="0090FE"/>
                </a:solidFill>
                <a:cs typeface="Times New Roman" pitchFamily="18" charset="0"/>
              </a:rPr>
              <a:t>azamentos</a:t>
            </a:r>
            <a:r>
              <a:rPr lang="pt-BR" sz="1800" dirty="0" smtClean="0">
                <a:cs typeface="Times New Roman" pitchFamily="18" charset="0"/>
              </a:rPr>
              <a:t> por meio de fissuras para a atmosfera</a:t>
            </a:r>
          </a:p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cs typeface="Times New Roman" pitchFamily="18" charset="0"/>
            </a:endParaRPr>
          </a:p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 smtClean="0">
                <a:solidFill>
                  <a:srgbClr val="0090FE"/>
                </a:solidFill>
                <a:cs typeface="Times New Roman" pitchFamily="18" charset="0"/>
              </a:rPr>
              <a:t>P</a:t>
            </a:r>
            <a:r>
              <a:rPr lang="en-US" sz="1800" b="1" dirty="0" err="1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resentes</a:t>
            </a:r>
            <a:r>
              <a:rPr lang="en-US" sz="1800" b="1" dirty="0" smtClean="0">
                <a:solidFill>
                  <a:srgbClr val="007377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ea typeface="Times New Roman" pitchFamily="18" charset="0"/>
                <a:cs typeface="Times New Roman" pitchFamily="18" charset="0"/>
              </a:rPr>
              <a:t>nos</a:t>
            </a:r>
            <a:r>
              <a:rPr lang="en-US" sz="18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ea typeface="Times New Roman" pitchFamily="18" charset="0"/>
                <a:cs typeface="Times New Roman" pitchFamily="18" charset="0"/>
              </a:rPr>
              <a:t>reatores</a:t>
            </a:r>
            <a:r>
              <a:rPr lang="en-US" sz="18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ea typeface="Times New Roman" pitchFamily="18" charset="0"/>
                <a:cs typeface="Times New Roman" pitchFamily="18" charset="0"/>
              </a:rPr>
              <a:t>mesmo</a:t>
            </a:r>
            <a:r>
              <a:rPr lang="en-US" sz="18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ea typeface="Times New Roman" pitchFamily="18" charset="0"/>
                <a:cs typeface="Times New Roman" pitchFamily="18" charset="0"/>
              </a:rPr>
              <a:t>reformados</a:t>
            </a:r>
            <a:r>
              <a:rPr lang="en-US" sz="1800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cs typeface="Times New Roman" pitchFamily="18" charset="0"/>
              </a:rPr>
              <a:t>Não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podem</a:t>
            </a:r>
            <a:r>
              <a:rPr lang="en-US" sz="1800" dirty="0" smtClean="0">
                <a:cs typeface="Times New Roman" pitchFamily="18" charset="0"/>
              </a:rPr>
              <a:t> ser </a:t>
            </a:r>
            <a:r>
              <a:rPr lang="en-US" sz="1800" dirty="0" err="1" smtClean="0">
                <a:cs typeface="Times New Roman" pitchFamily="18" charset="0"/>
              </a:rPr>
              <a:t>negligenciadas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na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90FE"/>
                </a:solidFill>
                <a:cs typeface="Times New Roman" pitchFamily="18" charset="0"/>
              </a:rPr>
              <a:t>análise</a:t>
            </a:r>
            <a:r>
              <a:rPr lang="en-US" sz="1800" b="1" dirty="0" smtClean="0">
                <a:solidFill>
                  <a:srgbClr val="0090FE"/>
                </a:solidFill>
                <a:cs typeface="Times New Roman" pitchFamily="18" charset="0"/>
              </a:rPr>
              <a:t> de </a:t>
            </a:r>
            <a:r>
              <a:rPr lang="en-US" sz="1800" b="1" dirty="0" err="1" smtClean="0">
                <a:solidFill>
                  <a:srgbClr val="0090FE"/>
                </a:solidFill>
                <a:cs typeface="Times New Roman" pitchFamily="18" charset="0"/>
              </a:rPr>
              <a:t>viabilidade</a:t>
            </a:r>
            <a:r>
              <a:rPr lang="en-US" sz="1800" b="1" dirty="0" smtClean="0">
                <a:solidFill>
                  <a:srgbClr val="0090FE"/>
                </a:solidFill>
                <a:cs typeface="Times New Roman" pitchFamily="18" charset="0"/>
              </a:rPr>
              <a:t>. </a:t>
            </a:r>
            <a:endParaRPr lang="pt-BR" sz="1800" b="1" dirty="0" smtClean="0">
              <a:solidFill>
                <a:srgbClr val="0090FE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377616" y="14548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Conclusões 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Seta para a direita listrada 14"/>
          <p:cNvSpPr/>
          <p:nvPr/>
        </p:nvSpPr>
        <p:spPr>
          <a:xfrm rot="5400000">
            <a:off x="6888210" y="4384179"/>
            <a:ext cx="383241" cy="369794"/>
          </a:xfrm>
          <a:prstGeom prst="stripedRightArrow">
            <a:avLst/>
          </a:prstGeom>
          <a:solidFill>
            <a:srgbClr val="009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/>
          <p:cNvSpPr/>
          <p:nvPr/>
        </p:nvSpPr>
        <p:spPr>
          <a:xfrm>
            <a:off x="4467444" y="4237722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  <a:endParaRPr lang="pt-BR" sz="16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6200000">
            <a:off x="-795084" y="1001458"/>
            <a:ext cx="2571094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Conclusões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9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5"/>
          <p:cNvSpPr/>
          <p:nvPr/>
        </p:nvSpPr>
        <p:spPr>
          <a:xfrm>
            <a:off x="1332412" y="182879"/>
            <a:ext cx="8934994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9345" y="235130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ounded Rectangle 6"/>
          <p:cNvSpPr/>
          <p:nvPr/>
        </p:nvSpPr>
        <p:spPr>
          <a:xfrm>
            <a:off x="3153402" y="2443973"/>
            <a:ext cx="6568413" cy="2016224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8" name="Oval 7"/>
          <p:cNvSpPr/>
          <p:nvPr/>
        </p:nvSpPr>
        <p:spPr>
          <a:xfrm>
            <a:off x="1728927" y="2155942"/>
            <a:ext cx="2611538" cy="23762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 cmpd="sng"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774556" y="292857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</a:t>
            </a:r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</a:t>
            </a:r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elétrica</a:t>
            </a:r>
            <a:endParaRPr lang="de-DE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453247" y="2428631"/>
            <a:ext cx="522514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Potencial atual: </a:t>
            </a:r>
            <a:r>
              <a:rPr lang="pt-BR" sz="1800" b="1" dirty="0" smtClean="0">
                <a:solidFill>
                  <a:srgbClr val="0096FF"/>
                </a:solidFill>
                <a:ea typeface="Times New Roman" pitchFamily="18" charset="0"/>
                <a:cs typeface="Times New Roman" pitchFamily="18" charset="0"/>
              </a:rPr>
              <a:t>397 kW  ≈ 60% de autossuficiência energética</a:t>
            </a:r>
          </a:p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b="1" dirty="0" smtClean="0">
                <a:solidFill>
                  <a:srgbClr val="0096FF"/>
                </a:solidFill>
                <a:ea typeface="Times New Roman" pitchFamily="18" charset="0"/>
                <a:cs typeface="Times New Roman" pitchFamily="18" charset="0"/>
              </a:rPr>
              <a:t>Importante fonte de economia e geração distribuída</a:t>
            </a:r>
            <a:endParaRPr lang="pt-BR" sz="1800" dirty="0" smtClean="0">
              <a:ea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Geração de energia elétrica específica de </a:t>
            </a:r>
            <a:r>
              <a:rPr lang="pt-BR" sz="1800" b="1" dirty="0" smtClean="0">
                <a:solidFill>
                  <a:srgbClr val="0096FF"/>
                </a:solidFill>
                <a:ea typeface="Times New Roman" pitchFamily="18" charset="0"/>
                <a:cs typeface="Times New Roman" pitchFamily="18" charset="0"/>
              </a:rPr>
              <a:t>17,8 kWh/</a:t>
            </a:r>
            <a:r>
              <a:rPr lang="pt-BR" sz="1800" b="1" dirty="0" err="1" smtClean="0">
                <a:solidFill>
                  <a:srgbClr val="0096FF"/>
                </a:solidFill>
                <a:ea typeface="Times New Roman" pitchFamily="18" charset="0"/>
                <a:cs typeface="Times New Roman" pitchFamily="18" charset="0"/>
              </a:rPr>
              <a:t>hab.a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, e potência instalada de </a:t>
            </a:r>
            <a:r>
              <a:rPr lang="pt-BR" sz="1800" b="1" dirty="0" smtClean="0">
                <a:solidFill>
                  <a:srgbClr val="0096FF"/>
                </a:solidFill>
                <a:ea typeface="Times New Roman" pitchFamily="18" charset="0"/>
                <a:cs typeface="Times New Roman" pitchFamily="18" charset="0"/>
              </a:rPr>
              <a:t>20,4 kW 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a cada </a:t>
            </a:r>
            <a:r>
              <a:rPr lang="pt-BR" sz="1800" b="1" dirty="0" smtClean="0">
                <a:solidFill>
                  <a:srgbClr val="0096FF"/>
                </a:solidFill>
                <a:ea typeface="Times New Roman" pitchFamily="18" charset="0"/>
                <a:cs typeface="Times New Roman" pitchFamily="18" charset="0"/>
              </a:rPr>
              <a:t>10 mil</a:t>
            </a:r>
            <a:r>
              <a:rPr lang="pt-BR" sz="1800" dirty="0" smtClean="0">
                <a:ea typeface="Times New Roman" pitchFamily="18" charset="0"/>
                <a:cs typeface="Times New Roman" pitchFamily="18" charset="0"/>
              </a:rPr>
              <a:t> habitantes equivalentes. </a:t>
            </a:r>
            <a:endParaRPr lang="de-DE" sz="1800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377616" y="14548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Conclusões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8704" y="2577282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4408704" y="3237199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26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7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</a:t>
            </a:r>
            <a:endParaRPr lang="pt-BR" sz="16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6200000">
            <a:off x="-795084" y="1001458"/>
            <a:ext cx="2571094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Conclusões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0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31" name="Rectangle 25"/>
          <p:cNvSpPr/>
          <p:nvPr/>
        </p:nvSpPr>
        <p:spPr>
          <a:xfrm>
            <a:off x="4394854" y="3543974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 rot="16200000">
            <a:off x="-1294101" y="1435621"/>
            <a:ext cx="3579624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785835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Recomendações</a:t>
            </a:r>
            <a:endParaRPr lang="pt-BR" sz="32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15360" y="1555379"/>
            <a:ext cx="89383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Investigação detalhada visando comprovar a existência de perda de sólidos do reator e a diminuição de eficiência do reator durante uma maior quantidade de eventos de chuva.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Análise</a:t>
            </a: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 viabilidade econômica considerando os valores de investimento (CAPEX), de operação (OPEX) e de receitas, considerando os valores de tarifa de energia em cada local.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1301931" y="3352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5"/>
          <p:cNvSpPr/>
          <p:nvPr/>
        </p:nvSpPr>
        <p:spPr>
          <a:xfrm>
            <a:off x="1484812" y="335279"/>
            <a:ext cx="420109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1442059" y="1721891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406434" y="2666612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2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65</a:t>
            </a:r>
            <a:endParaRPr lang="pt-BR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30016" y="29788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Trabalhos Futuros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 rot="16200000">
            <a:off x="-1614550" y="1885116"/>
            <a:ext cx="4139741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Agradecimentos</a:t>
            </a:r>
            <a:endParaRPr kumimoji="0" lang="pt-BR" sz="3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301931" y="3352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5"/>
          <p:cNvSpPr/>
          <p:nvPr/>
        </p:nvSpPr>
        <p:spPr>
          <a:xfrm>
            <a:off x="1484812" y="335279"/>
            <a:ext cx="8357457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latin typeface="Lato"/>
              </a:rPr>
              <a:t>Agradecimentos</a:t>
            </a:r>
            <a:endParaRPr lang="pt-BR" sz="3200" b="1" dirty="0">
              <a:latin typeface="Lat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  <a:endParaRPr lang="pt-BR" sz="1600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505469" y="1206380"/>
            <a:ext cx="7006764" cy="351524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</a:rPr>
              <a:t>UFSC – PPGEA – LABEFLU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</a:rPr>
              <a:t>Rotária do Brasil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002060"/>
                </a:solidFill>
              </a:rPr>
              <a:t>UFMG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err="1" smtClean="0">
                <a:solidFill>
                  <a:srgbClr val="002060"/>
                </a:solidFill>
              </a:rPr>
              <a:t>Probiogás</a:t>
            </a:r>
            <a:endParaRPr lang="pt-BR" sz="1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Ministério das Cidades;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GIZ;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Águas do Brasil;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CAESB;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COPASA;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SAAE Itabira;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SABESP;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SANASA;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SANEPAR;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2060"/>
                </a:solidFill>
              </a:rPr>
              <a:t>SANESUL; e 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err="1" smtClean="0">
                <a:solidFill>
                  <a:srgbClr val="002060"/>
                </a:solidFill>
              </a:rPr>
              <a:t>SeMAE</a:t>
            </a:r>
            <a:r>
              <a:rPr lang="pt-BR" sz="1800" b="1" dirty="0" smtClean="0">
                <a:solidFill>
                  <a:srgbClr val="002060"/>
                </a:solidFill>
              </a:rPr>
              <a:t> Rio Preto. </a:t>
            </a:r>
            <a:endParaRPr lang="de-DE" sz="1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193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1301931" y="3352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5"/>
          <p:cNvSpPr/>
          <p:nvPr/>
        </p:nvSpPr>
        <p:spPr>
          <a:xfrm>
            <a:off x="1484812" y="335279"/>
            <a:ext cx="8164155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latin typeface="Lato"/>
              </a:rPr>
              <a:t>Obrigada pela atenção!</a:t>
            </a:r>
            <a:endParaRPr lang="pt-BR" sz="3200" b="1" dirty="0">
              <a:latin typeface="Lat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  <a:endParaRPr lang="pt-BR" sz="1600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8193" name="Picture 1" descr="C:\Users\E320-i3\Documents\ENS\Fotos equipamentos\Manutenção e Calibração Union\IMG_1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215" y="1132764"/>
            <a:ext cx="7902054" cy="5268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9873" y="1207355"/>
            <a:ext cx="9036844" cy="42304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sz="1600" dirty="0" smtClean="0"/>
              <a:t>CABRAL, B. G. C.; PLATZER, C. J.; ROSENFELDT, S.; HOFFMANN, H.; CHERNICHARO </a:t>
            </a:r>
            <a:r>
              <a:rPr lang="pt-BR" sz="1600" dirty="0" err="1" smtClean="0"/>
              <a:t>C.A.L.</a:t>
            </a:r>
            <a:r>
              <a:rPr lang="pt-BR" sz="1600" dirty="0" smtClean="0"/>
              <a:t> Caracterização do biogás gerado no tratamento de efluentes domésticos em reatores UASB no Brasil. 28º Congresso Brasileiro de Engenharia Sanitária e Ambiental, 2015. </a:t>
            </a:r>
            <a:endParaRPr lang="de-DE" sz="1600" dirty="0" smtClean="0"/>
          </a:p>
          <a:p>
            <a:pPr>
              <a:buNone/>
            </a:pPr>
            <a:r>
              <a:rPr lang="pt-BR" sz="1600" dirty="0" smtClean="0"/>
              <a:t>CABRAL, B. G. C. Avaliação da produção de biogás para fins energéticos em reatores anaeróbios tratando esgoto sanitário. Dissertação (mestrado). Programa de Pós-graduação em Engenharia Ambiental - UFSC. Florianópolis. 2016.</a:t>
            </a:r>
          </a:p>
          <a:p>
            <a:pPr>
              <a:buNone/>
            </a:pPr>
            <a:r>
              <a:rPr lang="pt-BR" sz="1600" dirty="0" smtClean="0"/>
              <a:t>CHERNICHARO, C. A. L. Reatores anaeróbios. 2. ed. Belo Horizonte: Departamento de Engenharia Sanitária e Ambiental. Universidade Federal de Minas Gerais, 2007. 380 p. (Princípios do tratamento biológico de águas </a:t>
            </a:r>
            <a:r>
              <a:rPr lang="pt-BR" sz="1600" dirty="0" err="1" smtClean="0"/>
              <a:t>residuárias</a:t>
            </a:r>
            <a:r>
              <a:rPr lang="pt-BR" sz="1600" dirty="0" smtClean="0"/>
              <a:t>, v.5).</a:t>
            </a:r>
          </a:p>
          <a:p>
            <a:pPr>
              <a:buNone/>
            </a:pPr>
            <a:r>
              <a:rPr lang="de-DE" sz="1600" dirty="0" smtClean="0"/>
              <a:t>CHERNICHARO, C. A. L. et al. </a:t>
            </a:r>
            <a:r>
              <a:rPr lang="en-US" sz="1600" dirty="0" smtClean="0"/>
              <a:t>Anaerobic sewage treatment: state of the art, constraints and challenges. Reviews In Environmental Science And Bio/technology, [</a:t>
            </a:r>
            <a:r>
              <a:rPr lang="en-US" sz="1600" dirty="0" err="1" smtClean="0"/>
              <a:t>s.l</a:t>
            </a:r>
            <a:r>
              <a:rPr lang="en-US" sz="1600" dirty="0" smtClean="0"/>
              <a:t>.], v. 14, n. 4, p.649-679, 21 set. 2015. </a:t>
            </a:r>
            <a:r>
              <a:rPr lang="pt-BR" sz="1600" dirty="0" err="1" smtClean="0"/>
              <a:t>Springer</a:t>
            </a:r>
            <a:r>
              <a:rPr lang="pt-BR" sz="1600" dirty="0" smtClean="0"/>
              <a:t> </a:t>
            </a:r>
            <a:r>
              <a:rPr lang="pt-BR" sz="1600" dirty="0" err="1" smtClean="0"/>
              <a:t>Science</a:t>
            </a:r>
            <a:r>
              <a:rPr lang="pt-BR" sz="1600" dirty="0" smtClean="0"/>
              <a:t> + Business Media. </a:t>
            </a:r>
            <a:r>
              <a:rPr lang="pt-BR" sz="1600" dirty="0" smtClean="0">
                <a:hlinkClick r:id="rId2"/>
              </a:rPr>
              <a:t>http://dx.doi.org/10.1007/s11157-015-9377-3</a:t>
            </a:r>
            <a:r>
              <a:rPr lang="pt-BR" sz="1600" dirty="0" smtClean="0"/>
              <a:t>.</a:t>
            </a:r>
            <a:endParaRPr lang="de-DE" sz="1600" dirty="0" smtClean="0"/>
          </a:p>
          <a:p>
            <a:pPr>
              <a:buNone/>
            </a:pPr>
            <a:r>
              <a:rPr lang="en-US" sz="1600" dirty="0" smtClean="0"/>
              <a:t>LOBATO, L.C.S., </a:t>
            </a:r>
            <a:r>
              <a:rPr lang="en-US" sz="1600" dirty="0" err="1" smtClean="0"/>
              <a:t>Chernicharo</a:t>
            </a:r>
            <a:r>
              <a:rPr lang="en-US" sz="1600" dirty="0" smtClean="0"/>
              <a:t>, C.A.L., Souza C.L. (2012). Estimates of methane loss and energy recovery potential in anaerobic reactors treating domestic wastewater. </a:t>
            </a:r>
            <a:r>
              <a:rPr lang="en-US" sz="1600" i="1" dirty="0" smtClean="0"/>
              <a:t>Water Science and Technology</a:t>
            </a:r>
            <a:r>
              <a:rPr lang="en-US" sz="1600" dirty="0" smtClean="0"/>
              <a:t>, 66 (12)  2745-2753.</a:t>
            </a:r>
            <a:endParaRPr lang="de-DE" sz="1600" dirty="0" smtClean="0"/>
          </a:p>
          <a:p>
            <a:pPr hangingPunct="0">
              <a:buNone/>
            </a:pPr>
            <a:r>
              <a:rPr lang="en-GB" sz="1600" dirty="0" smtClean="0"/>
              <a:t>NOYOLA, A.; MORGAN-SAGASTUME, J.M.; LÓPEZ-HERNÁNDEZ, J.E. Treatment of biogas produced in anaerobic reactors for domestic wastewater: odour control and energy/resource recovery. </a:t>
            </a:r>
            <a:r>
              <a:rPr lang="pt-BR" sz="1600" dirty="0" err="1" smtClean="0"/>
              <a:t>Reviews</a:t>
            </a:r>
            <a:r>
              <a:rPr lang="pt-BR" sz="1600" dirty="0" smtClean="0"/>
              <a:t> in </a:t>
            </a:r>
            <a:r>
              <a:rPr lang="pt-BR" sz="1600" dirty="0" err="1" smtClean="0"/>
              <a:t>Environmental</a:t>
            </a:r>
            <a:r>
              <a:rPr lang="pt-BR" sz="1600" dirty="0" smtClean="0"/>
              <a:t> </a:t>
            </a:r>
            <a:r>
              <a:rPr lang="pt-BR" sz="1600" dirty="0" err="1" smtClean="0"/>
              <a:t>Sciences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Bio/</a:t>
            </a:r>
            <a:r>
              <a:rPr lang="pt-BR" sz="1600" dirty="0" err="1" smtClean="0"/>
              <a:t>Technology</a:t>
            </a:r>
            <a:r>
              <a:rPr lang="pt-BR" sz="1600" dirty="0" smtClean="0"/>
              <a:t>, v.5, p. 93-114. 2006. </a:t>
            </a:r>
            <a:endParaRPr lang="de-DE" sz="1600" dirty="0" smtClean="0"/>
          </a:p>
          <a:p>
            <a:pPr hangingPunct="0">
              <a:buNone/>
            </a:pPr>
            <a:r>
              <a:rPr lang="pt-BR" sz="1600" dirty="0" smtClean="0"/>
              <a:t>POSSETTI, G. R. C.; JASINSKI, V. P.; MESQUITA, N. C.; KRIGUEL, K.; CARNEIRO, C. Medições em tempo real do biogás produzido em reatores UASB alimentados com esgoto doméstico. In: Anais do 27º Congresso Brasileiro de Engenharia Sanitária e Ambiental, 2013.</a:t>
            </a:r>
          </a:p>
          <a:p>
            <a:pPr hangingPunct="0">
              <a:buNone/>
            </a:pPr>
            <a:r>
              <a:rPr lang="pt-BR" sz="1600" dirty="0" smtClean="0"/>
              <a:t>SILVA, T. C. F.; POSSETTI, G. R. C.; COELHO, S. Avaliação do Potencial de Produção de Energia a partir do Biogás Gerado no Tratamento de Esgotos Domésticos. In: Congresso Brasileiro de Planejamento Energético,</a:t>
            </a:r>
            <a:r>
              <a:rPr lang="pt-BR" sz="1600" b="1" dirty="0" smtClean="0"/>
              <a:t> Anais... </a:t>
            </a:r>
            <a:r>
              <a:rPr lang="pt-BR" sz="1600" dirty="0" smtClean="0"/>
              <a:t>Florianópolis, ago. 2014.</a:t>
            </a:r>
            <a:endParaRPr lang="de-DE" sz="1600" dirty="0" smtClean="0"/>
          </a:p>
          <a:p>
            <a:pPr hangingPunct="0">
              <a:buNone/>
            </a:pPr>
            <a:endParaRPr lang="de-DE" sz="1600" dirty="0" smtClean="0"/>
          </a:p>
          <a:p>
            <a:pPr>
              <a:buNone/>
            </a:pPr>
            <a:endParaRPr lang="de-DE" sz="1600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1301931" y="3352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1484812" y="335279"/>
            <a:ext cx="8357457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latin typeface="Lato"/>
              </a:rPr>
              <a:t>Referências</a:t>
            </a:r>
            <a:endParaRPr lang="pt-BR" sz="3200" b="1" dirty="0">
              <a:latin typeface="Lat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" y="0"/>
            <a:ext cx="10472064" cy="6667500"/>
          </a:xfrm>
        </p:spPr>
      </p:pic>
      <p:sp>
        <p:nvSpPr>
          <p:cNvPr id="16" name="Retângulo 15"/>
          <p:cNvSpPr/>
          <p:nvPr/>
        </p:nvSpPr>
        <p:spPr>
          <a:xfrm>
            <a:off x="1213658" y="4023360"/>
            <a:ext cx="3840480" cy="234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71508" y="4256118"/>
            <a:ext cx="39600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0FE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Lato"/>
              </a:rPr>
              <a:t>Vazamentos e dissolvido no efluente</a:t>
            </a:r>
            <a:endParaRPr lang="de-DE" sz="1800" dirty="0">
              <a:solidFill>
                <a:schemeClr val="bg1">
                  <a:lumMod val="50000"/>
                </a:schemeClr>
              </a:solidFill>
              <a:latin typeface="Lato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00497" y="4821375"/>
            <a:ext cx="8977745" cy="1000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dirty="0" smtClean="0">
                <a:solidFill>
                  <a:srgbClr val="10253F"/>
                </a:solidFill>
                <a:latin typeface="Lato"/>
              </a:rPr>
              <a:t>Para avaliar a </a:t>
            </a:r>
            <a:r>
              <a:rPr lang="pt-BR" sz="1800" b="1" dirty="0" smtClean="0">
                <a:solidFill>
                  <a:srgbClr val="0090FE"/>
                </a:solidFill>
                <a:latin typeface="Lato"/>
              </a:rPr>
              <a:t>viabilidade</a:t>
            </a:r>
            <a:r>
              <a:rPr lang="pt-BR" sz="1800" dirty="0" smtClean="0">
                <a:solidFill>
                  <a:srgbClr val="0090FE"/>
                </a:solidFill>
                <a:latin typeface="Lato"/>
              </a:rPr>
              <a:t> </a:t>
            </a:r>
            <a:r>
              <a:rPr lang="pt-BR" sz="1800" dirty="0" smtClean="0">
                <a:solidFill>
                  <a:srgbClr val="10253F"/>
                </a:solidFill>
                <a:latin typeface="Lato"/>
              </a:rPr>
              <a:t>do aproveitamento do biogás gerado: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800" dirty="0" smtClean="0">
                <a:latin typeface="Lato"/>
              </a:rPr>
              <a:t>aprofundar </a:t>
            </a:r>
            <a:r>
              <a:rPr lang="pt-BR" sz="1800" b="1" dirty="0" smtClean="0">
                <a:solidFill>
                  <a:srgbClr val="0090FE"/>
                </a:solidFill>
                <a:latin typeface="Lato"/>
              </a:rPr>
              <a:t>o entendimento </a:t>
            </a:r>
            <a:r>
              <a:rPr lang="pt-BR" sz="1800" dirty="0" smtClean="0">
                <a:solidFill>
                  <a:srgbClr val="10253F"/>
                </a:solidFill>
                <a:latin typeface="Lato"/>
              </a:rPr>
              <a:t>sobre a </a:t>
            </a:r>
            <a:r>
              <a:rPr lang="pt-BR" sz="1800" b="1" dirty="0" smtClean="0">
                <a:solidFill>
                  <a:srgbClr val="0090FE"/>
                </a:solidFill>
                <a:latin typeface="Lato"/>
              </a:rPr>
              <a:t>quantidade de biogás </a:t>
            </a:r>
            <a:r>
              <a:rPr lang="pt-BR" sz="1800" dirty="0" smtClean="0">
                <a:solidFill>
                  <a:srgbClr val="10253F"/>
                </a:solidFill>
                <a:latin typeface="Lato"/>
              </a:rPr>
              <a:t>efetivamente</a:t>
            </a:r>
            <a:r>
              <a:rPr lang="pt-BR" sz="1800" b="1" dirty="0" smtClean="0">
                <a:solidFill>
                  <a:srgbClr val="10253F"/>
                </a:solidFill>
                <a:latin typeface="Lato"/>
              </a:rPr>
              <a:t> </a:t>
            </a:r>
            <a:r>
              <a:rPr lang="pt-BR" sz="1800" b="1" dirty="0" smtClean="0">
                <a:solidFill>
                  <a:srgbClr val="0090FE"/>
                </a:solidFill>
                <a:latin typeface="Lato"/>
              </a:rPr>
              <a:t>disponível </a:t>
            </a:r>
            <a:r>
              <a:rPr lang="pt-BR" sz="1800" dirty="0" smtClean="0">
                <a:latin typeface="Lato"/>
              </a:rPr>
              <a:t>para aproveitamento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82325" y="4753456"/>
            <a:ext cx="9142329" cy="1172289"/>
          </a:xfrm>
          <a:prstGeom prst="roundRect">
            <a:avLst>
              <a:gd name="adj" fmla="val 994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Projeto de medições em andamento do 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PROBIOGÁS</a:t>
            </a: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 (fruto de uma cooperação técnica entre a 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SNSA</a:t>
            </a:r>
            <a:r>
              <a:rPr lang="pt-BR" sz="2200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do 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Ministério das Cidades </a:t>
            </a: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e a 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Deutsche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Gesellschaft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für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Internationale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Zusammenarbeit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GmbH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dirty="0" smtClean="0">
                <a:solidFill>
                  <a:srgbClr val="0090FE"/>
                </a:solidFill>
                <a:latin typeface="+mn-lt"/>
              </a:rPr>
              <a:t>-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GIZ</a:t>
            </a: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893083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/>
          <a:srcRect l="34876" t="27838" r="26777" b="10588"/>
          <a:stretch>
            <a:fillRect/>
          </a:stretch>
        </p:blipFill>
        <p:spPr bwMode="auto">
          <a:xfrm>
            <a:off x="2081048" y="1135118"/>
            <a:ext cx="6321973" cy="5060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991223" y="4663898"/>
            <a:ext cx="7013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002060"/>
                </a:solidFill>
              </a:rPr>
              <a:t>Região Sul</a:t>
            </a:r>
          </a:p>
          <a:p>
            <a:r>
              <a:rPr lang="pt-BR" sz="1800" b="1" dirty="0" smtClean="0">
                <a:solidFill>
                  <a:srgbClr val="002060"/>
                </a:solidFill>
              </a:rPr>
              <a:t>Região Centro-Oeste</a:t>
            </a:r>
          </a:p>
          <a:p>
            <a:r>
              <a:rPr lang="pt-BR" sz="1800" b="1" dirty="0" smtClean="0">
                <a:solidFill>
                  <a:srgbClr val="002060"/>
                </a:solidFill>
              </a:rPr>
              <a:t>Região Sudeste</a:t>
            </a:r>
            <a:endParaRPr lang="de-DE" sz="18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5"/>
          <p:cNvSpPr/>
          <p:nvPr/>
        </p:nvSpPr>
        <p:spPr>
          <a:xfrm>
            <a:off x="1332413" y="182879"/>
            <a:ext cx="3871354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latin typeface="Lato"/>
              </a:rPr>
              <a:t>ETE visitadas</a:t>
            </a:r>
            <a:endParaRPr lang="pt-BR" sz="2800" b="1" dirty="0">
              <a:latin typeface="Lato"/>
            </a:endParaRP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 rot="16200000">
            <a:off x="-1537629" y="1537631"/>
            <a:ext cx="4157379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Materiais e Métodos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8" t="75512" r="20688"/>
          <a:stretch>
            <a:fillRect/>
          </a:stretch>
        </p:blipFill>
        <p:spPr>
          <a:xfrm>
            <a:off x="1230284" y="1579418"/>
            <a:ext cx="9010996" cy="3241964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333772" y="2354815"/>
          <a:ext cx="8433646" cy="1121664"/>
        </p:xfrm>
        <a:graphic>
          <a:graphicData uri="http://schemas.openxmlformats.org/drawingml/2006/table">
            <a:tbl>
              <a:tblPr/>
              <a:tblGrid>
                <a:gridCol w="806894"/>
                <a:gridCol w="1858006"/>
                <a:gridCol w="1735358"/>
                <a:gridCol w="1129649"/>
                <a:gridCol w="1530944"/>
                <a:gridCol w="1372795"/>
              </a:tblGrid>
              <a:tr h="74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Reator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DQO 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afluente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600" dirty="0" err="1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/L)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Vazão 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de esgoto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(l/s)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População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de projeto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(hab.)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Temp. média anual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600" baseline="30000" dirty="0" err="1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t-BR" sz="1600" dirty="0" err="1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Pluviometria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(mm/a)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UASB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Lato"/>
                          <a:ea typeface="Times New Roman"/>
                          <a:cs typeface="Times New Roman"/>
                        </a:rPr>
                        <a:t>470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90FE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433,57</a:t>
                      </a:r>
                      <a:endParaRPr lang="de-DE" sz="1600" b="1" dirty="0">
                        <a:solidFill>
                          <a:srgbClr val="0090FE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ato"/>
                          <a:ea typeface="Times New Roman"/>
                          <a:cs typeface="Times New Roman"/>
                        </a:rPr>
                        <a:t>250.000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20,00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ato"/>
                          <a:ea typeface="Times New Roman"/>
                          <a:cs typeface="Times New Roman"/>
                        </a:rPr>
                        <a:t>1350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/>
          <p:nvPr/>
        </p:nvSpPr>
        <p:spPr>
          <a:xfrm>
            <a:off x="1062919" y="328664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5"/>
          <p:cNvSpPr/>
          <p:nvPr/>
        </p:nvSpPr>
        <p:spPr>
          <a:xfrm>
            <a:off x="1206284" y="356305"/>
            <a:ext cx="7685467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77451" y="202770"/>
            <a:ext cx="7856189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Características da estação monitorada</a:t>
            </a:r>
            <a:endParaRPr lang="pt-BR" sz="32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4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6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464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1564</Words>
  <Application>Microsoft Office PowerPoint</Application>
  <PresentationFormat>Personalizar</PresentationFormat>
  <Paragraphs>277</Paragraphs>
  <Slides>31</Slides>
  <Notes>13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Office Theme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Resultados e Discussão</vt:lpstr>
      <vt:lpstr>Resultados e Discussão</vt:lpstr>
      <vt:lpstr>Resultados e Discussão</vt:lpstr>
      <vt:lpstr>Slide 32</vt:lpstr>
      <vt:lpstr>Resultados e Discussão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x</dc:title>
  <dc:creator>Felix Huang</dc:creator>
  <cp:lastModifiedBy>E320-i3</cp:lastModifiedBy>
  <cp:revision>58</cp:revision>
  <dcterms:created xsi:type="dcterms:W3CDTF">2016-05-09T15:33:19Z</dcterms:created>
  <dcterms:modified xsi:type="dcterms:W3CDTF">2016-05-17T12:17:14Z</dcterms:modified>
</cp:coreProperties>
</file>