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2" r:id="rId2"/>
    <p:sldMasterId id="2147483656" r:id="rId3"/>
    <p:sldMasterId id="2147483685" r:id="rId4"/>
    <p:sldMasterId id="2147483687" r:id="rId5"/>
    <p:sldMasterId id="2147483689" r:id="rId6"/>
  </p:sldMasterIdLst>
  <p:notesMasterIdLst>
    <p:notesMasterId r:id="rId106"/>
  </p:notesMasterIdLst>
  <p:handoutMasterIdLst>
    <p:handoutMasterId r:id="rId107"/>
  </p:handoutMasterIdLst>
  <p:sldIdLst>
    <p:sldId id="530" r:id="rId7"/>
    <p:sldId id="263" r:id="rId8"/>
    <p:sldId id="332" r:id="rId9"/>
    <p:sldId id="419" r:id="rId10"/>
    <p:sldId id="424" r:id="rId11"/>
    <p:sldId id="498" r:id="rId12"/>
    <p:sldId id="430" r:id="rId13"/>
    <p:sldId id="431" r:id="rId14"/>
    <p:sldId id="573" r:id="rId15"/>
    <p:sldId id="574" r:id="rId16"/>
    <p:sldId id="578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79" r:id="rId26"/>
    <p:sldId id="581" r:id="rId27"/>
    <p:sldId id="582" r:id="rId28"/>
    <p:sldId id="583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601" r:id="rId47"/>
    <p:sldId id="602" r:id="rId48"/>
    <p:sldId id="603" r:id="rId49"/>
    <p:sldId id="604" r:id="rId50"/>
    <p:sldId id="605" r:id="rId51"/>
    <p:sldId id="606" r:id="rId52"/>
    <p:sldId id="607" r:id="rId53"/>
    <p:sldId id="608" r:id="rId54"/>
    <p:sldId id="609" r:id="rId55"/>
    <p:sldId id="610" r:id="rId56"/>
    <p:sldId id="611" r:id="rId57"/>
    <p:sldId id="612" r:id="rId58"/>
    <p:sldId id="613" r:id="rId59"/>
    <p:sldId id="614" r:id="rId60"/>
    <p:sldId id="615" r:id="rId61"/>
    <p:sldId id="616" r:id="rId62"/>
    <p:sldId id="617" r:id="rId63"/>
    <p:sldId id="618" r:id="rId64"/>
    <p:sldId id="619" r:id="rId65"/>
    <p:sldId id="620" r:id="rId66"/>
    <p:sldId id="621" r:id="rId67"/>
    <p:sldId id="622" r:id="rId68"/>
    <p:sldId id="623" r:id="rId69"/>
    <p:sldId id="624" r:id="rId70"/>
    <p:sldId id="625" r:id="rId71"/>
    <p:sldId id="626" r:id="rId72"/>
    <p:sldId id="627" r:id="rId73"/>
    <p:sldId id="628" r:id="rId74"/>
    <p:sldId id="629" r:id="rId75"/>
    <p:sldId id="630" r:id="rId76"/>
    <p:sldId id="559" r:id="rId77"/>
    <p:sldId id="572" r:id="rId78"/>
    <p:sldId id="445" r:id="rId79"/>
    <p:sldId id="420" r:id="rId80"/>
    <p:sldId id="421" r:id="rId81"/>
    <p:sldId id="422" r:id="rId82"/>
    <p:sldId id="561" r:id="rId83"/>
    <p:sldId id="423" r:id="rId84"/>
    <p:sldId id="448" r:id="rId85"/>
    <p:sldId id="449" r:id="rId86"/>
    <p:sldId id="563" r:id="rId87"/>
    <p:sldId id="328" r:id="rId88"/>
    <p:sldId id="410" r:id="rId89"/>
    <p:sldId id="411" r:id="rId90"/>
    <p:sldId id="577" r:id="rId91"/>
    <p:sldId id="562" r:id="rId92"/>
    <p:sldId id="550" r:id="rId93"/>
    <p:sldId id="554" r:id="rId94"/>
    <p:sldId id="564" r:id="rId95"/>
    <p:sldId id="575" r:id="rId96"/>
    <p:sldId id="576" r:id="rId97"/>
    <p:sldId id="540" r:id="rId98"/>
    <p:sldId id="533" r:id="rId99"/>
    <p:sldId id="535" r:id="rId100"/>
    <p:sldId id="552" r:id="rId101"/>
    <p:sldId id="553" r:id="rId102"/>
    <p:sldId id="534" r:id="rId103"/>
    <p:sldId id="538" r:id="rId104"/>
    <p:sldId id="261" r:id="rId105"/>
  </p:sldIdLst>
  <p:sldSz cx="9144000" cy="6858000" type="screen4x3"/>
  <p:notesSz cx="6811963" cy="99456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E3E27"/>
    <a:srgbClr val="15655B"/>
    <a:srgbClr val="00B0F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>
      <p:cViewPr varScale="1">
        <p:scale>
          <a:sx n="92" d="100"/>
          <a:sy n="92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viewProps" Target="view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2E9157-3A58-428D-996D-E95586FF3AA4}" type="datetimeFigureOut">
              <a:rPr lang="pt-BR"/>
              <a:pPr>
                <a:defRPr/>
              </a:pPr>
              <a:t>19/06/2017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B13246-6FF8-4E0E-A681-39FA5BD42C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8D23A-233E-4615-BA27-690AC0C07E4E}" type="datetimeFigureOut">
              <a:rPr lang="pt-BR"/>
              <a:pPr>
                <a:defRPr/>
              </a:pPr>
              <a:t>19/06/2017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879" y="4724759"/>
            <a:ext cx="5450207" cy="4475083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3A7DE-072A-4DC8-B5B5-8CAB5AEC6A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91D558-12C0-4495-A6FE-60CC03F22232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/>
          </a:p>
        </p:txBody>
      </p:sp>
      <p:sp>
        <p:nvSpPr>
          <p:cNvPr id="5" name="Espaço Reservado para Cabeçalho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Dempenho de uma EPAR a partir de esgoto domésitco usando MBR (ABES 2015)</a:t>
            </a:r>
          </a:p>
        </p:txBody>
      </p:sp>
    </p:spTree>
    <p:extLst>
      <p:ext uri="{BB962C8B-B14F-4D97-AF65-F5344CB8AC3E}">
        <p14:creationId xmlns:p14="http://schemas.microsoft.com/office/powerpoint/2010/main" val="176983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218460-1B2D-4BE3-9D4A-F28F427E7A0C}" type="slidenum">
              <a:rPr lang="pt-BR" altLang="pt-BR">
                <a:solidFill>
                  <a:prstClr val="black"/>
                </a:solidFill>
              </a:rPr>
              <a:pPr eaLnBrk="1" hangingPunct="1"/>
              <a:t>34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8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EEDD93-1A46-495D-B7C6-1F0E4D51DEE3}" type="slidenum">
              <a:rPr lang="pt-BR" altLang="pt-BR">
                <a:solidFill>
                  <a:prstClr val="black"/>
                </a:solidFill>
              </a:rPr>
              <a:pPr eaLnBrk="1" hangingPunct="1"/>
              <a:t>35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02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FCCBAF-9887-4D95-BFB2-6B8E49097E0F}" type="slidenum">
              <a:rPr lang="pt-BR" altLang="pt-BR">
                <a:solidFill>
                  <a:prstClr val="black"/>
                </a:solidFill>
              </a:rPr>
              <a:pPr eaLnBrk="1" hangingPunct="1"/>
              <a:t>36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95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AC1A28-2A6B-4D9F-BDE6-CAA610130349}" type="slidenum">
              <a:rPr lang="pt-BR" altLang="pt-BR">
                <a:solidFill>
                  <a:prstClr val="black"/>
                </a:solidFill>
              </a:rPr>
              <a:pPr eaLnBrk="1" hangingPunct="1"/>
              <a:t>37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33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B5707C-EF19-4E45-8984-A053FB544912}" type="slidenum">
              <a:rPr lang="pt-BR" altLang="pt-BR">
                <a:solidFill>
                  <a:prstClr val="black"/>
                </a:solidFill>
              </a:rPr>
              <a:pPr eaLnBrk="1" hangingPunct="1"/>
              <a:t>38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85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E6B1D6-D889-4E3D-A79C-0DDE8FF7C46B}" type="slidenum">
              <a:rPr lang="pt-BR" altLang="pt-BR">
                <a:solidFill>
                  <a:prstClr val="black"/>
                </a:solidFill>
              </a:rPr>
              <a:pPr eaLnBrk="1" hangingPunct="1"/>
              <a:t>39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33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89481F-29C5-4829-828B-90366FB37A0E}" type="slidenum">
              <a:rPr lang="pt-BR" altLang="pt-BR">
                <a:solidFill>
                  <a:prstClr val="black"/>
                </a:solidFill>
              </a:rPr>
              <a:pPr eaLnBrk="1" hangingPunct="1"/>
              <a:t>40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46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4AAB9A-F2B1-46CD-A597-5536A3D291D8}" type="slidenum">
              <a:rPr lang="pt-BR" altLang="pt-BR">
                <a:solidFill>
                  <a:prstClr val="black"/>
                </a:solidFill>
              </a:rPr>
              <a:pPr eaLnBrk="1" hangingPunct="1"/>
              <a:t>41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19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4A4004-B59F-4124-91FA-87E167279A4D}" type="slidenum">
              <a:rPr lang="pt-BR" altLang="pt-BR">
                <a:solidFill>
                  <a:prstClr val="black"/>
                </a:solidFill>
              </a:rPr>
              <a:pPr eaLnBrk="1" hangingPunct="1"/>
              <a:t>42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19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09CB4A-51C8-4F98-B638-222E6AC2F869}" type="slidenum">
              <a:rPr lang="pt-BR" altLang="pt-BR">
                <a:solidFill>
                  <a:prstClr val="black"/>
                </a:solidFill>
              </a:rPr>
              <a:pPr eaLnBrk="1" hangingPunct="1"/>
              <a:t>43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5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799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DF3E42-26FD-4460-9BE8-D2EBF9ADEAB2}" type="slidenum">
              <a:rPr lang="pt-BR" altLang="pt-BR">
                <a:solidFill>
                  <a:prstClr val="black"/>
                </a:solidFill>
              </a:rPr>
              <a:pPr eaLnBrk="1" hangingPunct="1"/>
              <a:t>44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75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FA65F6-31A3-4D63-B3E8-D0A24CBC799A}" type="slidenum">
              <a:rPr lang="pt-BR" altLang="pt-BR">
                <a:solidFill>
                  <a:prstClr val="black"/>
                </a:solidFill>
              </a:rPr>
              <a:pPr eaLnBrk="1" hangingPunct="1"/>
              <a:t>45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74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425B95-6F3A-4CF2-9EAD-BD9CADFBEC7B}" type="slidenum">
              <a:rPr lang="pt-BR" altLang="pt-BR">
                <a:solidFill>
                  <a:prstClr val="black"/>
                </a:solidFill>
              </a:rPr>
              <a:pPr eaLnBrk="1" hangingPunct="1"/>
              <a:t>46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DD7CC2-2C19-419D-B9BF-FDACB8AC3F9C}" type="slidenum">
              <a:rPr lang="pt-BR" altLang="pt-BR">
                <a:solidFill>
                  <a:prstClr val="black"/>
                </a:solidFill>
              </a:rPr>
              <a:pPr eaLnBrk="1" hangingPunct="1"/>
              <a:t>47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23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EE6148-4D68-4215-87B8-4D1827927775}" type="slidenum">
              <a:rPr lang="pt-BR" altLang="pt-BR">
                <a:solidFill>
                  <a:prstClr val="black"/>
                </a:solidFill>
              </a:rPr>
              <a:pPr eaLnBrk="1" hangingPunct="1"/>
              <a:t>48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95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CC3A47-7661-4DE0-B098-E45D01694604}" type="slidenum">
              <a:rPr lang="pt-BR" altLang="pt-BR">
                <a:solidFill>
                  <a:prstClr val="black"/>
                </a:solidFill>
              </a:rPr>
              <a:pPr eaLnBrk="1" hangingPunct="1"/>
              <a:t>49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61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6AF01C-0B46-4B38-96C9-EB2051E26011}" type="slidenum">
              <a:rPr lang="pt-BR" altLang="pt-BR">
                <a:solidFill>
                  <a:prstClr val="black"/>
                </a:solidFill>
              </a:rPr>
              <a:pPr eaLnBrk="1" hangingPunct="1"/>
              <a:t>50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9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F8D7DA-D856-4883-8576-74DAEDEA1D2F}" type="slidenum">
              <a:rPr lang="pt-BR" altLang="pt-BR">
                <a:solidFill>
                  <a:prstClr val="black"/>
                </a:solidFill>
              </a:rPr>
              <a:pPr eaLnBrk="1" hangingPunct="1"/>
              <a:t>51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17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DF9730-F947-4598-AD85-1CD7D2511B53}" type="slidenum">
              <a:rPr lang="pt-BR" altLang="pt-BR">
                <a:solidFill>
                  <a:prstClr val="black"/>
                </a:solidFill>
              </a:rPr>
              <a:pPr eaLnBrk="1" hangingPunct="1"/>
              <a:t>52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03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B4CA2B-F334-4AC1-AD89-3486A89AF247}" type="slidenum">
              <a:rPr lang="pt-BR" altLang="pt-BR">
                <a:solidFill>
                  <a:prstClr val="black"/>
                </a:solidFill>
              </a:rPr>
              <a:pPr eaLnBrk="1" hangingPunct="1"/>
              <a:t>53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8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85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6882D-1B4B-4521-893F-DF8806AC7EFF}" type="slidenum">
              <a:rPr lang="pt-BR" altLang="pt-BR">
                <a:solidFill>
                  <a:prstClr val="black"/>
                </a:solidFill>
              </a:rPr>
              <a:pPr eaLnBrk="1" hangingPunct="1"/>
              <a:t>54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91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B11073-1ECE-48BE-AF00-F61C4BDED73B}" type="slidenum">
              <a:rPr lang="pt-BR" altLang="pt-BR">
                <a:solidFill>
                  <a:prstClr val="black"/>
                </a:solidFill>
              </a:rPr>
              <a:pPr eaLnBrk="1" hangingPunct="1"/>
              <a:t>55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4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200647-0181-40CA-8728-5BE23D1C20A5}" type="slidenum">
              <a:rPr lang="pt-BR" altLang="pt-BR">
                <a:solidFill>
                  <a:prstClr val="black"/>
                </a:solidFill>
              </a:rPr>
              <a:pPr eaLnBrk="1" hangingPunct="1"/>
              <a:t>56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79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A4F05B-DAC2-4D14-9B3D-896EC61017F0}" type="slidenum">
              <a:rPr lang="pt-BR" altLang="pt-BR">
                <a:solidFill>
                  <a:prstClr val="black"/>
                </a:solidFill>
              </a:rPr>
              <a:pPr eaLnBrk="1" hangingPunct="1"/>
              <a:t>57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72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B08F43-B089-4325-9E8E-9CBFA5AE97C1}" type="slidenum">
              <a:rPr lang="pt-BR" altLang="pt-BR">
                <a:solidFill>
                  <a:prstClr val="black"/>
                </a:solidFill>
              </a:rPr>
              <a:pPr eaLnBrk="1" hangingPunct="1"/>
              <a:t>58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16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8C17E5-F0D6-4671-BB6A-D97F47F66704}" type="slidenum">
              <a:rPr lang="pt-BR" altLang="pt-BR">
                <a:solidFill>
                  <a:prstClr val="black"/>
                </a:solidFill>
              </a:rPr>
              <a:pPr eaLnBrk="1" hangingPunct="1"/>
              <a:t>59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878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ADE979-19FD-46A4-A5CC-5CA7A42EA218}" type="slidenum">
              <a:rPr lang="pt-BR" altLang="pt-BR">
                <a:solidFill>
                  <a:prstClr val="black"/>
                </a:solidFill>
              </a:rPr>
              <a:pPr eaLnBrk="1" hangingPunct="1"/>
              <a:t>60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854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77181A-D21D-4C9A-8ACC-59C13A4D21B8}" type="slidenum">
              <a:rPr lang="pt-BR" altLang="pt-BR">
                <a:solidFill>
                  <a:prstClr val="black"/>
                </a:solidFill>
              </a:rPr>
              <a:pPr eaLnBrk="1" hangingPunct="1"/>
              <a:t>61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74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04303C-DD48-4F7D-AA83-C47CCA47F678}" type="slidenum">
              <a:rPr lang="pt-BR" altLang="pt-BR">
                <a:solidFill>
                  <a:prstClr val="black"/>
                </a:solidFill>
              </a:rPr>
              <a:pPr eaLnBrk="1" hangingPunct="1"/>
              <a:t>62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256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4287" indent="-286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5057" indent="-2290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3080" indent="-2290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61103" indent="-2290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9126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7149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35172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93195" indent="-229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92313-24D2-4AF3-8240-67849F1F472D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74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F3FB30-0569-473E-BEEE-40400C357D18}" type="slidenum">
              <a:rPr lang="pt-BR" altLang="pt-BR">
                <a:solidFill>
                  <a:prstClr val="black"/>
                </a:solidFill>
              </a:rPr>
              <a:pPr eaLnBrk="1" hangingPunct="1"/>
              <a:t>28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3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AD407-C43E-44E3-8FDB-E9ABB3729D8B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31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A98EDA-EF61-46A1-8947-3A7762E8AF6C}" type="slidenum">
              <a:rPr lang="pt-BR" altLang="pt-BR">
                <a:solidFill>
                  <a:prstClr val="black"/>
                </a:solidFill>
              </a:rPr>
              <a:pPr eaLnBrk="1" hangingPunct="1"/>
              <a:t>29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7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AE4D23-F60C-4F3D-8BE3-4D8A0504B8B2}" type="slidenum">
              <a:rPr lang="pt-BR" altLang="pt-BR">
                <a:solidFill>
                  <a:prstClr val="black"/>
                </a:solidFill>
              </a:rPr>
              <a:pPr eaLnBrk="1" hangingPunct="1"/>
              <a:t>30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1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E0268C3-54DC-4BEA-B019-7160A041A1F0}" type="slidenum">
              <a:rPr lang="pt-BR" altLang="pt-BR">
                <a:solidFill>
                  <a:prstClr val="black"/>
                </a:solidFill>
              </a:rPr>
              <a:pPr eaLnBrk="1" hangingPunct="1"/>
              <a:t>31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E0EFCA-1CED-4F77-AC10-49A6CC16B12D}" type="slidenum">
              <a:rPr lang="pt-BR" altLang="pt-BR">
                <a:solidFill>
                  <a:prstClr val="black"/>
                </a:solidFill>
              </a:rPr>
              <a:pPr eaLnBrk="1" hangingPunct="1"/>
              <a:t>32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5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45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1788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0575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77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49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21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937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D13307-9778-4B8F-AA55-A90E3D10A0A8}" type="slidenum">
              <a:rPr lang="pt-BR" altLang="pt-BR">
                <a:solidFill>
                  <a:prstClr val="black"/>
                </a:solidFill>
              </a:rPr>
              <a:pPr eaLnBrk="1" hangingPunct="1"/>
              <a:t>33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3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680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7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9B642771-3085-4049-83A0-E5F3C837B3AC}" type="datetimeFigureOut">
              <a:rPr lang="pt-BR"/>
              <a:pPr>
                <a:defRPr/>
              </a:pPr>
              <a:t>19/06/2017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60401BD-568A-494E-806F-F35579D5FD6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689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96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0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7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C5571CA1-068E-4165-9775-E7C3537ADDE8}" type="datetimeFigureOut">
              <a:rPr lang="pt-BR"/>
              <a:pPr>
                <a:defRPr/>
              </a:pPr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C6E7EB2-77E5-4D89-9528-E968FEC5AE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318629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6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84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2.gi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2.gi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/>
          <a:stretch/>
        </p:blipFill>
        <p:spPr bwMode="auto">
          <a:xfrm>
            <a:off x="3203848" y="5661248"/>
            <a:ext cx="1590650" cy="7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1584514" cy="6556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 b="10418"/>
          <a:stretch/>
        </p:blipFill>
        <p:spPr bwMode="auto">
          <a:xfrm>
            <a:off x="7612903" y="288007"/>
            <a:ext cx="1351585" cy="4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8" r:id="rId7"/>
    <p:sldLayoutId id="2147483669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395288" y="806509"/>
            <a:ext cx="8353425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1600" b="1" dirty="0">
                <a:solidFill>
                  <a:srgbClr val="002060"/>
                </a:solidFill>
              </a:rPr>
              <a:t>DIRETORIA EXECUTIVA DA SANASA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presidente 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-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Arly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Lara 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Romêo</a:t>
            </a:r>
            <a:endParaRPr lang="pt-BR" sz="1600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Chefe de Gabinete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</a:t>
            </a:r>
            <a:r>
              <a:rPr lang="pt-BR" sz="1600" dirty="0">
                <a:solidFill>
                  <a:srgbClr val="002060"/>
                </a:solidFill>
                <a:ea typeface="MS PGothic" charset="0"/>
                <a:cs typeface="MS PGothic" charset="0"/>
              </a:rPr>
              <a:t>Maria Paula Balesteros Silva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Procurador Geral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Mário Orlando </a:t>
            </a:r>
            <a:r>
              <a:rPr lang="pt-BR" sz="1600" kern="1200" dirty="0" err="1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Galves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 de Carvalho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Administrativo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Paulo Jorge Zeraik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Comercial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Luiz Fernando Lopes</a:t>
            </a:r>
            <a:endParaRPr lang="pt-BR" sz="1600" b="1" kern="1200" dirty="0">
              <a:solidFill>
                <a:srgbClr val="002060"/>
              </a:solidFill>
              <a:latin typeface="Calibri" pitchFamily="34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Financeiro e de Rel. com Investidores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Pedro Cláudio da Silva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sz="1600" b="1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Diretor Técnico </a:t>
            </a:r>
            <a:r>
              <a:rPr lang="pt-BR" sz="1600" kern="1200" dirty="0">
                <a:solidFill>
                  <a:srgbClr val="002060"/>
                </a:solidFill>
                <a:latin typeface="Calibri" pitchFamily="34" charset="0"/>
                <a:ea typeface="MS PGothic" charset="0"/>
                <a:cs typeface="MS PGothic" charset="0"/>
              </a:rPr>
              <a:t>– Marco Antônio dos Santos</a:t>
            </a:r>
          </a:p>
          <a:p>
            <a:pPr algn="ctr" eaLnBrk="1" hangingPunct="1">
              <a:lnSpc>
                <a:spcPct val="150000"/>
              </a:lnSpc>
            </a:pPr>
            <a:endParaRPr lang="pt-BR" sz="1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2000" b="1" dirty="0">
                <a:solidFill>
                  <a:srgbClr val="002060"/>
                </a:solidFill>
              </a:rPr>
              <a:t>www.sanasa.com.br    0800 77 21 195</a:t>
            </a:r>
            <a:endParaRPr lang="pt-BR" dirty="0"/>
          </a:p>
        </p:txBody>
      </p:sp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4"/>
          <a:stretch/>
        </p:blipFill>
        <p:spPr bwMode="auto">
          <a:xfrm>
            <a:off x="5226913" y="5756560"/>
            <a:ext cx="1362252" cy="5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733256"/>
            <a:ext cx="1440160" cy="5959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/>
          <a:stretch/>
        </p:blipFill>
        <p:spPr bwMode="auto">
          <a:xfrm>
            <a:off x="3203848" y="5661248"/>
            <a:ext cx="1590650" cy="7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8088"/>
            <a:ext cx="1979712" cy="744437"/>
          </a:xfrm>
          <a:prstGeom prst="rect">
            <a:avLst/>
          </a:prstGeom>
        </p:spPr>
      </p:pic>
      <p:grpSp>
        <p:nvGrpSpPr>
          <p:cNvPr id="7" name="Grupo 6"/>
          <p:cNvGrpSpPr/>
          <p:nvPr userDrawn="1"/>
        </p:nvGrpSpPr>
        <p:grpSpPr>
          <a:xfrm>
            <a:off x="3468386" y="198656"/>
            <a:ext cx="3600450" cy="854080"/>
            <a:chOff x="5287426" y="4443401"/>
            <a:chExt cx="3600450" cy="854080"/>
          </a:xfrm>
        </p:grpSpPr>
        <p:sp>
          <p:nvSpPr>
            <p:cNvPr id="8" name="CaixaDeTexto 7"/>
            <p:cNvSpPr txBox="1"/>
            <p:nvPr userDrawn="1"/>
          </p:nvSpPr>
          <p:spPr>
            <a:xfrm>
              <a:off x="5287426" y="4443401"/>
              <a:ext cx="3600450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21ª Exposição de Experiências Municipais em Saneamento</a:t>
              </a:r>
            </a:p>
            <a:p>
              <a:pPr algn="ctr"/>
              <a:endParaRPr lang="pt-BR" sz="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pt-BR" sz="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1100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 a 22 de junho de 2017 – Campinas / SP</a:t>
              </a:r>
            </a:p>
          </p:txBody>
        </p:sp>
        <p:cxnSp>
          <p:nvCxnSpPr>
            <p:cNvPr id="10" name="Conector reto 9"/>
            <p:cNvCxnSpPr/>
            <p:nvPr userDrawn="1"/>
          </p:nvCxnSpPr>
          <p:spPr>
            <a:xfrm>
              <a:off x="5455920" y="5054600"/>
              <a:ext cx="3215640" cy="508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 userDrawn="1"/>
          </p:nvCxnSpPr>
          <p:spPr>
            <a:xfrm>
              <a:off x="5455920" y="5258901"/>
              <a:ext cx="3215640" cy="508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25" y="143899"/>
            <a:ext cx="1597724" cy="9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6"/>
          <a:stretch/>
        </p:blipFill>
        <p:spPr bwMode="auto">
          <a:xfrm>
            <a:off x="3203848" y="5661248"/>
            <a:ext cx="1590650" cy="7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8088"/>
            <a:ext cx="1979712" cy="744437"/>
          </a:xfrm>
          <a:prstGeom prst="rect">
            <a:avLst/>
          </a:prstGeom>
        </p:spPr>
      </p:pic>
      <p:grpSp>
        <p:nvGrpSpPr>
          <p:cNvPr id="7" name="Grupo 6"/>
          <p:cNvGrpSpPr/>
          <p:nvPr userDrawn="1"/>
        </p:nvGrpSpPr>
        <p:grpSpPr>
          <a:xfrm>
            <a:off x="3468386" y="198656"/>
            <a:ext cx="3600450" cy="854080"/>
            <a:chOff x="5287426" y="4443401"/>
            <a:chExt cx="3600450" cy="854080"/>
          </a:xfrm>
        </p:grpSpPr>
        <p:sp>
          <p:nvSpPr>
            <p:cNvPr id="8" name="CaixaDeTexto 7"/>
            <p:cNvSpPr txBox="1"/>
            <p:nvPr userDrawn="1"/>
          </p:nvSpPr>
          <p:spPr>
            <a:xfrm>
              <a:off x="5287426" y="4443401"/>
              <a:ext cx="3600450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21ª Exposição de Experiências Municipais em Saneamento</a:t>
              </a:r>
            </a:p>
            <a:p>
              <a:pPr algn="ctr"/>
              <a:endParaRPr lang="pt-BR" sz="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pt-BR" sz="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1100" b="1" dirty="0" smtClean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 a 22 de junho de 2017 – Campinas / SP</a:t>
              </a:r>
              <a:endParaRPr lang="pt-BR" sz="11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Conector reto 9"/>
            <p:cNvCxnSpPr/>
            <p:nvPr userDrawn="1"/>
          </p:nvCxnSpPr>
          <p:spPr>
            <a:xfrm>
              <a:off x="5455920" y="5054600"/>
              <a:ext cx="3215640" cy="508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 userDrawn="1"/>
          </p:nvCxnSpPr>
          <p:spPr>
            <a:xfrm>
              <a:off x="5455920" y="5258901"/>
              <a:ext cx="3215640" cy="508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25" y="143899"/>
            <a:ext cx="1597724" cy="9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9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395288" y="1522234"/>
            <a:ext cx="8353425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DIRETORIA EXECUTIVA DA SANASA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Diretor presidente 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- </a:t>
            </a:r>
            <a:r>
              <a:rPr lang="pt-BR" sz="1600" dirty="0" err="1" smtClean="0">
                <a:solidFill>
                  <a:srgbClr val="002060"/>
                </a:solidFill>
                <a:ea typeface="MS PGothic" charset="0"/>
                <a:cs typeface="MS PGothic" charset="0"/>
              </a:rPr>
              <a:t>Arly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 de Lara  </a:t>
            </a:r>
            <a:r>
              <a:rPr lang="pt-BR" sz="1600" dirty="0" err="1" smtClean="0">
                <a:solidFill>
                  <a:srgbClr val="002060"/>
                </a:solidFill>
                <a:ea typeface="MS PGothic" charset="0"/>
                <a:cs typeface="MS PGothic" charset="0"/>
              </a:rPr>
              <a:t>Romêo</a:t>
            </a:r>
            <a:endParaRPr lang="pt-BR" sz="1600" dirty="0" smtClean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Chefe de Gabinete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Maria Paula Balesteros Silva</a:t>
            </a:r>
            <a:endParaRPr lang="pt-BR" sz="1600" b="1" dirty="0" smtClean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Procurador Geral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Mário Orlando </a:t>
            </a:r>
            <a:r>
              <a:rPr lang="pt-BR" sz="1600" dirty="0" err="1" smtClean="0">
                <a:solidFill>
                  <a:srgbClr val="002060"/>
                </a:solidFill>
                <a:ea typeface="MS PGothic" charset="0"/>
                <a:cs typeface="MS PGothic" charset="0"/>
              </a:rPr>
              <a:t>Galves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 de Carvalho</a:t>
            </a:r>
            <a:endParaRPr lang="pt-BR" sz="1600" b="1" dirty="0" smtClean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Diretor Administrativo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Paulo Jorge Zeraik</a:t>
            </a:r>
            <a:endParaRPr lang="pt-BR" sz="1600" b="1" dirty="0" smtClean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Diretor Comercial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Luiz Fernando Lopes</a:t>
            </a:r>
            <a:endParaRPr lang="pt-BR" sz="1600" b="1" dirty="0" smtClean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Diretor Financeiro e de Rel. com Investidores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Pedro Cláudio da Silva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Diretor Técnico </a:t>
            </a:r>
            <a:r>
              <a:rPr lang="pt-BR" sz="1600" dirty="0" smtClean="0">
                <a:solidFill>
                  <a:srgbClr val="002060"/>
                </a:solidFill>
                <a:ea typeface="MS PGothic" charset="0"/>
                <a:cs typeface="MS PGothic" charset="0"/>
              </a:rPr>
              <a:t>– Marco Antônio dos Santos</a:t>
            </a:r>
          </a:p>
          <a:p>
            <a:pPr algn="ctr">
              <a:lnSpc>
                <a:spcPct val="150000"/>
              </a:lnSpc>
            </a:pPr>
            <a:endParaRPr lang="pt-BR" sz="1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2060"/>
                </a:solidFill>
              </a:rPr>
              <a:t>www.sanasa.com.br    0800 77 21 195</a:t>
            </a:r>
            <a:endParaRPr lang="pt-BR" dirty="0" smtClean="0">
              <a:solidFill>
                <a:prstClr val="black"/>
              </a:solidFill>
            </a:endParaRPr>
          </a:p>
        </p:txBody>
      </p:sp>
      <p:pic>
        <p:nvPicPr>
          <p:cNvPr id="9" name="Picture 2" descr="C:\Users\rcs2036\Desktop\Logo 40 anos 1 cor.gi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4"/>
          <a:stretch/>
        </p:blipFill>
        <p:spPr bwMode="auto">
          <a:xfrm>
            <a:off x="5226913" y="6074795"/>
            <a:ext cx="1362252" cy="5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6074796"/>
            <a:ext cx="1646701" cy="6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anasa.com.br/formularios/impressao.aspx?nrod=184" TargetMode="Externa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539750" y="1484784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791368" y="1529770"/>
            <a:ext cx="7489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>
                <a:solidFill>
                  <a:srgbClr val="002060"/>
                </a:solidFill>
                <a:latin typeface="Arial" charset="0"/>
              </a:rPr>
              <a:t>Modelagem de Estações de Tratamento de Esgoto</a:t>
            </a: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6049168" y="4149080"/>
            <a:ext cx="223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b="1" dirty="0">
                <a:solidFill>
                  <a:srgbClr val="003399"/>
                </a:solidFill>
              </a:rPr>
              <a:t>19 de Junho de 2017</a:t>
            </a:r>
          </a:p>
        </p:txBody>
      </p:sp>
    </p:spTree>
    <p:extLst>
      <p:ext uri="{BB962C8B-B14F-4D97-AF65-F5344CB8AC3E}">
        <p14:creationId xmlns:p14="http://schemas.microsoft.com/office/powerpoint/2010/main" val="269205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908719"/>
            <a:ext cx="8581222" cy="5882005"/>
          </a:xfrm>
          <a:prstGeom prst="rect">
            <a:avLst/>
          </a:prstGeom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51520" y="292586"/>
            <a:ext cx="7272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eaLnBrk="1" hangingPunct="1"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pt-BR" sz="2000" dirty="0"/>
              <a:t>Comparativo do Consumo de Energia Elétrica</a:t>
            </a:r>
          </a:p>
        </p:txBody>
      </p:sp>
    </p:spTree>
    <p:extLst>
      <p:ext uri="{BB962C8B-B14F-4D97-AF65-F5344CB8AC3E}">
        <p14:creationId xmlns:p14="http://schemas.microsoft.com/office/powerpoint/2010/main" val="73819468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539750" y="1484784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791368" y="1785010"/>
            <a:ext cx="7489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>
                <a:solidFill>
                  <a:srgbClr val="002060"/>
                </a:solidFill>
                <a:latin typeface="Arial" charset="0"/>
              </a:rPr>
              <a:t>Controle de Qualidade</a:t>
            </a: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6049168" y="4149080"/>
            <a:ext cx="223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pt-BR" b="1" dirty="0">
                <a:solidFill>
                  <a:srgbClr val="003399"/>
                </a:solidFill>
              </a:rPr>
              <a:t>19 de Junho de 2017</a:t>
            </a:r>
          </a:p>
        </p:txBody>
      </p:sp>
    </p:spTree>
    <p:extLst>
      <p:ext uri="{BB962C8B-B14F-4D97-AF65-F5344CB8AC3E}">
        <p14:creationId xmlns:p14="http://schemas.microsoft.com/office/powerpoint/2010/main" val="219969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265304" y="260648"/>
            <a:ext cx="712913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850" b="1" dirty="0">
                <a:solidFill>
                  <a:schemeClr val="bg1"/>
                </a:solidFill>
              </a:rPr>
              <a:t>Laboratório de análise e controle de efluentes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8045" y="4850416"/>
            <a:ext cx="3571662" cy="1746936"/>
          </a:xfrm>
          <a:prstGeom prst="rect">
            <a:avLst/>
          </a:prstGeom>
          <a:solidFill>
            <a:srgbClr val="0070C0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50"/>
              </a:spcBef>
            </a:pPr>
            <a:r>
              <a:rPr lang="pt-BR" sz="2400" dirty="0"/>
              <a:t>Realização de</a:t>
            </a:r>
          </a:p>
          <a:p>
            <a:pPr algn="ctr">
              <a:spcBef>
                <a:spcPts val="750"/>
              </a:spcBef>
            </a:pPr>
            <a:r>
              <a:rPr lang="pt-BR" sz="2400" dirty="0"/>
              <a:t> aproximadamente </a:t>
            </a:r>
          </a:p>
          <a:p>
            <a:pPr algn="ctr">
              <a:spcBef>
                <a:spcPts val="750"/>
              </a:spcBef>
            </a:pPr>
            <a:r>
              <a:rPr lang="pt-BR" sz="2400" dirty="0"/>
              <a:t>2000 análises por mês</a:t>
            </a:r>
          </a:p>
        </p:txBody>
      </p:sp>
      <p:pic>
        <p:nvPicPr>
          <p:cNvPr id="13" name="Picture 4" descr="Obras e Fotos Aereas 0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20213" b="4824"/>
          <a:stretch/>
        </p:blipFill>
        <p:spPr bwMode="auto">
          <a:xfrm>
            <a:off x="4602407" y="4704490"/>
            <a:ext cx="4074049" cy="1976517"/>
          </a:xfrm>
          <a:prstGeom prst="rect">
            <a:avLst/>
          </a:prstGeom>
          <a:noFill/>
          <a:ln w="9525">
            <a:solidFill>
              <a:srgbClr val="0000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6" y="980727"/>
            <a:ext cx="8108166" cy="3554265"/>
          </a:xfrm>
          <a:prstGeom prst="rect">
            <a:avLst/>
          </a:prstGeom>
          <a:ln w="95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8887861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6" y="260648"/>
            <a:ext cx="7022805" cy="487799"/>
          </a:xfrm>
        </p:spPr>
        <p:txBody>
          <a:bodyPr/>
          <a:lstStyle/>
          <a:p>
            <a:pPr algn="l"/>
            <a:r>
              <a:rPr lang="pt-BR" sz="2850" b="1" dirty="0">
                <a:solidFill>
                  <a:schemeClr val="bg1"/>
                </a:solidFill>
              </a:rPr>
              <a:t>Rotinas operacionais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7836" y="1721566"/>
            <a:ext cx="3560823" cy="3850559"/>
          </a:xfrm>
        </p:spPr>
        <p:txBody>
          <a:bodyPr/>
          <a:lstStyle/>
          <a:p>
            <a:r>
              <a:rPr lang="pt-BR" sz="2100" dirty="0"/>
              <a:t>Coleta e preservação de amostras</a:t>
            </a:r>
          </a:p>
          <a:p>
            <a:r>
              <a:rPr lang="pt-BR" sz="2100" dirty="0"/>
              <a:t>Programação recebimento</a:t>
            </a:r>
          </a:p>
          <a:p>
            <a:r>
              <a:rPr lang="pt-BR" sz="2100" dirty="0"/>
              <a:t>Monitoramento das ETE e Corpos d’água</a:t>
            </a:r>
          </a:p>
          <a:p>
            <a:pPr lvl="1"/>
            <a:r>
              <a:rPr lang="pt-BR" sz="1650" dirty="0"/>
              <a:t>Legislação</a:t>
            </a:r>
          </a:p>
          <a:p>
            <a:pPr lvl="1"/>
            <a:r>
              <a:rPr lang="pt-BR" sz="1650" dirty="0"/>
              <a:t>Plano de </a:t>
            </a:r>
            <a:r>
              <a:rPr lang="pt-BR" sz="1650" dirty="0" err="1"/>
              <a:t>automonitoramento</a:t>
            </a:r>
            <a:endParaRPr lang="pt-BR" sz="1650" dirty="0"/>
          </a:p>
          <a:p>
            <a:pPr lvl="1"/>
            <a:r>
              <a:rPr lang="pt-BR" sz="1650" dirty="0"/>
              <a:t>Controle operacional</a:t>
            </a:r>
          </a:p>
          <a:p>
            <a:r>
              <a:rPr lang="pt-BR" sz="2100" dirty="0"/>
              <a:t>Monitoramento Efluentes não domésticos</a:t>
            </a:r>
          </a:p>
          <a:p>
            <a:r>
              <a:rPr lang="pt-BR" sz="2100" dirty="0"/>
              <a:t>Monitoramento Insumos</a:t>
            </a:r>
          </a:p>
          <a:p>
            <a:pPr marL="0" indent="0">
              <a:buNone/>
            </a:pPr>
            <a:endParaRPr lang="pt-BR" sz="2100" dirty="0"/>
          </a:p>
        </p:txBody>
      </p:sp>
      <p:pic>
        <p:nvPicPr>
          <p:cNvPr id="2050" name="Picture 2" descr="Resultado de imagem para guia de coleta e preservacao de amostr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73" y="1584915"/>
            <a:ext cx="1903171" cy="2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24800" r="23200" b="4001"/>
          <a:stretch/>
        </p:blipFill>
        <p:spPr>
          <a:xfrm>
            <a:off x="6706488" y="1584913"/>
            <a:ext cx="2129170" cy="2412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42" y="4131874"/>
            <a:ext cx="2451377" cy="16287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87" y="4131874"/>
            <a:ext cx="2171699" cy="1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119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51520" y="225171"/>
            <a:ext cx="7022805" cy="487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50" b="1" dirty="0">
                <a:solidFill>
                  <a:schemeClr val="bg1"/>
                </a:solidFill>
              </a:rPr>
              <a:t>Análises realizadas – ETE e Corpos d’água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8930" t="15851" r="60093" b="6257"/>
          <a:stretch/>
        </p:blipFill>
        <p:spPr>
          <a:xfrm>
            <a:off x="797379" y="1518766"/>
            <a:ext cx="3144749" cy="4447977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2675" t="15333" r="84977" b="8387"/>
          <a:stretch/>
        </p:blipFill>
        <p:spPr>
          <a:xfrm>
            <a:off x="4512880" y="1522241"/>
            <a:ext cx="1269117" cy="4409854"/>
          </a:xfrm>
          <a:prstGeom prst="rect">
            <a:avLst/>
          </a:prstGeom>
          <a:ln w="9525">
            <a:solidFill>
              <a:schemeClr val="tx2"/>
            </a:solidFill>
            <a:prstDash val="sysDot"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22" y="2213765"/>
            <a:ext cx="2492467" cy="220496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6389346" y="4940879"/>
            <a:ext cx="2167570" cy="14773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demais parâmetros para atendimento à legislação são terceirizados.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871538" y="2664619"/>
            <a:ext cx="750094" cy="270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4527167" y="1525909"/>
            <a:ext cx="1254830" cy="4406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1621631" y="1525909"/>
            <a:ext cx="2905536" cy="1138710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607344" y="5364619"/>
            <a:ext cx="2942133" cy="567475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76953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3785" y="1596688"/>
            <a:ext cx="4191059" cy="1421261"/>
          </a:xfrm>
        </p:spPr>
        <p:txBody>
          <a:bodyPr/>
          <a:lstStyle/>
          <a:p>
            <a:r>
              <a:rPr lang="pt-BR" sz="1800" dirty="0"/>
              <a:t>Decreto 8468/76 – Art. 19A</a:t>
            </a:r>
          </a:p>
          <a:p>
            <a:r>
              <a:rPr lang="pt-BR" sz="1800" dirty="0"/>
              <a:t>Licenças de Operação das ETE </a:t>
            </a:r>
          </a:p>
          <a:p>
            <a:r>
              <a:rPr lang="pt-BR" sz="1800" dirty="0"/>
              <a:t>Avaliação de impacto – DBO, DQO e SST</a:t>
            </a:r>
          </a:p>
          <a:p>
            <a:r>
              <a:rPr lang="pt-BR" sz="1800" dirty="0"/>
              <a:t>Visita técnica</a:t>
            </a:r>
          </a:p>
          <a:p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73785" y="269139"/>
            <a:ext cx="7022805" cy="487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50" b="1" dirty="0">
                <a:solidFill>
                  <a:schemeClr val="bg1"/>
                </a:solidFill>
              </a:rPr>
              <a:t>Efluente não doméstico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015" t="14951" r="15697" b="57206"/>
          <a:stretch/>
        </p:blipFill>
        <p:spPr>
          <a:xfrm>
            <a:off x="4698015" y="4138452"/>
            <a:ext cx="3949027" cy="15351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1976" t="30747" r="31419" b="52247"/>
          <a:stretch/>
        </p:blipFill>
        <p:spPr>
          <a:xfrm>
            <a:off x="4698015" y="3068806"/>
            <a:ext cx="3507901" cy="9166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4536282" y="1703845"/>
            <a:ext cx="4179094" cy="839331"/>
          </a:xfrm>
          <a:prstGeom prst="rect">
            <a:avLst/>
          </a:prstGeom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/>
              <a:t>Coleta de amostra</a:t>
            </a:r>
          </a:p>
          <a:p>
            <a:pPr marL="257175" indent="-257175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t-BR" dirty="0"/>
              <a:t>Recebimento via rede ou caminhão</a:t>
            </a:r>
          </a:p>
          <a:p>
            <a:pPr marL="257175" indent="-257175" eaLnBrk="0" hangingPunct="0">
              <a:spcBef>
                <a:spcPct val="20000"/>
              </a:spcBef>
              <a:buFont typeface="Arial" charset="0"/>
              <a:buChar char="•"/>
            </a:pP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3895" r="5301" b="3768"/>
          <a:stretch/>
        </p:blipFill>
        <p:spPr>
          <a:xfrm>
            <a:off x="950765" y="3324864"/>
            <a:ext cx="2774376" cy="234875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4386528" y="2775574"/>
            <a:ext cx="4328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1200" dirty="0">
                <a:hlinkClick r:id="rId5"/>
              </a:rPr>
              <a:t>http://www.sanasa.com.br/formularios/impressao.aspx?nrod=184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19407827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6519"/>
            <a:ext cx="4366780" cy="3394472"/>
          </a:xfrm>
        </p:spPr>
        <p:txBody>
          <a:bodyPr/>
          <a:lstStyle/>
          <a:p>
            <a:r>
              <a:rPr lang="pt-BR" sz="2100" dirty="0"/>
              <a:t>Controle de qualidade</a:t>
            </a:r>
          </a:p>
          <a:p>
            <a:r>
              <a:rPr lang="pt-BR" sz="2100" dirty="0"/>
              <a:t>Atendimento as condições mínimas conforme Contrato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23528" y="276905"/>
            <a:ext cx="7022805" cy="487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50" b="1" dirty="0">
                <a:solidFill>
                  <a:schemeClr val="bg1"/>
                </a:solidFill>
              </a:rPr>
              <a:t>Controle Insumos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/>
          </p:nvPr>
        </p:nvGraphicFramePr>
        <p:xfrm>
          <a:off x="6000749" y="1580228"/>
          <a:ext cx="3073112" cy="434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Acrobat Document" r:id="rId3" imgW="5667172" imgH="8019870" progId="AcroExch.Document.DC">
                  <p:embed/>
                </p:oleObj>
              </mc:Choice>
              <mc:Fallback>
                <p:oleObj name="Acrobat Document" r:id="rId3" imgW="5667172" imgH="80198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00749" y="1580228"/>
                        <a:ext cx="3073112" cy="4348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21093" t="21762" r="22465" b="5650"/>
          <a:stretch/>
        </p:blipFill>
        <p:spPr>
          <a:xfrm>
            <a:off x="1169299" y="2898703"/>
            <a:ext cx="4086098" cy="295588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322219" y="2821781"/>
            <a:ext cx="2400300" cy="1728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169299" y="2905846"/>
            <a:ext cx="4063930" cy="2883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5240372" y="2821782"/>
            <a:ext cx="1096134" cy="84065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5233229" y="4550569"/>
            <a:ext cx="1088990" cy="1231265"/>
          </a:xfrm>
          <a:prstGeom prst="lin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63517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68964"/>
            <a:ext cx="8229600" cy="3394472"/>
          </a:xfrm>
        </p:spPr>
        <p:txBody>
          <a:bodyPr/>
          <a:lstStyle/>
          <a:p>
            <a:r>
              <a:rPr lang="pt-BR" sz="2100" dirty="0"/>
              <a:t>Compra e Calibração de equipamentos</a:t>
            </a:r>
          </a:p>
          <a:p>
            <a:r>
              <a:rPr lang="pt-BR" sz="2100" dirty="0"/>
              <a:t>Compra e Calibração de vidrarias</a:t>
            </a:r>
          </a:p>
          <a:p>
            <a:r>
              <a:rPr lang="pt-BR" sz="2100" dirty="0"/>
              <a:t>Compra de consumíveis</a:t>
            </a:r>
          </a:p>
          <a:p>
            <a:endParaRPr lang="pt-BR" sz="2100" dirty="0"/>
          </a:p>
          <a:p>
            <a:endParaRPr lang="pt-BR" sz="21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520" y="241304"/>
            <a:ext cx="7022805" cy="487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50" b="1" dirty="0">
                <a:solidFill>
                  <a:schemeClr val="bg1"/>
                </a:solidFill>
              </a:rPr>
              <a:t>Calibração e manutenção – Gerência TS</a:t>
            </a:r>
          </a:p>
        </p:txBody>
      </p:sp>
      <p:pic>
        <p:nvPicPr>
          <p:cNvPr id="5" name="Picture 6" descr="dr2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60" y="2821997"/>
            <a:ext cx="1512094" cy="1619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bureta digi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65" y="2805220"/>
            <a:ext cx="1566863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on seletivo e pipetador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23" y="2797427"/>
            <a:ext cx="1565672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ispensadores e oxíme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07" y="2789634"/>
            <a:ext cx="1420415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20170612_1411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5712" r="12558" b="6622"/>
          <a:stretch/>
        </p:blipFill>
        <p:spPr bwMode="auto">
          <a:xfrm>
            <a:off x="4603110" y="4495800"/>
            <a:ext cx="2150918" cy="142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170612_1405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24580" r="14727" b="12154"/>
          <a:stretch/>
        </p:blipFill>
        <p:spPr bwMode="auto">
          <a:xfrm rot="10800000">
            <a:off x="1966747" y="4488439"/>
            <a:ext cx="2493818" cy="144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6718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ABNT NBR </a:t>
            </a:r>
            <a:r>
              <a:rPr lang="pt-BR" b="1" dirty="0"/>
              <a:t>ISO 9001:2015 </a:t>
            </a:r>
            <a:r>
              <a:rPr lang="pt-BR" dirty="0"/>
              <a:t>– Gestão da Qualidade</a:t>
            </a:r>
          </a:p>
          <a:p>
            <a:pPr lvl="1"/>
            <a:r>
              <a:rPr lang="pt-BR" dirty="0"/>
              <a:t>Instrução técnica</a:t>
            </a:r>
          </a:p>
          <a:p>
            <a:pPr lvl="1"/>
            <a:r>
              <a:rPr lang="pt-BR" dirty="0"/>
              <a:t>Procedimentos</a:t>
            </a:r>
          </a:p>
          <a:p>
            <a:pPr lvl="1"/>
            <a:r>
              <a:rPr lang="pt-BR" dirty="0"/>
              <a:t>Formulários </a:t>
            </a:r>
          </a:p>
          <a:p>
            <a:pPr lvl="1"/>
            <a:r>
              <a:rPr lang="pt-BR" dirty="0"/>
              <a:t>Norma Técnica </a:t>
            </a:r>
          </a:p>
          <a:p>
            <a:pPr lvl="1"/>
            <a:endParaRPr lang="pt-BR" dirty="0"/>
          </a:p>
          <a:p>
            <a:pPr marL="257175" lvl="1" indent="-257175">
              <a:buFont typeface="Arial" charset="0"/>
              <a:buChar char="•"/>
            </a:pPr>
            <a:r>
              <a:rPr lang="pt-BR" sz="2400" dirty="0"/>
              <a:t>ABNT NBR ISO/IEC  </a:t>
            </a:r>
            <a:r>
              <a:rPr lang="pt-BR" sz="2400" b="1" dirty="0"/>
              <a:t>17025:2005</a:t>
            </a:r>
            <a:r>
              <a:rPr lang="pt-BR" sz="2400" dirty="0"/>
              <a:t> </a:t>
            </a:r>
          </a:p>
          <a:p>
            <a:pPr marL="0" lvl="1" indent="0">
              <a:buNone/>
            </a:pPr>
            <a:r>
              <a:rPr lang="pt-BR" sz="2400" dirty="0"/>
              <a:t>Acreditação Laboratórios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520" y="182227"/>
            <a:ext cx="7022805" cy="4877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t-BR" sz="2850" b="1" dirty="0">
                <a:solidFill>
                  <a:schemeClr val="bg1"/>
                </a:solidFill>
              </a:rPr>
              <a:t>ISO 9001 e 17025</a:t>
            </a:r>
          </a:p>
        </p:txBody>
      </p:sp>
      <p:sp>
        <p:nvSpPr>
          <p:cNvPr id="2" name="Chave direita 1"/>
          <p:cNvSpPr/>
          <p:nvPr/>
        </p:nvSpPr>
        <p:spPr>
          <a:xfrm>
            <a:off x="3707904" y="2540576"/>
            <a:ext cx="216024" cy="232858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204227" y="3387467"/>
            <a:ext cx="18325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Documentação</a:t>
            </a:r>
          </a:p>
        </p:txBody>
      </p:sp>
      <p:pic>
        <p:nvPicPr>
          <p:cNvPr id="2054" name="Picture 6" descr="Imagem relacionada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4937491" y="4134205"/>
            <a:ext cx="1113266" cy="161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90" y="1801445"/>
            <a:ext cx="1297812" cy="111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Resultado de imagem para iso 9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21" y="2972750"/>
            <a:ext cx="1103462" cy="124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9169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89751"/>
            <a:ext cx="7195706" cy="474296"/>
          </a:xfrm>
        </p:spPr>
        <p:txBody>
          <a:bodyPr/>
          <a:lstStyle/>
          <a:p>
            <a:pPr algn="l"/>
            <a:r>
              <a:rPr lang="pt-BR" sz="2850" b="1" dirty="0">
                <a:solidFill>
                  <a:schemeClr val="bg1"/>
                </a:solidFill>
              </a:rPr>
              <a:t>Logística TS - TSC </a:t>
            </a:r>
          </a:p>
        </p:txBody>
      </p:sp>
      <p:pic>
        <p:nvPicPr>
          <p:cNvPr id="4" name="Picture 2" descr="C:\Users\rts3a2030\Desktop\TS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7153" r="19260" b="15328"/>
          <a:stretch/>
        </p:blipFill>
        <p:spPr bwMode="auto">
          <a:xfrm>
            <a:off x="1200151" y="1713756"/>
            <a:ext cx="6468341" cy="41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o 4"/>
          <p:cNvSpPr/>
          <p:nvPr/>
        </p:nvSpPr>
        <p:spPr>
          <a:xfrm rot="185929">
            <a:off x="2854998" y="2413935"/>
            <a:ext cx="1553204" cy="2661746"/>
          </a:xfrm>
          <a:prstGeom prst="arc">
            <a:avLst>
              <a:gd name="adj1" fmla="val 19365969"/>
              <a:gd name="adj2" fmla="val 5203997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Arco 5"/>
          <p:cNvSpPr/>
          <p:nvPr/>
        </p:nvSpPr>
        <p:spPr>
          <a:xfrm rot="15176718" flipH="1">
            <a:off x="4445357" y="2497657"/>
            <a:ext cx="833957" cy="1059632"/>
          </a:xfrm>
          <a:prstGeom prst="arc">
            <a:avLst>
              <a:gd name="adj1" fmla="val 16617852"/>
              <a:gd name="adj2" fmla="val 1508496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Arco 6"/>
          <p:cNvSpPr/>
          <p:nvPr/>
        </p:nvSpPr>
        <p:spPr>
          <a:xfrm rot="5400000">
            <a:off x="3399314" y="1655809"/>
            <a:ext cx="1908604" cy="1255769"/>
          </a:xfrm>
          <a:prstGeom prst="arc">
            <a:avLst>
              <a:gd name="adj1" fmla="val 3658"/>
              <a:gd name="adj2" fmla="val 5203997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Arco 7"/>
          <p:cNvSpPr/>
          <p:nvPr/>
        </p:nvSpPr>
        <p:spPr>
          <a:xfrm rot="21239160">
            <a:off x="3031570" y="2662447"/>
            <a:ext cx="1553204" cy="2661746"/>
          </a:xfrm>
          <a:prstGeom prst="arc">
            <a:avLst>
              <a:gd name="adj1" fmla="val 18953734"/>
              <a:gd name="adj2" fmla="val 1003656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Arco 8"/>
          <p:cNvSpPr/>
          <p:nvPr/>
        </p:nvSpPr>
        <p:spPr>
          <a:xfrm rot="21300798">
            <a:off x="2448647" y="2732200"/>
            <a:ext cx="1908604" cy="1255769"/>
          </a:xfrm>
          <a:prstGeom prst="arc">
            <a:avLst>
              <a:gd name="adj1" fmla="val 3658"/>
              <a:gd name="adj2" fmla="val 4831518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Arco 9"/>
          <p:cNvSpPr/>
          <p:nvPr/>
        </p:nvSpPr>
        <p:spPr>
          <a:xfrm rot="1162042">
            <a:off x="3049438" y="2077177"/>
            <a:ext cx="1549298" cy="1263717"/>
          </a:xfrm>
          <a:prstGeom prst="arc">
            <a:avLst>
              <a:gd name="adj1" fmla="val 1670761"/>
              <a:gd name="adj2" fmla="val 6666815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co 10"/>
          <p:cNvSpPr/>
          <p:nvPr/>
        </p:nvSpPr>
        <p:spPr>
          <a:xfrm rot="21217915">
            <a:off x="2125233" y="2494923"/>
            <a:ext cx="2257070" cy="1344587"/>
          </a:xfrm>
          <a:prstGeom prst="arc">
            <a:avLst>
              <a:gd name="adj1" fmla="val 643866"/>
              <a:gd name="adj2" fmla="val 6863956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Arco 11"/>
          <p:cNvSpPr/>
          <p:nvPr/>
        </p:nvSpPr>
        <p:spPr>
          <a:xfrm rot="20941031">
            <a:off x="1456780" y="2827763"/>
            <a:ext cx="2921270" cy="1659324"/>
          </a:xfrm>
          <a:prstGeom prst="arc">
            <a:avLst>
              <a:gd name="adj1" fmla="val 21353765"/>
              <a:gd name="adj2" fmla="val 6404820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co 12"/>
          <p:cNvSpPr/>
          <p:nvPr/>
        </p:nvSpPr>
        <p:spPr>
          <a:xfrm rot="3353520">
            <a:off x="2797929" y="2142056"/>
            <a:ext cx="1675810" cy="1263717"/>
          </a:xfrm>
          <a:prstGeom prst="arc">
            <a:avLst>
              <a:gd name="adj1" fmla="val 20349298"/>
              <a:gd name="adj2" fmla="val 6666815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co 13"/>
          <p:cNvSpPr/>
          <p:nvPr/>
        </p:nvSpPr>
        <p:spPr>
          <a:xfrm rot="21217915">
            <a:off x="1717450" y="2230887"/>
            <a:ext cx="2640809" cy="2488513"/>
          </a:xfrm>
          <a:prstGeom prst="arc">
            <a:avLst>
              <a:gd name="adj1" fmla="val 21488362"/>
              <a:gd name="adj2" fmla="val 7975118"/>
            </a:avLst>
          </a:prstGeom>
          <a:ln w="127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667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" y="1910524"/>
            <a:ext cx="4825412" cy="42832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20" y="4509120"/>
            <a:ext cx="5292080" cy="2326189"/>
          </a:xfrm>
          <a:prstGeom prst="rect">
            <a:avLst/>
          </a:prstGeom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277" y="930871"/>
            <a:ext cx="89886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200" b="1" dirty="0">
                <a:solidFill>
                  <a:srgbClr val="1F497D"/>
                </a:solidFill>
                <a:latin typeface="Arial" panose="020B0604020202020204" pitchFamily="34" charset="0"/>
              </a:rPr>
              <a:t>Sociedade de economia mista responsável pelo sistema de saneamento em Campinas - SP </a:t>
            </a:r>
          </a:p>
        </p:txBody>
      </p:sp>
      <p:pic>
        <p:nvPicPr>
          <p:cNvPr id="12291" name="Picture 5" descr="apresentação slide sanasa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589FFB"/>
              </a:clrFrom>
              <a:clrTo>
                <a:srgbClr val="589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29" y="2103014"/>
            <a:ext cx="4015113" cy="240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942392" y="1814785"/>
            <a:ext cx="2089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000" dirty="0">
                <a:latin typeface="Arial" panose="020B0604020202020204" pitchFamily="34" charset="0"/>
              </a:rPr>
              <a:t>Sede Administrativa</a:t>
            </a:r>
          </a:p>
        </p:txBody>
      </p:sp>
      <p:sp>
        <p:nvSpPr>
          <p:cNvPr id="12293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SANASA</a:t>
            </a:r>
          </a:p>
        </p:txBody>
      </p:sp>
      <p:pic>
        <p:nvPicPr>
          <p:cNvPr id="12296" name="Picture 73" descr="eta 3 e 4 B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13081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74" descr="ete anhumas"/>
          <p:cNvPicPr>
            <a:picLocks noChangeArrowheads="1"/>
          </p:cNvPicPr>
          <p:nvPr/>
        </p:nvPicPr>
        <p:blipFill>
          <a:blip r:embed="rId7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931890"/>
            <a:ext cx="12700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52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539750" y="1484784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467544" y="1713002"/>
            <a:ext cx="80652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4000" b="1" dirty="0">
                <a:solidFill>
                  <a:srgbClr val="002060"/>
                </a:solidFill>
                <a:latin typeface="Arial" charset="0"/>
              </a:rPr>
              <a:t>Estações Elevatórias de Esgoto</a:t>
            </a: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6049168" y="4149080"/>
            <a:ext cx="2232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pt-BR" altLang="pt-BR" b="1" dirty="0">
                <a:solidFill>
                  <a:srgbClr val="003399"/>
                </a:solidFill>
              </a:rPr>
              <a:t>19 de Junho de 2017</a:t>
            </a:r>
          </a:p>
        </p:txBody>
      </p:sp>
    </p:spTree>
    <p:extLst>
      <p:ext uri="{BB962C8B-B14F-4D97-AF65-F5344CB8AC3E}">
        <p14:creationId xmlns:p14="http://schemas.microsoft.com/office/powerpoint/2010/main" val="2553115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1520" y="292586"/>
            <a:ext cx="748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>
                <a:solidFill>
                  <a:prstClr val="white"/>
                </a:solidFill>
                <a:latin typeface="Arial" panose="020B0604020202020204" pitchFamily="34" charset="0"/>
              </a:rPr>
              <a:t>Estações Elevatórias de Esgoto em Campinas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85" y="1527557"/>
            <a:ext cx="6777372" cy="44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2290986" y="1717923"/>
            <a:ext cx="4535487" cy="663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EEE  –  DEFINIÇÃO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0" y="2870051"/>
            <a:ext cx="8534400" cy="2143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1520" y="292586"/>
            <a:ext cx="748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>
                <a:solidFill>
                  <a:prstClr val="white"/>
                </a:solidFill>
                <a:latin typeface="Arial" panose="020B0604020202020204" pitchFamily="34" charset="0"/>
              </a:rPr>
              <a:t>Estações Elevatórias de Esgoto em Campinas</a:t>
            </a:r>
          </a:p>
        </p:txBody>
      </p:sp>
    </p:spTree>
    <p:extLst>
      <p:ext uri="{BB962C8B-B14F-4D97-AF65-F5344CB8AC3E}">
        <p14:creationId xmlns:p14="http://schemas.microsoft.com/office/powerpoint/2010/main" val="3427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>
          <a:xfrm>
            <a:off x="409575" y="3573463"/>
            <a:ext cx="7848600" cy="5588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88938" y="1874838"/>
            <a:ext cx="7848600" cy="56038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197" name="CaixaDeTexto 3"/>
          <p:cNvSpPr txBox="1">
            <a:spLocks noChangeArrowheads="1"/>
          </p:cNvSpPr>
          <p:nvPr/>
        </p:nvSpPr>
        <p:spPr bwMode="auto">
          <a:xfrm>
            <a:off x="439738" y="1924050"/>
            <a:ext cx="77057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1. BOMBEAR SEUS ESGOTOS PARA TRATAMENTO;</a:t>
            </a:r>
          </a:p>
        </p:txBody>
      </p:sp>
      <p:sp>
        <p:nvSpPr>
          <p:cNvPr id="8198" name="CaixaDeTexto 7"/>
          <p:cNvSpPr txBox="1">
            <a:spLocks noChangeArrowheads="1"/>
          </p:cNvSpPr>
          <p:nvPr/>
        </p:nvSpPr>
        <p:spPr bwMode="auto">
          <a:xfrm>
            <a:off x="468313" y="3621088"/>
            <a:ext cx="770413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2. NÃO CAUSAR INFORTÚNIO (DESGRAÇA – INFELICIDADE);</a:t>
            </a:r>
          </a:p>
        </p:txBody>
      </p:sp>
      <p:sp>
        <p:nvSpPr>
          <p:cNvPr id="8199" name="CaixaDeTexto 8"/>
          <p:cNvSpPr txBox="1">
            <a:spLocks noChangeArrowheads="1"/>
          </p:cNvSpPr>
          <p:nvPr/>
        </p:nvSpPr>
        <p:spPr bwMode="auto">
          <a:xfrm>
            <a:off x="2198688" y="4437063"/>
            <a:ext cx="596582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BARULHO, ODOR, ANIMAIS PEÇONHENTOS, </a:t>
            </a:r>
          </a:p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POLUIÇÃO DE CORPO RECEPTOR, ABANDONO</a:t>
            </a:r>
          </a:p>
        </p:txBody>
      </p:sp>
      <p:sp>
        <p:nvSpPr>
          <p:cNvPr id="8200" name="CaixaDeTexto 4"/>
          <p:cNvSpPr txBox="1">
            <a:spLocks noChangeArrowheads="1"/>
          </p:cNvSpPr>
          <p:nvPr/>
        </p:nvSpPr>
        <p:spPr bwMode="auto">
          <a:xfrm>
            <a:off x="539750" y="1268413"/>
            <a:ext cx="22320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prstClr val="black"/>
                </a:solidFill>
              </a:rPr>
              <a:t>MISSÃO</a:t>
            </a:r>
          </a:p>
        </p:txBody>
      </p:sp>
      <p:sp>
        <p:nvSpPr>
          <p:cNvPr id="8201" name="CaixaDeTexto 11"/>
          <p:cNvSpPr txBox="1">
            <a:spLocks noChangeArrowheads="1"/>
          </p:cNvSpPr>
          <p:nvPr/>
        </p:nvSpPr>
        <p:spPr bwMode="auto">
          <a:xfrm>
            <a:off x="539750" y="2997200"/>
            <a:ext cx="22320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prstClr val="black"/>
                </a:solidFill>
              </a:rPr>
              <a:t>VISÃO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403350" y="4508500"/>
            <a:ext cx="684213" cy="6318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51520" y="292586"/>
            <a:ext cx="7488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0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EEE - VALORES</a:t>
            </a:r>
            <a:endParaRPr lang="pt-BR" altLang="pt-BR" sz="2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EEE  –  CRESCIMENTO AO LONGO DOS ANOS</a:t>
            </a:r>
          </a:p>
        </p:txBody>
      </p:sp>
      <p:sp>
        <p:nvSpPr>
          <p:cNvPr id="10243" name="CaixaDeTexto 3"/>
          <p:cNvSpPr txBox="1">
            <a:spLocks noChangeArrowheads="1"/>
          </p:cNvSpPr>
          <p:nvPr/>
        </p:nvSpPr>
        <p:spPr bwMode="auto">
          <a:xfrm>
            <a:off x="6929438" y="235743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80</a:t>
            </a:r>
          </a:p>
        </p:txBody>
      </p:sp>
      <p:cxnSp>
        <p:nvCxnSpPr>
          <p:cNvPr id="6" name="Conector reto 5"/>
          <p:cNvCxnSpPr/>
          <p:nvPr/>
        </p:nvCxnSpPr>
        <p:spPr>
          <a:xfrm rot="5400000">
            <a:off x="5429250" y="4429125"/>
            <a:ext cx="34305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296988"/>
            <a:ext cx="86201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7950" y="173038"/>
            <a:ext cx="8928100" cy="663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EEE  –  PARQUE  ATUAL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81075"/>
            <a:ext cx="88963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REGIONALIZAÇÃO   DE   ATENDIMENTO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357313"/>
            <a:ext cx="7629525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80975" y="173038"/>
            <a:ext cx="8855075" cy="663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EEE  –  REGIÕES POR BASES OPERACIONAIS</a:t>
            </a:r>
          </a:p>
        </p:txBody>
      </p:sp>
      <p:pic>
        <p:nvPicPr>
          <p:cNvPr id="1536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856662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/>
          <p:cNvSpPr/>
          <p:nvPr/>
        </p:nvSpPr>
        <p:spPr>
          <a:xfrm rot="20186352">
            <a:off x="1046163" y="3595688"/>
            <a:ext cx="2203450" cy="3111500"/>
          </a:xfrm>
          <a:custGeom>
            <a:avLst/>
            <a:gdLst>
              <a:gd name="connsiteX0" fmla="*/ 600075 w 3219450"/>
              <a:gd name="connsiteY0" fmla="*/ 28575 h 1695450"/>
              <a:gd name="connsiteX1" fmla="*/ 666750 w 3219450"/>
              <a:gd name="connsiteY1" fmla="*/ 38100 h 1695450"/>
              <a:gd name="connsiteX2" fmla="*/ 704850 w 3219450"/>
              <a:gd name="connsiteY2" fmla="*/ 57150 h 1695450"/>
              <a:gd name="connsiteX3" fmla="*/ 771525 w 3219450"/>
              <a:gd name="connsiteY3" fmla="*/ 66675 h 1695450"/>
              <a:gd name="connsiteX4" fmla="*/ 923925 w 3219450"/>
              <a:gd name="connsiteY4" fmla="*/ 95250 h 1695450"/>
              <a:gd name="connsiteX5" fmla="*/ 1019175 w 3219450"/>
              <a:gd name="connsiteY5" fmla="*/ 85725 h 1695450"/>
              <a:gd name="connsiteX6" fmla="*/ 1104900 w 3219450"/>
              <a:gd name="connsiteY6" fmla="*/ 76200 h 1695450"/>
              <a:gd name="connsiteX7" fmla="*/ 1447800 w 3219450"/>
              <a:gd name="connsiteY7" fmla="*/ 85725 h 1695450"/>
              <a:gd name="connsiteX8" fmla="*/ 1524000 w 3219450"/>
              <a:gd name="connsiteY8" fmla="*/ 114300 h 1695450"/>
              <a:gd name="connsiteX9" fmla="*/ 1609725 w 3219450"/>
              <a:gd name="connsiteY9" fmla="*/ 142875 h 1695450"/>
              <a:gd name="connsiteX10" fmla="*/ 1666875 w 3219450"/>
              <a:gd name="connsiteY10" fmla="*/ 161925 h 1695450"/>
              <a:gd name="connsiteX11" fmla="*/ 1695450 w 3219450"/>
              <a:gd name="connsiteY11" fmla="*/ 171450 h 1695450"/>
              <a:gd name="connsiteX12" fmla="*/ 1724025 w 3219450"/>
              <a:gd name="connsiteY12" fmla="*/ 190500 h 1695450"/>
              <a:gd name="connsiteX13" fmla="*/ 1762125 w 3219450"/>
              <a:gd name="connsiteY13" fmla="*/ 200025 h 1695450"/>
              <a:gd name="connsiteX14" fmla="*/ 1790700 w 3219450"/>
              <a:gd name="connsiteY14" fmla="*/ 209550 h 1695450"/>
              <a:gd name="connsiteX15" fmla="*/ 1828800 w 3219450"/>
              <a:gd name="connsiteY15" fmla="*/ 228600 h 1695450"/>
              <a:gd name="connsiteX16" fmla="*/ 1905000 w 3219450"/>
              <a:gd name="connsiteY16" fmla="*/ 247650 h 1695450"/>
              <a:gd name="connsiteX17" fmla="*/ 1933575 w 3219450"/>
              <a:gd name="connsiteY17" fmla="*/ 266700 h 1695450"/>
              <a:gd name="connsiteX18" fmla="*/ 1971675 w 3219450"/>
              <a:gd name="connsiteY18" fmla="*/ 276225 h 1695450"/>
              <a:gd name="connsiteX19" fmla="*/ 2000250 w 3219450"/>
              <a:gd name="connsiteY19" fmla="*/ 285750 h 1695450"/>
              <a:gd name="connsiteX20" fmla="*/ 2047875 w 3219450"/>
              <a:gd name="connsiteY20" fmla="*/ 295275 h 1695450"/>
              <a:gd name="connsiteX21" fmla="*/ 2076450 w 3219450"/>
              <a:gd name="connsiteY21" fmla="*/ 304800 h 1695450"/>
              <a:gd name="connsiteX22" fmla="*/ 2181225 w 3219450"/>
              <a:gd name="connsiteY22" fmla="*/ 323850 h 1695450"/>
              <a:gd name="connsiteX23" fmla="*/ 2209800 w 3219450"/>
              <a:gd name="connsiteY23" fmla="*/ 333375 h 1695450"/>
              <a:gd name="connsiteX24" fmla="*/ 2324100 w 3219450"/>
              <a:gd name="connsiteY24" fmla="*/ 352425 h 1695450"/>
              <a:gd name="connsiteX25" fmla="*/ 2390775 w 3219450"/>
              <a:gd name="connsiteY25" fmla="*/ 371475 h 1695450"/>
              <a:gd name="connsiteX26" fmla="*/ 2447925 w 3219450"/>
              <a:gd name="connsiteY26" fmla="*/ 390525 h 1695450"/>
              <a:gd name="connsiteX27" fmla="*/ 2476500 w 3219450"/>
              <a:gd name="connsiteY27" fmla="*/ 400050 h 1695450"/>
              <a:gd name="connsiteX28" fmla="*/ 2505075 w 3219450"/>
              <a:gd name="connsiteY28" fmla="*/ 409575 h 1695450"/>
              <a:gd name="connsiteX29" fmla="*/ 2562225 w 3219450"/>
              <a:gd name="connsiteY29" fmla="*/ 447675 h 1695450"/>
              <a:gd name="connsiteX30" fmla="*/ 2600325 w 3219450"/>
              <a:gd name="connsiteY30" fmla="*/ 457200 h 1695450"/>
              <a:gd name="connsiteX31" fmla="*/ 2638425 w 3219450"/>
              <a:gd name="connsiteY31" fmla="*/ 476250 h 1695450"/>
              <a:gd name="connsiteX32" fmla="*/ 2676525 w 3219450"/>
              <a:gd name="connsiteY32" fmla="*/ 485775 h 1695450"/>
              <a:gd name="connsiteX33" fmla="*/ 2781300 w 3219450"/>
              <a:gd name="connsiteY33" fmla="*/ 523875 h 1695450"/>
              <a:gd name="connsiteX34" fmla="*/ 3009900 w 3219450"/>
              <a:gd name="connsiteY34" fmla="*/ 542925 h 1695450"/>
              <a:gd name="connsiteX35" fmla="*/ 3057525 w 3219450"/>
              <a:gd name="connsiteY35" fmla="*/ 552450 h 1695450"/>
              <a:gd name="connsiteX36" fmla="*/ 3114675 w 3219450"/>
              <a:gd name="connsiteY36" fmla="*/ 571500 h 1695450"/>
              <a:gd name="connsiteX37" fmla="*/ 3133725 w 3219450"/>
              <a:gd name="connsiteY37" fmla="*/ 647700 h 1695450"/>
              <a:gd name="connsiteX38" fmla="*/ 3152775 w 3219450"/>
              <a:gd name="connsiteY38" fmla="*/ 704850 h 1695450"/>
              <a:gd name="connsiteX39" fmla="*/ 3162300 w 3219450"/>
              <a:gd name="connsiteY39" fmla="*/ 733425 h 1695450"/>
              <a:gd name="connsiteX40" fmla="*/ 3181350 w 3219450"/>
              <a:gd name="connsiteY40" fmla="*/ 771525 h 1695450"/>
              <a:gd name="connsiteX41" fmla="*/ 3200400 w 3219450"/>
              <a:gd name="connsiteY41" fmla="*/ 828675 h 1695450"/>
              <a:gd name="connsiteX42" fmla="*/ 3209925 w 3219450"/>
              <a:gd name="connsiteY42" fmla="*/ 857250 h 1695450"/>
              <a:gd name="connsiteX43" fmla="*/ 3219450 w 3219450"/>
              <a:gd name="connsiteY43" fmla="*/ 904875 h 1695450"/>
              <a:gd name="connsiteX44" fmla="*/ 3190875 w 3219450"/>
              <a:gd name="connsiteY44" fmla="*/ 1219200 h 1695450"/>
              <a:gd name="connsiteX45" fmla="*/ 3152775 w 3219450"/>
              <a:gd name="connsiteY45" fmla="*/ 1304925 h 1695450"/>
              <a:gd name="connsiteX46" fmla="*/ 3143250 w 3219450"/>
              <a:gd name="connsiteY46" fmla="*/ 1333500 h 1695450"/>
              <a:gd name="connsiteX47" fmla="*/ 3095625 w 3219450"/>
              <a:gd name="connsiteY47" fmla="*/ 1390650 h 1695450"/>
              <a:gd name="connsiteX48" fmla="*/ 3057525 w 3219450"/>
              <a:gd name="connsiteY48" fmla="*/ 1447800 h 1695450"/>
              <a:gd name="connsiteX49" fmla="*/ 3048000 w 3219450"/>
              <a:gd name="connsiteY49" fmla="*/ 1476375 h 1695450"/>
              <a:gd name="connsiteX50" fmla="*/ 3019425 w 3219450"/>
              <a:gd name="connsiteY50" fmla="*/ 1495425 h 1695450"/>
              <a:gd name="connsiteX51" fmla="*/ 2962275 w 3219450"/>
              <a:gd name="connsiteY51" fmla="*/ 1533525 h 1695450"/>
              <a:gd name="connsiteX52" fmla="*/ 2943225 w 3219450"/>
              <a:gd name="connsiteY52" fmla="*/ 1562100 h 1695450"/>
              <a:gd name="connsiteX53" fmla="*/ 2867025 w 3219450"/>
              <a:gd name="connsiteY53" fmla="*/ 1590675 h 1695450"/>
              <a:gd name="connsiteX54" fmla="*/ 2838450 w 3219450"/>
              <a:gd name="connsiteY54" fmla="*/ 1600200 h 1695450"/>
              <a:gd name="connsiteX55" fmla="*/ 2800350 w 3219450"/>
              <a:gd name="connsiteY55" fmla="*/ 1619250 h 1695450"/>
              <a:gd name="connsiteX56" fmla="*/ 2676525 w 3219450"/>
              <a:gd name="connsiteY56" fmla="*/ 1647825 h 1695450"/>
              <a:gd name="connsiteX57" fmla="*/ 2647950 w 3219450"/>
              <a:gd name="connsiteY57" fmla="*/ 1657350 h 1695450"/>
              <a:gd name="connsiteX58" fmla="*/ 2581275 w 3219450"/>
              <a:gd name="connsiteY58" fmla="*/ 1666875 h 1695450"/>
              <a:gd name="connsiteX59" fmla="*/ 2476500 w 3219450"/>
              <a:gd name="connsiteY59" fmla="*/ 1685925 h 1695450"/>
              <a:gd name="connsiteX60" fmla="*/ 2276475 w 3219450"/>
              <a:gd name="connsiteY60" fmla="*/ 1695450 h 1695450"/>
              <a:gd name="connsiteX61" fmla="*/ 1866900 w 3219450"/>
              <a:gd name="connsiteY61" fmla="*/ 1685925 h 1695450"/>
              <a:gd name="connsiteX62" fmla="*/ 1828800 w 3219450"/>
              <a:gd name="connsiteY62" fmla="*/ 1676400 h 1695450"/>
              <a:gd name="connsiteX63" fmla="*/ 1743075 w 3219450"/>
              <a:gd name="connsiteY63" fmla="*/ 1657350 h 1695450"/>
              <a:gd name="connsiteX64" fmla="*/ 1685925 w 3219450"/>
              <a:gd name="connsiteY64" fmla="*/ 1638300 h 1695450"/>
              <a:gd name="connsiteX65" fmla="*/ 1600200 w 3219450"/>
              <a:gd name="connsiteY65" fmla="*/ 1609725 h 1695450"/>
              <a:gd name="connsiteX66" fmla="*/ 1571625 w 3219450"/>
              <a:gd name="connsiteY66" fmla="*/ 1600200 h 1695450"/>
              <a:gd name="connsiteX67" fmla="*/ 1543050 w 3219450"/>
              <a:gd name="connsiteY67" fmla="*/ 1581150 h 1695450"/>
              <a:gd name="connsiteX68" fmla="*/ 1495425 w 3219450"/>
              <a:gd name="connsiteY68" fmla="*/ 1571625 h 1695450"/>
              <a:gd name="connsiteX69" fmla="*/ 1466850 w 3219450"/>
              <a:gd name="connsiteY69" fmla="*/ 1562100 h 1695450"/>
              <a:gd name="connsiteX70" fmla="*/ 1409700 w 3219450"/>
              <a:gd name="connsiteY70" fmla="*/ 1552575 h 1695450"/>
              <a:gd name="connsiteX71" fmla="*/ 1343025 w 3219450"/>
              <a:gd name="connsiteY71" fmla="*/ 1524000 h 1695450"/>
              <a:gd name="connsiteX72" fmla="*/ 1314450 w 3219450"/>
              <a:gd name="connsiteY72" fmla="*/ 1504950 h 1695450"/>
              <a:gd name="connsiteX73" fmla="*/ 1266825 w 3219450"/>
              <a:gd name="connsiteY73" fmla="*/ 1495425 h 1695450"/>
              <a:gd name="connsiteX74" fmla="*/ 1209675 w 3219450"/>
              <a:gd name="connsiteY74" fmla="*/ 1476375 h 1695450"/>
              <a:gd name="connsiteX75" fmla="*/ 1133475 w 3219450"/>
              <a:gd name="connsiteY75" fmla="*/ 1438275 h 1695450"/>
              <a:gd name="connsiteX76" fmla="*/ 1104900 w 3219450"/>
              <a:gd name="connsiteY76" fmla="*/ 1419225 h 1695450"/>
              <a:gd name="connsiteX77" fmla="*/ 1009650 w 3219450"/>
              <a:gd name="connsiteY77" fmla="*/ 1381125 h 1695450"/>
              <a:gd name="connsiteX78" fmla="*/ 971550 w 3219450"/>
              <a:gd name="connsiteY78" fmla="*/ 1362075 h 1695450"/>
              <a:gd name="connsiteX79" fmla="*/ 923925 w 3219450"/>
              <a:gd name="connsiteY79" fmla="*/ 1352550 h 1695450"/>
              <a:gd name="connsiteX80" fmla="*/ 885825 w 3219450"/>
              <a:gd name="connsiteY80" fmla="*/ 1333500 h 1695450"/>
              <a:gd name="connsiteX81" fmla="*/ 857250 w 3219450"/>
              <a:gd name="connsiteY81" fmla="*/ 1323975 h 1695450"/>
              <a:gd name="connsiteX82" fmla="*/ 828675 w 3219450"/>
              <a:gd name="connsiteY82" fmla="*/ 1304925 h 1695450"/>
              <a:gd name="connsiteX83" fmla="*/ 752475 w 3219450"/>
              <a:gd name="connsiteY83" fmla="*/ 1276350 h 1695450"/>
              <a:gd name="connsiteX84" fmla="*/ 676275 w 3219450"/>
              <a:gd name="connsiteY84" fmla="*/ 1247775 h 1695450"/>
              <a:gd name="connsiteX85" fmla="*/ 647700 w 3219450"/>
              <a:gd name="connsiteY85" fmla="*/ 1228725 h 1695450"/>
              <a:gd name="connsiteX86" fmla="*/ 619125 w 3219450"/>
              <a:gd name="connsiteY86" fmla="*/ 1219200 h 1695450"/>
              <a:gd name="connsiteX87" fmla="*/ 590550 w 3219450"/>
              <a:gd name="connsiteY87" fmla="*/ 1190625 h 1695450"/>
              <a:gd name="connsiteX88" fmla="*/ 552450 w 3219450"/>
              <a:gd name="connsiteY88" fmla="*/ 1181100 h 1695450"/>
              <a:gd name="connsiteX89" fmla="*/ 476250 w 3219450"/>
              <a:gd name="connsiteY89" fmla="*/ 1143000 h 1695450"/>
              <a:gd name="connsiteX90" fmla="*/ 409575 w 3219450"/>
              <a:gd name="connsiteY90" fmla="*/ 1076325 h 1695450"/>
              <a:gd name="connsiteX91" fmla="*/ 381000 w 3219450"/>
              <a:gd name="connsiteY91" fmla="*/ 1066800 h 1695450"/>
              <a:gd name="connsiteX92" fmla="*/ 333375 w 3219450"/>
              <a:gd name="connsiteY92" fmla="*/ 1009650 h 1695450"/>
              <a:gd name="connsiteX93" fmla="*/ 276225 w 3219450"/>
              <a:gd name="connsiteY93" fmla="*/ 933450 h 1695450"/>
              <a:gd name="connsiteX94" fmla="*/ 266700 w 3219450"/>
              <a:gd name="connsiteY94" fmla="*/ 895350 h 1695450"/>
              <a:gd name="connsiteX95" fmla="*/ 228600 w 3219450"/>
              <a:gd name="connsiteY95" fmla="*/ 828675 h 1695450"/>
              <a:gd name="connsiteX96" fmla="*/ 219075 w 3219450"/>
              <a:gd name="connsiteY96" fmla="*/ 800100 h 1695450"/>
              <a:gd name="connsiteX97" fmla="*/ 190500 w 3219450"/>
              <a:gd name="connsiteY97" fmla="*/ 781050 h 1695450"/>
              <a:gd name="connsiteX98" fmla="*/ 142875 w 3219450"/>
              <a:gd name="connsiteY98" fmla="*/ 685800 h 1695450"/>
              <a:gd name="connsiteX99" fmla="*/ 133350 w 3219450"/>
              <a:gd name="connsiteY99" fmla="*/ 657225 h 1695450"/>
              <a:gd name="connsiteX100" fmla="*/ 104775 w 3219450"/>
              <a:gd name="connsiteY100" fmla="*/ 600075 h 1695450"/>
              <a:gd name="connsiteX101" fmla="*/ 95250 w 3219450"/>
              <a:gd name="connsiteY101" fmla="*/ 561975 h 1695450"/>
              <a:gd name="connsiteX102" fmla="*/ 76200 w 3219450"/>
              <a:gd name="connsiteY102" fmla="*/ 523875 h 1695450"/>
              <a:gd name="connsiteX103" fmla="*/ 57150 w 3219450"/>
              <a:gd name="connsiteY103" fmla="*/ 466725 h 1695450"/>
              <a:gd name="connsiteX104" fmla="*/ 47625 w 3219450"/>
              <a:gd name="connsiteY104" fmla="*/ 438150 h 1695450"/>
              <a:gd name="connsiteX105" fmla="*/ 38100 w 3219450"/>
              <a:gd name="connsiteY105" fmla="*/ 409575 h 1695450"/>
              <a:gd name="connsiteX106" fmla="*/ 19050 w 3219450"/>
              <a:gd name="connsiteY106" fmla="*/ 333375 h 1695450"/>
              <a:gd name="connsiteX107" fmla="*/ 9525 w 3219450"/>
              <a:gd name="connsiteY107" fmla="*/ 276225 h 1695450"/>
              <a:gd name="connsiteX108" fmla="*/ 0 w 3219450"/>
              <a:gd name="connsiteY108" fmla="*/ 238125 h 1695450"/>
              <a:gd name="connsiteX109" fmla="*/ 9525 w 3219450"/>
              <a:gd name="connsiteY109" fmla="*/ 123825 h 1695450"/>
              <a:gd name="connsiteX110" fmla="*/ 38100 w 3219450"/>
              <a:gd name="connsiteY110" fmla="*/ 95250 h 1695450"/>
              <a:gd name="connsiteX111" fmla="*/ 66675 w 3219450"/>
              <a:gd name="connsiteY111" fmla="*/ 76200 h 1695450"/>
              <a:gd name="connsiteX112" fmla="*/ 161925 w 3219450"/>
              <a:gd name="connsiteY112" fmla="*/ 57150 h 1695450"/>
              <a:gd name="connsiteX113" fmla="*/ 190500 w 3219450"/>
              <a:gd name="connsiteY113" fmla="*/ 38100 h 1695450"/>
              <a:gd name="connsiteX114" fmla="*/ 257175 w 3219450"/>
              <a:gd name="connsiteY114" fmla="*/ 19050 h 1695450"/>
              <a:gd name="connsiteX115" fmla="*/ 371475 w 3219450"/>
              <a:gd name="connsiteY115" fmla="*/ 0 h 1695450"/>
              <a:gd name="connsiteX116" fmla="*/ 523875 w 3219450"/>
              <a:gd name="connsiteY116" fmla="*/ 9525 h 1695450"/>
              <a:gd name="connsiteX117" fmla="*/ 552450 w 3219450"/>
              <a:gd name="connsiteY117" fmla="*/ 19050 h 1695450"/>
              <a:gd name="connsiteX118" fmla="*/ 600075 w 3219450"/>
              <a:gd name="connsiteY118" fmla="*/ 28575 h 1695450"/>
              <a:gd name="connsiteX119" fmla="*/ 600075 w 3219450"/>
              <a:gd name="connsiteY119" fmla="*/ 28575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219450" h="1695450">
                <a:moveTo>
                  <a:pt x="600075" y="28575"/>
                </a:moveTo>
                <a:cubicBezTo>
                  <a:pt x="611187" y="30162"/>
                  <a:pt x="645090" y="32193"/>
                  <a:pt x="666750" y="38100"/>
                </a:cubicBezTo>
                <a:cubicBezTo>
                  <a:pt x="680449" y="41836"/>
                  <a:pt x="691151" y="53414"/>
                  <a:pt x="704850" y="57150"/>
                </a:cubicBezTo>
                <a:cubicBezTo>
                  <a:pt x="726510" y="63057"/>
                  <a:pt x="749300" y="63500"/>
                  <a:pt x="771525" y="66675"/>
                </a:cubicBezTo>
                <a:cubicBezTo>
                  <a:pt x="858946" y="95815"/>
                  <a:pt x="808694" y="83727"/>
                  <a:pt x="923925" y="95250"/>
                </a:cubicBezTo>
                <a:lnTo>
                  <a:pt x="1019175" y="85725"/>
                </a:lnTo>
                <a:cubicBezTo>
                  <a:pt x="1047768" y="82715"/>
                  <a:pt x="1076149" y="76200"/>
                  <a:pt x="1104900" y="76200"/>
                </a:cubicBezTo>
                <a:cubicBezTo>
                  <a:pt x="1219244" y="76200"/>
                  <a:pt x="1333500" y="82550"/>
                  <a:pt x="1447800" y="85725"/>
                </a:cubicBezTo>
                <a:cubicBezTo>
                  <a:pt x="1532724" y="114033"/>
                  <a:pt x="1398716" y="68742"/>
                  <a:pt x="1524000" y="114300"/>
                </a:cubicBezTo>
                <a:lnTo>
                  <a:pt x="1609725" y="142875"/>
                </a:lnTo>
                <a:lnTo>
                  <a:pt x="1666875" y="161925"/>
                </a:lnTo>
                <a:lnTo>
                  <a:pt x="1695450" y="171450"/>
                </a:lnTo>
                <a:cubicBezTo>
                  <a:pt x="1704975" y="177800"/>
                  <a:pt x="1713503" y="185991"/>
                  <a:pt x="1724025" y="190500"/>
                </a:cubicBezTo>
                <a:cubicBezTo>
                  <a:pt x="1736057" y="195657"/>
                  <a:pt x="1749538" y="196429"/>
                  <a:pt x="1762125" y="200025"/>
                </a:cubicBezTo>
                <a:cubicBezTo>
                  <a:pt x="1771779" y="202783"/>
                  <a:pt x="1781472" y="205595"/>
                  <a:pt x="1790700" y="209550"/>
                </a:cubicBezTo>
                <a:cubicBezTo>
                  <a:pt x="1803751" y="215143"/>
                  <a:pt x="1815330" y="224110"/>
                  <a:pt x="1828800" y="228600"/>
                </a:cubicBezTo>
                <a:cubicBezTo>
                  <a:pt x="1853638" y="236879"/>
                  <a:pt x="1905000" y="247650"/>
                  <a:pt x="1905000" y="247650"/>
                </a:cubicBezTo>
                <a:cubicBezTo>
                  <a:pt x="1914525" y="254000"/>
                  <a:pt x="1923053" y="262191"/>
                  <a:pt x="1933575" y="266700"/>
                </a:cubicBezTo>
                <a:cubicBezTo>
                  <a:pt x="1945607" y="271857"/>
                  <a:pt x="1959088" y="272629"/>
                  <a:pt x="1971675" y="276225"/>
                </a:cubicBezTo>
                <a:cubicBezTo>
                  <a:pt x="1981329" y="278983"/>
                  <a:pt x="1990510" y="283315"/>
                  <a:pt x="2000250" y="285750"/>
                </a:cubicBezTo>
                <a:cubicBezTo>
                  <a:pt x="2015956" y="289677"/>
                  <a:pt x="2032169" y="291348"/>
                  <a:pt x="2047875" y="295275"/>
                </a:cubicBezTo>
                <a:cubicBezTo>
                  <a:pt x="2057615" y="297710"/>
                  <a:pt x="2066710" y="302365"/>
                  <a:pt x="2076450" y="304800"/>
                </a:cubicBezTo>
                <a:cubicBezTo>
                  <a:pt x="2103075" y="311456"/>
                  <a:pt x="2155749" y="319604"/>
                  <a:pt x="2181225" y="323850"/>
                </a:cubicBezTo>
                <a:cubicBezTo>
                  <a:pt x="2190750" y="327025"/>
                  <a:pt x="2199955" y="331406"/>
                  <a:pt x="2209800" y="333375"/>
                </a:cubicBezTo>
                <a:cubicBezTo>
                  <a:pt x="2247675" y="340950"/>
                  <a:pt x="2324100" y="352425"/>
                  <a:pt x="2324100" y="352425"/>
                </a:cubicBezTo>
                <a:cubicBezTo>
                  <a:pt x="2420132" y="384436"/>
                  <a:pt x="2271174" y="335595"/>
                  <a:pt x="2390775" y="371475"/>
                </a:cubicBezTo>
                <a:cubicBezTo>
                  <a:pt x="2410009" y="377245"/>
                  <a:pt x="2428875" y="384175"/>
                  <a:pt x="2447925" y="390525"/>
                </a:cubicBezTo>
                <a:lnTo>
                  <a:pt x="2476500" y="400050"/>
                </a:lnTo>
                <a:lnTo>
                  <a:pt x="2505075" y="409575"/>
                </a:lnTo>
                <a:lnTo>
                  <a:pt x="2562225" y="447675"/>
                </a:lnTo>
                <a:cubicBezTo>
                  <a:pt x="2573117" y="454937"/>
                  <a:pt x="2588068" y="452603"/>
                  <a:pt x="2600325" y="457200"/>
                </a:cubicBezTo>
                <a:cubicBezTo>
                  <a:pt x="2613620" y="462186"/>
                  <a:pt x="2625130" y="471264"/>
                  <a:pt x="2638425" y="476250"/>
                </a:cubicBezTo>
                <a:cubicBezTo>
                  <a:pt x="2650682" y="480847"/>
                  <a:pt x="2664106" y="481635"/>
                  <a:pt x="2676525" y="485775"/>
                </a:cubicBezTo>
                <a:cubicBezTo>
                  <a:pt x="2697993" y="492931"/>
                  <a:pt x="2760546" y="522145"/>
                  <a:pt x="2781300" y="523875"/>
                </a:cubicBezTo>
                <a:lnTo>
                  <a:pt x="3009900" y="542925"/>
                </a:lnTo>
                <a:cubicBezTo>
                  <a:pt x="3025775" y="546100"/>
                  <a:pt x="3041906" y="548190"/>
                  <a:pt x="3057525" y="552450"/>
                </a:cubicBezTo>
                <a:cubicBezTo>
                  <a:pt x="3076898" y="557734"/>
                  <a:pt x="3114675" y="571500"/>
                  <a:pt x="3114675" y="571500"/>
                </a:cubicBezTo>
                <a:cubicBezTo>
                  <a:pt x="3143576" y="658203"/>
                  <a:pt x="3099243" y="521265"/>
                  <a:pt x="3133725" y="647700"/>
                </a:cubicBezTo>
                <a:cubicBezTo>
                  <a:pt x="3139009" y="667073"/>
                  <a:pt x="3146425" y="685800"/>
                  <a:pt x="3152775" y="704850"/>
                </a:cubicBezTo>
                <a:cubicBezTo>
                  <a:pt x="3155950" y="714375"/>
                  <a:pt x="3157810" y="724445"/>
                  <a:pt x="3162300" y="733425"/>
                </a:cubicBezTo>
                <a:cubicBezTo>
                  <a:pt x="3168650" y="746125"/>
                  <a:pt x="3176077" y="758342"/>
                  <a:pt x="3181350" y="771525"/>
                </a:cubicBezTo>
                <a:cubicBezTo>
                  <a:pt x="3188808" y="790169"/>
                  <a:pt x="3194050" y="809625"/>
                  <a:pt x="3200400" y="828675"/>
                </a:cubicBezTo>
                <a:cubicBezTo>
                  <a:pt x="3203575" y="838200"/>
                  <a:pt x="3207956" y="847405"/>
                  <a:pt x="3209925" y="857250"/>
                </a:cubicBezTo>
                <a:lnTo>
                  <a:pt x="3219450" y="904875"/>
                </a:lnTo>
                <a:cubicBezTo>
                  <a:pt x="3207565" y="1130689"/>
                  <a:pt x="3218468" y="1026049"/>
                  <a:pt x="3190875" y="1219200"/>
                </a:cubicBezTo>
                <a:cubicBezTo>
                  <a:pt x="3181046" y="1288006"/>
                  <a:pt x="3175643" y="1259188"/>
                  <a:pt x="3152775" y="1304925"/>
                </a:cubicBezTo>
                <a:cubicBezTo>
                  <a:pt x="3148285" y="1313905"/>
                  <a:pt x="3147740" y="1324520"/>
                  <a:pt x="3143250" y="1333500"/>
                </a:cubicBezTo>
                <a:cubicBezTo>
                  <a:pt x="3122828" y="1374344"/>
                  <a:pt x="3125117" y="1352732"/>
                  <a:pt x="3095625" y="1390650"/>
                </a:cubicBezTo>
                <a:cubicBezTo>
                  <a:pt x="3081569" y="1408722"/>
                  <a:pt x="3070225" y="1428750"/>
                  <a:pt x="3057525" y="1447800"/>
                </a:cubicBezTo>
                <a:cubicBezTo>
                  <a:pt x="3051956" y="1456154"/>
                  <a:pt x="3054272" y="1468535"/>
                  <a:pt x="3048000" y="1476375"/>
                </a:cubicBezTo>
                <a:cubicBezTo>
                  <a:pt x="3040849" y="1485314"/>
                  <a:pt x="3028219" y="1488096"/>
                  <a:pt x="3019425" y="1495425"/>
                </a:cubicBezTo>
                <a:cubicBezTo>
                  <a:pt x="2971859" y="1535063"/>
                  <a:pt x="3012493" y="1516786"/>
                  <a:pt x="2962275" y="1533525"/>
                </a:cubicBezTo>
                <a:cubicBezTo>
                  <a:pt x="2955925" y="1543050"/>
                  <a:pt x="2952019" y="1554771"/>
                  <a:pt x="2943225" y="1562100"/>
                </a:cubicBezTo>
                <a:cubicBezTo>
                  <a:pt x="2920065" y="1581400"/>
                  <a:pt x="2894331" y="1582873"/>
                  <a:pt x="2867025" y="1590675"/>
                </a:cubicBezTo>
                <a:cubicBezTo>
                  <a:pt x="2857371" y="1593433"/>
                  <a:pt x="2847678" y="1596245"/>
                  <a:pt x="2838450" y="1600200"/>
                </a:cubicBezTo>
                <a:cubicBezTo>
                  <a:pt x="2825399" y="1605793"/>
                  <a:pt x="2813401" y="1613657"/>
                  <a:pt x="2800350" y="1619250"/>
                </a:cubicBezTo>
                <a:cubicBezTo>
                  <a:pt x="2765763" y="1634073"/>
                  <a:pt x="2701949" y="1642740"/>
                  <a:pt x="2676525" y="1647825"/>
                </a:cubicBezTo>
                <a:cubicBezTo>
                  <a:pt x="2666680" y="1649794"/>
                  <a:pt x="2657795" y="1655381"/>
                  <a:pt x="2647950" y="1657350"/>
                </a:cubicBezTo>
                <a:cubicBezTo>
                  <a:pt x="2625935" y="1661753"/>
                  <a:pt x="2603420" y="1663184"/>
                  <a:pt x="2581275" y="1666875"/>
                </a:cubicBezTo>
                <a:cubicBezTo>
                  <a:pt x="2546260" y="1672711"/>
                  <a:pt x="2511843" y="1682612"/>
                  <a:pt x="2476500" y="1685925"/>
                </a:cubicBezTo>
                <a:cubicBezTo>
                  <a:pt x="2410041" y="1692156"/>
                  <a:pt x="2343150" y="1692275"/>
                  <a:pt x="2276475" y="1695450"/>
                </a:cubicBezTo>
                <a:lnTo>
                  <a:pt x="1866900" y="1685925"/>
                </a:lnTo>
                <a:cubicBezTo>
                  <a:pt x="1853821" y="1685368"/>
                  <a:pt x="1841579" y="1679240"/>
                  <a:pt x="1828800" y="1676400"/>
                </a:cubicBezTo>
                <a:cubicBezTo>
                  <a:pt x="1793840" y="1668631"/>
                  <a:pt x="1776260" y="1667305"/>
                  <a:pt x="1743075" y="1657350"/>
                </a:cubicBezTo>
                <a:cubicBezTo>
                  <a:pt x="1723841" y="1651580"/>
                  <a:pt x="1704975" y="1644650"/>
                  <a:pt x="1685925" y="1638300"/>
                </a:cubicBezTo>
                <a:lnTo>
                  <a:pt x="1600200" y="1609725"/>
                </a:lnTo>
                <a:lnTo>
                  <a:pt x="1571625" y="1600200"/>
                </a:lnTo>
                <a:cubicBezTo>
                  <a:pt x="1562100" y="1593850"/>
                  <a:pt x="1553769" y="1585170"/>
                  <a:pt x="1543050" y="1581150"/>
                </a:cubicBezTo>
                <a:cubicBezTo>
                  <a:pt x="1527891" y="1575466"/>
                  <a:pt x="1511131" y="1575552"/>
                  <a:pt x="1495425" y="1571625"/>
                </a:cubicBezTo>
                <a:cubicBezTo>
                  <a:pt x="1485685" y="1569190"/>
                  <a:pt x="1476651" y="1564278"/>
                  <a:pt x="1466850" y="1562100"/>
                </a:cubicBezTo>
                <a:cubicBezTo>
                  <a:pt x="1447997" y="1557910"/>
                  <a:pt x="1428750" y="1555750"/>
                  <a:pt x="1409700" y="1552575"/>
                </a:cubicBezTo>
                <a:cubicBezTo>
                  <a:pt x="1337961" y="1504749"/>
                  <a:pt x="1429135" y="1560904"/>
                  <a:pt x="1343025" y="1524000"/>
                </a:cubicBezTo>
                <a:cubicBezTo>
                  <a:pt x="1332503" y="1519491"/>
                  <a:pt x="1325169" y="1508970"/>
                  <a:pt x="1314450" y="1504950"/>
                </a:cubicBezTo>
                <a:cubicBezTo>
                  <a:pt x="1299291" y="1499266"/>
                  <a:pt x="1282444" y="1499685"/>
                  <a:pt x="1266825" y="1495425"/>
                </a:cubicBezTo>
                <a:cubicBezTo>
                  <a:pt x="1247452" y="1490141"/>
                  <a:pt x="1209675" y="1476375"/>
                  <a:pt x="1209675" y="1476375"/>
                </a:cubicBezTo>
                <a:cubicBezTo>
                  <a:pt x="1143472" y="1432240"/>
                  <a:pt x="1226681" y="1484878"/>
                  <a:pt x="1133475" y="1438275"/>
                </a:cubicBezTo>
                <a:cubicBezTo>
                  <a:pt x="1123236" y="1433155"/>
                  <a:pt x="1115294" y="1424022"/>
                  <a:pt x="1104900" y="1419225"/>
                </a:cubicBezTo>
                <a:cubicBezTo>
                  <a:pt x="1073852" y="1404895"/>
                  <a:pt x="1040236" y="1396418"/>
                  <a:pt x="1009650" y="1381125"/>
                </a:cubicBezTo>
                <a:cubicBezTo>
                  <a:pt x="996950" y="1374775"/>
                  <a:pt x="985020" y="1366565"/>
                  <a:pt x="971550" y="1362075"/>
                </a:cubicBezTo>
                <a:cubicBezTo>
                  <a:pt x="956191" y="1356955"/>
                  <a:pt x="939800" y="1355725"/>
                  <a:pt x="923925" y="1352550"/>
                </a:cubicBezTo>
                <a:cubicBezTo>
                  <a:pt x="911225" y="1346200"/>
                  <a:pt x="898876" y="1339093"/>
                  <a:pt x="885825" y="1333500"/>
                </a:cubicBezTo>
                <a:cubicBezTo>
                  <a:pt x="876597" y="1329545"/>
                  <a:pt x="866230" y="1328465"/>
                  <a:pt x="857250" y="1323975"/>
                </a:cubicBezTo>
                <a:cubicBezTo>
                  <a:pt x="847011" y="1318855"/>
                  <a:pt x="838914" y="1310045"/>
                  <a:pt x="828675" y="1304925"/>
                </a:cubicBezTo>
                <a:cubicBezTo>
                  <a:pt x="749742" y="1265458"/>
                  <a:pt x="810181" y="1301081"/>
                  <a:pt x="752475" y="1276350"/>
                </a:cubicBezTo>
                <a:cubicBezTo>
                  <a:pt x="682743" y="1246465"/>
                  <a:pt x="746519" y="1265336"/>
                  <a:pt x="676275" y="1247775"/>
                </a:cubicBezTo>
                <a:cubicBezTo>
                  <a:pt x="666750" y="1241425"/>
                  <a:pt x="657939" y="1233845"/>
                  <a:pt x="647700" y="1228725"/>
                </a:cubicBezTo>
                <a:cubicBezTo>
                  <a:pt x="638720" y="1224235"/>
                  <a:pt x="627479" y="1224769"/>
                  <a:pt x="619125" y="1219200"/>
                </a:cubicBezTo>
                <a:cubicBezTo>
                  <a:pt x="607917" y="1211728"/>
                  <a:pt x="602246" y="1197308"/>
                  <a:pt x="590550" y="1190625"/>
                </a:cubicBezTo>
                <a:cubicBezTo>
                  <a:pt x="579184" y="1184130"/>
                  <a:pt x="564534" y="1186135"/>
                  <a:pt x="552450" y="1181100"/>
                </a:cubicBezTo>
                <a:cubicBezTo>
                  <a:pt x="526236" y="1170178"/>
                  <a:pt x="476250" y="1143000"/>
                  <a:pt x="476250" y="1143000"/>
                </a:cubicBezTo>
                <a:cubicBezTo>
                  <a:pt x="450056" y="1108075"/>
                  <a:pt x="448469" y="1098550"/>
                  <a:pt x="409575" y="1076325"/>
                </a:cubicBezTo>
                <a:cubicBezTo>
                  <a:pt x="400858" y="1071344"/>
                  <a:pt x="390525" y="1069975"/>
                  <a:pt x="381000" y="1066800"/>
                </a:cubicBezTo>
                <a:cubicBezTo>
                  <a:pt x="329547" y="989621"/>
                  <a:pt x="399380" y="1090323"/>
                  <a:pt x="333375" y="1009650"/>
                </a:cubicBezTo>
                <a:cubicBezTo>
                  <a:pt x="313270" y="985077"/>
                  <a:pt x="276225" y="933450"/>
                  <a:pt x="276225" y="933450"/>
                </a:cubicBezTo>
                <a:cubicBezTo>
                  <a:pt x="273050" y="920750"/>
                  <a:pt x="271297" y="907607"/>
                  <a:pt x="266700" y="895350"/>
                </a:cubicBezTo>
                <a:cubicBezTo>
                  <a:pt x="241652" y="828554"/>
                  <a:pt x="256235" y="883945"/>
                  <a:pt x="228600" y="828675"/>
                </a:cubicBezTo>
                <a:cubicBezTo>
                  <a:pt x="224110" y="819695"/>
                  <a:pt x="225347" y="807940"/>
                  <a:pt x="219075" y="800100"/>
                </a:cubicBezTo>
                <a:cubicBezTo>
                  <a:pt x="211924" y="791161"/>
                  <a:pt x="200025" y="787400"/>
                  <a:pt x="190500" y="781050"/>
                </a:cubicBezTo>
                <a:cubicBezTo>
                  <a:pt x="166430" y="708840"/>
                  <a:pt x="183498" y="739964"/>
                  <a:pt x="142875" y="685800"/>
                </a:cubicBezTo>
                <a:cubicBezTo>
                  <a:pt x="139700" y="676275"/>
                  <a:pt x="137428" y="666400"/>
                  <a:pt x="133350" y="657225"/>
                </a:cubicBezTo>
                <a:cubicBezTo>
                  <a:pt x="124700" y="637762"/>
                  <a:pt x="112685" y="619850"/>
                  <a:pt x="104775" y="600075"/>
                </a:cubicBezTo>
                <a:cubicBezTo>
                  <a:pt x="99913" y="587920"/>
                  <a:pt x="99847" y="574232"/>
                  <a:pt x="95250" y="561975"/>
                </a:cubicBezTo>
                <a:cubicBezTo>
                  <a:pt x="90264" y="548680"/>
                  <a:pt x="81473" y="537058"/>
                  <a:pt x="76200" y="523875"/>
                </a:cubicBezTo>
                <a:cubicBezTo>
                  <a:pt x="68742" y="505231"/>
                  <a:pt x="63500" y="485775"/>
                  <a:pt x="57150" y="466725"/>
                </a:cubicBezTo>
                <a:lnTo>
                  <a:pt x="47625" y="438150"/>
                </a:lnTo>
                <a:cubicBezTo>
                  <a:pt x="44450" y="428625"/>
                  <a:pt x="40535" y="419315"/>
                  <a:pt x="38100" y="409575"/>
                </a:cubicBezTo>
                <a:lnTo>
                  <a:pt x="19050" y="333375"/>
                </a:lnTo>
                <a:cubicBezTo>
                  <a:pt x="14366" y="314639"/>
                  <a:pt x="13313" y="295163"/>
                  <a:pt x="9525" y="276225"/>
                </a:cubicBezTo>
                <a:cubicBezTo>
                  <a:pt x="6958" y="263388"/>
                  <a:pt x="3175" y="250825"/>
                  <a:pt x="0" y="238125"/>
                </a:cubicBezTo>
                <a:cubicBezTo>
                  <a:pt x="3175" y="200025"/>
                  <a:pt x="-326" y="160766"/>
                  <a:pt x="9525" y="123825"/>
                </a:cubicBezTo>
                <a:cubicBezTo>
                  <a:pt x="12996" y="110809"/>
                  <a:pt x="27752" y="103874"/>
                  <a:pt x="38100" y="95250"/>
                </a:cubicBezTo>
                <a:cubicBezTo>
                  <a:pt x="46894" y="87921"/>
                  <a:pt x="56153" y="80709"/>
                  <a:pt x="66675" y="76200"/>
                </a:cubicBezTo>
                <a:cubicBezTo>
                  <a:pt x="84759" y="68450"/>
                  <a:pt x="149032" y="59299"/>
                  <a:pt x="161925" y="57150"/>
                </a:cubicBezTo>
                <a:cubicBezTo>
                  <a:pt x="171450" y="50800"/>
                  <a:pt x="180261" y="43220"/>
                  <a:pt x="190500" y="38100"/>
                </a:cubicBezTo>
                <a:cubicBezTo>
                  <a:pt x="205725" y="30487"/>
                  <a:pt x="242933" y="23119"/>
                  <a:pt x="257175" y="19050"/>
                </a:cubicBezTo>
                <a:cubicBezTo>
                  <a:pt x="328257" y="-1259"/>
                  <a:pt x="232154" y="15480"/>
                  <a:pt x="371475" y="0"/>
                </a:cubicBezTo>
                <a:cubicBezTo>
                  <a:pt x="422275" y="3175"/>
                  <a:pt x="473256" y="4197"/>
                  <a:pt x="523875" y="9525"/>
                </a:cubicBezTo>
                <a:cubicBezTo>
                  <a:pt x="533860" y="10576"/>
                  <a:pt x="542710" y="16615"/>
                  <a:pt x="552450" y="19050"/>
                </a:cubicBezTo>
                <a:cubicBezTo>
                  <a:pt x="568156" y="22977"/>
                  <a:pt x="584369" y="24648"/>
                  <a:pt x="600075" y="28575"/>
                </a:cubicBezTo>
                <a:lnTo>
                  <a:pt x="600075" y="28575"/>
                </a:lnTo>
                <a:close/>
              </a:path>
            </a:pathLst>
          </a:custGeom>
          <a:noFill/>
          <a:ln w="4445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Forma livre 4"/>
          <p:cNvSpPr/>
          <p:nvPr/>
        </p:nvSpPr>
        <p:spPr>
          <a:xfrm rot="16822862">
            <a:off x="2497931" y="1521620"/>
            <a:ext cx="2117725" cy="3414712"/>
          </a:xfrm>
          <a:custGeom>
            <a:avLst/>
            <a:gdLst>
              <a:gd name="connsiteX0" fmla="*/ 600075 w 3219450"/>
              <a:gd name="connsiteY0" fmla="*/ 28575 h 1695450"/>
              <a:gd name="connsiteX1" fmla="*/ 666750 w 3219450"/>
              <a:gd name="connsiteY1" fmla="*/ 38100 h 1695450"/>
              <a:gd name="connsiteX2" fmla="*/ 704850 w 3219450"/>
              <a:gd name="connsiteY2" fmla="*/ 57150 h 1695450"/>
              <a:gd name="connsiteX3" fmla="*/ 771525 w 3219450"/>
              <a:gd name="connsiteY3" fmla="*/ 66675 h 1695450"/>
              <a:gd name="connsiteX4" fmla="*/ 923925 w 3219450"/>
              <a:gd name="connsiteY4" fmla="*/ 95250 h 1695450"/>
              <a:gd name="connsiteX5" fmla="*/ 1019175 w 3219450"/>
              <a:gd name="connsiteY5" fmla="*/ 85725 h 1695450"/>
              <a:gd name="connsiteX6" fmla="*/ 1104900 w 3219450"/>
              <a:gd name="connsiteY6" fmla="*/ 76200 h 1695450"/>
              <a:gd name="connsiteX7" fmla="*/ 1447800 w 3219450"/>
              <a:gd name="connsiteY7" fmla="*/ 85725 h 1695450"/>
              <a:gd name="connsiteX8" fmla="*/ 1524000 w 3219450"/>
              <a:gd name="connsiteY8" fmla="*/ 114300 h 1695450"/>
              <a:gd name="connsiteX9" fmla="*/ 1609725 w 3219450"/>
              <a:gd name="connsiteY9" fmla="*/ 142875 h 1695450"/>
              <a:gd name="connsiteX10" fmla="*/ 1666875 w 3219450"/>
              <a:gd name="connsiteY10" fmla="*/ 161925 h 1695450"/>
              <a:gd name="connsiteX11" fmla="*/ 1695450 w 3219450"/>
              <a:gd name="connsiteY11" fmla="*/ 171450 h 1695450"/>
              <a:gd name="connsiteX12" fmla="*/ 1724025 w 3219450"/>
              <a:gd name="connsiteY12" fmla="*/ 190500 h 1695450"/>
              <a:gd name="connsiteX13" fmla="*/ 1762125 w 3219450"/>
              <a:gd name="connsiteY13" fmla="*/ 200025 h 1695450"/>
              <a:gd name="connsiteX14" fmla="*/ 1790700 w 3219450"/>
              <a:gd name="connsiteY14" fmla="*/ 209550 h 1695450"/>
              <a:gd name="connsiteX15" fmla="*/ 1828800 w 3219450"/>
              <a:gd name="connsiteY15" fmla="*/ 228600 h 1695450"/>
              <a:gd name="connsiteX16" fmla="*/ 1905000 w 3219450"/>
              <a:gd name="connsiteY16" fmla="*/ 247650 h 1695450"/>
              <a:gd name="connsiteX17" fmla="*/ 1933575 w 3219450"/>
              <a:gd name="connsiteY17" fmla="*/ 266700 h 1695450"/>
              <a:gd name="connsiteX18" fmla="*/ 1971675 w 3219450"/>
              <a:gd name="connsiteY18" fmla="*/ 276225 h 1695450"/>
              <a:gd name="connsiteX19" fmla="*/ 2000250 w 3219450"/>
              <a:gd name="connsiteY19" fmla="*/ 285750 h 1695450"/>
              <a:gd name="connsiteX20" fmla="*/ 2047875 w 3219450"/>
              <a:gd name="connsiteY20" fmla="*/ 295275 h 1695450"/>
              <a:gd name="connsiteX21" fmla="*/ 2076450 w 3219450"/>
              <a:gd name="connsiteY21" fmla="*/ 304800 h 1695450"/>
              <a:gd name="connsiteX22" fmla="*/ 2181225 w 3219450"/>
              <a:gd name="connsiteY22" fmla="*/ 323850 h 1695450"/>
              <a:gd name="connsiteX23" fmla="*/ 2209800 w 3219450"/>
              <a:gd name="connsiteY23" fmla="*/ 333375 h 1695450"/>
              <a:gd name="connsiteX24" fmla="*/ 2324100 w 3219450"/>
              <a:gd name="connsiteY24" fmla="*/ 352425 h 1695450"/>
              <a:gd name="connsiteX25" fmla="*/ 2390775 w 3219450"/>
              <a:gd name="connsiteY25" fmla="*/ 371475 h 1695450"/>
              <a:gd name="connsiteX26" fmla="*/ 2447925 w 3219450"/>
              <a:gd name="connsiteY26" fmla="*/ 390525 h 1695450"/>
              <a:gd name="connsiteX27" fmla="*/ 2476500 w 3219450"/>
              <a:gd name="connsiteY27" fmla="*/ 400050 h 1695450"/>
              <a:gd name="connsiteX28" fmla="*/ 2505075 w 3219450"/>
              <a:gd name="connsiteY28" fmla="*/ 409575 h 1695450"/>
              <a:gd name="connsiteX29" fmla="*/ 2562225 w 3219450"/>
              <a:gd name="connsiteY29" fmla="*/ 447675 h 1695450"/>
              <a:gd name="connsiteX30" fmla="*/ 2600325 w 3219450"/>
              <a:gd name="connsiteY30" fmla="*/ 457200 h 1695450"/>
              <a:gd name="connsiteX31" fmla="*/ 2638425 w 3219450"/>
              <a:gd name="connsiteY31" fmla="*/ 476250 h 1695450"/>
              <a:gd name="connsiteX32" fmla="*/ 2676525 w 3219450"/>
              <a:gd name="connsiteY32" fmla="*/ 485775 h 1695450"/>
              <a:gd name="connsiteX33" fmla="*/ 2781300 w 3219450"/>
              <a:gd name="connsiteY33" fmla="*/ 523875 h 1695450"/>
              <a:gd name="connsiteX34" fmla="*/ 3009900 w 3219450"/>
              <a:gd name="connsiteY34" fmla="*/ 542925 h 1695450"/>
              <a:gd name="connsiteX35" fmla="*/ 3057525 w 3219450"/>
              <a:gd name="connsiteY35" fmla="*/ 552450 h 1695450"/>
              <a:gd name="connsiteX36" fmla="*/ 3114675 w 3219450"/>
              <a:gd name="connsiteY36" fmla="*/ 571500 h 1695450"/>
              <a:gd name="connsiteX37" fmla="*/ 3133725 w 3219450"/>
              <a:gd name="connsiteY37" fmla="*/ 647700 h 1695450"/>
              <a:gd name="connsiteX38" fmla="*/ 3152775 w 3219450"/>
              <a:gd name="connsiteY38" fmla="*/ 704850 h 1695450"/>
              <a:gd name="connsiteX39" fmla="*/ 3162300 w 3219450"/>
              <a:gd name="connsiteY39" fmla="*/ 733425 h 1695450"/>
              <a:gd name="connsiteX40" fmla="*/ 3181350 w 3219450"/>
              <a:gd name="connsiteY40" fmla="*/ 771525 h 1695450"/>
              <a:gd name="connsiteX41" fmla="*/ 3200400 w 3219450"/>
              <a:gd name="connsiteY41" fmla="*/ 828675 h 1695450"/>
              <a:gd name="connsiteX42" fmla="*/ 3209925 w 3219450"/>
              <a:gd name="connsiteY42" fmla="*/ 857250 h 1695450"/>
              <a:gd name="connsiteX43" fmla="*/ 3219450 w 3219450"/>
              <a:gd name="connsiteY43" fmla="*/ 904875 h 1695450"/>
              <a:gd name="connsiteX44" fmla="*/ 3190875 w 3219450"/>
              <a:gd name="connsiteY44" fmla="*/ 1219200 h 1695450"/>
              <a:gd name="connsiteX45" fmla="*/ 3152775 w 3219450"/>
              <a:gd name="connsiteY45" fmla="*/ 1304925 h 1695450"/>
              <a:gd name="connsiteX46" fmla="*/ 3143250 w 3219450"/>
              <a:gd name="connsiteY46" fmla="*/ 1333500 h 1695450"/>
              <a:gd name="connsiteX47" fmla="*/ 3095625 w 3219450"/>
              <a:gd name="connsiteY47" fmla="*/ 1390650 h 1695450"/>
              <a:gd name="connsiteX48" fmla="*/ 3057525 w 3219450"/>
              <a:gd name="connsiteY48" fmla="*/ 1447800 h 1695450"/>
              <a:gd name="connsiteX49" fmla="*/ 3048000 w 3219450"/>
              <a:gd name="connsiteY49" fmla="*/ 1476375 h 1695450"/>
              <a:gd name="connsiteX50" fmla="*/ 3019425 w 3219450"/>
              <a:gd name="connsiteY50" fmla="*/ 1495425 h 1695450"/>
              <a:gd name="connsiteX51" fmla="*/ 2962275 w 3219450"/>
              <a:gd name="connsiteY51" fmla="*/ 1533525 h 1695450"/>
              <a:gd name="connsiteX52" fmla="*/ 2943225 w 3219450"/>
              <a:gd name="connsiteY52" fmla="*/ 1562100 h 1695450"/>
              <a:gd name="connsiteX53" fmla="*/ 2867025 w 3219450"/>
              <a:gd name="connsiteY53" fmla="*/ 1590675 h 1695450"/>
              <a:gd name="connsiteX54" fmla="*/ 2838450 w 3219450"/>
              <a:gd name="connsiteY54" fmla="*/ 1600200 h 1695450"/>
              <a:gd name="connsiteX55" fmla="*/ 2800350 w 3219450"/>
              <a:gd name="connsiteY55" fmla="*/ 1619250 h 1695450"/>
              <a:gd name="connsiteX56" fmla="*/ 2676525 w 3219450"/>
              <a:gd name="connsiteY56" fmla="*/ 1647825 h 1695450"/>
              <a:gd name="connsiteX57" fmla="*/ 2647950 w 3219450"/>
              <a:gd name="connsiteY57" fmla="*/ 1657350 h 1695450"/>
              <a:gd name="connsiteX58" fmla="*/ 2581275 w 3219450"/>
              <a:gd name="connsiteY58" fmla="*/ 1666875 h 1695450"/>
              <a:gd name="connsiteX59" fmla="*/ 2476500 w 3219450"/>
              <a:gd name="connsiteY59" fmla="*/ 1685925 h 1695450"/>
              <a:gd name="connsiteX60" fmla="*/ 2276475 w 3219450"/>
              <a:gd name="connsiteY60" fmla="*/ 1695450 h 1695450"/>
              <a:gd name="connsiteX61" fmla="*/ 1866900 w 3219450"/>
              <a:gd name="connsiteY61" fmla="*/ 1685925 h 1695450"/>
              <a:gd name="connsiteX62" fmla="*/ 1828800 w 3219450"/>
              <a:gd name="connsiteY62" fmla="*/ 1676400 h 1695450"/>
              <a:gd name="connsiteX63" fmla="*/ 1743075 w 3219450"/>
              <a:gd name="connsiteY63" fmla="*/ 1657350 h 1695450"/>
              <a:gd name="connsiteX64" fmla="*/ 1685925 w 3219450"/>
              <a:gd name="connsiteY64" fmla="*/ 1638300 h 1695450"/>
              <a:gd name="connsiteX65" fmla="*/ 1600200 w 3219450"/>
              <a:gd name="connsiteY65" fmla="*/ 1609725 h 1695450"/>
              <a:gd name="connsiteX66" fmla="*/ 1571625 w 3219450"/>
              <a:gd name="connsiteY66" fmla="*/ 1600200 h 1695450"/>
              <a:gd name="connsiteX67" fmla="*/ 1543050 w 3219450"/>
              <a:gd name="connsiteY67" fmla="*/ 1581150 h 1695450"/>
              <a:gd name="connsiteX68" fmla="*/ 1495425 w 3219450"/>
              <a:gd name="connsiteY68" fmla="*/ 1571625 h 1695450"/>
              <a:gd name="connsiteX69" fmla="*/ 1466850 w 3219450"/>
              <a:gd name="connsiteY69" fmla="*/ 1562100 h 1695450"/>
              <a:gd name="connsiteX70" fmla="*/ 1409700 w 3219450"/>
              <a:gd name="connsiteY70" fmla="*/ 1552575 h 1695450"/>
              <a:gd name="connsiteX71" fmla="*/ 1343025 w 3219450"/>
              <a:gd name="connsiteY71" fmla="*/ 1524000 h 1695450"/>
              <a:gd name="connsiteX72" fmla="*/ 1314450 w 3219450"/>
              <a:gd name="connsiteY72" fmla="*/ 1504950 h 1695450"/>
              <a:gd name="connsiteX73" fmla="*/ 1266825 w 3219450"/>
              <a:gd name="connsiteY73" fmla="*/ 1495425 h 1695450"/>
              <a:gd name="connsiteX74" fmla="*/ 1209675 w 3219450"/>
              <a:gd name="connsiteY74" fmla="*/ 1476375 h 1695450"/>
              <a:gd name="connsiteX75" fmla="*/ 1133475 w 3219450"/>
              <a:gd name="connsiteY75" fmla="*/ 1438275 h 1695450"/>
              <a:gd name="connsiteX76" fmla="*/ 1104900 w 3219450"/>
              <a:gd name="connsiteY76" fmla="*/ 1419225 h 1695450"/>
              <a:gd name="connsiteX77" fmla="*/ 1009650 w 3219450"/>
              <a:gd name="connsiteY77" fmla="*/ 1381125 h 1695450"/>
              <a:gd name="connsiteX78" fmla="*/ 971550 w 3219450"/>
              <a:gd name="connsiteY78" fmla="*/ 1362075 h 1695450"/>
              <a:gd name="connsiteX79" fmla="*/ 923925 w 3219450"/>
              <a:gd name="connsiteY79" fmla="*/ 1352550 h 1695450"/>
              <a:gd name="connsiteX80" fmla="*/ 885825 w 3219450"/>
              <a:gd name="connsiteY80" fmla="*/ 1333500 h 1695450"/>
              <a:gd name="connsiteX81" fmla="*/ 857250 w 3219450"/>
              <a:gd name="connsiteY81" fmla="*/ 1323975 h 1695450"/>
              <a:gd name="connsiteX82" fmla="*/ 828675 w 3219450"/>
              <a:gd name="connsiteY82" fmla="*/ 1304925 h 1695450"/>
              <a:gd name="connsiteX83" fmla="*/ 752475 w 3219450"/>
              <a:gd name="connsiteY83" fmla="*/ 1276350 h 1695450"/>
              <a:gd name="connsiteX84" fmla="*/ 676275 w 3219450"/>
              <a:gd name="connsiteY84" fmla="*/ 1247775 h 1695450"/>
              <a:gd name="connsiteX85" fmla="*/ 647700 w 3219450"/>
              <a:gd name="connsiteY85" fmla="*/ 1228725 h 1695450"/>
              <a:gd name="connsiteX86" fmla="*/ 619125 w 3219450"/>
              <a:gd name="connsiteY86" fmla="*/ 1219200 h 1695450"/>
              <a:gd name="connsiteX87" fmla="*/ 590550 w 3219450"/>
              <a:gd name="connsiteY87" fmla="*/ 1190625 h 1695450"/>
              <a:gd name="connsiteX88" fmla="*/ 552450 w 3219450"/>
              <a:gd name="connsiteY88" fmla="*/ 1181100 h 1695450"/>
              <a:gd name="connsiteX89" fmla="*/ 476250 w 3219450"/>
              <a:gd name="connsiteY89" fmla="*/ 1143000 h 1695450"/>
              <a:gd name="connsiteX90" fmla="*/ 409575 w 3219450"/>
              <a:gd name="connsiteY90" fmla="*/ 1076325 h 1695450"/>
              <a:gd name="connsiteX91" fmla="*/ 381000 w 3219450"/>
              <a:gd name="connsiteY91" fmla="*/ 1066800 h 1695450"/>
              <a:gd name="connsiteX92" fmla="*/ 333375 w 3219450"/>
              <a:gd name="connsiteY92" fmla="*/ 1009650 h 1695450"/>
              <a:gd name="connsiteX93" fmla="*/ 276225 w 3219450"/>
              <a:gd name="connsiteY93" fmla="*/ 933450 h 1695450"/>
              <a:gd name="connsiteX94" fmla="*/ 266700 w 3219450"/>
              <a:gd name="connsiteY94" fmla="*/ 895350 h 1695450"/>
              <a:gd name="connsiteX95" fmla="*/ 228600 w 3219450"/>
              <a:gd name="connsiteY95" fmla="*/ 828675 h 1695450"/>
              <a:gd name="connsiteX96" fmla="*/ 219075 w 3219450"/>
              <a:gd name="connsiteY96" fmla="*/ 800100 h 1695450"/>
              <a:gd name="connsiteX97" fmla="*/ 190500 w 3219450"/>
              <a:gd name="connsiteY97" fmla="*/ 781050 h 1695450"/>
              <a:gd name="connsiteX98" fmla="*/ 142875 w 3219450"/>
              <a:gd name="connsiteY98" fmla="*/ 685800 h 1695450"/>
              <a:gd name="connsiteX99" fmla="*/ 133350 w 3219450"/>
              <a:gd name="connsiteY99" fmla="*/ 657225 h 1695450"/>
              <a:gd name="connsiteX100" fmla="*/ 104775 w 3219450"/>
              <a:gd name="connsiteY100" fmla="*/ 600075 h 1695450"/>
              <a:gd name="connsiteX101" fmla="*/ 95250 w 3219450"/>
              <a:gd name="connsiteY101" fmla="*/ 561975 h 1695450"/>
              <a:gd name="connsiteX102" fmla="*/ 76200 w 3219450"/>
              <a:gd name="connsiteY102" fmla="*/ 523875 h 1695450"/>
              <a:gd name="connsiteX103" fmla="*/ 57150 w 3219450"/>
              <a:gd name="connsiteY103" fmla="*/ 466725 h 1695450"/>
              <a:gd name="connsiteX104" fmla="*/ 47625 w 3219450"/>
              <a:gd name="connsiteY104" fmla="*/ 438150 h 1695450"/>
              <a:gd name="connsiteX105" fmla="*/ 38100 w 3219450"/>
              <a:gd name="connsiteY105" fmla="*/ 409575 h 1695450"/>
              <a:gd name="connsiteX106" fmla="*/ 19050 w 3219450"/>
              <a:gd name="connsiteY106" fmla="*/ 333375 h 1695450"/>
              <a:gd name="connsiteX107" fmla="*/ 9525 w 3219450"/>
              <a:gd name="connsiteY107" fmla="*/ 276225 h 1695450"/>
              <a:gd name="connsiteX108" fmla="*/ 0 w 3219450"/>
              <a:gd name="connsiteY108" fmla="*/ 238125 h 1695450"/>
              <a:gd name="connsiteX109" fmla="*/ 9525 w 3219450"/>
              <a:gd name="connsiteY109" fmla="*/ 123825 h 1695450"/>
              <a:gd name="connsiteX110" fmla="*/ 38100 w 3219450"/>
              <a:gd name="connsiteY110" fmla="*/ 95250 h 1695450"/>
              <a:gd name="connsiteX111" fmla="*/ 66675 w 3219450"/>
              <a:gd name="connsiteY111" fmla="*/ 76200 h 1695450"/>
              <a:gd name="connsiteX112" fmla="*/ 161925 w 3219450"/>
              <a:gd name="connsiteY112" fmla="*/ 57150 h 1695450"/>
              <a:gd name="connsiteX113" fmla="*/ 190500 w 3219450"/>
              <a:gd name="connsiteY113" fmla="*/ 38100 h 1695450"/>
              <a:gd name="connsiteX114" fmla="*/ 257175 w 3219450"/>
              <a:gd name="connsiteY114" fmla="*/ 19050 h 1695450"/>
              <a:gd name="connsiteX115" fmla="*/ 371475 w 3219450"/>
              <a:gd name="connsiteY115" fmla="*/ 0 h 1695450"/>
              <a:gd name="connsiteX116" fmla="*/ 523875 w 3219450"/>
              <a:gd name="connsiteY116" fmla="*/ 9525 h 1695450"/>
              <a:gd name="connsiteX117" fmla="*/ 552450 w 3219450"/>
              <a:gd name="connsiteY117" fmla="*/ 19050 h 1695450"/>
              <a:gd name="connsiteX118" fmla="*/ 600075 w 3219450"/>
              <a:gd name="connsiteY118" fmla="*/ 28575 h 1695450"/>
              <a:gd name="connsiteX119" fmla="*/ 600075 w 3219450"/>
              <a:gd name="connsiteY119" fmla="*/ 28575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219450" h="1695450">
                <a:moveTo>
                  <a:pt x="600075" y="28575"/>
                </a:moveTo>
                <a:cubicBezTo>
                  <a:pt x="611187" y="30162"/>
                  <a:pt x="645090" y="32193"/>
                  <a:pt x="666750" y="38100"/>
                </a:cubicBezTo>
                <a:cubicBezTo>
                  <a:pt x="680449" y="41836"/>
                  <a:pt x="691151" y="53414"/>
                  <a:pt x="704850" y="57150"/>
                </a:cubicBezTo>
                <a:cubicBezTo>
                  <a:pt x="726510" y="63057"/>
                  <a:pt x="749300" y="63500"/>
                  <a:pt x="771525" y="66675"/>
                </a:cubicBezTo>
                <a:cubicBezTo>
                  <a:pt x="858946" y="95815"/>
                  <a:pt x="808694" y="83727"/>
                  <a:pt x="923925" y="95250"/>
                </a:cubicBezTo>
                <a:lnTo>
                  <a:pt x="1019175" y="85725"/>
                </a:lnTo>
                <a:cubicBezTo>
                  <a:pt x="1047768" y="82715"/>
                  <a:pt x="1076149" y="76200"/>
                  <a:pt x="1104900" y="76200"/>
                </a:cubicBezTo>
                <a:cubicBezTo>
                  <a:pt x="1219244" y="76200"/>
                  <a:pt x="1333500" y="82550"/>
                  <a:pt x="1447800" y="85725"/>
                </a:cubicBezTo>
                <a:cubicBezTo>
                  <a:pt x="1532724" y="114033"/>
                  <a:pt x="1398716" y="68742"/>
                  <a:pt x="1524000" y="114300"/>
                </a:cubicBezTo>
                <a:lnTo>
                  <a:pt x="1609725" y="142875"/>
                </a:lnTo>
                <a:lnTo>
                  <a:pt x="1666875" y="161925"/>
                </a:lnTo>
                <a:lnTo>
                  <a:pt x="1695450" y="171450"/>
                </a:lnTo>
                <a:cubicBezTo>
                  <a:pt x="1704975" y="177800"/>
                  <a:pt x="1713503" y="185991"/>
                  <a:pt x="1724025" y="190500"/>
                </a:cubicBezTo>
                <a:cubicBezTo>
                  <a:pt x="1736057" y="195657"/>
                  <a:pt x="1749538" y="196429"/>
                  <a:pt x="1762125" y="200025"/>
                </a:cubicBezTo>
                <a:cubicBezTo>
                  <a:pt x="1771779" y="202783"/>
                  <a:pt x="1781472" y="205595"/>
                  <a:pt x="1790700" y="209550"/>
                </a:cubicBezTo>
                <a:cubicBezTo>
                  <a:pt x="1803751" y="215143"/>
                  <a:pt x="1815330" y="224110"/>
                  <a:pt x="1828800" y="228600"/>
                </a:cubicBezTo>
                <a:cubicBezTo>
                  <a:pt x="1853638" y="236879"/>
                  <a:pt x="1905000" y="247650"/>
                  <a:pt x="1905000" y="247650"/>
                </a:cubicBezTo>
                <a:cubicBezTo>
                  <a:pt x="1914525" y="254000"/>
                  <a:pt x="1923053" y="262191"/>
                  <a:pt x="1933575" y="266700"/>
                </a:cubicBezTo>
                <a:cubicBezTo>
                  <a:pt x="1945607" y="271857"/>
                  <a:pt x="1959088" y="272629"/>
                  <a:pt x="1971675" y="276225"/>
                </a:cubicBezTo>
                <a:cubicBezTo>
                  <a:pt x="1981329" y="278983"/>
                  <a:pt x="1990510" y="283315"/>
                  <a:pt x="2000250" y="285750"/>
                </a:cubicBezTo>
                <a:cubicBezTo>
                  <a:pt x="2015956" y="289677"/>
                  <a:pt x="2032169" y="291348"/>
                  <a:pt x="2047875" y="295275"/>
                </a:cubicBezTo>
                <a:cubicBezTo>
                  <a:pt x="2057615" y="297710"/>
                  <a:pt x="2066710" y="302365"/>
                  <a:pt x="2076450" y="304800"/>
                </a:cubicBezTo>
                <a:cubicBezTo>
                  <a:pt x="2103075" y="311456"/>
                  <a:pt x="2155749" y="319604"/>
                  <a:pt x="2181225" y="323850"/>
                </a:cubicBezTo>
                <a:cubicBezTo>
                  <a:pt x="2190750" y="327025"/>
                  <a:pt x="2199955" y="331406"/>
                  <a:pt x="2209800" y="333375"/>
                </a:cubicBezTo>
                <a:cubicBezTo>
                  <a:pt x="2247675" y="340950"/>
                  <a:pt x="2324100" y="352425"/>
                  <a:pt x="2324100" y="352425"/>
                </a:cubicBezTo>
                <a:cubicBezTo>
                  <a:pt x="2420132" y="384436"/>
                  <a:pt x="2271174" y="335595"/>
                  <a:pt x="2390775" y="371475"/>
                </a:cubicBezTo>
                <a:cubicBezTo>
                  <a:pt x="2410009" y="377245"/>
                  <a:pt x="2428875" y="384175"/>
                  <a:pt x="2447925" y="390525"/>
                </a:cubicBezTo>
                <a:lnTo>
                  <a:pt x="2476500" y="400050"/>
                </a:lnTo>
                <a:lnTo>
                  <a:pt x="2505075" y="409575"/>
                </a:lnTo>
                <a:lnTo>
                  <a:pt x="2562225" y="447675"/>
                </a:lnTo>
                <a:cubicBezTo>
                  <a:pt x="2573117" y="454937"/>
                  <a:pt x="2588068" y="452603"/>
                  <a:pt x="2600325" y="457200"/>
                </a:cubicBezTo>
                <a:cubicBezTo>
                  <a:pt x="2613620" y="462186"/>
                  <a:pt x="2625130" y="471264"/>
                  <a:pt x="2638425" y="476250"/>
                </a:cubicBezTo>
                <a:cubicBezTo>
                  <a:pt x="2650682" y="480847"/>
                  <a:pt x="2664106" y="481635"/>
                  <a:pt x="2676525" y="485775"/>
                </a:cubicBezTo>
                <a:cubicBezTo>
                  <a:pt x="2697993" y="492931"/>
                  <a:pt x="2760546" y="522145"/>
                  <a:pt x="2781300" y="523875"/>
                </a:cubicBezTo>
                <a:lnTo>
                  <a:pt x="3009900" y="542925"/>
                </a:lnTo>
                <a:cubicBezTo>
                  <a:pt x="3025775" y="546100"/>
                  <a:pt x="3041906" y="548190"/>
                  <a:pt x="3057525" y="552450"/>
                </a:cubicBezTo>
                <a:cubicBezTo>
                  <a:pt x="3076898" y="557734"/>
                  <a:pt x="3114675" y="571500"/>
                  <a:pt x="3114675" y="571500"/>
                </a:cubicBezTo>
                <a:cubicBezTo>
                  <a:pt x="3143576" y="658203"/>
                  <a:pt x="3099243" y="521265"/>
                  <a:pt x="3133725" y="647700"/>
                </a:cubicBezTo>
                <a:cubicBezTo>
                  <a:pt x="3139009" y="667073"/>
                  <a:pt x="3146425" y="685800"/>
                  <a:pt x="3152775" y="704850"/>
                </a:cubicBezTo>
                <a:cubicBezTo>
                  <a:pt x="3155950" y="714375"/>
                  <a:pt x="3157810" y="724445"/>
                  <a:pt x="3162300" y="733425"/>
                </a:cubicBezTo>
                <a:cubicBezTo>
                  <a:pt x="3168650" y="746125"/>
                  <a:pt x="3176077" y="758342"/>
                  <a:pt x="3181350" y="771525"/>
                </a:cubicBezTo>
                <a:cubicBezTo>
                  <a:pt x="3188808" y="790169"/>
                  <a:pt x="3194050" y="809625"/>
                  <a:pt x="3200400" y="828675"/>
                </a:cubicBezTo>
                <a:cubicBezTo>
                  <a:pt x="3203575" y="838200"/>
                  <a:pt x="3207956" y="847405"/>
                  <a:pt x="3209925" y="857250"/>
                </a:cubicBezTo>
                <a:lnTo>
                  <a:pt x="3219450" y="904875"/>
                </a:lnTo>
                <a:cubicBezTo>
                  <a:pt x="3207565" y="1130689"/>
                  <a:pt x="3218468" y="1026049"/>
                  <a:pt x="3190875" y="1219200"/>
                </a:cubicBezTo>
                <a:cubicBezTo>
                  <a:pt x="3181046" y="1288006"/>
                  <a:pt x="3175643" y="1259188"/>
                  <a:pt x="3152775" y="1304925"/>
                </a:cubicBezTo>
                <a:cubicBezTo>
                  <a:pt x="3148285" y="1313905"/>
                  <a:pt x="3147740" y="1324520"/>
                  <a:pt x="3143250" y="1333500"/>
                </a:cubicBezTo>
                <a:cubicBezTo>
                  <a:pt x="3122828" y="1374344"/>
                  <a:pt x="3125117" y="1352732"/>
                  <a:pt x="3095625" y="1390650"/>
                </a:cubicBezTo>
                <a:cubicBezTo>
                  <a:pt x="3081569" y="1408722"/>
                  <a:pt x="3070225" y="1428750"/>
                  <a:pt x="3057525" y="1447800"/>
                </a:cubicBezTo>
                <a:cubicBezTo>
                  <a:pt x="3051956" y="1456154"/>
                  <a:pt x="3054272" y="1468535"/>
                  <a:pt x="3048000" y="1476375"/>
                </a:cubicBezTo>
                <a:cubicBezTo>
                  <a:pt x="3040849" y="1485314"/>
                  <a:pt x="3028219" y="1488096"/>
                  <a:pt x="3019425" y="1495425"/>
                </a:cubicBezTo>
                <a:cubicBezTo>
                  <a:pt x="2971859" y="1535063"/>
                  <a:pt x="3012493" y="1516786"/>
                  <a:pt x="2962275" y="1533525"/>
                </a:cubicBezTo>
                <a:cubicBezTo>
                  <a:pt x="2955925" y="1543050"/>
                  <a:pt x="2952019" y="1554771"/>
                  <a:pt x="2943225" y="1562100"/>
                </a:cubicBezTo>
                <a:cubicBezTo>
                  <a:pt x="2920065" y="1581400"/>
                  <a:pt x="2894331" y="1582873"/>
                  <a:pt x="2867025" y="1590675"/>
                </a:cubicBezTo>
                <a:cubicBezTo>
                  <a:pt x="2857371" y="1593433"/>
                  <a:pt x="2847678" y="1596245"/>
                  <a:pt x="2838450" y="1600200"/>
                </a:cubicBezTo>
                <a:cubicBezTo>
                  <a:pt x="2825399" y="1605793"/>
                  <a:pt x="2813401" y="1613657"/>
                  <a:pt x="2800350" y="1619250"/>
                </a:cubicBezTo>
                <a:cubicBezTo>
                  <a:pt x="2765763" y="1634073"/>
                  <a:pt x="2701949" y="1642740"/>
                  <a:pt x="2676525" y="1647825"/>
                </a:cubicBezTo>
                <a:cubicBezTo>
                  <a:pt x="2666680" y="1649794"/>
                  <a:pt x="2657795" y="1655381"/>
                  <a:pt x="2647950" y="1657350"/>
                </a:cubicBezTo>
                <a:cubicBezTo>
                  <a:pt x="2625935" y="1661753"/>
                  <a:pt x="2603420" y="1663184"/>
                  <a:pt x="2581275" y="1666875"/>
                </a:cubicBezTo>
                <a:cubicBezTo>
                  <a:pt x="2546260" y="1672711"/>
                  <a:pt x="2511843" y="1682612"/>
                  <a:pt x="2476500" y="1685925"/>
                </a:cubicBezTo>
                <a:cubicBezTo>
                  <a:pt x="2410041" y="1692156"/>
                  <a:pt x="2343150" y="1692275"/>
                  <a:pt x="2276475" y="1695450"/>
                </a:cubicBezTo>
                <a:lnTo>
                  <a:pt x="1866900" y="1685925"/>
                </a:lnTo>
                <a:cubicBezTo>
                  <a:pt x="1853821" y="1685368"/>
                  <a:pt x="1841579" y="1679240"/>
                  <a:pt x="1828800" y="1676400"/>
                </a:cubicBezTo>
                <a:cubicBezTo>
                  <a:pt x="1793840" y="1668631"/>
                  <a:pt x="1776260" y="1667305"/>
                  <a:pt x="1743075" y="1657350"/>
                </a:cubicBezTo>
                <a:cubicBezTo>
                  <a:pt x="1723841" y="1651580"/>
                  <a:pt x="1704975" y="1644650"/>
                  <a:pt x="1685925" y="1638300"/>
                </a:cubicBezTo>
                <a:lnTo>
                  <a:pt x="1600200" y="1609725"/>
                </a:lnTo>
                <a:lnTo>
                  <a:pt x="1571625" y="1600200"/>
                </a:lnTo>
                <a:cubicBezTo>
                  <a:pt x="1562100" y="1593850"/>
                  <a:pt x="1553769" y="1585170"/>
                  <a:pt x="1543050" y="1581150"/>
                </a:cubicBezTo>
                <a:cubicBezTo>
                  <a:pt x="1527891" y="1575466"/>
                  <a:pt x="1511131" y="1575552"/>
                  <a:pt x="1495425" y="1571625"/>
                </a:cubicBezTo>
                <a:cubicBezTo>
                  <a:pt x="1485685" y="1569190"/>
                  <a:pt x="1476651" y="1564278"/>
                  <a:pt x="1466850" y="1562100"/>
                </a:cubicBezTo>
                <a:cubicBezTo>
                  <a:pt x="1447997" y="1557910"/>
                  <a:pt x="1428750" y="1555750"/>
                  <a:pt x="1409700" y="1552575"/>
                </a:cubicBezTo>
                <a:cubicBezTo>
                  <a:pt x="1337961" y="1504749"/>
                  <a:pt x="1429135" y="1560904"/>
                  <a:pt x="1343025" y="1524000"/>
                </a:cubicBezTo>
                <a:cubicBezTo>
                  <a:pt x="1332503" y="1519491"/>
                  <a:pt x="1325169" y="1508970"/>
                  <a:pt x="1314450" y="1504950"/>
                </a:cubicBezTo>
                <a:cubicBezTo>
                  <a:pt x="1299291" y="1499266"/>
                  <a:pt x="1282444" y="1499685"/>
                  <a:pt x="1266825" y="1495425"/>
                </a:cubicBezTo>
                <a:cubicBezTo>
                  <a:pt x="1247452" y="1490141"/>
                  <a:pt x="1209675" y="1476375"/>
                  <a:pt x="1209675" y="1476375"/>
                </a:cubicBezTo>
                <a:cubicBezTo>
                  <a:pt x="1143472" y="1432240"/>
                  <a:pt x="1226681" y="1484878"/>
                  <a:pt x="1133475" y="1438275"/>
                </a:cubicBezTo>
                <a:cubicBezTo>
                  <a:pt x="1123236" y="1433155"/>
                  <a:pt x="1115294" y="1424022"/>
                  <a:pt x="1104900" y="1419225"/>
                </a:cubicBezTo>
                <a:cubicBezTo>
                  <a:pt x="1073852" y="1404895"/>
                  <a:pt x="1040236" y="1396418"/>
                  <a:pt x="1009650" y="1381125"/>
                </a:cubicBezTo>
                <a:cubicBezTo>
                  <a:pt x="996950" y="1374775"/>
                  <a:pt x="985020" y="1366565"/>
                  <a:pt x="971550" y="1362075"/>
                </a:cubicBezTo>
                <a:cubicBezTo>
                  <a:pt x="956191" y="1356955"/>
                  <a:pt x="939800" y="1355725"/>
                  <a:pt x="923925" y="1352550"/>
                </a:cubicBezTo>
                <a:cubicBezTo>
                  <a:pt x="911225" y="1346200"/>
                  <a:pt x="898876" y="1339093"/>
                  <a:pt x="885825" y="1333500"/>
                </a:cubicBezTo>
                <a:cubicBezTo>
                  <a:pt x="876597" y="1329545"/>
                  <a:pt x="866230" y="1328465"/>
                  <a:pt x="857250" y="1323975"/>
                </a:cubicBezTo>
                <a:cubicBezTo>
                  <a:pt x="847011" y="1318855"/>
                  <a:pt x="838914" y="1310045"/>
                  <a:pt x="828675" y="1304925"/>
                </a:cubicBezTo>
                <a:cubicBezTo>
                  <a:pt x="749742" y="1265458"/>
                  <a:pt x="810181" y="1301081"/>
                  <a:pt x="752475" y="1276350"/>
                </a:cubicBezTo>
                <a:cubicBezTo>
                  <a:pt x="682743" y="1246465"/>
                  <a:pt x="746519" y="1265336"/>
                  <a:pt x="676275" y="1247775"/>
                </a:cubicBezTo>
                <a:cubicBezTo>
                  <a:pt x="666750" y="1241425"/>
                  <a:pt x="657939" y="1233845"/>
                  <a:pt x="647700" y="1228725"/>
                </a:cubicBezTo>
                <a:cubicBezTo>
                  <a:pt x="638720" y="1224235"/>
                  <a:pt x="627479" y="1224769"/>
                  <a:pt x="619125" y="1219200"/>
                </a:cubicBezTo>
                <a:cubicBezTo>
                  <a:pt x="607917" y="1211728"/>
                  <a:pt x="602246" y="1197308"/>
                  <a:pt x="590550" y="1190625"/>
                </a:cubicBezTo>
                <a:cubicBezTo>
                  <a:pt x="579184" y="1184130"/>
                  <a:pt x="564534" y="1186135"/>
                  <a:pt x="552450" y="1181100"/>
                </a:cubicBezTo>
                <a:cubicBezTo>
                  <a:pt x="526236" y="1170178"/>
                  <a:pt x="476250" y="1143000"/>
                  <a:pt x="476250" y="1143000"/>
                </a:cubicBezTo>
                <a:cubicBezTo>
                  <a:pt x="450056" y="1108075"/>
                  <a:pt x="448469" y="1098550"/>
                  <a:pt x="409575" y="1076325"/>
                </a:cubicBezTo>
                <a:cubicBezTo>
                  <a:pt x="400858" y="1071344"/>
                  <a:pt x="390525" y="1069975"/>
                  <a:pt x="381000" y="1066800"/>
                </a:cubicBezTo>
                <a:cubicBezTo>
                  <a:pt x="329547" y="989621"/>
                  <a:pt x="399380" y="1090323"/>
                  <a:pt x="333375" y="1009650"/>
                </a:cubicBezTo>
                <a:cubicBezTo>
                  <a:pt x="313270" y="985077"/>
                  <a:pt x="276225" y="933450"/>
                  <a:pt x="276225" y="933450"/>
                </a:cubicBezTo>
                <a:cubicBezTo>
                  <a:pt x="273050" y="920750"/>
                  <a:pt x="271297" y="907607"/>
                  <a:pt x="266700" y="895350"/>
                </a:cubicBezTo>
                <a:cubicBezTo>
                  <a:pt x="241652" y="828554"/>
                  <a:pt x="256235" y="883945"/>
                  <a:pt x="228600" y="828675"/>
                </a:cubicBezTo>
                <a:cubicBezTo>
                  <a:pt x="224110" y="819695"/>
                  <a:pt x="225347" y="807940"/>
                  <a:pt x="219075" y="800100"/>
                </a:cubicBezTo>
                <a:cubicBezTo>
                  <a:pt x="211924" y="791161"/>
                  <a:pt x="200025" y="787400"/>
                  <a:pt x="190500" y="781050"/>
                </a:cubicBezTo>
                <a:cubicBezTo>
                  <a:pt x="166430" y="708840"/>
                  <a:pt x="183498" y="739964"/>
                  <a:pt x="142875" y="685800"/>
                </a:cubicBezTo>
                <a:cubicBezTo>
                  <a:pt x="139700" y="676275"/>
                  <a:pt x="137428" y="666400"/>
                  <a:pt x="133350" y="657225"/>
                </a:cubicBezTo>
                <a:cubicBezTo>
                  <a:pt x="124700" y="637762"/>
                  <a:pt x="112685" y="619850"/>
                  <a:pt x="104775" y="600075"/>
                </a:cubicBezTo>
                <a:cubicBezTo>
                  <a:pt x="99913" y="587920"/>
                  <a:pt x="99847" y="574232"/>
                  <a:pt x="95250" y="561975"/>
                </a:cubicBezTo>
                <a:cubicBezTo>
                  <a:pt x="90264" y="548680"/>
                  <a:pt x="81473" y="537058"/>
                  <a:pt x="76200" y="523875"/>
                </a:cubicBezTo>
                <a:cubicBezTo>
                  <a:pt x="68742" y="505231"/>
                  <a:pt x="63500" y="485775"/>
                  <a:pt x="57150" y="466725"/>
                </a:cubicBezTo>
                <a:lnTo>
                  <a:pt x="47625" y="438150"/>
                </a:lnTo>
                <a:cubicBezTo>
                  <a:pt x="44450" y="428625"/>
                  <a:pt x="40535" y="419315"/>
                  <a:pt x="38100" y="409575"/>
                </a:cubicBezTo>
                <a:lnTo>
                  <a:pt x="19050" y="333375"/>
                </a:lnTo>
                <a:cubicBezTo>
                  <a:pt x="14366" y="314639"/>
                  <a:pt x="13313" y="295163"/>
                  <a:pt x="9525" y="276225"/>
                </a:cubicBezTo>
                <a:cubicBezTo>
                  <a:pt x="6958" y="263388"/>
                  <a:pt x="3175" y="250825"/>
                  <a:pt x="0" y="238125"/>
                </a:cubicBezTo>
                <a:cubicBezTo>
                  <a:pt x="3175" y="200025"/>
                  <a:pt x="-326" y="160766"/>
                  <a:pt x="9525" y="123825"/>
                </a:cubicBezTo>
                <a:cubicBezTo>
                  <a:pt x="12996" y="110809"/>
                  <a:pt x="27752" y="103874"/>
                  <a:pt x="38100" y="95250"/>
                </a:cubicBezTo>
                <a:cubicBezTo>
                  <a:pt x="46894" y="87921"/>
                  <a:pt x="56153" y="80709"/>
                  <a:pt x="66675" y="76200"/>
                </a:cubicBezTo>
                <a:cubicBezTo>
                  <a:pt x="84759" y="68450"/>
                  <a:pt x="149032" y="59299"/>
                  <a:pt x="161925" y="57150"/>
                </a:cubicBezTo>
                <a:cubicBezTo>
                  <a:pt x="171450" y="50800"/>
                  <a:pt x="180261" y="43220"/>
                  <a:pt x="190500" y="38100"/>
                </a:cubicBezTo>
                <a:cubicBezTo>
                  <a:pt x="205725" y="30487"/>
                  <a:pt x="242933" y="23119"/>
                  <a:pt x="257175" y="19050"/>
                </a:cubicBezTo>
                <a:cubicBezTo>
                  <a:pt x="328257" y="-1259"/>
                  <a:pt x="232154" y="15480"/>
                  <a:pt x="371475" y="0"/>
                </a:cubicBezTo>
                <a:cubicBezTo>
                  <a:pt x="422275" y="3175"/>
                  <a:pt x="473256" y="4197"/>
                  <a:pt x="523875" y="9525"/>
                </a:cubicBezTo>
                <a:cubicBezTo>
                  <a:pt x="533860" y="10576"/>
                  <a:pt x="542710" y="16615"/>
                  <a:pt x="552450" y="19050"/>
                </a:cubicBezTo>
                <a:cubicBezTo>
                  <a:pt x="568156" y="22977"/>
                  <a:pt x="584369" y="24648"/>
                  <a:pt x="600075" y="28575"/>
                </a:cubicBezTo>
                <a:lnTo>
                  <a:pt x="600075" y="28575"/>
                </a:lnTo>
                <a:close/>
              </a:path>
            </a:pathLst>
          </a:cu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3348038" y="2924175"/>
            <a:ext cx="3671887" cy="2455863"/>
          </a:xfrm>
          <a:custGeom>
            <a:avLst/>
            <a:gdLst>
              <a:gd name="connsiteX0" fmla="*/ 85725 w 3571875"/>
              <a:gd name="connsiteY0" fmla="*/ 2219325 h 2305050"/>
              <a:gd name="connsiteX1" fmla="*/ 95250 w 3571875"/>
              <a:gd name="connsiteY1" fmla="*/ 2171700 h 2305050"/>
              <a:gd name="connsiteX2" fmla="*/ 76200 w 3571875"/>
              <a:gd name="connsiteY2" fmla="*/ 2028825 h 2305050"/>
              <a:gd name="connsiteX3" fmla="*/ 38100 w 3571875"/>
              <a:gd name="connsiteY3" fmla="*/ 1914525 h 2305050"/>
              <a:gd name="connsiteX4" fmla="*/ 28575 w 3571875"/>
              <a:gd name="connsiteY4" fmla="*/ 1847850 h 2305050"/>
              <a:gd name="connsiteX5" fmla="*/ 9525 w 3571875"/>
              <a:gd name="connsiteY5" fmla="*/ 1819275 h 2305050"/>
              <a:gd name="connsiteX6" fmla="*/ 0 w 3571875"/>
              <a:gd name="connsiteY6" fmla="*/ 1762125 h 2305050"/>
              <a:gd name="connsiteX7" fmla="*/ 28575 w 3571875"/>
              <a:gd name="connsiteY7" fmla="*/ 1533525 h 2305050"/>
              <a:gd name="connsiteX8" fmla="*/ 38100 w 3571875"/>
              <a:gd name="connsiteY8" fmla="*/ 1504950 h 2305050"/>
              <a:gd name="connsiteX9" fmla="*/ 85725 w 3571875"/>
              <a:gd name="connsiteY9" fmla="*/ 1438275 h 2305050"/>
              <a:gd name="connsiteX10" fmla="*/ 142875 w 3571875"/>
              <a:gd name="connsiteY10" fmla="*/ 1400175 h 2305050"/>
              <a:gd name="connsiteX11" fmla="*/ 200025 w 3571875"/>
              <a:gd name="connsiteY11" fmla="*/ 1343025 h 2305050"/>
              <a:gd name="connsiteX12" fmla="*/ 257175 w 3571875"/>
              <a:gd name="connsiteY12" fmla="*/ 1304925 h 2305050"/>
              <a:gd name="connsiteX13" fmla="*/ 314325 w 3571875"/>
              <a:gd name="connsiteY13" fmla="*/ 1266825 h 2305050"/>
              <a:gd name="connsiteX14" fmla="*/ 352425 w 3571875"/>
              <a:gd name="connsiteY14" fmla="*/ 1247775 h 2305050"/>
              <a:gd name="connsiteX15" fmla="*/ 419100 w 3571875"/>
              <a:gd name="connsiteY15" fmla="*/ 1209675 h 2305050"/>
              <a:gd name="connsiteX16" fmla="*/ 466725 w 3571875"/>
              <a:gd name="connsiteY16" fmla="*/ 1200150 h 2305050"/>
              <a:gd name="connsiteX17" fmla="*/ 495300 w 3571875"/>
              <a:gd name="connsiteY17" fmla="*/ 1190625 h 2305050"/>
              <a:gd name="connsiteX18" fmla="*/ 523875 w 3571875"/>
              <a:gd name="connsiteY18" fmla="*/ 1171575 h 2305050"/>
              <a:gd name="connsiteX19" fmla="*/ 552450 w 3571875"/>
              <a:gd name="connsiteY19" fmla="*/ 1162050 h 2305050"/>
              <a:gd name="connsiteX20" fmla="*/ 581025 w 3571875"/>
              <a:gd name="connsiteY20" fmla="*/ 1133475 h 2305050"/>
              <a:gd name="connsiteX21" fmla="*/ 657225 w 3571875"/>
              <a:gd name="connsiteY21" fmla="*/ 1114425 h 2305050"/>
              <a:gd name="connsiteX22" fmla="*/ 695325 w 3571875"/>
              <a:gd name="connsiteY22" fmla="*/ 1095375 h 2305050"/>
              <a:gd name="connsiteX23" fmla="*/ 723900 w 3571875"/>
              <a:gd name="connsiteY23" fmla="*/ 1076325 h 2305050"/>
              <a:gd name="connsiteX24" fmla="*/ 762000 w 3571875"/>
              <a:gd name="connsiteY24" fmla="*/ 1066800 h 2305050"/>
              <a:gd name="connsiteX25" fmla="*/ 819150 w 3571875"/>
              <a:gd name="connsiteY25" fmla="*/ 1047750 h 2305050"/>
              <a:gd name="connsiteX26" fmla="*/ 847725 w 3571875"/>
              <a:gd name="connsiteY26" fmla="*/ 1038225 h 2305050"/>
              <a:gd name="connsiteX27" fmla="*/ 914400 w 3571875"/>
              <a:gd name="connsiteY27" fmla="*/ 1000125 h 2305050"/>
              <a:gd name="connsiteX28" fmla="*/ 942975 w 3571875"/>
              <a:gd name="connsiteY28" fmla="*/ 981075 h 2305050"/>
              <a:gd name="connsiteX29" fmla="*/ 1019175 w 3571875"/>
              <a:gd name="connsiteY29" fmla="*/ 942975 h 2305050"/>
              <a:gd name="connsiteX30" fmla="*/ 1123950 w 3571875"/>
              <a:gd name="connsiteY30" fmla="*/ 876300 h 2305050"/>
              <a:gd name="connsiteX31" fmla="*/ 1162050 w 3571875"/>
              <a:gd name="connsiteY31" fmla="*/ 857250 h 2305050"/>
              <a:gd name="connsiteX32" fmla="*/ 1257300 w 3571875"/>
              <a:gd name="connsiteY32" fmla="*/ 819150 h 2305050"/>
              <a:gd name="connsiteX33" fmla="*/ 1314450 w 3571875"/>
              <a:gd name="connsiteY33" fmla="*/ 781050 h 2305050"/>
              <a:gd name="connsiteX34" fmla="*/ 1343025 w 3571875"/>
              <a:gd name="connsiteY34" fmla="*/ 752475 h 2305050"/>
              <a:gd name="connsiteX35" fmla="*/ 1371600 w 3571875"/>
              <a:gd name="connsiteY35" fmla="*/ 742950 h 2305050"/>
              <a:gd name="connsiteX36" fmla="*/ 1409700 w 3571875"/>
              <a:gd name="connsiteY36" fmla="*/ 723900 h 2305050"/>
              <a:gd name="connsiteX37" fmla="*/ 1504950 w 3571875"/>
              <a:gd name="connsiteY37" fmla="*/ 647700 h 2305050"/>
              <a:gd name="connsiteX38" fmla="*/ 1562100 w 3571875"/>
              <a:gd name="connsiteY38" fmla="*/ 609600 h 2305050"/>
              <a:gd name="connsiteX39" fmla="*/ 1600200 w 3571875"/>
              <a:gd name="connsiteY39" fmla="*/ 581025 h 2305050"/>
              <a:gd name="connsiteX40" fmla="*/ 1638300 w 3571875"/>
              <a:gd name="connsiteY40" fmla="*/ 571500 h 2305050"/>
              <a:gd name="connsiteX41" fmla="*/ 1876425 w 3571875"/>
              <a:gd name="connsiteY41" fmla="*/ 561975 h 2305050"/>
              <a:gd name="connsiteX42" fmla="*/ 2047875 w 3571875"/>
              <a:gd name="connsiteY42" fmla="*/ 533400 h 2305050"/>
              <a:gd name="connsiteX43" fmla="*/ 2114550 w 3571875"/>
              <a:gd name="connsiteY43" fmla="*/ 485775 h 2305050"/>
              <a:gd name="connsiteX44" fmla="*/ 2162175 w 3571875"/>
              <a:gd name="connsiteY44" fmla="*/ 419100 h 2305050"/>
              <a:gd name="connsiteX45" fmla="*/ 2190750 w 3571875"/>
              <a:gd name="connsiteY45" fmla="*/ 390525 h 2305050"/>
              <a:gd name="connsiteX46" fmla="*/ 2209800 w 3571875"/>
              <a:gd name="connsiteY46" fmla="*/ 361950 h 2305050"/>
              <a:gd name="connsiteX47" fmla="*/ 2238375 w 3571875"/>
              <a:gd name="connsiteY47" fmla="*/ 342900 h 2305050"/>
              <a:gd name="connsiteX48" fmla="*/ 2266950 w 3571875"/>
              <a:gd name="connsiteY48" fmla="*/ 314325 h 2305050"/>
              <a:gd name="connsiteX49" fmla="*/ 2324100 w 3571875"/>
              <a:gd name="connsiteY49" fmla="*/ 276225 h 2305050"/>
              <a:gd name="connsiteX50" fmla="*/ 2362200 w 3571875"/>
              <a:gd name="connsiteY50" fmla="*/ 247650 h 2305050"/>
              <a:gd name="connsiteX51" fmla="*/ 2419350 w 3571875"/>
              <a:gd name="connsiteY51" fmla="*/ 209550 h 2305050"/>
              <a:gd name="connsiteX52" fmla="*/ 2476500 w 3571875"/>
              <a:gd name="connsiteY52" fmla="*/ 171450 h 2305050"/>
              <a:gd name="connsiteX53" fmla="*/ 2533650 w 3571875"/>
              <a:gd name="connsiteY53" fmla="*/ 152400 h 2305050"/>
              <a:gd name="connsiteX54" fmla="*/ 2600325 w 3571875"/>
              <a:gd name="connsiteY54" fmla="*/ 104775 h 2305050"/>
              <a:gd name="connsiteX55" fmla="*/ 2657475 w 3571875"/>
              <a:gd name="connsiteY55" fmla="*/ 85725 h 2305050"/>
              <a:gd name="connsiteX56" fmla="*/ 2686050 w 3571875"/>
              <a:gd name="connsiteY56" fmla="*/ 76200 h 2305050"/>
              <a:gd name="connsiteX57" fmla="*/ 2743200 w 3571875"/>
              <a:gd name="connsiteY57" fmla="*/ 57150 h 2305050"/>
              <a:gd name="connsiteX58" fmla="*/ 2781300 w 3571875"/>
              <a:gd name="connsiteY58" fmla="*/ 47625 h 2305050"/>
              <a:gd name="connsiteX59" fmla="*/ 2838450 w 3571875"/>
              <a:gd name="connsiteY59" fmla="*/ 28575 h 2305050"/>
              <a:gd name="connsiteX60" fmla="*/ 2914650 w 3571875"/>
              <a:gd name="connsiteY60" fmla="*/ 0 h 2305050"/>
              <a:gd name="connsiteX61" fmla="*/ 3048000 w 3571875"/>
              <a:gd name="connsiteY61" fmla="*/ 19050 h 2305050"/>
              <a:gd name="connsiteX62" fmla="*/ 3086100 w 3571875"/>
              <a:gd name="connsiteY62" fmla="*/ 28575 h 2305050"/>
              <a:gd name="connsiteX63" fmla="*/ 3124200 w 3571875"/>
              <a:gd name="connsiteY63" fmla="*/ 47625 h 2305050"/>
              <a:gd name="connsiteX64" fmla="*/ 3152775 w 3571875"/>
              <a:gd name="connsiteY64" fmla="*/ 57150 h 2305050"/>
              <a:gd name="connsiteX65" fmla="*/ 3200400 w 3571875"/>
              <a:gd name="connsiteY65" fmla="*/ 85725 h 2305050"/>
              <a:gd name="connsiteX66" fmla="*/ 3228975 w 3571875"/>
              <a:gd name="connsiteY66" fmla="*/ 114300 h 2305050"/>
              <a:gd name="connsiteX67" fmla="*/ 3267075 w 3571875"/>
              <a:gd name="connsiteY67" fmla="*/ 123825 h 2305050"/>
              <a:gd name="connsiteX68" fmla="*/ 3295650 w 3571875"/>
              <a:gd name="connsiteY68" fmla="*/ 152400 h 2305050"/>
              <a:gd name="connsiteX69" fmla="*/ 3371850 w 3571875"/>
              <a:gd name="connsiteY69" fmla="*/ 219075 h 2305050"/>
              <a:gd name="connsiteX70" fmla="*/ 3400425 w 3571875"/>
              <a:gd name="connsiteY70" fmla="*/ 257175 h 2305050"/>
              <a:gd name="connsiteX71" fmla="*/ 3419475 w 3571875"/>
              <a:gd name="connsiteY71" fmla="*/ 285750 h 2305050"/>
              <a:gd name="connsiteX72" fmla="*/ 3457575 w 3571875"/>
              <a:gd name="connsiteY72" fmla="*/ 314325 h 2305050"/>
              <a:gd name="connsiteX73" fmla="*/ 3552825 w 3571875"/>
              <a:gd name="connsiteY73" fmla="*/ 419100 h 2305050"/>
              <a:gd name="connsiteX74" fmla="*/ 3571875 w 3571875"/>
              <a:gd name="connsiteY74" fmla="*/ 542925 h 2305050"/>
              <a:gd name="connsiteX75" fmla="*/ 3562350 w 3571875"/>
              <a:gd name="connsiteY75" fmla="*/ 714375 h 2305050"/>
              <a:gd name="connsiteX76" fmla="*/ 3552825 w 3571875"/>
              <a:gd name="connsiteY76" fmla="*/ 742950 h 2305050"/>
              <a:gd name="connsiteX77" fmla="*/ 3543300 w 3571875"/>
              <a:gd name="connsiteY77" fmla="*/ 790575 h 2305050"/>
              <a:gd name="connsiteX78" fmla="*/ 3448050 w 3571875"/>
              <a:gd name="connsiteY78" fmla="*/ 904875 h 2305050"/>
              <a:gd name="connsiteX79" fmla="*/ 3381375 w 3571875"/>
              <a:gd name="connsiteY79" fmla="*/ 962025 h 2305050"/>
              <a:gd name="connsiteX80" fmla="*/ 3352800 w 3571875"/>
              <a:gd name="connsiteY80" fmla="*/ 981075 h 2305050"/>
              <a:gd name="connsiteX81" fmla="*/ 3295650 w 3571875"/>
              <a:gd name="connsiteY81" fmla="*/ 1000125 h 2305050"/>
              <a:gd name="connsiteX82" fmla="*/ 3267075 w 3571875"/>
              <a:gd name="connsiteY82" fmla="*/ 1009650 h 2305050"/>
              <a:gd name="connsiteX83" fmla="*/ 3228975 w 3571875"/>
              <a:gd name="connsiteY83" fmla="*/ 1019175 h 2305050"/>
              <a:gd name="connsiteX84" fmla="*/ 3190875 w 3571875"/>
              <a:gd name="connsiteY84" fmla="*/ 1038225 h 2305050"/>
              <a:gd name="connsiteX85" fmla="*/ 3114675 w 3571875"/>
              <a:gd name="connsiteY85" fmla="*/ 1085850 h 2305050"/>
              <a:gd name="connsiteX86" fmla="*/ 3038475 w 3571875"/>
              <a:gd name="connsiteY86" fmla="*/ 1104900 h 2305050"/>
              <a:gd name="connsiteX87" fmla="*/ 2990850 w 3571875"/>
              <a:gd name="connsiteY87" fmla="*/ 1123950 h 2305050"/>
              <a:gd name="connsiteX88" fmla="*/ 2924175 w 3571875"/>
              <a:gd name="connsiteY88" fmla="*/ 1143000 h 2305050"/>
              <a:gd name="connsiteX89" fmla="*/ 2876550 w 3571875"/>
              <a:gd name="connsiteY89" fmla="*/ 1162050 h 2305050"/>
              <a:gd name="connsiteX90" fmla="*/ 2809875 w 3571875"/>
              <a:gd name="connsiteY90" fmla="*/ 1171575 h 2305050"/>
              <a:gd name="connsiteX91" fmla="*/ 2752725 w 3571875"/>
              <a:gd name="connsiteY91" fmla="*/ 1190625 h 2305050"/>
              <a:gd name="connsiteX92" fmla="*/ 2686050 w 3571875"/>
              <a:gd name="connsiteY92" fmla="*/ 1209675 h 2305050"/>
              <a:gd name="connsiteX93" fmla="*/ 2619375 w 3571875"/>
              <a:gd name="connsiteY93" fmla="*/ 1219200 h 2305050"/>
              <a:gd name="connsiteX94" fmla="*/ 2543175 w 3571875"/>
              <a:gd name="connsiteY94" fmla="*/ 1247775 h 2305050"/>
              <a:gd name="connsiteX95" fmla="*/ 2476500 w 3571875"/>
              <a:gd name="connsiteY95" fmla="*/ 1257300 h 2305050"/>
              <a:gd name="connsiteX96" fmla="*/ 2447925 w 3571875"/>
              <a:gd name="connsiteY96" fmla="*/ 1276350 h 2305050"/>
              <a:gd name="connsiteX97" fmla="*/ 2381250 w 3571875"/>
              <a:gd name="connsiteY97" fmla="*/ 1295400 h 2305050"/>
              <a:gd name="connsiteX98" fmla="*/ 2343150 w 3571875"/>
              <a:gd name="connsiteY98" fmla="*/ 1314450 h 2305050"/>
              <a:gd name="connsiteX99" fmla="*/ 2266950 w 3571875"/>
              <a:gd name="connsiteY99" fmla="*/ 1333500 h 2305050"/>
              <a:gd name="connsiteX100" fmla="*/ 2238375 w 3571875"/>
              <a:gd name="connsiteY100" fmla="*/ 1352550 h 2305050"/>
              <a:gd name="connsiteX101" fmla="*/ 2181225 w 3571875"/>
              <a:gd name="connsiteY101" fmla="*/ 1371600 h 2305050"/>
              <a:gd name="connsiteX102" fmla="*/ 2095500 w 3571875"/>
              <a:gd name="connsiteY102" fmla="*/ 1409700 h 2305050"/>
              <a:gd name="connsiteX103" fmla="*/ 1962150 w 3571875"/>
              <a:gd name="connsiteY103" fmla="*/ 1485900 h 2305050"/>
              <a:gd name="connsiteX104" fmla="*/ 1914525 w 3571875"/>
              <a:gd name="connsiteY104" fmla="*/ 1495425 h 2305050"/>
              <a:gd name="connsiteX105" fmla="*/ 1838325 w 3571875"/>
              <a:gd name="connsiteY105" fmla="*/ 1524000 h 2305050"/>
              <a:gd name="connsiteX106" fmla="*/ 1800225 w 3571875"/>
              <a:gd name="connsiteY106" fmla="*/ 1543050 h 2305050"/>
              <a:gd name="connsiteX107" fmla="*/ 1771650 w 3571875"/>
              <a:gd name="connsiteY107" fmla="*/ 1552575 h 2305050"/>
              <a:gd name="connsiteX108" fmla="*/ 1733550 w 3571875"/>
              <a:gd name="connsiteY108" fmla="*/ 1581150 h 2305050"/>
              <a:gd name="connsiteX109" fmla="*/ 1695450 w 3571875"/>
              <a:gd name="connsiteY109" fmla="*/ 1590675 h 2305050"/>
              <a:gd name="connsiteX110" fmla="*/ 1609725 w 3571875"/>
              <a:gd name="connsiteY110" fmla="*/ 1628775 h 2305050"/>
              <a:gd name="connsiteX111" fmla="*/ 1581150 w 3571875"/>
              <a:gd name="connsiteY111" fmla="*/ 1657350 h 2305050"/>
              <a:gd name="connsiteX112" fmla="*/ 1533525 w 3571875"/>
              <a:gd name="connsiteY112" fmla="*/ 1676400 h 2305050"/>
              <a:gd name="connsiteX113" fmla="*/ 1466850 w 3571875"/>
              <a:gd name="connsiteY113" fmla="*/ 1704975 h 2305050"/>
              <a:gd name="connsiteX114" fmla="*/ 1428750 w 3571875"/>
              <a:gd name="connsiteY114" fmla="*/ 1733550 h 2305050"/>
              <a:gd name="connsiteX115" fmla="*/ 1371600 w 3571875"/>
              <a:gd name="connsiteY115" fmla="*/ 1762125 h 2305050"/>
              <a:gd name="connsiteX116" fmla="*/ 1304925 w 3571875"/>
              <a:gd name="connsiteY116" fmla="*/ 1809750 h 2305050"/>
              <a:gd name="connsiteX117" fmla="*/ 1276350 w 3571875"/>
              <a:gd name="connsiteY117" fmla="*/ 1838325 h 2305050"/>
              <a:gd name="connsiteX118" fmla="*/ 1247775 w 3571875"/>
              <a:gd name="connsiteY118" fmla="*/ 1847850 h 2305050"/>
              <a:gd name="connsiteX119" fmla="*/ 1228725 w 3571875"/>
              <a:gd name="connsiteY119" fmla="*/ 1876425 h 2305050"/>
              <a:gd name="connsiteX120" fmla="*/ 1190625 w 3571875"/>
              <a:gd name="connsiteY120" fmla="*/ 1895475 h 2305050"/>
              <a:gd name="connsiteX121" fmla="*/ 1133475 w 3571875"/>
              <a:gd name="connsiteY121" fmla="*/ 1933575 h 2305050"/>
              <a:gd name="connsiteX122" fmla="*/ 1066800 w 3571875"/>
              <a:gd name="connsiteY122" fmla="*/ 1981200 h 2305050"/>
              <a:gd name="connsiteX123" fmla="*/ 1009650 w 3571875"/>
              <a:gd name="connsiteY123" fmla="*/ 2019300 h 2305050"/>
              <a:gd name="connsiteX124" fmla="*/ 971550 w 3571875"/>
              <a:gd name="connsiteY124" fmla="*/ 2047875 h 2305050"/>
              <a:gd name="connsiteX125" fmla="*/ 895350 w 3571875"/>
              <a:gd name="connsiteY125" fmla="*/ 2076450 h 2305050"/>
              <a:gd name="connsiteX126" fmla="*/ 809625 w 3571875"/>
              <a:gd name="connsiteY126" fmla="*/ 2124075 h 2305050"/>
              <a:gd name="connsiteX127" fmla="*/ 742950 w 3571875"/>
              <a:gd name="connsiteY127" fmla="*/ 2162175 h 2305050"/>
              <a:gd name="connsiteX128" fmla="*/ 666750 w 3571875"/>
              <a:gd name="connsiteY128" fmla="*/ 2181225 h 2305050"/>
              <a:gd name="connsiteX129" fmla="*/ 628650 w 3571875"/>
              <a:gd name="connsiteY129" fmla="*/ 2190750 h 2305050"/>
              <a:gd name="connsiteX130" fmla="*/ 523875 w 3571875"/>
              <a:gd name="connsiteY130" fmla="*/ 2219325 h 2305050"/>
              <a:gd name="connsiteX131" fmla="*/ 495300 w 3571875"/>
              <a:gd name="connsiteY131" fmla="*/ 2228850 h 2305050"/>
              <a:gd name="connsiteX132" fmla="*/ 361950 w 3571875"/>
              <a:gd name="connsiteY132" fmla="*/ 2266950 h 2305050"/>
              <a:gd name="connsiteX133" fmla="*/ 323850 w 3571875"/>
              <a:gd name="connsiteY133" fmla="*/ 2276475 h 2305050"/>
              <a:gd name="connsiteX134" fmla="*/ 266700 w 3571875"/>
              <a:gd name="connsiteY134" fmla="*/ 2295525 h 2305050"/>
              <a:gd name="connsiteX135" fmla="*/ 171450 w 3571875"/>
              <a:gd name="connsiteY135" fmla="*/ 2305050 h 2305050"/>
              <a:gd name="connsiteX136" fmla="*/ 142875 w 3571875"/>
              <a:gd name="connsiteY136" fmla="*/ 2286000 h 2305050"/>
              <a:gd name="connsiteX137" fmla="*/ 85725 w 3571875"/>
              <a:gd name="connsiteY137" fmla="*/ 2219325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571875" h="2305050">
                <a:moveTo>
                  <a:pt x="85725" y="2219325"/>
                </a:moveTo>
                <a:cubicBezTo>
                  <a:pt x="77788" y="2200275"/>
                  <a:pt x="95250" y="2187889"/>
                  <a:pt x="95250" y="2171700"/>
                </a:cubicBezTo>
                <a:cubicBezTo>
                  <a:pt x="95250" y="2147974"/>
                  <a:pt x="86333" y="2063276"/>
                  <a:pt x="76200" y="2028825"/>
                </a:cubicBezTo>
                <a:cubicBezTo>
                  <a:pt x="64868" y="1990296"/>
                  <a:pt x="38100" y="1914525"/>
                  <a:pt x="38100" y="1914525"/>
                </a:cubicBezTo>
                <a:cubicBezTo>
                  <a:pt x="34925" y="1892300"/>
                  <a:pt x="35026" y="1869354"/>
                  <a:pt x="28575" y="1847850"/>
                </a:cubicBezTo>
                <a:cubicBezTo>
                  <a:pt x="25286" y="1836885"/>
                  <a:pt x="13145" y="1830135"/>
                  <a:pt x="9525" y="1819275"/>
                </a:cubicBezTo>
                <a:cubicBezTo>
                  <a:pt x="3418" y="1800953"/>
                  <a:pt x="3175" y="1781175"/>
                  <a:pt x="0" y="1762125"/>
                </a:cubicBezTo>
                <a:cubicBezTo>
                  <a:pt x="10639" y="1570625"/>
                  <a:pt x="-8575" y="1644976"/>
                  <a:pt x="28575" y="1533525"/>
                </a:cubicBezTo>
                <a:cubicBezTo>
                  <a:pt x="31750" y="1524000"/>
                  <a:pt x="32531" y="1513304"/>
                  <a:pt x="38100" y="1504950"/>
                </a:cubicBezTo>
                <a:cubicBezTo>
                  <a:pt x="47368" y="1491048"/>
                  <a:pt x="76059" y="1446867"/>
                  <a:pt x="85725" y="1438275"/>
                </a:cubicBezTo>
                <a:cubicBezTo>
                  <a:pt x="102837" y="1423064"/>
                  <a:pt x="123825" y="1412875"/>
                  <a:pt x="142875" y="1400175"/>
                </a:cubicBezTo>
                <a:cubicBezTo>
                  <a:pt x="165291" y="1385231"/>
                  <a:pt x="180975" y="1362075"/>
                  <a:pt x="200025" y="1343025"/>
                </a:cubicBezTo>
                <a:cubicBezTo>
                  <a:pt x="216214" y="1326836"/>
                  <a:pt x="238125" y="1317625"/>
                  <a:pt x="257175" y="1304925"/>
                </a:cubicBezTo>
                <a:lnTo>
                  <a:pt x="314325" y="1266825"/>
                </a:lnTo>
                <a:cubicBezTo>
                  <a:pt x="326139" y="1258949"/>
                  <a:pt x="340097" y="1254820"/>
                  <a:pt x="352425" y="1247775"/>
                </a:cubicBezTo>
                <a:cubicBezTo>
                  <a:pt x="381689" y="1231052"/>
                  <a:pt x="384560" y="1221188"/>
                  <a:pt x="419100" y="1209675"/>
                </a:cubicBezTo>
                <a:cubicBezTo>
                  <a:pt x="434459" y="1204555"/>
                  <a:pt x="451019" y="1204077"/>
                  <a:pt x="466725" y="1200150"/>
                </a:cubicBezTo>
                <a:cubicBezTo>
                  <a:pt x="476465" y="1197715"/>
                  <a:pt x="485775" y="1193800"/>
                  <a:pt x="495300" y="1190625"/>
                </a:cubicBezTo>
                <a:cubicBezTo>
                  <a:pt x="504825" y="1184275"/>
                  <a:pt x="513636" y="1176695"/>
                  <a:pt x="523875" y="1171575"/>
                </a:cubicBezTo>
                <a:cubicBezTo>
                  <a:pt x="532855" y="1167085"/>
                  <a:pt x="544096" y="1167619"/>
                  <a:pt x="552450" y="1162050"/>
                </a:cubicBezTo>
                <a:cubicBezTo>
                  <a:pt x="563658" y="1154578"/>
                  <a:pt x="568762" y="1139049"/>
                  <a:pt x="581025" y="1133475"/>
                </a:cubicBezTo>
                <a:cubicBezTo>
                  <a:pt x="604860" y="1122641"/>
                  <a:pt x="633807" y="1126134"/>
                  <a:pt x="657225" y="1114425"/>
                </a:cubicBezTo>
                <a:cubicBezTo>
                  <a:pt x="669925" y="1108075"/>
                  <a:pt x="682997" y="1102420"/>
                  <a:pt x="695325" y="1095375"/>
                </a:cubicBezTo>
                <a:cubicBezTo>
                  <a:pt x="705264" y="1089695"/>
                  <a:pt x="713378" y="1080834"/>
                  <a:pt x="723900" y="1076325"/>
                </a:cubicBezTo>
                <a:cubicBezTo>
                  <a:pt x="735932" y="1071168"/>
                  <a:pt x="749461" y="1070562"/>
                  <a:pt x="762000" y="1066800"/>
                </a:cubicBezTo>
                <a:cubicBezTo>
                  <a:pt x="781234" y="1061030"/>
                  <a:pt x="800100" y="1054100"/>
                  <a:pt x="819150" y="1047750"/>
                </a:cubicBezTo>
                <a:lnTo>
                  <a:pt x="847725" y="1038225"/>
                </a:lnTo>
                <a:cubicBezTo>
                  <a:pt x="902010" y="983940"/>
                  <a:pt x="847242" y="1028907"/>
                  <a:pt x="914400" y="1000125"/>
                </a:cubicBezTo>
                <a:cubicBezTo>
                  <a:pt x="924922" y="995616"/>
                  <a:pt x="932925" y="986557"/>
                  <a:pt x="942975" y="981075"/>
                </a:cubicBezTo>
                <a:cubicBezTo>
                  <a:pt x="967906" y="967477"/>
                  <a:pt x="993775" y="955675"/>
                  <a:pt x="1019175" y="942975"/>
                </a:cubicBezTo>
                <a:cubicBezTo>
                  <a:pt x="1141380" y="881873"/>
                  <a:pt x="1056580" y="914797"/>
                  <a:pt x="1123950" y="876300"/>
                </a:cubicBezTo>
                <a:cubicBezTo>
                  <a:pt x="1136278" y="869255"/>
                  <a:pt x="1148867" y="862523"/>
                  <a:pt x="1162050" y="857250"/>
                </a:cubicBezTo>
                <a:cubicBezTo>
                  <a:pt x="1216570" y="835442"/>
                  <a:pt x="1212624" y="845955"/>
                  <a:pt x="1257300" y="819150"/>
                </a:cubicBezTo>
                <a:cubicBezTo>
                  <a:pt x="1276933" y="807370"/>
                  <a:pt x="1298261" y="797239"/>
                  <a:pt x="1314450" y="781050"/>
                </a:cubicBezTo>
                <a:cubicBezTo>
                  <a:pt x="1323975" y="771525"/>
                  <a:pt x="1331817" y="759947"/>
                  <a:pt x="1343025" y="752475"/>
                </a:cubicBezTo>
                <a:cubicBezTo>
                  <a:pt x="1351379" y="746906"/>
                  <a:pt x="1362372" y="746905"/>
                  <a:pt x="1371600" y="742950"/>
                </a:cubicBezTo>
                <a:cubicBezTo>
                  <a:pt x="1384651" y="737357"/>
                  <a:pt x="1398146" y="732153"/>
                  <a:pt x="1409700" y="723900"/>
                </a:cubicBezTo>
                <a:cubicBezTo>
                  <a:pt x="1442786" y="700267"/>
                  <a:pt x="1471119" y="670254"/>
                  <a:pt x="1504950" y="647700"/>
                </a:cubicBezTo>
                <a:lnTo>
                  <a:pt x="1562100" y="609600"/>
                </a:lnTo>
                <a:cubicBezTo>
                  <a:pt x="1575309" y="600794"/>
                  <a:pt x="1586001" y="588125"/>
                  <a:pt x="1600200" y="581025"/>
                </a:cubicBezTo>
                <a:cubicBezTo>
                  <a:pt x="1611909" y="575171"/>
                  <a:pt x="1625240" y="572401"/>
                  <a:pt x="1638300" y="571500"/>
                </a:cubicBezTo>
                <a:cubicBezTo>
                  <a:pt x="1717550" y="566034"/>
                  <a:pt x="1797050" y="565150"/>
                  <a:pt x="1876425" y="561975"/>
                </a:cubicBezTo>
                <a:cubicBezTo>
                  <a:pt x="1996776" y="537905"/>
                  <a:pt x="1939546" y="546941"/>
                  <a:pt x="2047875" y="533400"/>
                </a:cubicBezTo>
                <a:cubicBezTo>
                  <a:pt x="2064100" y="522583"/>
                  <a:pt x="2102735" y="497590"/>
                  <a:pt x="2114550" y="485775"/>
                </a:cubicBezTo>
                <a:cubicBezTo>
                  <a:pt x="2148865" y="451460"/>
                  <a:pt x="2135133" y="451550"/>
                  <a:pt x="2162175" y="419100"/>
                </a:cubicBezTo>
                <a:cubicBezTo>
                  <a:pt x="2170799" y="408752"/>
                  <a:pt x="2182126" y="400873"/>
                  <a:pt x="2190750" y="390525"/>
                </a:cubicBezTo>
                <a:cubicBezTo>
                  <a:pt x="2198079" y="381731"/>
                  <a:pt x="2201705" y="370045"/>
                  <a:pt x="2209800" y="361950"/>
                </a:cubicBezTo>
                <a:cubicBezTo>
                  <a:pt x="2217895" y="353855"/>
                  <a:pt x="2229581" y="350229"/>
                  <a:pt x="2238375" y="342900"/>
                </a:cubicBezTo>
                <a:cubicBezTo>
                  <a:pt x="2248723" y="334276"/>
                  <a:pt x="2256317" y="322595"/>
                  <a:pt x="2266950" y="314325"/>
                </a:cubicBezTo>
                <a:cubicBezTo>
                  <a:pt x="2285022" y="300269"/>
                  <a:pt x="2305050" y="288925"/>
                  <a:pt x="2324100" y="276225"/>
                </a:cubicBezTo>
                <a:cubicBezTo>
                  <a:pt x="2337309" y="267419"/>
                  <a:pt x="2349195" y="256754"/>
                  <a:pt x="2362200" y="247650"/>
                </a:cubicBezTo>
                <a:cubicBezTo>
                  <a:pt x="2380957" y="234520"/>
                  <a:pt x="2400300" y="222250"/>
                  <a:pt x="2419350" y="209550"/>
                </a:cubicBezTo>
                <a:lnTo>
                  <a:pt x="2476500" y="171450"/>
                </a:lnTo>
                <a:cubicBezTo>
                  <a:pt x="2493208" y="160311"/>
                  <a:pt x="2514600" y="158750"/>
                  <a:pt x="2533650" y="152400"/>
                </a:cubicBezTo>
                <a:cubicBezTo>
                  <a:pt x="2627595" y="121085"/>
                  <a:pt x="2520160" y="149311"/>
                  <a:pt x="2600325" y="104775"/>
                </a:cubicBezTo>
                <a:cubicBezTo>
                  <a:pt x="2617878" y="95023"/>
                  <a:pt x="2638425" y="92075"/>
                  <a:pt x="2657475" y="85725"/>
                </a:cubicBezTo>
                <a:lnTo>
                  <a:pt x="2686050" y="76200"/>
                </a:lnTo>
                <a:lnTo>
                  <a:pt x="2743200" y="57150"/>
                </a:lnTo>
                <a:cubicBezTo>
                  <a:pt x="2755619" y="53010"/>
                  <a:pt x="2768761" y="51387"/>
                  <a:pt x="2781300" y="47625"/>
                </a:cubicBezTo>
                <a:cubicBezTo>
                  <a:pt x="2800534" y="41855"/>
                  <a:pt x="2819400" y="34925"/>
                  <a:pt x="2838450" y="28575"/>
                </a:cubicBezTo>
                <a:cubicBezTo>
                  <a:pt x="2916263" y="2637"/>
                  <a:pt x="2836708" y="38971"/>
                  <a:pt x="2914650" y="0"/>
                </a:cubicBezTo>
                <a:cubicBezTo>
                  <a:pt x="2959100" y="6350"/>
                  <a:pt x="3003710" y="11668"/>
                  <a:pt x="3048000" y="19050"/>
                </a:cubicBezTo>
                <a:cubicBezTo>
                  <a:pt x="3060913" y="21202"/>
                  <a:pt x="3073843" y="23978"/>
                  <a:pt x="3086100" y="28575"/>
                </a:cubicBezTo>
                <a:cubicBezTo>
                  <a:pt x="3099395" y="33561"/>
                  <a:pt x="3111149" y="42032"/>
                  <a:pt x="3124200" y="47625"/>
                </a:cubicBezTo>
                <a:cubicBezTo>
                  <a:pt x="3133428" y="51580"/>
                  <a:pt x="3143795" y="52660"/>
                  <a:pt x="3152775" y="57150"/>
                </a:cubicBezTo>
                <a:cubicBezTo>
                  <a:pt x="3169334" y="65429"/>
                  <a:pt x="3185589" y="74617"/>
                  <a:pt x="3200400" y="85725"/>
                </a:cubicBezTo>
                <a:cubicBezTo>
                  <a:pt x="3211176" y="93807"/>
                  <a:pt x="3217279" y="107617"/>
                  <a:pt x="3228975" y="114300"/>
                </a:cubicBezTo>
                <a:cubicBezTo>
                  <a:pt x="3240341" y="120795"/>
                  <a:pt x="3254375" y="120650"/>
                  <a:pt x="3267075" y="123825"/>
                </a:cubicBezTo>
                <a:cubicBezTo>
                  <a:pt x="3276600" y="133350"/>
                  <a:pt x="3285513" y="143530"/>
                  <a:pt x="3295650" y="152400"/>
                </a:cubicBezTo>
                <a:cubicBezTo>
                  <a:pt x="3331704" y="183947"/>
                  <a:pt x="3343536" y="186042"/>
                  <a:pt x="3371850" y="219075"/>
                </a:cubicBezTo>
                <a:cubicBezTo>
                  <a:pt x="3382181" y="231128"/>
                  <a:pt x="3391198" y="244257"/>
                  <a:pt x="3400425" y="257175"/>
                </a:cubicBezTo>
                <a:cubicBezTo>
                  <a:pt x="3407079" y="266490"/>
                  <a:pt x="3411380" y="277655"/>
                  <a:pt x="3419475" y="285750"/>
                </a:cubicBezTo>
                <a:cubicBezTo>
                  <a:pt x="3430700" y="296975"/>
                  <a:pt x="3445873" y="303598"/>
                  <a:pt x="3457575" y="314325"/>
                </a:cubicBezTo>
                <a:cubicBezTo>
                  <a:pt x="3529828" y="380557"/>
                  <a:pt x="3517687" y="366393"/>
                  <a:pt x="3552825" y="419100"/>
                </a:cubicBezTo>
                <a:cubicBezTo>
                  <a:pt x="3560076" y="455355"/>
                  <a:pt x="3571875" y="508326"/>
                  <a:pt x="3571875" y="542925"/>
                </a:cubicBezTo>
                <a:cubicBezTo>
                  <a:pt x="3571875" y="600163"/>
                  <a:pt x="3567777" y="657395"/>
                  <a:pt x="3562350" y="714375"/>
                </a:cubicBezTo>
                <a:cubicBezTo>
                  <a:pt x="3561398" y="724370"/>
                  <a:pt x="3555260" y="733210"/>
                  <a:pt x="3552825" y="742950"/>
                </a:cubicBezTo>
                <a:cubicBezTo>
                  <a:pt x="3548898" y="758656"/>
                  <a:pt x="3549999" y="775837"/>
                  <a:pt x="3543300" y="790575"/>
                </a:cubicBezTo>
                <a:cubicBezTo>
                  <a:pt x="3521198" y="839199"/>
                  <a:pt x="3484980" y="867945"/>
                  <a:pt x="3448050" y="904875"/>
                </a:cubicBezTo>
                <a:cubicBezTo>
                  <a:pt x="3413434" y="939491"/>
                  <a:pt x="3424142" y="931477"/>
                  <a:pt x="3381375" y="962025"/>
                </a:cubicBezTo>
                <a:cubicBezTo>
                  <a:pt x="3372060" y="968679"/>
                  <a:pt x="3363261" y="976426"/>
                  <a:pt x="3352800" y="981075"/>
                </a:cubicBezTo>
                <a:cubicBezTo>
                  <a:pt x="3334450" y="989230"/>
                  <a:pt x="3314700" y="993775"/>
                  <a:pt x="3295650" y="1000125"/>
                </a:cubicBezTo>
                <a:cubicBezTo>
                  <a:pt x="3286125" y="1003300"/>
                  <a:pt x="3276815" y="1007215"/>
                  <a:pt x="3267075" y="1009650"/>
                </a:cubicBezTo>
                <a:cubicBezTo>
                  <a:pt x="3254375" y="1012825"/>
                  <a:pt x="3241232" y="1014578"/>
                  <a:pt x="3228975" y="1019175"/>
                </a:cubicBezTo>
                <a:cubicBezTo>
                  <a:pt x="3215680" y="1024161"/>
                  <a:pt x="3202916" y="1030700"/>
                  <a:pt x="3190875" y="1038225"/>
                </a:cubicBezTo>
                <a:cubicBezTo>
                  <a:pt x="3153632" y="1061502"/>
                  <a:pt x="3156048" y="1072059"/>
                  <a:pt x="3114675" y="1085850"/>
                </a:cubicBezTo>
                <a:cubicBezTo>
                  <a:pt x="3089837" y="1094129"/>
                  <a:pt x="3063875" y="1098550"/>
                  <a:pt x="3038475" y="1104900"/>
                </a:cubicBezTo>
                <a:cubicBezTo>
                  <a:pt x="3021888" y="1109047"/>
                  <a:pt x="3007070" y="1118543"/>
                  <a:pt x="2990850" y="1123950"/>
                </a:cubicBezTo>
                <a:cubicBezTo>
                  <a:pt x="2900778" y="1153974"/>
                  <a:pt x="2997559" y="1115481"/>
                  <a:pt x="2924175" y="1143000"/>
                </a:cubicBezTo>
                <a:cubicBezTo>
                  <a:pt x="2908166" y="1149003"/>
                  <a:pt x="2893137" y="1157903"/>
                  <a:pt x="2876550" y="1162050"/>
                </a:cubicBezTo>
                <a:cubicBezTo>
                  <a:pt x="2854770" y="1167495"/>
                  <a:pt x="2832100" y="1168400"/>
                  <a:pt x="2809875" y="1171575"/>
                </a:cubicBezTo>
                <a:lnTo>
                  <a:pt x="2752725" y="1190625"/>
                </a:lnTo>
                <a:cubicBezTo>
                  <a:pt x="2728242" y="1198786"/>
                  <a:pt x="2712362" y="1204891"/>
                  <a:pt x="2686050" y="1209675"/>
                </a:cubicBezTo>
                <a:cubicBezTo>
                  <a:pt x="2663961" y="1213691"/>
                  <a:pt x="2641600" y="1216025"/>
                  <a:pt x="2619375" y="1219200"/>
                </a:cubicBezTo>
                <a:cubicBezTo>
                  <a:pt x="2613284" y="1221636"/>
                  <a:pt x="2558107" y="1244789"/>
                  <a:pt x="2543175" y="1247775"/>
                </a:cubicBezTo>
                <a:cubicBezTo>
                  <a:pt x="2521160" y="1252178"/>
                  <a:pt x="2498725" y="1254125"/>
                  <a:pt x="2476500" y="1257300"/>
                </a:cubicBezTo>
                <a:cubicBezTo>
                  <a:pt x="2466975" y="1263650"/>
                  <a:pt x="2458164" y="1271230"/>
                  <a:pt x="2447925" y="1276350"/>
                </a:cubicBezTo>
                <a:cubicBezTo>
                  <a:pt x="2424898" y="1287864"/>
                  <a:pt x="2405665" y="1286245"/>
                  <a:pt x="2381250" y="1295400"/>
                </a:cubicBezTo>
                <a:cubicBezTo>
                  <a:pt x="2367955" y="1300386"/>
                  <a:pt x="2356201" y="1308857"/>
                  <a:pt x="2343150" y="1314450"/>
                </a:cubicBezTo>
                <a:cubicBezTo>
                  <a:pt x="2317522" y="1325433"/>
                  <a:pt x="2294903" y="1327909"/>
                  <a:pt x="2266950" y="1333500"/>
                </a:cubicBezTo>
                <a:cubicBezTo>
                  <a:pt x="2257425" y="1339850"/>
                  <a:pt x="2248836" y="1347901"/>
                  <a:pt x="2238375" y="1352550"/>
                </a:cubicBezTo>
                <a:cubicBezTo>
                  <a:pt x="2220025" y="1360705"/>
                  <a:pt x="2198444" y="1361269"/>
                  <a:pt x="2181225" y="1371600"/>
                </a:cubicBezTo>
                <a:cubicBezTo>
                  <a:pt x="2122375" y="1406910"/>
                  <a:pt x="2151561" y="1395685"/>
                  <a:pt x="2095500" y="1409700"/>
                </a:cubicBezTo>
                <a:cubicBezTo>
                  <a:pt x="2029002" y="1459574"/>
                  <a:pt x="2071599" y="1431175"/>
                  <a:pt x="1962150" y="1485900"/>
                </a:cubicBezTo>
                <a:cubicBezTo>
                  <a:pt x="1947670" y="1493140"/>
                  <a:pt x="1930400" y="1492250"/>
                  <a:pt x="1914525" y="1495425"/>
                </a:cubicBezTo>
                <a:cubicBezTo>
                  <a:pt x="1808450" y="1548463"/>
                  <a:pt x="1942075" y="1485094"/>
                  <a:pt x="1838325" y="1524000"/>
                </a:cubicBezTo>
                <a:cubicBezTo>
                  <a:pt x="1825030" y="1528986"/>
                  <a:pt x="1813276" y="1537457"/>
                  <a:pt x="1800225" y="1543050"/>
                </a:cubicBezTo>
                <a:cubicBezTo>
                  <a:pt x="1790997" y="1547005"/>
                  <a:pt x="1781175" y="1549400"/>
                  <a:pt x="1771650" y="1552575"/>
                </a:cubicBezTo>
                <a:cubicBezTo>
                  <a:pt x="1758950" y="1562100"/>
                  <a:pt x="1747749" y="1574050"/>
                  <a:pt x="1733550" y="1581150"/>
                </a:cubicBezTo>
                <a:cubicBezTo>
                  <a:pt x="1721841" y="1587004"/>
                  <a:pt x="1707869" y="1586535"/>
                  <a:pt x="1695450" y="1590675"/>
                </a:cubicBezTo>
                <a:cubicBezTo>
                  <a:pt x="1681448" y="1595342"/>
                  <a:pt x="1624247" y="1618402"/>
                  <a:pt x="1609725" y="1628775"/>
                </a:cubicBezTo>
                <a:cubicBezTo>
                  <a:pt x="1598764" y="1636605"/>
                  <a:pt x="1592573" y="1650211"/>
                  <a:pt x="1581150" y="1657350"/>
                </a:cubicBezTo>
                <a:cubicBezTo>
                  <a:pt x="1566651" y="1666412"/>
                  <a:pt x="1548818" y="1668754"/>
                  <a:pt x="1533525" y="1676400"/>
                </a:cubicBezTo>
                <a:cubicBezTo>
                  <a:pt x="1467746" y="1709289"/>
                  <a:pt x="1546144" y="1685151"/>
                  <a:pt x="1466850" y="1704975"/>
                </a:cubicBezTo>
                <a:cubicBezTo>
                  <a:pt x="1454150" y="1714500"/>
                  <a:pt x="1442363" y="1725382"/>
                  <a:pt x="1428750" y="1733550"/>
                </a:cubicBezTo>
                <a:cubicBezTo>
                  <a:pt x="1410487" y="1744508"/>
                  <a:pt x="1389048" y="1749911"/>
                  <a:pt x="1371600" y="1762125"/>
                </a:cubicBezTo>
                <a:cubicBezTo>
                  <a:pt x="1289419" y="1819652"/>
                  <a:pt x="1371212" y="1787654"/>
                  <a:pt x="1304925" y="1809750"/>
                </a:cubicBezTo>
                <a:cubicBezTo>
                  <a:pt x="1295400" y="1819275"/>
                  <a:pt x="1287558" y="1830853"/>
                  <a:pt x="1276350" y="1838325"/>
                </a:cubicBezTo>
                <a:cubicBezTo>
                  <a:pt x="1267996" y="1843894"/>
                  <a:pt x="1255615" y="1841578"/>
                  <a:pt x="1247775" y="1847850"/>
                </a:cubicBezTo>
                <a:cubicBezTo>
                  <a:pt x="1238836" y="1855001"/>
                  <a:pt x="1237519" y="1869096"/>
                  <a:pt x="1228725" y="1876425"/>
                </a:cubicBezTo>
                <a:cubicBezTo>
                  <a:pt x="1217817" y="1885515"/>
                  <a:pt x="1202801" y="1888170"/>
                  <a:pt x="1190625" y="1895475"/>
                </a:cubicBezTo>
                <a:cubicBezTo>
                  <a:pt x="1170992" y="1907255"/>
                  <a:pt x="1152525" y="1920875"/>
                  <a:pt x="1133475" y="1933575"/>
                </a:cubicBezTo>
                <a:cubicBezTo>
                  <a:pt x="1043076" y="1993841"/>
                  <a:pt x="1137681" y="1957573"/>
                  <a:pt x="1066800" y="1981200"/>
                </a:cubicBezTo>
                <a:cubicBezTo>
                  <a:pt x="1000302" y="2047698"/>
                  <a:pt x="1073979" y="1982541"/>
                  <a:pt x="1009650" y="2019300"/>
                </a:cubicBezTo>
                <a:cubicBezTo>
                  <a:pt x="995867" y="2027176"/>
                  <a:pt x="985749" y="2040775"/>
                  <a:pt x="971550" y="2047875"/>
                </a:cubicBezTo>
                <a:cubicBezTo>
                  <a:pt x="835909" y="2115696"/>
                  <a:pt x="1036016" y="1992050"/>
                  <a:pt x="895350" y="2076450"/>
                </a:cubicBezTo>
                <a:cubicBezTo>
                  <a:pt x="813470" y="2125578"/>
                  <a:pt x="867102" y="2104916"/>
                  <a:pt x="809625" y="2124075"/>
                </a:cubicBezTo>
                <a:cubicBezTo>
                  <a:pt x="788722" y="2138010"/>
                  <a:pt x="767120" y="2154118"/>
                  <a:pt x="742950" y="2162175"/>
                </a:cubicBezTo>
                <a:cubicBezTo>
                  <a:pt x="718112" y="2170454"/>
                  <a:pt x="692150" y="2174875"/>
                  <a:pt x="666750" y="2181225"/>
                </a:cubicBezTo>
                <a:cubicBezTo>
                  <a:pt x="654050" y="2184400"/>
                  <a:pt x="641069" y="2186610"/>
                  <a:pt x="628650" y="2190750"/>
                </a:cubicBezTo>
                <a:cubicBezTo>
                  <a:pt x="575237" y="2208554"/>
                  <a:pt x="609815" y="2197840"/>
                  <a:pt x="523875" y="2219325"/>
                </a:cubicBezTo>
                <a:cubicBezTo>
                  <a:pt x="514135" y="2221760"/>
                  <a:pt x="504986" y="2226208"/>
                  <a:pt x="495300" y="2228850"/>
                </a:cubicBezTo>
                <a:cubicBezTo>
                  <a:pt x="363739" y="2264730"/>
                  <a:pt x="471457" y="2230448"/>
                  <a:pt x="361950" y="2266950"/>
                </a:cubicBezTo>
                <a:cubicBezTo>
                  <a:pt x="349531" y="2271090"/>
                  <a:pt x="336389" y="2272713"/>
                  <a:pt x="323850" y="2276475"/>
                </a:cubicBezTo>
                <a:cubicBezTo>
                  <a:pt x="304616" y="2282245"/>
                  <a:pt x="286681" y="2293527"/>
                  <a:pt x="266700" y="2295525"/>
                </a:cubicBezTo>
                <a:lnTo>
                  <a:pt x="171450" y="2305050"/>
                </a:lnTo>
                <a:cubicBezTo>
                  <a:pt x="161925" y="2298700"/>
                  <a:pt x="150413" y="2294615"/>
                  <a:pt x="142875" y="2286000"/>
                </a:cubicBezTo>
                <a:cubicBezTo>
                  <a:pt x="118353" y="2257975"/>
                  <a:pt x="93662" y="2238375"/>
                  <a:pt x="85725" y="2219325"/>
                </a:cubicBezTo>
                <a:close/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3203575" y="5661025"/>
            <a:ext cx="73025" cy="71438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3355975" y="5813425"/>
            <a:ext cx="73025" cy="71438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2987675" y="5965825"/>
            <a:ext cx="71438" cy="71438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132138" y="6237288"/>
            <a:ext cx="71437" cy="71437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771775" y="6237288"/>
            <a:ext cx="71438" cy="71437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684213" y="1125538"/>
            <a:ext cx="7775575" cy="5111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</a:rPr>
              <a:t>(1) COORDENADORIA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</a:rPr>
              <a:t>(3) BASES OPERACIONAIS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</a:rPr>
              <a:t>(1) CENTRAL DE CONTROLE OPERACIONAL EEE</a:t>
            </a:r>
          </a:p>
          <a:p>
            <a:pPr>
              <a:defRPr/>
            </a:pPr>
            <a:endParaRPr lang="pt-BR" sz="3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3000" dirty="0">
                <a:solidFill>
                  <a:prstClr val="black"/>
                </a:solidFill>
              </a:rPr>
              <a:t>(29) COLABORADORES</a:t>
            </a:r>
          </a:p>
          <a:p>
            <a:pPr>
              <a:defRPr/>
            </a:pPr>
            <a:r>
              <a:rPr lang="pt-BR" sz="3000" dirty="0">
                <a:solidFill>
                  <a:prstClr val="black"/>
                </a:solidFill>
              </a:rPr>
              <a:t>  - ENGENHEIRO</a:t>
            </a:r>
          </a:p>
          <a:p>
            <a:pPr>
              <a:defRPr/>
            </a:pPr>
            <a:r>
              <a:rPr lang="pt-BR" sz="3000" dirty="0">
                <a:solidFill>
                  <a:prstClr val="black"/>
                </a:solidFill>
              </a:rPr>
              <a:t>  - ASSISTENTES OPERACIONAIS</a:t>
            </a:r>
          </a:p>
          <a:p>
            <a:pPr>
              <a:defRPr/>
            </a:pPr>
            <a:r>
              <a:rPr lang="pt-BR" sz="3000" dirty="0">
                <a:solidFill>
                  <a:prstClr val="black"/>
                </a:solidFill>
              </a:rPr>
              <a:t>  - EQUIPES VOLANTES </a:t>
            </a:r>
          </a:p>
          <a:p>
            <a:pPr>
              <a:defRPr/>
            </a:pPr>
            <a:r>
              <a:rPr lang="pt-BR" sz="3000" dirty="0">
                <a:solidFill>
                  <a:prstClr val="black"/>
                </a:solidFill>
              </a:rPr>
              <a:t>  - OPERADOR DE HIDROJATO</a:t>
            </a:r>
          </a:p>
          <a:p>
            <a:pPr>
              <a:defRPr/>
            </a:pPr>
            <a:r>
              <a:rPr lang="pt-BR" sz="3000" dirty="0">
                <a:solidFill>
                  <a:prstClr val="black"/>
                </a:solidFill>
              </a:rPr>
              <a:t>  - OPERADOR CCOE</a:t>
            </a:r>
          </a:p>
        </p:txBody>
      </p:sp>
      <p:sp>
        <p:nvSpPr>
          <p:cNvPr id="17411" name="CaixaDeTexto 1"/>
          <p:cNvSpPr txBox="1">
            <a:spLocks noChangeArrowheads="1"/>
          </p:cNvSpPr>
          <p:nvPr/>
        </p:nvSpPr>
        <p:spPr bwMode="auto">
          <a:xfrm>
            <a:off x="406400" y="273050"/>
            <a:ext cx="7124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ESTRUTURA ORGANIZACIONAL</a:t>
            </a:r>
          </a:p>
        </p:txBody>
      </p:sp>
      <p:sp>
        <p:nvSpPr>
          <p:cNvPr id="6" name="Quadro 5"/>
          <p:cNvSpPr/>
          <p:nvPr/>
        </p:nvSpPr>
        <p:spPr>
          <a:xfrm>
            <a:off x="407012" y="930490"/>
            <a:ext cx="8341451" cy="5522845"/>
          </a:xfrm>
          <a:prstGeom prst="frame">
            <a:avLst>
              <a:gd name="adj1" fmla="val 534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4075"/>
            <a:ext cx="32258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394075"/>
            <a:ext cx="29908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908050"/>
            <a:ext cx="31623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CONCEPÇÕES</a:t>
            </a:r>
          </a:p>
        </p:txBody>
      </p:sp>
      <p:sp>
        <p:nvSpPr>
          <p:cNvPr id="4" name="Quadro 3"/>
          <p:cNvSpPr/>
          <p:nvPr/>
        </p:nvSpPr>
        <p:spPr>
          <a:xfrm>
            <a:off x="2699792" y="908720"/>
            <a:ext cx="3312368" cy="2376264"/>
          </a:xfrm>
          <a:prstGeom prst="frame">
            <a:avLst>
              <a:gd name="adj1" fmla="val 534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Quadro 4"/>
          <p:cNvSpPr/>
          <p:nvPr/>
        </p:nvSpPr>
        <p:spPr>
          <a:xfrm>
            <a:off x="1187624" y="3284984"/>
            <a:ext cx="3312368" cy="2376264"/>
          </a:xfrm>
          <a:prstGeom prst="frame">
            <a:avLst>
              <a:gd name="adj1" fmla="val 534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Quadro 5"/>
          <p:cNvSpPr/>
          <p:nvPr/>
        </p:nvSpPr>
        <p:spPr>
          <a:xfrm>
            <a:off x="4499992" y="3284984"/>
            <a:ext cx="3312368" cy="2376264"/>
          </a:xfrm>
          <a:prstGeom prst="frame">
            <a:avLst>
              <a:gd name="adj1" fmla="val 534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9471" name="CaixaDeTexto 15"/>
          <p:cNvSpPr txBox="1">
            <a:spLocks noChangeArrowheads="1"/>
          </p:cNvSpPr>
          <p:nvPr/>
        </p:nvSpPr>
        <p:spPr bwMode="auto">
          <a:xfrm>
            <a:off x="6043613" y="1484313"/>
            <a:ext cx="2814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POÇO SECO</a:t>
            </a:r>
          </a:p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CONJUNTO MOTOR-BOMBA</a:t>
            </a:r>
          </a:p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CENTRIFUGAS</a:t>
            </a:r>
          </a:p>
        </p:txBody>
      </p:sp>
      <p:sp>
        <p:nvSpPr>
          <p:cNvPr id="19472" name="CaixaDeTexto 21"/>
          <p:cNvSpPr txBox="1">
            <a:spLocks noChangeArrowheads="1"/>
          </p:cNvSpPr>
          <p:nvPr/>
        </p:nvSpPr>
        <p:spPr bwMode="auto">
          <a:xfrm>
            <a:off x="4806950" y="5661025"/>
            <a:ext cx="2900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POÇO SECO</a:t>
            </a:r>
          </a:p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CONJUNTO MOTOR-BOMBA</a:t>
            </a:r>
          </a:p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RE-AUTOESCORVANTES</a:t>
            </a:r>
          </a:p>
        </p:txBody>
      </p:sp>
      <p:sp>
        <p:nvSpPr>
          <p:cNvPr id="19473" name="CaixaDeTexto 22"/>
          <p:cNvSpPr txBox="1">
            <a:spLocks noChangeArrowheads="1"/>
          </p:cNvSpPr>
          <p:nvPr/>
        </p:nvSpPr>
        <p:spPr bwMode="auto">
          <a:xfrm>
            <a:off x="1454150" y="5661025"/>
            <a:ext cx="2282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POÇO ÚMIDO</a:t>
            </a:r>
          </a:p>
          <a:p>
            <a:pPr eaLnBrk="1" hangingPunct="1"/>
            <a:r>
              <a:rPr lang="pt-BR" altLang="pt-BR">
                <a:solidFill>
                  <a:prstClr val="black"/>
                </a:solidFill>
              </a:rPr>
              <a:t>BOMBA SUBMERSÍVEL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3" y="1184944"/>
            <a:ext cx="1303130" cy="17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7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image00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1088"/>
            <a:ext cx="864235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tângulo 2"/>
          <p:cNvSpPr>
            <a:spLocks noChangeArrowheads="1"/>
          </p:cNvSpPr>
          <p:nvPr/>
        </p:nvSpPr>
        <p:spPr bwMode="auto">
          <a:xfrm>
            <a:off x="323850" y="333375"/>
            <a:ext cx="7127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>
                <a:solidFill>
                  <a:schemeClr val="bg1"/>
                </a:solidFill>
              </a:rPr>
              <a:t>Sociedade de Abastecimento de Água e Saneamento S/A</a:t>
            </a:r>
          </a:p>
        </p:txBody>
      </p:sp>
    </p:spTree>
    <p:extLst>
      <p:ext uri="{BB962C8B-B14F-4D97-AF65-F5344CB8AC3E}">
        <p14:creationId xmlns:p14="http://schemas.microsoft.com/office/powerpoint/2010/main" val="357506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prstClr val="white"/>
                </a:solidFill>
                <a:latin typeface="Arial" panose="020B0604020202020204" pitchFamily="34" charset="0"/>
              </a:rPr>
              <a:t>EEE – UNIDADES</a:t>
            </a:r>
          </a:p>
        </p:txBody>
      </p:sp>
      <p:pic>
        <p:nvPicPr>
          <p:cNvPr id="21507" name="Imagem 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687546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6958"/>
            <a:ext cx="2069294" cy="146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 dirty="0">
                <a:solidFill>
                  <a:prstClr val="white"/>
                </a:solidFill>
                <a:latin typeface="Arial" panose="020B0604020202020204" pitchFamily="34" charset="0"/>
              </a:rPr>
              <a:t>EEE – PARTES DO SISTEMA</a:t>
            </a:r>
          </a:p>
          <a:p>
            <a:pPr algn="ctr" eaLnBrk="1" hangingPunct="1"/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Imagem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25513"/>
            <a:ext cx="89281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9039"/>
            <a:ext cx="6984776" cy="521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214313" y="5911172"/>
            <a:ext cx="8750300" cy="954088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EEE – CAIXA  DE CHEGADA </a:t>
            </a:r>
          </a:p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(REGISTRO + RETENÇÃO DE SÓLIDOS)</a:t>
            </a:r>
            <a:endParaRPr lang="pt-BR" sz="28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043608" y="6093296"/>
            <a:ext cx="7280275" cy="523875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EEE – PV DE GRADEAMENTO</a:t>
            </a:r>
            <a:endParaRPr lang="pt-BR" sz="28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66578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aixaDeTexto 1"/>
          <p:cNvSpPr txBox="1">
            <a:spLocks noChangeArrowheads="1"/>
          </p:cNvSpPr>
          <p:nvPr/>
        </p:nvSpPr>
        <p:spPr bwMode="auto">
          <a:xfrm>
            <a:off x="827584" y="6093296"/>
            <a:ext cx="7280275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latin typeface="Arial" charset="0"/>
              </a:rPr>
              <a:t>EEE – POÇO  ÚMIDO</a:t>
            </a:r>
          </a:p>
        </p:txBody>
      </p:sp>
      <p:sp>
        <p:nvSpPr>
          <p:cNvPr id="2560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976313"/>
            <a:ext cx="6221412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aixaDeTexto 1"/>
          <p:cNvSpPr txBox="1">
            <a:spLocks noChangeArrowheads="1"/>
          </p:cNvSpPr>
          <p:nvPr/>
        </p:nvSpPr>
        <p:spPr bwMode="auto">
          <a:xfrm>
            <a:off x="395536" y="6021288"/>
            <a:ext cx="8178827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latin typeface="Arial" charset="0"/>
              </a:rPr>
              <a:t>EEE – POÇO SECO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071563"/>
            <a:ext cx="5449887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755576" y="5877272"/>
            <a:ext cx="7821612" cy="52228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EEE – RETIRADA DE BOMBAS</a:t>
            </a:r>
            <a:endParaRPr lang="pt-BR" sz="28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981075"/>
            <a:ext cx="37830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79512" y="5949280"/>
            <a:ext cx="8607425" cy="52387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srgbClr val="FF0000"/>
                </a:solidFill>
                <a:latin typeface="Arial" charset="0"/>
              </a:rPr>
              <a:t>EEE – IÇAMENTO DE CESTOS</a:t>
            </a:r>
            <a:endParaRPr lang="pt-BR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675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401002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2781300"/>
            <a:ext cx="37242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383535" y="5661248"/>
            <a:ext cx="8750331" cy="523220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EEE – CAIXA DE REGISTROS DE MANOBRA</a:t>
            </a:r>
            <a:endParaRPr lang="pt-BR" sz="28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9701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28750"/>
            <a:ext cx="41433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C:\Users\rtss2001\Pictures\2013-09-18\1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28750"/>
            <a:ext cx="41433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304006" y="5949280"/>
            <a:ext cx="8607425" cy="523875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black"/>
                </a:solidFill>
                <a:latin typeface="Arial" charset="0"/>
              </a:rPr>
              <a:t>EEE – PAINEL DE COMANDO E OPERAÇÃO</a:t>
            </a:r>
            <a:endParaRPr lang="pt-BR" sz="28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47738"/>
            <a:ext cx="42291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lum bright="38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578100"/>
            <a:ext cx="40005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8274" y="1535715"/>
            <a:ext cx="516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Lei 6938/81 – Política  Nacional de Meio Ambiente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8274" y="1905047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Poluição</a:t>
            </a:r>
            <a:r>
              <a:rPr lang="pt-BR" dirty="0"/>
              <a:t>: degradação da qualidade ambiental resultante de atividades que direta ou indiretamente:</a:t>
            </a:r>
          </a:p>
          <a:p>
            <a:pPr marL="214313" indent="-214313" algn="just">
              <a:buFontTx/>
              <a:buChar char="-"/>
            </a:pPr>
            <a:r>
              <a:rPr lang="pt-BR" dirty="0"/>
              <a:t>Prejudiquem a saúde, a segurança e o bem estar da população;</a:t>
            </a:r>
          </a:p>
          <a:p>
            <a:pPr marL="214313" indent="-214313" algn="just">
              <a:buFontTx/>
              <a:buChar char="-"/>
            </a:pPr>
            <a:r>
              <a:rPr lang="pt-BR" dirty="0"/>
              <a:t>Criem condições adversas às atividades sociais e econômicas;</a:t>
            </a:r>
          </a:p>
          <a:p>
            <a:pPr marL="214313" indent="-214313" algn="just">
              <a:buFontTx/>
              <a:buChar char="-"/>
            </a:pPr>
            <a:r>
              <a:rPr lang="pt-BR" dirty="0"/>
              <a:t>Afetem desfavoravelmente a biota;</a:t>
            </a:r>
          </a:p>
          <a:p>
            <a:pPr marL="214313" indent="-214313" algn="just">
              <a:buFontTx/>
              <a:buChar char="-"/>
            </a:pPr>
            <a:r>
              <a:rPr lang="pt-BR" dirty="0"/>
              <a:t>Afetem as condições estéticas ou sanitárias do meio ambiente;</a:t>
            </a:r>
          </a:p>
          <a:p>
            <a:pPr marL="214313" indent="-214313" algn="just">
              <a:buFontTx/>
              <a:buChar char="-"/>
            </a:pPr>
            <a:r>
              <a:rPr lang="pt-BR" dirty="0"/>
              <a:t>Lancem matérias ou energia em desacordo com os padrões ambientais estabelecidos.</a:t>
            </a:r>
          </a:p>
          <a:p>
            <a:pPr marL="214313" indent="-214313" algn="just">
              <a:buFontTx/>
              <a:buChar char="-"/>
            </a:pP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26321" y="4552517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Definição prática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4872032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Degradação da qualidade ambiental</a:t>
            </a:r>
            <a:r>
              <a:rPr lang="pt-BR" dirty="0"/>
              <a:t>: a alteração adversa das características do meio ambiente .   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Poluição das águas</a:t>
            </a:r>
            <a:r>
              <a:rPr lang="pt-BR" dirty="0"/>
              <a:t>: adição de substâncias ou de formas de energia que, indiretamente, alterem a natureza do corpo d`água de maneira que prejudique os legítimos usos que dele são feitos.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Poluição das Águas</a:t>
            </a:r>
          </a:p>
        </p:txBody>
      </p:sp>
    </p:spTree>
    <p:extLst>
      <p:ext uri="{BB962C8B-B14F-4D97-AF65-F5344CB8AC3E}">
        <p14:creationId xmlns:p14="http://schemas.microsoft.com/office/powerpoint/2010/main" val="3754832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043608" y="5786236"/>
            <a:ext cx="7280275" cy="523220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EEE – GERADORES</a:t>
            </a:r>
            <a:endParaRPr lang="pt-BR" sz="28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1749" name="CaixaDeTexto 9"/>
          <p:cNvSpPr txBox="1">
            <a:spLocks noChangeArrowheads="1"/>
          </p:cNvSpPr>
          <p:nvPr/>
        </p:nvSpPr>
        <p:spPr bwMode="auto">
          <a:xfrm>
            <a:off x="250825" y="1125538"/>
            <a:ext cx="87137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/>
            <a:endParaRPr lang="pt-BR" altLang="pt-BR" sz="2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806700"/>
            <a:ext cx="352901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000125"/>
            <a:ext cx="4792663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SERVIÇOS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92225"/>
            <a:ext cx="78073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SERVIÇOS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843" name="Imagem 7" descr="DSC059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85863"/>
            <a:ext cx="3567113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DSC05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38250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CaixaDeTexto 1"/>
          <p:cNvSpPr txBox="1">
            <a:spLocks noChangeArrowheads="1"/>
          </p:cNvSpPr>
          <p:nvPr/>
        </p:nvSpPr>
        <p:spPr bwMode="auto">
          <a:xfrm>
            <a:off x="4211638" y="4581525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TROCA DE REGISTRO DE ENTRADA</a:t>
            </a:r>
          </a:p>
        </p:txBody>
      </p:sp>
    </p:spTree>
    <p:extLst>
      <p:ext uri="{BB962C8B-B14F-4D97-AF65-F5344CB8AC3E}">
        <p14:creationId xmlns:p14="http://schemas.microsoft.com/office/powerpoint/2010/main" val="10190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aixaDeTexto 1"/>
          <p:cNvSpPr txBox="1">
            <a:spLocks noChangeArrowheads="1"/>
          </p:cNvSpPr>
          <p:nvPr/>
        </p:nvSpPr>
        <p:spPr bwMode="auto">
          <a:xfrm>
            <a:off x="395536" y="5805264"/>
            <a:ext cx="8393113" cy="8302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EEE – LIMPEZA DE CESTO E SOBRENADANTE 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latin typeface="Arial" charset="0"/>
              </a:rPr>
              <a:t>DE POÇO DE SUCÇÃO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90800"/>
            <a:ext cx="4429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265238"/>
            <a:ext cx="37242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ESTAÇÃO ELEVATÓRIA DE ESGOTO</a:t>
            </a:r>
            <a:endParaRPr lang="pt-BR" altLang="pt-BR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RESÍDUOS  GROSSEIROS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6768752" cy="50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SERVIÇOS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8915" name="Imagem 8" descr="C:\Users\rtss2012\Desktop\SANASA_2014\FOTOS_TODAS\DSC05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38179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9" descr="C:\Users\rtss2012\Desktop\DSC058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90600"/>
            <a:ext cx="360045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m 11" descr="C:\Users\rtss2012\Desktop\DSC057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16338"/>
            <a:ext cx="360045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m 12" descr="C:\Users\rtss2012\Desktop\SANASA_2014\FOTOS_TODAS\DSC052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8179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5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SERVIÇOS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939" name="Imagem 8" descr="DSC059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80369"/>
            <a:ext cx="4051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DSC05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80369"/>
            <a:ext cx="404971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CaixaDeTexto 8"/>
          <p:cNvSpPr txBox="1">
            <a:spLocks noChangeArrowheads="1"/>
          </p:cNvSpPr>
          <p:nvPr/>
        </p:nvSpPr>
        <p:spPr bwMode="auto">
          <a:xfrm>
            <a:off x="2411413" y="5271294"/>
            <a:ext cx="4752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REPARO   EM   GRADEAMENTO</a:t>
            </a:r>
          </a:p>
        </p:txBody>
      </p:sp>
    </p:spTree>
    <p:extLst>
      <p:ext uri="{BB962C8B-B14F-4D97-AF65-F5344CB8AC3E}">
        <p14:creationId xmlns:p14="http://schemas.microsoft.com/office/powerpoint/2010/main" val="24647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SERVIÇOS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CaixaDeTexto 8"/>
          <p:cNvSpPr txBox="1">
            <a:spLocks noChangeArrowheads="1"/>
          </p:cNvSpPr>
          <p:nvPr/>
        </p:nvSpPr>
        <p:spPr bwMode="auto">
          <a:xfrm>
            <a:off x="2286471" y="5703342"/>
            <a:ext cx="4752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>
                <a:solidFill>
                  <a:prstClr val="black"/>
                </a:solidFill>
              </a:rPr>
              <a:t>SETUP   e  LIMPEZA  DE  BOIAS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34" y="1815554"/>
            <a:ext cx="564356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0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ESGOTAMENTO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08050"/>
            <a:ext cx="71977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MANUTENÇÃO  DE  BARRILETE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589712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9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9479" y="2530538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Resolução CONAMA 357/2015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2928207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Dispõe sobre a classificação dos corpos de água e diretrizes ambientais para o seu enquadramento, bem como estabelece as condições e padrões de lançamento de efluentes,  e dá outras providências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9479" y="544870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Definição prática</a:t>
            </a: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Poluição das Águas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6037" y="4052494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Resolução CONAMA 430/2011 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39479" y="442387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Dispõe sobre as condições e padrões de lançamento de efluentes, complementa e altera a Resolução no 357, de 17 de março de 2005, do Conselho Nacional do Meio Ambiente -CONAMA.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39479" y="581803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Definição de critérios mínimos, em termos de qualidade para lançamento.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Classificação dos corpos d’água em Especial, Classe 1, 2, 3 e 4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AAB1758D-B204-4218-9544-34A5B6DE3A49}"/>
              </a:ext>
            </a:extLst>
          </p:cNvPr>
          <p:cNvSpPr txBox="1"/>
          <p:nvPr/>
        </p:nvSpPr>
        <p:spPr>
          <a:xfrm>
            <a:off x="239479" y="1013215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Decreto Estadual 8468/1976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2F2BDFFC-F601-4552-8BEF-E816F1D1047E}"/>
              </a:ext>
            </a:extLst>
          </p:cNvPr>
          <p:cNvSpPr txBox="1"/>
          <p:nvPr/>
        </p:nvSpPr>
        <p:spPr>
          <a:xfrm>
            <a:off x="251520" y="141088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Dispõe sobre a prevenção e o controle do meio ambiente.</a:t>
            </a:r>
          </a:p>
          <a:p>
            <a:pPr algn="just"/>
            <a:r>
              <a:rPr lang="pt-BR" dirty="0"/>
              <a:t>			*para o Estado de SP</a:t>
            </a:r>
          </a:p>
        </p:txBody>
      </p:sp>
    </p:spTree>
    <p:extLst>
      <p:ext uri="{BB962C8B-B14F-4D97-AF65-F5344CB8AC3E}">
        <p14:creationId xmlns:p14="http://schemas.microsoft.com/office/powerpoint/2010/main" val="2438444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MANUT.  DE  VIAS DE ACESSO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589713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23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DESENTUPIMENTO  DE  REDES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781300"/>
            <a:ext cx="498316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052513"/>
            <a:ext cx="451008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PRESERVAÇÃO  DE  ÁRVORES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30227"/>
            <a:ext cx="4896544" cy="55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0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LAVAGEM  EM  GERAL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7866063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0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MANUTENÇÃO  DE   BOMBA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1075"/>
            <a:ext cx="3394075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981075"/>
            <a:ext cx="4173537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prstClr val="white"/>
                </a:solidFill>
                <a:latin typeface="Arial" panose="020B0604020202020204" pitchFamily="34" charset="0"/>
              </a:rPr>
              <a:t>EEE – LIMPEZA  DE  GRADE  E  CX  DE  AREIA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88" y="1484784"/>
            <a:ext cx="5954712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2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ixaDeTexto 1"/>
          <p:cNvSpPr txBox="1">
            <a:spLocks noChangeArrowheads="1"/>
          </p:cNvSpPr>
          <p:nvPr/>
        </p:nvSpPr>
        <p:spPr bwMode="auto">
          <a:xfrm>
            <a:off x="755650" y="296863"/>
            <a:ext cx="734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ABAST.  DE  RESERVATÓRIOS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43" y="1700808"/>
            <a:ext cx="5870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8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MANUT.  DE  VIAS DE ACESSO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4681537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6798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8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PODA  DE  ÁRVORES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2227" name="Picture 2" descr="C:\Users\rtss2001\Pictures\2013-09-25\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1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PLACAS  DE  SINALIZAÇÃO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15688"/>
            <a:ext cx="64865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91622"/>
            <a:ext cx="287972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01268"/>
            <a:ext cx="280511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6002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856352"/>
              </p:ext>
            </p:extLst>
          </p:nvPr>
        </p:nvGraphicFramePr>
        <p:xfrm>
          <a:off x="107506" y="980725"/>
          <a:ext cx="8712967" cy="5760954"/>
        </p:xfrm>
        <a:graphic>
          <a:graphicData uri="http://schemas.openxmlformats.org/drawingml/2006/table">
            <a:tbl>
              <a:tblPr/>
              <a:tblGrid>
                <a:gridCol w="3485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42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55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Padrões de qualidade para corpos de água doce relacionados às formas de nitrogênio e fósforo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43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PARÂMETRO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UNIDADE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ÁGUAS DOCES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4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amoniacal total (pH≤7,5)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13,3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amoniacal total (7,5&lt;pH≤8,0)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5,6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amoniacal total (8,0&lt;pH≤8,5)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amoniacal total (pH&gt;8,5)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Nitrato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Nitrito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total (ambiente lêntico)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mgP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0,020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0,030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0,050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052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total (ambiente intermediário</a:t>
                      </a:r>
                      <a:r>
                        <a:rPr lang="pt-B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(a)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tributário direto de ambiente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lêntico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mgP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0,025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0,050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0,075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0525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total (ambiente lótico e tributário de ambiente intermediário)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mgP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/L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0,10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6746" marR="6746" marT="67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49925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CONAMA (RESOLUÇÃO 357/05)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NOTAS: A TABELA APRESENTA AS FORMAS DE NITROGÊNIO E FÓSFORO; CONSULTAR A RESOLUÇÃO CONAMA 357/05 PARA A LISTA COMPLETA E PARA A REDAÇÃO OFICIAL</a:t>
                      </a:r>
                      <a:b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VERIFICAR LEGISLAÇÕES ESTADUAIS PARA EVENTUAIS PARÂMETROS ADICIONAIS E/OU VALORES MAIS RESTRITIVOS, BEM COMO EVENTUAIS PADRÕES DE LANÇAMENTO</a:t>
                      </a:r>
                      <a:b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 ÁGUAS DE CLASSE ESPECIAL É VEDADO O LANÇAMENTO DE EFLUENTES OU DISPOSIÇÃO DE RESÍDUOS DOMÉSTICOS, AGROPECUÁRIOS, DE AQUICULTURA, INDUSTRIAIS E DE QUAISQUER OUTRAS FONTES POLUENTES, MESMO QUE TRATADOS</a:t>
                      </a:r>
                      <a:b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VA: VIRTUALMENTE AUSENTES</a:t>
                      </a:r>
                      <a:b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(a) AMBIENTE INTERMEDIÁRIO: TEMPO DE RESIDÊNCIA ENTRE 2 A 40 DIAS</a:t>
                      </a:r>
                    </a:p>
                  </a:txBody>
                  <a:tcPr marL="6746" marR="6746" marT="674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1520" y="323364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eaLnBrk="1" hangingPunct="1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pt-BR" dirty="0"/>
              <a:t>PADRÕES DE QUALIDADE – NITROGÊNIO E FÓSFORO</a:t>
            </a:r>
          </a:p>
        </p:txBody>
      </p:sp>
    </p:spTree>
    <p:extLst>
      <p:ext uri="{BB962C8B-B14F-4D97-AF65-F5344CB8AC3E}">
        <p14:creationId xmlns:p14="http://schemas.microsoft.com/office/powerpoint/2010/main" val="3784042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GUARDA CORPO</a:t>
            </a:r>
          </a:p>
          <a:p>
            <a:pPr algn="ctr" eaLnBrk="1" hangingPunct="1"/>
            <a:endParaRPr lang="pt-BR" altLang="pt-BR" sz="28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1912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6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>
                <a:solidFill>
                  <a:prstClr val="white"/>
                </a:solidFill>
                <a:latin typeface="Arial" panose="020B0604020202020204" pitchFamily="34" charset="0"/>
              </a:rPr>
              <a:t>EEE – TAMPAS  DE  FIBRA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24638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aixaDeTexto 1"/>
          <p:cNvSpPr txBox="1">
            <a:spLocks noChangeArrowheads="1"/>
          </p:cNvSpPr>
          <p:nvPr/>
        </p:nvSpPr>
        <p:spPr bwMode="auto">
          <a:xfrm>
            <a:off x="250825" y="273050"/>
            <a:ext cx="728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prstClr val="white"/>
                </a:solidFill>
                <a:latin typeface="Arial" panose="020B0604020202020204" pitchFamily="34" charset="0"/>
              </a:rPr>
              <a:t>EEE –  PLANO  DE  CONTINGÊNCIA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7947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CENTRAL  DE  CONTROLE  OPERACIONAL  DE  EEE</a:t>
            </a:r>
          </a:p>
        </p:txBody>
      </p:sp>
      <p:pic>
        <p:nvPicPr>
          <p:cNvPr id="71683" name="Image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CENTRAL  DE  CONTROLE  OPERACIONAL  DE  EEE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38300"/>
            <a:ext cx="8763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7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0" y="0"/>
            <a:ext cx="9144000" cy="6429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</a:rPr>
              <a:t>CCOE  -  FLUXOGRAMA   OPERACIONAL</a:t>
            </a:r>
          </a:p>
        </p:txBody>
      </p:sp>
    </p:spTree>
    <p:extLst>
      <p:ext uri="{BB962C8B-B14F-4D97-AF65-F5344CB8AC3E}">
        <p14:creationId xmlns:p14="http://schemas.microsoft.com/office/powerpoint/2010/main" val="12214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SALA   DE   CONTROLE  OPERACIONAL  DE  EEE</a:t>
            </a:r>
          </a:p>
        </p:txBody>
      </p:sp>
      <p:pic>
        <p:nvPicPr>
          <p:cNvPr id="74755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85875"/>
            <a:ext cx="8858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4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MAPA   DE   EEE   COM   TELECOMANDO</a:t>
            </a:r>
          </a:p>
        </p:txBody>
      </p:sp>
      <p:pic>
        <p:nvPicPr>
          <p:cNvPr id="75779" name="Imagem 2"/>
          <p:cNvPicPr>
            <a:picLocks noChangeAspect="1" noChangeArrowheads="1"/>
          </p:cNvPicPr>
          <p:nvPr/>
        </p:nvPicPr>
        <p:blipFill>
          <a:blip r:embed="rId2">
            <a:lum bright="3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885825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7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TELA   PRIMÁRIA   DE   MONITORAMENTO</a:t>
            </a:r>
          </a:p>
        </p:txBody>
      </p:sp>
      <p:pic>
        <p:nvPicPr>
          <p:cNvPr id="76803" name="Imagem 2"/>
          <p:cNvPicPr>
            <a:picLocks noChangeAspect="1" noChangeArrowheads="1"/>
          </p:cNvPicPr>
          <p:nvPr/>
        </p:nvPicPr>
        <p:blipFill>
          <a:blip r:embed="rId2">
            <a:lum bright="28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7313"/>
            <a:ext cx="8786813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6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07950" y="173038"/>
            <a:ext cx="8928100" cy="93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CCOE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black"/>
                </a:solidFill>
              </a:rPr>
              <a:t>TELA   SECUNDÁRIA   DE   MONITORAMENTO</a:t>
            </a:r>
          </a:p>
        </p:txBody>
      </p:sp>
      <p:pic>
        <p:nvPicPr>
          <p:cNvPr id="77827" name="Imagem 3"/>
          <p:cNvPicPr>
            <a:picLocks noChangeAspect="1" noChangeArrowheads="1"/>
          </p:cNvPicPr>
          <p:nvPr/>
        </p:nvPicPr>
        <p:blipFill>
          <a:blip r:embed="rId2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87153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5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2305" y="908720"/>
            <a:ext cx="8137602" cy="594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1 - ÁREA DISPONÍVEL.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2 - TIPO DE SOLO.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3 - CUSTO DA ÁREA.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4 - DEMANDA DE ENERGIA/CONFIABILIDADE NO FORNECIMENTO.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5 - REQUISITO DE EFICIÊNCIA DE TRATAMENTO.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6 - NÍVEL DE TRATAMENTO DESEJADO/CLASSE DO CORPO RECEPTOR.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7 - DISPONIBILIDADE DE MÃO DE OBRA QUALIFICADA NA OPERAÇÃO.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8 - DISPONIBILIDADE DE MÃO DE OBRA QUALIFICADA NA MANUTENÇÃO.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9 - QUANTIDADE DE LODO GERADA/ DISPOSIÇÃO FINAL.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10 - PROXIMIDADE À AREAS RESIDENCIAIS.</a:t>
            </a: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1520" y="188640"/>
            <a:ext cx="7280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Critérios para Seleção de um Processo de Tratamento e sua Localização</a:t>
            </a:r>
          </a:p>
        </p:txBody>
      </p:sp>
    </p:spTree>
    <p:extLst>
      <p:ext uri="{BB962C8B-B14F-4D97-AF65-F5344CB8AC3E}">
        <p14:creationId xmlns:p14="http://schemas.microsoft.com/office/powerpoint/2010/main" val="3546480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1" y="254000"/>
            <a:ext cx="9144000" cy="15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200" b="1" dirty="0" smtClean="0">
                <a:solidFill>
                  <a:srgbClr val="000066"/>
                </a:solidFill>
                <a:latin typeface="Arial" charset="0"/>
              </a:rPr>
              <a:t>Márcio Barbosa</a:t>
            </a:r>
            <a:endParaRPr lang="pt-BR" sz="2200" b="1" dirty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i="1" dirty="0" smtClean="0">
                <a:solidFill>
                  <a:srgbClr val="000066"/>
                </a:solidFill>
                <a:latin typeface="Arial" charset="0"/>
              </a:rPr>
              <a:t>Coordenador do Setor de Elevatórias de Esgoto</a:t>
            </a:r>
            <a:endParaRPr lang="pt-BR" sz="1600" b="1" i="1" dirty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 dirty="0" smtClean="0">
                <a:solidFill>
                  <a:srgbClr val="000066"/>
                </a:solidFill>
                <a:latin typeface="Arial" charset="0"/>
              </a:rPr>
              <a:t>(</a:t>
            </a:r>
            <a:r>
              <a:rPr lang="pt-BR" sz="1600" i="1" dirty="0">
                <a:solidFill>
                  <a:srgbClr val="000066"/>
                </a:solidFill>
                <a:latin typeface="Arial" charset="0"/>
              </a:rPr>
              <a:t>19) 3348-5637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 dirty="0">
                <a:solidFill>
                  <a:srgbClr val="000066"/>
                </a:solidFill>
                <a:latin typeface="Arial" charset="0"/>
              </a:rPr>
              <a:t>ELEVATORIA.ESGOTO@SANASA.COM.BR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endParaRPr lang="pt-BR" sz="1600" i="1" dirty="0">
              <a:solidFill>
                <a:srgbClr val="0099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1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16980"/>
            <a:ext cx="8640960" cy="744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Sistema de coleta;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Condições climáticas;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Regime de escoamento;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Tipo e material das canalizações;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Qualidade de execução das obras;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Concepção das elevatórias;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Manutenção corretiva e preventiva das redes coletoras;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2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sz="2200" dirty="0"/>
          </a:p>
          <a:p>
            <a:pPr>
              <a:lnSpc>
                <a:spcPct val="200000"/>
              </a:lnSpc>
            </a:pPr>
            <a:endParaRPr lang="pt-BR" sz="2200" dirty="0"/>
          </a:p>
          <a:p>
            <a:pPr>
              <a:lnSpc>
                <a:spcPct val="200000"/>
              </a:lnSpc>
            </a:pPr>
            <a:endParaRPr lang="pt-BR" sz="2200" dirty="0"/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Fatores que influenciam nas Vazões Afluentes da ETE</a:t>
            </a:r>
          </a:p>
        </p:txBody>
      </p:sp>
    </p:spTree>
    <p:extLst>
      <p:ext uri="{BB962C8B-B14F-4D97-AF65-F5344CB8AC3E}">
        <p14:creationId xmlns:p14="http://schemas.microsoft.com/office/powerpoint/2010/main" val="574528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740352" cy="5377676"/>
          </a:xfrm>
          <a:prstGeom prst="rect">
            <a:avLst/>
          </a:prstGeom>
        </p:spPr>
      </p:pic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Influencia da infiltração no sistema de coleta</a:t>
            </a:r>
          </a:p>
        </p:txBody>
      </p:sp>
    </p:spTree>
    <p:extLst>
      <p:ext uri="{BB962C8B-B14F-4D97-AF65-F5344CB8AC3E}">
        <p14:creationId xmlns:p14="http://schemas.microsoft.com/office/powerpoint/2010/main" val="16902927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1389905"/>
            <a:ext cx="8712968" cy="5351463"/>
            <a:chOff x="179512" y="1389905"/>
            <a:chExt cx="8712968" cy="5351463"/>
          </a:xfrm>
        </p:grpSpPr>
        <p:pic>
          <p:nvPicPr>
            <p:cNvPr id="3" name="Picture 26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89905"/>
              <a:ext cx="8712968" cy="535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4659437" y="2691260"/>
              <a:ext cx="831850" cy="21431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Alphaville</a:t>
              </a: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651625" y="4059685"/>
              <a:ext cx="766762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</a:t>
              </a:r>
              <a:r>
                <a:rPr lang="pt-BR" sz="800" dirty="0" err="1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Arboreto</a:t>
              </a:r>
              <a:endParaRPr lang="pt-BR" sz="8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0210" y="3448498"/>
              <a:ext cx="768350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CIATEC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667125" y="3845372"/>
              <a:ext cx="896937" cy="21431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Vila Reggio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907048" y="4933405"/>
              <a:ext cx="628650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Icaraí</a:t>
              </a:r>
            </a:p>
          </p:txBody>
        </p:sp>
        <p:sp>
          <p:nvSpPr>
            <p:cNvPr id="9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10294" y="5181052"/>
              <a:ext cx="1049338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EPAR Capivari II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67197" y="4717505"/>
              <a:ext cx="765175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São Luiz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721548" y="5261421"/>
              <a:ext cx="773112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Eldorado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865405" y="4442271"/>
              <a:ext cx="812800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Sta. Lúcia</a:t>
              </a:r>
            </a:p>
          </p:txBody>
        </p:sp>
        <p:sp>
          <p:nvSpPr>
            <p:cNvPr id="13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11264" y="4154935"/>
              <a:ext cx="736600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</a:t>
              </a:r>
              <a:r>
                <a:rPr lang="pt-BR" altLang="pt-BR" sz="800" dirty="0" err="1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Piçarrão</a:t>
              </a:r>
              <a:endParaRPr lang="pt-BR" altLang="pt-BR" sz="800" dirty="0">
                <a:solidFill>
                  <a:srgbClr val="003366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4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131840" y="3119885"/>
              <a:ext cx="893762" cy="214313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Sta. Mônica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1727325" y="3185568"/>
              <a:ext cx="755650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Mirassol</a:t>
              </a:r>
            </a:p>
          </p:txBody>
        </p:sp>
        <p:sp>
          <p:nvSpPr>
            <p:cNvPr id="16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5148387" y="4637535"/>
              <a:ext cx="874713" cy="214313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Samambaia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960937" y="2392810"/>
              <a:ext cx="1296988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Bosque das Palmeiras</a:t>
              </a:r>
            </a:p>
          </p:txBody>
        </p:sp>
        <p:sp>
          <p:nvSpPr>
            <p:cNvPr id="18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3100" y="3124648"/>
              <a:ext cx="790575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Anhumas</a:t>
              </a:r>
            </a:p>
          </p:txBody>
        </p:sp>
        <p:sp>
          <p:nvSpPr>
            <p:cNvPr id="19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733925" y="1864173"/>
              <a:ext cx="996950" cy="214312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Barão Geraldo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2795712" y="2303910"/>
              <a:ext cx="1055688" cy="2159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Terras do Barão</a:t>
              </a:r>
            </a:p>
          </p:txBody>
        </p:sp>
        <p:sp>
          <p:nvSpPr>
            <p:cNvPr id="21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907829" y="4609555"/>
              <a:ext cx="809625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Capivari I</a:t>
              </a:r>
            </a:p>
          </p:txBody>
        </p:sp>
        <p:sp>
          <p:nvSpPr>
            <p:cNvPr id="22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006544" y="3519935"/>
              <a:ext cx="936625" cy="215900"/>
            </a:xfrm>
            <a:prstGeom prst="rect">
              <a:avLst/>
            </a:prstGeom>
            <a:solidFill>
              <a:srgbClr val="CC66FF">
                <a:alpha val="87843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Boa Vista</a:t>
              </a:r>
            </a:p>
          </p:txBody>
        </p:sp>
        <p:sp>
          <p:nvSpPr>
            <p:cNvPr id="23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907704" y="2577209"/>
              <a:ext cx="855662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San Martin</a:t>
              </a:r>
            </a:p>
          </p:txBody>
        </p:sp>
        <p:sp>
          <p:nvSpPr>
            <p:cNvPr id="24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806156" y="5921811"/>
              <a:ext cx="1008062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Nova América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6085309" y="3501008"/>
              <a:ext cx="142875" cy="1428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9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 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6228184" y="3212976"/>
              <a:ext cx="684213" cy="215900"/>
            </a:xfrm>
            <a:prstGeom prst="rect">
              <a:avLst/>
            </a:prstGeom>
            <a:solidFill>
              <a:srgbClr val="FFFF00">
                <a:alpha val="87842"/>
              </a:srgb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pt-BR" altLang="pt-BR" sz="800" dirty="0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ETE </a:t>
              </a:r>
              <a:r>
                <a:rPr lang="pt-BR" altLang="pt-BR" sz="800" dirty="0" err="1">
                  <a:solidFill>
                    <a:srgbClr val="003366"/>
                  </a:solidFill>
                  <a:latin typeface="Times New Roman" pitchFamily="18" charset="0"/>
                  <a:ea typeface="MS PGothic" pitchFamily="34" charset="-128"/>
                </a:rPr>
                <a:t>Sousas</a:t>
              </a:r>
              <a:endParaRPr lang="pt-BR" altLang="pt-BR" sz="800" dirty="0">
                <a:solidFill>
                  <a:srgbClr val="003366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grpSp>
          <p:nvGrpSpPr>
            <p:cNvPr id="27" name="Grupo 26"/>
            <p:cNvGrpSpPr/>
            <p:nvPr/>
          </p:nvGrpSpPr>
          <p:grpSpPr>
            <a:xfrm>
              <a:off x="6043625" y="5428474"/>
              <a:ext cx="2474094" cy="695020"/>
              <a:chOff x="6658894" y="951508"/>
              <a:chExt cx="2233587" cy="826001"/>
            </a:xfrm>
          </p:grpSpPr>
          <p:sp>
            <p:nvSpPr>
              <p:cNvPr id="50" name="Text Box 4"/>
              <p:cNvSpPr txBox="1">
                <a:spLocks noChangeArrowheads="1"/>
              </p:cNvSpPr>
              <p:nvPr/>
            </p:nvSpPr>
            <p:spPr bwMode="auto">
              <a:xfrm>
                <a:off x="6661275" y="1219428"/>
                <a:ext cx="350256" cy="210030"/>
              </a:xfrm>
              <a:prstGeom prst="rect">
                <a:avLst/>
              </a:prstGeom>
              <a:solidFill>
                <a:schemeClr val="bg1">
                  <a:alpha val="88000"/>
                </a:scheme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accent2"/>
                    </a:solidFill>
                    <a:latin typeface="Verdana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accent2"/>
                    </a:solidFill>
                    <a:latin typeface="Verdana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pt-BR" sz="800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</a:rPr>
                  <a:t>ETE</a:t>
                </a: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6661275" y="951508"/>
                <a:ext cx="350256" cy="210030"/>
              </a:xfrm>
              <a:prstGeom prst="rect">
                <a:avLst/>
              </a:prstGeom>
              <a:solidFill>
                <a:srgbClr val="FFFF00">
                  <a:alpha val="87842"/>
                </a:srgb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pt-BR" altLang="pt-BR" sz="800" dirty="0">
                    <a:solidFill>
                      <a:srgbClr val="003366"/>
                    </a:solidFill>
                    <a:latin typeface="Times New Roman" pitchFamily="18" charset="0"/>
                    <a:ea typeface="MS PGothic" pitchFamily="34" charset="-128"/>
                  </a:rPr>
                  <a:t>ETE</a:t>
                </a:r>
              </a:p>
            </p:txBody>
          </p:sp>
          <p:sp>
            <p:nvSpPr>
              <p:cNvPr id="52" name="CaixaDeTexto 48"/>
              <p:cNvSpPr txBox="1">
                <a:spLocks noChangeArrowheads="1"/>
              </p:cNvSpPr>
              <p:nvPr/>
            </p:nvSpPr>
            <p:spPr bwMode="auto">
              <a:xfrm>
                <a:off x="7068168" y="951508"/>
                <a:ext cx="1824313" cy="292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dirty="0"/>
                  <a:t>9 </a:t>
                </a:r>
                <a:r>
                  <a:rPr lang="pt-BR" altLang="pt-BR" sz="1000" dirty="0" err="1"/>
                  <a:t>ETEs</a:t>
                </a:r>
                <a:r>
                  <a:rPr lang="pt-BR" altLang="pt-BR" sz="1000" dirty="0"/>
                  <a:t> de maior porte</a:t>
                </a:r>
              </a:p>
            </p:txBody>
          </p:sp>
          <p:sp>
            <p:nvSpPr>
              <p:cNvPr id="53" name="CaixaDeTexto 50"/>
              <p:cNvSpPr txBox="1">
                <a:spLocks noChangeArrowheads="1"/>
              </p:cNvSpPr>
              <p:nvPr/>
            </p:nvSpPr>
            <p:spPr bwMode="auto">
              <a:xfrm>
                <a:off x="7068168" y="1245597"/>
                <a:ext cx="1824313" cy="292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dirty="0"/>
                  <a:t>16 </a:t>
                </a:r>
                <a:r>
                  <a:rPr lang="pt-BR" altLang="pt-BR" sz="1000" dirty="0" err="1"/>
                  <a:t>ETEs</a:t>
                </a:r>
                <a:r>
                  <a:rPr lang="pt-BR" altLang="pt-BR" sz="1000" dirty="0"/>
                  <a:t> de menor porte</a:t>
                </a:r>
              </a:p>
            </p:txBody>
          </p:sp>
          <p:sp>
            <p:nvSpPr>
              <p:cNvPr id="54" name="CaixaDeTexto 49"/>
              <p:cNvSpPr txBox="1">
                <a:spLocks noChangeArrowheads="1"/>
              </p:cNvSpPr>
              <p:nvPr/>
            </p:nvSpPr>
            <p:spPr bwMode="auto">
              <a:xfrm>
                <a:off x="7068168" y="1484886"/>
                <a:ext cx="1485981" cy="292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pt-BR" altLang="pt-BR" sz="1000" dirty="0"/>
                  <a:t>1 ETE em construção</a:t>
                </a:r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6658894" y="1508358"/>
                <a:ext cx="373062" cy="215900"/>
              </a:xfrm>
              <a:prstGeom prst="rect">
                <a:avLst/>
              </a:prstGeom>
              <a:solidFill>
                <a:srgbClr val="FF00FF">
                  <a:alpha val="87843"/>
                </a:srgbClr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pt-BR"/>
                </a:defPPr>
                <a:lvl1pPr algn="ctr" eaLnBrk="1" hangingPunct="1">
                  <a:defRPr sz="800">
                    <a:solidFill>
                      <a:srgbClr val="003366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/>
                <a:lvl3pPr marL="1143000" indent="-228600" eaLnBrk="0" hangingPunct="0"/>
                <a:lvl4pPr marL="1600200" indent="-228600" eaLnBrk="0" hangingPunct="0"/>
                <a:lvl5pPr marL="2057400" indent="-228600" eaLnBrk="0" hangingPunct="0"/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pt-BR" dirty="0">
                    <a:cs typeface="Arial" charset="0"/>
                  </a:rPr>
                  <a:t>ETE</a:t>
                </a:r>
              </a:p>
            </p:txBody>
          </p:sp>
        </p:grpSp>
        <p:sp>
          <p:nvSpPr>
            <p:cNvPr id="28" name="Retângulo 27"/>
            <p:cNvSpPr/>
            <p:nvPr/>
          </p:nvSpPr>
          <p:spPr>
            <a:xfrm>
              <a:off x="2808412" y="3538986"/>
              <a:ext cx="129852" cy="107950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3721548" y="5788473"/>
              <a:ext cx="129852" cy="1079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2678560" y="2829299"/>
              <a:ext cx="129852" cy="1079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31" name="Estrela de 5 pontas 30">
              <a:hlinkClick r:id="" action="ppaction://noaction"/>
            </p:cNvPr>
            <p:cNvSpPr/>
            <p:nvPr/>
          </p:nvSpPr>
          <p:spPr>
            <a:xfrm>
              <a:off x="2927176" y="6249617"/>
              <a:ext cx="158737" cy="168275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2775075" y="3036447"/>
              <a:ext cx="129852" cy="1079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915816" y="2793233"/>
              <a:ext cx="744114" cy="2154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</a:t>
              </a:r>
              <a:r>
                <a:rPr lang="pt-BR" sz="800" dirty="0" err="1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Takanos</a:t>
              </a:r>
              <a:endParaRPr lang="pt-BR" sz="8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3333504" y="5705851"/>
              <a:ext cx="129852" cy="1079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3531790" y="5600071"/>
              <a:ext cx="129852" cy="1079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5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•</a:t>
              </a: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487537" y="5853202"/>
              <a:ext cx="1178528" cy="2154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Nova Bandeirante</a:t>
              </a: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721548" y="5530643"/>
              <a:ext cx="686406" cy="2154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8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ETE Abaeté</a:t>
              </a: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7409016" y="1791762"/>
              <a:ext cx="1108703" cy="52322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14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Bacia do Rio Atibaia</a:t>
              </a:r>
            </a:p>
          </p:txBody>
        </p:sp>
        <p:cxnSp>
          <p:nvCxnSpPr>
            <p:cNvPr id="39" name="Conector de seta reta 38"/>
            <p:cNvCxnSpPr>
              <a:stCxn id="38" idx="2"/>
            </p:cNvCxnSpPr>
            <p:nvPr/>
          </p:nvCxnSpPr>
          <p:spPr>
            <a:xfrm flipH="1">
              <a:off x="6588224" y="2314982"/>
              <a:ext cx="1375144" cy="80966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683568" y="1614120"/>
              <a:ext cx="1587100" cy="52322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1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Bacia do Ribeirão Quilombo</a:t>
              </a:r>
            </a:p>
          </p:txBody>
        </p:sp>
        <p:cxnSp>
          <p:nvCxnSpPr>
            <p:cNvPr id="41" name="Conector de seta reta 40"/>
            <p:cNvCxnSpPr/>
            <p:nvPr/>
          </p:nvCxnSpPr>
          <p:spPr>
            <a:xfrm>
              <a:off x="1716315" y="2137340"/>
              <a:ext cx="1319208" cy="5824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95432" y="3258325"/>
              <a:ext cx="1108703" cy="52322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chemeClr val="accent2"/>
                  </a:solidFill>
                  <a:latin typeface="Verdana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accent2"/>
                  </a:solidFill>
                  <a:latin typeface="Verdan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pt-BR" sz="1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Bacia do Rio Capivari</a:t>
              </a:r>
            </a:p>
          </p:txBody>
        </p:sp>
        <p:cxnSp>
          <p:nvCxnSpPr>
            <p:cNvPr id="43" name="Conector de seta reta 42"/>
            <p:cNvCxnSpPr/>
            <p:nvPr/>
          </p:nvCxnSpPr>
          <p:spPr>
            <a:xfrm>
              <a:off x="849783" y="3781545"/>
              <a:ext cx="1213298" cy="6678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tângulo 43"/>
            <p:cNvSpPr/>
            <p:nvPr/>
          </p:nvSpPr>
          <p:spPr>
            <a:xfrm>
              <a:off x="1979712" y="5265265"/>
              <a:ext cx="290956" cy="163207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2087215" y="5233838"/>
              <a:ext cx="290956" cy="163113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2125190" y="5116808"/>
              <a:ext cx="290956" cy="163113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/>
          </p:nvSpPr>
          <p:spPr>
            <a:xfrm flipV="1">
              <a:off x="2025528" y="5289003"/>
              <a:ext cx="145478" cy="52786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/>
          </p:nvSpPr>
          <p:spPr>
            <a:xfrm>
              <a:off x="1852590" y="4979294"/>
              <a:ext cx="290956" cy="163113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1952789" y="5184199"/>
              <a:ext cx="290956" cy="163113"/>
            </a:xfrm>
            <a:prstGeom prst="rect">
              <a:avLst/>
            </a:prstGeom>
            <a:solidFill>
              <a:srgbClr val="C773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ETES EM CAMPINAS</a:t>
            </a:r>
          </a:p>
        </p:txBody>
      </p:sp>
      <p:sp>
        <p:nvSpPr>
          <p:cNvPr id="57" name="CaixaDeTexto 1"/>
          <p:cNvSpPr txBox="1">
            <a:spLocks noChangeArrowheads="1"/>
          </p:cNvSpPr>
          <p:nvPr/>
        </p:nvSpPr>
        <p:spPr bwMode="auto">
          <a:xfrm>
            <a:off x="179512" y="887593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Cada ETE tem uma particularidade e um histórico</a:t>
            </a:r>
          </a:p>
        </p:txBody>
      </p:sp>
    </p:spTree>
    <p:extLst>
      <p:ext uri="{BB962C8B-B14F-4D97-AF65-F5344CB8AC3E}">
        <p14:creationId xmlns:p14="http://schemas.microsoft.com/office/powerpoint/2010/main" val="31016972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 rot="16200000">
            <a:off x="-592458" y="5711250"/>
            <a:ext cx="17940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Fonte: </a:t>
            </a:r>
            <a:r>
              <a:rPr lang="pt-BR" sz="1050" dirty="0" err="1"/>
              <a:t>Metcalf</a:t>
            </a:r>
            <a:r>
              <a:rPr lang="pt-BR" sz="1050" dirty="0"/>
              <a:t> &amp; </a:t>
            </a:r>
            <a:r>
              <a:rPr lang="pt-BR" sz="1050" dirty="0" err="1"/>
              <a:t>Eddy</a:t>
            </a:r>
            <a:r>
              <a:rPr lang="pt-BR" sz="1050" dirty="0"/>
              <a:t> (2013)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767809"/>
              </p:ext>
            </p:extLst>
          </p:nvPr>
        </p:nvGraphicFramePr>
        <p:xfrm>
          <a:off x="611560" y="836712"/>
          <a:ext cx="7632848" cy="6024000"/>
        </p:xfrm>
        <a:graphic>
          <a:graphicData uri="http://schemas.openxmlformats.org/drawingml/2006/table">
            <a:tbl>
              <a:tblPr/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54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89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53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27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Contribuinte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Unidade 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Concentração</a:t>
                      </a:r>
                      <a:r>
                        <a:rPr lang="pt-BR" sz="1300" b="1" i="0" u="none" strike="noStrike" baseline="300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pt-BR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7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Baixa 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Alta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Sólidos totais (ST)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Sólidos dissolvidos totais (SDT)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Fixos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Voláteis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Sólidos suspensos totais (SST)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Fixos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Voláteis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Sólidos sedimentáveis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Demanda bioquímica de oxigênio, 5d, 20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 DBO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Carbono orgânico total (COT)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Demanda química de oxigênio (DQO)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Nitrogênio (total como N)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Orgânico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Amônia livre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Nitritos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Nitratos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Fósforo (total como P)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Orgânico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Inorgânico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Potássio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Cloretos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Sulfato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Óleo e graxa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Compostos orgânicos voláteis totais (</a:t>
                      </a:r>
                      <a:r>
                        <a:rPr lang="pt-BR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COVs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SymbolPS" panose="05050102010607020607" pitchFamily="18" charset="2"/>
                        </a:rPr>
                        <a:t>m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g/L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100-400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&gt;400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Coliformes totais 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No./100mL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Coliformes fecais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No./100mL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Oocistos de </a:t>
                      </a:r>
                      <a:r>
                        <a:rPr lang="pt-BR" sz="13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Cryptosporidium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No./100mL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3984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Cistos de </a:t>
                      </a:r>
                      <a:r>
                        <a:rPr lang="pt-BR" sz="13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Giardia</a:t>
                      </a:r>
                      <a:r>
                        <a:rPr lang="pt-BR" sz="1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lamblia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No./100mL</a:t>
                      </a: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  <a:r>
                        <a:rPr lang="pt-BR" sz="13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80" marR="2680" marT="26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200" b="1" dirty="0">
                <a:solidFill>
                  <a:schemeClr val="bg1"/>
                </a:solidFill>
                <a:latin typeface="Arial" panose="020B0604020202020204" pitchFamily="34" charset="0"/>
              </a:rPr>
              <a:t>Características Principais dos Esgotos Domésticos</a:t>
            </a:r>
          </a:p>
        </p:txBody>
      </p:sp>
    </p:spTree>
    <p:extLst>
      <p:ext uri="{BB962C8B-B14F-4D97-AF65-F5344CB8AC3E}">
        <p14:creationId xmlns:p14="http://schemas.microsoft.com/office/powerpoint/2010/main" val="4025966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160273"/>
              </p:ext>
            </p:extLst>
          </p:nvPr>
        </p:nvGraphicFramePr>
        <p:xfrm>
          <a:off x="611561" y="908720"/>
          <a:ext cx="8424935" cy="5907894"/>
        </p:xfrm>
        <a:graphic>
          <a:graphicData uri="http://schemas.openxmlformats.org/drawingml/2006/table">
            <a:tbl>
              <a:tblPr/>
              <a:tblGrid>
                <a:gridCol w="1281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2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1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22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21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28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858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2293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Constituinte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Principais parâmetros representativos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Fontes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Possível efeito poluidor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9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Águas </a:t>
                      </a:r>
                      <a:r>
                        <a:rPr lang="pt-BR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residuárias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Águas pluviais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5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Urb.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Ind.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Urb.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Agricultura e pastagem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404">
                <a:tc rowSpan="4">
                  <a:txBody>
                    <a:bodyPr/>
                    <a:lstStyle/>
                    <a:p>
                      <a:pPr marL="87313" indent="0"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Sólidos em suspensão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Sólidos em suspensão totais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Problemas estéticos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Depósitos de lodo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Adsorção de poluentes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Proteção de patogênicos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883">
                <a:tc rowSpan="3">
                  <a:txBody>
                    <a:bodyPr/>
                    <a:lstStyle/>
                    <a:p>
                      <a:pPr marL="87313" indent="0" algn="l" fontAlgn="ctr">
                        <a:tabLst/>
                      </a:pPr>
                      <a:r>
                        <a:rPr lang="pt-BR" sz="11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Matéria orgânica biodegradável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Demanda Bioquímica de Oxigênio (DBO)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de oxigênio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Mortandade de peixes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Condições sépticas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3624">
                <a:tc rowSpan="4">
                  <a:txBody>
                    <a:bodyPr/>
                    <a:lstStyle/>
                    <a:p>
                      <a:pPr marL="87313" indent="0"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Nutrientes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Nitrogênio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Crescimento excessivo de algas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36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Fósforo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Toxicidade aos peixes (amônia)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36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Doença em recém-nascidos (nitrato)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36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Poluição de água subterrânea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39146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Organismos patogênicos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Coliformes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Doenças de veiculação hídrica</a:t>
                      </a:r>
                    </a:p>
                  </a:txBody>
                  <a:tcPr marL="5214" marR="5214" marT="5214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3624">
                <a:tc rowSpan="5">
                  <a:txBody>
                    <a:bodyPr/>
                    <a:lstStyle/>
                    <a:p>
                      <a:pPr marL="87313" indent="0"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Matéria orgânica não biodegradável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Pesticidas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Toxicidade (vários)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36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Alguns detergentes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Espumas (detergentes)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Fármacos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Redução da transferência de oxigênio (detergentes)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Biodegradabilidade reduzida ou inexistente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362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Maus odores (ex. fenóis)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8883">
                <a:tc rowSpan="4">
                  <a:txBody>
                    <a:bodyPr/>
                    <a:lstStyle/>
                    <a:p>
                      <a:pPr marL="87313" indent="0"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Metais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Elementos específicos (As,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Cd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Cr, Cu, Hg,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Pb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Zn,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etc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Toxicidade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Inibição do tratamento biológico de esgotos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Problemas na disposição do lodo na agricultura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076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Contaminação da água subterrânea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360524">
                <a:tc rowSpan="3">
                  <a:txBody>
                    <a:bodyPr/>
                    <a:lstStyle/>
                    <a:p>
                      <a:pPr marL="87313" indent="0" algn="l" fontAlgn="ctr">
                        <a:tabLst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Sólidos inorgânicos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Sólidos dissolvidos totais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Salinidade excessiva - prejuízo às plantações (irrigação)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8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Condutividade elétrica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Toxicidade a plantas (alguns íons)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916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Problemas de permeabilidade do solo (sódio)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68883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x: pouco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médio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xxx: muito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  &gt; variável</a:t>
                      </a:r>
                    </a:p>
                  </a:txBody>
                  <a:tcPr marL="5214" marR="5214" marT="52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 branco: usualmente não importante</a:t>
                      </a:r>
                    </a:p>
                  </a:txBody>
                  <a:tcPr marL="5214" marR="5214" marT="52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 rot="-5400000">
            <a:off x="-194858" y="6039959"/>
            <a:ext cx="133402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25" dirty="0"/>
              <a:t>Fonte Marcos von </a:t>
            </a:r>
            <a:r>
              <a:rPr lang="pt-BR" sz="825" dirty="0" err="1"/>
              <a:t>Sperling</a:t>
            </a:r>
            <a:endParaRPr lang="pt-BR" sz="825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200" b="1" dirty="0">
                <a:solidFill>
                  <a:schemeClr val="bg1"/>
                </a:solidFill>
                <a:latin typeface="Arial" panose="020B0604020202020204" pitchFamily="34" charset="0"/>
              </a:rPr>
              <a:t>Principais Agentes Poluidores das Águas</a:t>
            </a:r>
          </a:p>
        </p:txBody>
      </p:sp>
    </p:spTree>
    <p:extLst>
      <p:ext uri="{BB962C8B-B14F-4D97-AF65-F5344CB8AC3E}">
        <p14:creationId xmlns:p14="http://schemas.microsoft.com/office/powerpoint/2010/main" val="7927579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84126"/>
              </p:ext>
            </p:extLst>
          </p:nvPr>
        </p:nvGraphicFramePr>
        <p:xfrm>
          <a:off x="72008" y="980729"/>
          <a:ext cx="9036496" cy="5544619"/>
        </p:xfrm>
        <a:graphic>
          <a:graphicData uri="http://schemas.openxmlformats.org/drawingml/2006/table">
            <a:tbl>
              <a:tblPr/>
              <a:tblGrid>
                <a:gridCol w="1483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2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23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1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370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65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75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265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354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Principais protozoários e características relacionadas à saúde e ao abastecimento de água para consumo humano</a:t>
                      </a:r>
                      <a:br>
                        <a:rPr lang="pt-B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FONTE WHO (2006a; 2006b - adaptado).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Patógeno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IMPACTO ASSOCIADO À SAÚDE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DIFICULDADE DE CONTROLE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6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Sintomas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Incidência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Epidemias/Surtos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Persistência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Resistencia</a:t>
                      </a:r>
                      <a:r>
                        <a:rPr lang="pt-BR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(1)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Tamanho (</a:t>
                      </a:r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m)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808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Transmissão fecal oral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8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Entamoeba histolytica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Assintomáticos</a:t>
                      </a:r>
                      <a:r>
                        <a:rPr lang="pt-B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(2)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 severos 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Várias/os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 16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93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Giardia duodenalis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Assintomáticos a 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Várias/os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a 14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8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Cryptosporidium spp.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Várias/os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a 6 (oocisto)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68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Toxoplasma gondii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Poucas/os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 14 (oocisto)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Cyclospora C ayetanensis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Rara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Poucas/os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a 10 (oocisto)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68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Microsporídios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Rara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Incertas/os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 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a 4,5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684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Balantidium coli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Assintomáticos a moderados</a:t>
                      </a:r>
                      <a:r>
                        <a:rPr lang="pt-B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(3)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poucas/os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 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 a 70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6808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Isospora belli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Rara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 registros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 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Alta 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a 32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793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Blastocystis hominis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Assintomáticos a moderados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 registros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Longa 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(?)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a 40 (cisto)</a:t>
                      </a:r>
                    </a:p>
                  </a:txBody>
                  <a:tcPr marL="5408" marR="5408" marT="54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808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Outros mecanismos de transmissão </a:t>
                      </a:r>
                      <a:r>
                        <a:rPr lang="pt-BR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(4)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68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Acanthamoeba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Severos ou muito severos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rara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Poucas/os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Pode multiplicar</a:t>
                      </a:r>
                      <a:r>
                        <a:rPr lang="pt-B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(5)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Baixa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a 40 (trofozoítos)</a:t>
                      </a:r>
                      <a:b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 30 (cisto)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468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Naegleria fowleri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severos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rara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Rara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Pode multiplicar</a:t>
                      </a:r>
                      <a:r>
                        <a:rPr lang="pt-B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(5)(6)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Baixa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a 15 (trofozoítos)</a:t>
                      </a:r>
                      <a:b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a 15 (cisto)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468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Balamuthia</a:t>
                      </a:r>
                      <a:r>
                        <a:rPr lang="pt-B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2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mandrillaris</a:t>
                      </a:r>
                      <a:endParaRPr lang="pt-BR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severos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Muito rara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 registros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Pode multiplicar</a:t>
                      </a:r>
                      <a:r>
                        <a:rPr lang="pt-BR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(5)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a 60 (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trofozoítos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b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(cisto)</a:t>
                      </a:r>
                    </a:p>
                  </a:txBody>
                  <a:tcPr marL="5408" marR="5408" marT="5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200" b="1" dirty="0">
                <a:solidFill>
                  <a:schemeClr val="bg1"/>
                </a:solidFill>
                <a:latin typeface="Arial" panose="020B0604020202020204" pitchFamily="34" charset="0"/>
              </a:rPr>
              <a:t>Qualidade das Águas</a:t>
            </a:r>
          </a:p>
        </p:txBody>
      </p:sp>
    </p:spTree>
    <p:extLst>
      <p:ext uri="{BB962C8B-B14F-4D97-AF65-F5344CB8AC3E}">
        <p14:creationId xmlns:p14="http://schemas.microsoft.com/office/powerpoint/2010/main" val="1581978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839" y="2596658"/>
            <a:ext cx="90364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/>
            <a:r>
              <a:rPr lang="pt-BR" sz="1600" dirty="0">
                <a:solidFill>
                  <a:srgbClr val="000000"/>
                </a:solidFill>
                <a:latin typeface="Calibri"/>
              </a:rPr>
              <a:t>(1) RESISTENCIA À DESINFECÇÃO POR CLORO, NAS DOSAGENS E TEMPOS DE CONTATOS USUAIS PARA INATIVAÇÃO DE 99% DAS FORMAS INFECTANTES (CISTOS/OOCISTOS). (2) CERCA DE 85-95% DAS INFECÇÕES HUMANAS POR </a:t>
            </a:r>
            <a:r>
              <a:rPr lang="pt-BR" sz="1600" i="1" dirty="0">
                <a:solidFill>
                  <a:srgbClr val="000000"/>
                </a:solidFill>
                <a:latin typeface="Calibri"/>
              </a:rPr>
              <a:t>ENTAMOEBA HISTOLYTICA</a:t>
            </a:r>
            <a:r>
              <a:rPr lang="pt-BR" sz="1600" dirty="0">
                <a:solidFill>
                  <a:srgbClr val="000000"/>
                </a:solidFill>
                <a:latin typeface="Calibri"/>
              </a:rPr>
              <a:t> SÃO ASSINTOMÁTICAS. (3) A INFECÇÃO HUMANA POR BALANTIDIUM COLI É RARA E A MAIORIA, ASSINTOMÁTICA. (4) NA INFECÇÃO OCULAR CAUSADA POR </a:t>
            </a:r>
            <a:r>
              <a:rPr lang="pt-BR" sz="1600" i="1" dirty="0">
                <a:solidFill>
                  <a:srgbClr val="000000"/>
                </a:solidFill>
                <a:latin typeface="Calibri"/>
              </a:rPr>
              <a:t>ACANTHAMOEBA</a:t>
            </a:r>
            <a:r>
              <a:rPr lang="pt-BR" sz="1600" dirty="0">
                <a:solidFill>
                  <a:srgbClr val="000000"/>
                </a:solidFill>
                <a:latin typeface="Calibri"/>
              </a:rPr>
              <a:t>, A EXPOSIÇÃO USUALMENTE RELATADA É O USO DE LENTES DE CONTATO CONTAMINADAS COM SOLUÇÕES SALINAS UTILIZADAS PARA LIMPEZA, OU CONTAMINAÇÃO DOS UTENSÍLIOS UTILIZADOS PARA ARMAZENAMENTO. NAS ENCEFALITES (ENCEFALITE GRANULOMATOSA AMEBIANA - EGA) CAUSADAS POR </a:t>
            </a:r>
            <a:r>
              <a:rPr lang="pt-BR" sz="1600" i="1" dirty="0">
                <a:solidFill>
                  <a:srgbClr val="000000"/>
                </a:solidFill>
                <a:latin typeface="Calibri"/>
              </a:rPr>
              <a:t>ACANTHAMOEBA</a:t>
            </a:r>
            <a:r>
              <a:rPr lang="pt-BR" sz="1600" dirty="0">
                <a:solidFill>
                  <a:srgbClr val="000000"/>
                </a:solidFill>
                <a:latin typeface="Calibri"/>
              </a:rPr>
              <a:t>,  O MECANISMO DE TRANSMISSÃO MAIS PROVÁVEL É VIA CORRENTE SANGUÍNEA A PARTIR DE OUTROS LOCAIS DE COLONIZAÇÃO, COMO PELE OU PULMÓES. A TRANSMISSÃO DE </a:t>
            </a:r>
            <a:r>
              <a:rPr lang="pt-BR" sz="1600" i="1" dirty="0">
                <a:solidFill>
                  <a:srgbClr val="000000"/>
                </a:solidFill>
                <a:latin typeface="Calibri"/>
              </a:rPr>
              <a:t>NAEGLERIA FOWLERI</a:t>
            </a:r>
            <a:r>
              <a:rPr lang="pt-BR" sz="1600" dirty="0">
                <a:solidFill>
                  <a:srgbClr val="000000"/>
                </a:solidFill>
                <a:latin typeface="Calibri"/>
              </a:rPr>
              <a:t> (AGENTE ETIOLÓGICO DE MENINGOENCEFALITE AMEBIANA PRIMÁRIA) SE DÁ PELA PENETRAÇÃO DO PARASITA PELA MUCOSA NASAL DEVIDO AO CONTATO COM ÁGUA CONTAMINADA. </a:t>
            </a:r>
            <a:r>
              <a:rPr lang="pt-BR" sz="1600" i="1" dirty="0">
                <a:solidFill>
                  <a:srgbClr val="000000"/>
                </a:solidFill>
                <a:latin typeface="Calibri"/>
              </a:rPr>
              <a:t>BALAMUTHIA MANDRILLARIS </a:t>
            </a:r>
            <a:r>
              <a:rPr lang="pt-BR" sz="1600" dirty="0">
                <a:solidFill>
                  <a:srgbClr val="000000"/>
                </a:solidFill>
                <a:latin typeface="Calibri"/>
              </a:rPr>
              <a:t>TAMBÉM É AGENTE ETIOLÓGICO DE ENCEFALITES (EGA) E O MEIO AMBIENTE (SOLO) TEM SIDO SUGERIDO COMO A PROVÁVEL FONTE DE INFECÇÃO. NÃO SÃO CONHECIDOS CASOS RELACIONADOS À EXPOSIÇÃO À ÁGUA. (5) A FORMA VEGETATIVA DO MICRORGANISMO (TROFOZOÍTICA) PODE SE MULTIPLICAR NA ÁGUA. (6) PRINCIPALMENTE EM ÁGUAS COM TEMPERATURAS MAIS ELEVADAS, COMO EM REGIÕES TROPICAIS. FONTE: WHO (2006A; 2006B ADAPTADO).</a:t>
            </a:r>
          </a:p>
        </p:txBody>
      </p:sp>
    </p:spTree>
    <p:extLst>
      <p:ext uri="{BB962C8B-B14F-4D97-AF65-F5344CB8AC3E}">
        <p14:creationId xmlns:p14="http://schemas.microsoft.com/office/powerpoint/2010/main" val="238797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288678"/>
              </p:ext>
            </p:extLst>
          </p:nvPr>
        </p:nvGraphicFramePr>
        <p:xfrm>
          <a:off x="276497" y="980730"/>
          <a:ext cx="8615983" cy="5544614"/>
        </p:xfrm>
        <a:graphic>
          <a:graphicData uri="http://schemas.openxmlformats.org/drawingml/2006/table">
            <a:tbl>
              <a:tblPr/>
              <a:tblGrid>
                <a:gridCol w="2063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41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NÍVEL DE TRATAMENTO</a:t>
                      </a:r>
                    </a:p>
                  </a:txBody>
                  <a:tcPr marL="4649" marR="4649" marT="46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DESCRIÇÃO</a:t>
                      </a:r>
                    </a:p>
                  </a:txBody>
                  <a:tcPr marL="4649" marR="4649" marT="46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5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Preliminar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constituintes, como trapos,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flotáveis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areia e graxas, que possam causar problemas operacionais ou de manutenção às operações e aos processos  de tratamento e sistemas auxiliares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81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Primário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parte de sólidos suspensos e matéria orgânica do esgoto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62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Primário Avançado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melhorada de sólidos suspensos e matéria orgânica do esgoto. Tipicamente efetuada pela adição de compostos químicos ou filtração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45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Secundário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matéria orgânica biodegradável (em solução ou em suspensão) e sólidos suspensos. A desinfecção é, também, tipicamente incluída na definição de tratamento secundário convencional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30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Secundário com remoção de nutrientes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compostos orgânicos biodegradáveis, sólidos suspensos e nutrientes (nitrogênio, fósforo ou ambos)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992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Terciário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sólidos suspensos residuais (após tratamento secundário), usualmente por filtros granulares, filtros de pano ou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microtelas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A desinfecção é, também, um componente típico do tratamento terciário. Remoção de nutrientes é, geralmente, incluído nesta definição.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562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Avançado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Remoção de materiais suspensos ou dissolvidos, que permanecem após tratamento biológico, quando requerido para aplicações diversas de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reúso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649" marR="4649" marT="46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-747502" y="5711250"/>
            <a:ext cx="17940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Fonte: </a:t>
            </a:r>
            <a:r>
              <a:rPr lang="pt-BR" sz="1050" dirty="0" err="1"/>
              <a:t>Metcalf</a:t>
            </a:r>
            <a:r>
              <a:rPr lang="pt-BR" sz="1050" dirty="0"/>
              <a:t> &amp; </a:t>
            </a:r>
            <a:r>
              <a:rPr lang="pt-BR" sz="1050" dirty="0" err="1"/>
              <a:t>Eddy</a:t>
            </a:r>
            <a:r>
              <a:rPr lang="pt-BR" sz="1050" dirty="0"/>
              <a:t> (2013)</a:t>
            </a:r>
          </a:p>
        </p:txBody>
      </p:sp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200" b="1" dirty="0">
                <a:solidFill>
                  <a:schemeClr val="bg1"/>
                </a:solidFill>
                <a:latin typeface="Arial" panose="020B0604020202020204" pitchFamily="34" charset="0"/>
              </a:rPr>
              <a:t>Níveis do Tratamento de Esgoto</a:t>
            </a:r>
          </a:p>
        </p:txBody>
      </p:sp>
    </p:spTree>
    <p:extLst>
      <p:ext uri="{BB962C8B-B14F-4D97-AF65-F5344CB8AC3E}">
        <p14:creationId xmlns:p14="http://schemas.microsoft.com/office/powerpoint/2010/main" val="11625086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92586"/>
            <a:ext cx="7542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eaLnBrk="1" hangingPunct="1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pt-BR" dirty="0"/>
              <a:t>DBO - DEMANDA BIOQUÍMICA DE OXIGÊNIO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23629" y="6173579"/>
            <a:ext cx="184858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dirty="0"/>
              <a:t>FONTE: METCALF &amp; EEDY | AECOM </a:t>
            </a:r>
            <a:r>
              <a:rPr lang="pt-BR" sz="750" dirty="0" err="1"/>
              <a:t>pg</a:t>
            </a:r>
            <a:r>
              <a:rPr lang="pt-BR" sz="750" dirty="0"/>
              <a:t> 118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9DDE4"/>
              </a:clrFrom>
              <a:clrTo>
                <a:srgbClr val="D9DD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5622" r="22654" b="8098"/>
          <a:stretch/>
        </p:blipFill>
        <p:spPr bwMode="auto">
          <a:xfrm rot="16200000">
            <a:off x="2146375" y="-285008"/>
            <a:ext cx="4602400" cy="73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94759" y="5799665"/>
            <a:ext cx="7071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Esquema da demanda bioquímica de oxigênio carbonácea e nitrogenada em uma amostra de esgoto</a:t>
            </a:r>
          </a:p>
        </p:txBody>
      </p:sp>
    </p:spTree>
    <p:extLst>
      <p:ext uri="{BB962C8B-B14F-4D97-AF65-F5344CB8AC3E}">
        <p14:creationId xmlns:p14="http://schemas.microsoft.com/office/powerpoint/2010/main" val="139829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2305" y="980728"/>
            <a:ext cx="8137602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11 - NÍVEL DE REJEIÇÃO DO PÚBLICO AO TRATAMENTO.</a:t>
            </a:r>
          </a:p>
          <a:p>
            <a:pPr>
              <a:spcAft>
                <a:spcPts val="600"/>
              </a:spcAft>
            </a:pPr>
            <a:endParaRPr lang="pt-BR" sz="17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12 - DESPEJOS INDUSTRIAIS LIGADOS NA REDE PUBLICA/QUANTIFICAÇÃO E QUALIFICAÇÃO.</a:t>
            </a:r>
          </a:p>
          <a:p>
            <a:pPr>
              <a:spcAft>
                <a:spcPts val="600"/>
              </a:spcAft>
            </a:pPr>
            <a:endParaRPr lang="pt-BR" sz="17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13 - CUSTO DE IMPLANTAÇÃO DA ETE.</a:t>
            </a:r>
          </a:p>
          <a:p>
            <a:pPr>
              <a:spcAft>
                <a:spcPts val="600"/>
              </a:spcAft>
            </a:pPr>
            <a:endParaRPr lang="pt-BR" sz="17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14 - CUSTO DE OPERAÇÃO E MANUTENÇÃO DA ETE.</a:t>
            </a:r>
          </a:p>
          <a:p>
            <a:pPr>
              <a:spcAft>
                <a:spcPts val="600"/>
              </a:spcAft>
            </a:pPr>
            <a:endParaRPr lang="pt-BR" sz="17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15 - RESISTÊNCIA A CARGAS A CHOQUE.</a:t>
            </a:r>
          </a:p>
          <a:p>
            <a:pPr>
              <a:spcAft>
                <a:spcPts val="600"/>
              </a:spcAft>
            </a:pPr>
            <a:endParaRPr lang="pt-BR" sz="17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16 - FLEXIBILIDADE E POSSIBILIDADE DE EXPANSÃO.</a:t>
            </a:r>
          </a:p>
          <a:p>
            <a:pPr>
              <a:spcAft>
                <a:spcPts val="600"/>
              </a:spcAft>
            </a:pPr>
            <a:endParaRPr lang="pt-BR" sz="17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17 - ZONEAMENTO DO MUNÍCIPIO EM RELAÇÃO ÀS ÁREAS ADJACENTES AO LOCAL DA ETE.</a:t>
            </a:r>
          </a:p>
          <a:p>
            <a:pPr>
              <a:spcAft>
                <a:spcPts val="600"/>
              </a:spcAft>
            </a:pPr>
            <a:endParaRPr lang="pt-BR" sz="1700" b="1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pt-BR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 – VISÃO PARA O REÚSO DOS EFLUENTES.</a:t>
            </a:r>
            <a:endParaRPr lang="pt-BR" sz="17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1520" y="188640"/>
            <a:ext cx="7280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Critérios para Seleção de um Processo de Tratamento e sua Localização</a:t>
            </a:r>
          </a:p>
        </p:txBody>
      </p:sp>
    </p:spTree>
    <p:extLst>
      <p:ext uri="{BB962C8B-B14F-4D97-AF65-F5344CB8AC3E}">
        <p14:creationId xmlns:p14="http://schemas.microsoft.com/office/powerpoint/2010/main" val="14178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8751" r="22185" b="12662"/>
          <a:stretch/>
        </p:blipFill>
        <p:spPr bwMode="auto">
          <a:xfrm rot="16200000">
            <a:off x="2893942" y="847831"/>
            <a:ext cx="2420015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332" y="6597352"/>
            <a:ext cx="158569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dirty="0"/>
              <a:t>FONTE: METCALF &amp; EEDY | AECOM </a:t>
            </a: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251520" y="332656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eaLnBrk="1" hangingPunct="1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pt-BR" sz="1800" dirty="0"/>
              <a:t>ESTEQUIOMETRIA DA NITRIFICAÇÃO E DA DESNITRIFICAÇÃO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71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7" r="12047" b="37618"/>
          <a:stretch/>
        </p:blipFill>
        <p:spPr bwMode="auto">
          <a:xfrm rot="5400000">
            <a:off x="3583264" y="3072369"/>
            <a:ext cx="1879051" cy="523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1424458"/>
            <a:ext cx="1254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Nitrificação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66192" y="4475926"/>
            <a:ext cx="145719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50" dirty="0">
                <a:solidFill>
                  <a:schemeClr val="accent4">
                    <a:lumMod val="75000"/>
                  </a:schemeClr>
                </a:solidFill>
              </a:rPr>
              <a:t>Desnitrificação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97089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Conversão de amônia a nitrito (por </a:t>
            </a:r>
            <a:r>
              <a:rPr lang="pt-BR" dirty="0" err="1"/>
              <a:t>Nitrosomonas</a:t>
            </a:r>
            <a:r>
              <a:rPr lang="pt-BR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8364573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Levantamento de Dados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552" y="1556792"/>
            <a:ext cx="59641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Cálculo da Carga Poluidora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Equivalente Populacional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Estimativa de vazões médias, mínimas e máximas horárias.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8296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467544" y="1124744"/>
                <a:ext cx="8424936" cy="5310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Exercício:</a:t>
                </a:r>
              </a:p>
              <a:p>
                <a:endParaRPr lang="pt-BR" dirty="0"/>
              </a:p>
              <a:p>
                <a:r>
                  <a:rPr lang="pt-BR" dirty="0"/>
                  <a:t>Qual a carga poluidora e per capita para o esgoto sanitário (doméstico) de um município?</a:t>
                </a:r>
              </a:p>
              <a:p>
                <a:r>
                  <a:rPr lang="pt-BR" dirty="0"/>
                  <a:t>Considerar: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/>
                  <a:t>População – 15.000 habitantes;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/>
                  <a:t>Contribuição </a:t>
                </a:r>
                <a:r>
                  <a:rPr lang="pt-BR" i="1" dirty="0"/>
                  <a:t>per capita </a:t>
                </a:r>
                <a:r>
                  <a:rPr lang="pt-BR" dirty="0"/>
                  <a:t>– 130L/</a:t>
                </a:r>
                <a:r>
                  <a:rPr lang="pt-BR" dirty="0" err="1"/>
                  <a:t>hab.dia</a:t>
                </a:r>
                <a:r>
                  <a:rPr lang="pt-BR" dirty="0"/>
                  <a:t>; 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/>
                  <a:t>Concentração de DBO – 300 mg/L.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 ×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𝐶𝑜𝑛𝑡𝑟𝑖𝑏𝑢𝑖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çã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𝐷𝐵𝑂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15.000 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h𝑎𝑏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 ×130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h𝑎𝑏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×300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=     585 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𝐷𝐵𝑂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585 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𝐾𝑔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𝐷𝐵𝑂</m:t>
                            </m:r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den>
                        </m:f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15.000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0,039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𝐷𝐵𝑂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h𝑎𝑏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.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</m:oMath>
                </a14:m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=39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𝐷𝐵𝑂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h𝑎𝑏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.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</m:oMath>
                </a14:m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124744"/>
                <a:ext cx="8424936" cy="5310300"/>
              </a:xfrm>
              <a:prstGeom prst="rect">
                <a:avLst/>
              </a:prstGeom>
              <a:blipFill rotWithShape="0">
                <a:blip r:embed="rId2"/>
                <a:stretch>
                  <a:fillRect l="-651" t="-6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ctor reto 3"/>
          <p:cNvCxnSpPr/>
          <p:nvPr/>
        </p:nvCxnSpPr>
        <p:spPr>
          <a:xfrm flipV="1">
            <a:off x="1331640" y="4293096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2447764" y="4432475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2676437" y="4195135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3923928" y="4434126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3968090" y="4184744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5112060" y="4454567"/>
            <a:ext cx="504056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Cálculo da Carga Poluidora</a:t>
            </a:r>
          </a:p>
        </p:txBody>
      </p:sp>
    </p:spTree>
    <p:extLst>
      <p:ext uri="{BB962C8B-B14F-4D97-AF65-F5344CB8AC3E}">
        <p14:creationId xmlns:p14="http://schemas.microsoft.com/office/powerpoint/2010/main" val="37680702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251520" y="1016980"/>
                <a:ext cx="8640960" cy="5724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Equivalente Populacional = EP</a:t>
                </a:r>
              </a:p>
              <a:p>
                <a:r>
                  <a:rPr lang="pt-BR" dirty="0"/>
                  <a:t>Carga orgânica per capita = CPC</a:t>
                </a:r>
              </a:p>
              <a:p>
                <a:r>
                  <a:rPr lang="pt-BR" dirty="0"/>
                  <a:t>Bibliografia = 54 g DBO/ </a:t>
                </a:r>
                <a:r>
                  <a:rPr lang="pt-BR" dirty="0" err="1"/>
                  <a:t>hab.dia</a:t>
                </a:r>
                <a:endParaRPr lang="pt-BR" dirty="0"/>
              </a:p>
              <a:p>
                <a:endParaRPr lang="pt-B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𝐸𝑃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𝐶𝑎𝑟𝑔𝑎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𝐷𝐵𝑂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ú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𝑠𝑡𝑟𝑖𝑎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𝑑𝑖𝑎</m:t>
                              </m:r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𝐶𝑃𝐶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𝐾𝑔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h𝑎𝑏</m:t>
                              </m:r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Exercício:</a:t>
                </a:r>
              </a:p>
              <a:p>
                <a:endParaRPr lang="pt-BR" dirty="0"/>
              </a:p>
              <a:p>
                <a:r>
                  <a:rPr lang="pt-BR" dirty="0"/>
                  <a:t>Calcular o EP de uma indústria que possui as seguintes características: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/>
                  <a:t>Volume afluente = 200 m³/dia;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/>
                  <a:t>Concentração de DBO – 5.000 mg/L.</a:t>
                </a:r>
              </a:p>
              <a:p>
                <a:endParaRPr lang="pt-BR" dirty="0"/>
              </a:p>
              <a:p>
                <a:r>
                  <a:rPr lang="pt-BR" dirty="0"/>
                  <a:t>Carga Orgânica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200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³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×5000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𝐾𝑔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𝑚𝑔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=     1.000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𝐾𝑔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𝐷𝐵𝑂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𝑑𝑖𝑎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𝐸𝑃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1.000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𝐾𝑔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𝐷𝐵𝑂</m:t>
                            </m:r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den>
                        </m:f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0,054 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𝐾𝑔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𝐷𝐵𝑂</m:t>
                            </m:r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den>
                        </m:f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18.518 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h𝑎𝑏𝑖𝑡𝑎𝑛𝑡𝑒𝑠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16980"/>
                <a:ext cx="8640960" cy="5724388"/>
              </a:xfrm>
              <a:prstGeom prst="rect">
                <a:avLst/>
              </a:prstGeom>
              <a:blipFill rotWithShape="0">
                <a:blip r:embed="rId2"/>
                <a:stretch>
                  <a:fillRect l="-564" t="-6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ector reto 5"/>
          <p:cNvCxnSpPr/>
          <p:nvPr/>
        </p:nvCxnSpPr>
        <p:spPr>
          <a:xfrm flipV="1">
            <a:off x="1098124" y="5373216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Equivalente Populacional</a:t>
            </a: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4243232" y="5673555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V="1">
            <a:off x="4243232" y="5419194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V="1">
            <a:off x="2267744" y="5673555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2267743" y="5418487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V="1">
            <a:off x="3419872" y="5673554"/>
            <a:ext cx="228673" cy="139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7933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016980"/>
            <a:ext cx="86409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Remoção de sólidos Grosseiros</a:t>
            </a:r>
          </a:p>
          <a:p>
            <a:endParaRPr lang="pt-BR" dirty="0"/>
          </a:p>
          <a:p>
            <a:r>
              <a:rPr lang="pt-BR" b="1" dirty="0"/>
              <a:t>Grade de Barras.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endParaRPr lang="pt-BR" dirty="0"/>
          </a:p>
          <a:p>
            <a:pPr algn="r"/>
            <a:r>
              <a:rPr lang="pt-BR" dirty="0"/>
              <a:t>Fonte: Jordão e </a:t>
            </a:r>
            <a:r>
              <a:rPr lang="pt-BR" dirty="0" err="1"/>
              <a:t>Pessôa</a:t>
            </a:r>
            <a:r>
              <a:rPr lang="pt-BR" dirty="0"/>
              <a:t> (1995).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Limpeza Manual frequente</a:t>
            </a: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Tratamento Preliminar – </a:t>
            </a:r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</a:rPr>
              <a:t>Remoção de Sólidos Grosseiros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76316"/>
              </p:ext>
            </p:extLst>
          </p:nvPr>
        </p:nvGraphicFramePr>
        <p:xfrm>
          <a:off x="217628" y="1916832"/>
          <a:ext cx="8674852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7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8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87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Tipo de grade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Espaçamento</a:t>
                      </a:r>
                      <a:r>
                        <a:rPr lang="pt-BR" baseline="0" dirty="0"/>
                        <a:t> entre barras</a:t>
                      </a:r>
                      <a:endParaRPr lang="pt-B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Inclinação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Polegadas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Centímetros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Grades Grosseiras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Acima de 1 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4,0 a 10,0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Podem ser instaladas na vertical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Grades Médias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3/4 a 1 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2,0 a 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Grades Finas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3/8</a:t>
                      </a:r>
                      <a:r>
                        <a:rPr lang="pt-BR" dirty="0"/>
                        <a:t> a 3/4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1,0 a 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45° a 60° em relação a horizontal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52873"/>
              </p:ext>
            </p:extLst>
          </p:nvPr>
        </p:nvGraphicFramePr>
        <p:xfrm>
          <a:off x="336130" y="4602749"/>
          <a:ext cx="84717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3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Espaçamento entre</a:t>
                      </a:r>
                      <a:r>
                        <a:rPr lang="pt-BR" baseline="0" dirty="0"/>
                        <a:t> barras (cm)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Quantidade de sólidos grosseiros</a:t>
                      </a:r>
                      <a:r>
                        <a:rPr lang="pt-BR" baseline="0" dirty="0"/>
                        <a:t> retidos (l/m³)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9527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908720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Posterior a grade</a:t>
            </a:r>
          </a:p>
          <a:p>
            <a:endParaRPr lang="pt-BR" dirty="0"/>
          </a:p>
          <a:p>
            <a:r>
              <a:rPr lang="pt-BR" dirty="0"/>
              <a:t>Podem ser utilizadas Peneiras (abertura entre 0,25 mm a 10 mm)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Escalar;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Estática;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/>
              <a:t>Tambor rotativo.</a:t>
            </a:r>
          </a:p>
          <a:p>
            <a:r>
              <a:rPr lang="pt-BR" dirty="0"/>
              <a:t>Com sistemas automatizados de limpeza.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Constituídas em material resistente à corrosão e abrasão.</a:t>
            </a:r>
          </a:p>
          <a:p>
            <a:r>
              <a:rPr lang="pt-BR" dirty="0"/>
              <a:t>			(aço inox 304 ou superior)</a:t>
            </a:r>
          </a:p>
          <a:p>
            <a:pPr lvl="1"/>
            <a:endParaRPr lang="pt-BR" dirty="0"/>
          </a:p>
          <a:p>
            <a:endParaRPr lang="pt-BR" dirty="0"/>
          </a:p>
          <a:p>
            <a:r>
              <a:rPr lang="pt-BR" b="1" u="sng" dirty="0"/>
              <a:t>Para Reatores Anaeróbios – tipo UASB </a:t>
            </a:r>
          </a:p>
          <a:p>
            <a:r>
              <a:rPr lang="pt-BR" dirty="0"/>
              <a:t>Gradeamento deve ter abertura igual ou inferior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12 mm para Q até 100 l/s;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 mm para Q acima de 100 l/s.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b="1" u="sng" dirty="0"/>
              <a:t>Para MBR</a:t>
            </a:r>
          </a:p>
          <a:p>
            <a:r>
              <a:rPr lang="pt-BR" dirty="0"/>
              <a:t>Gradeamento deve ter abertura igual ou inferior a 2 mm.</a:t>
            </a: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xmlns="" id="{4BACD7DE-DA91-4451-8CA6-C5A6084F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60648"/>
            <a:ext cx="728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Tratamento Preliminar – </a:t>
            </a:r>
            <a:r>
              <a:rPr lang="pt-BR" altLang="pt-BR" b="1" dirty="0">
                <a:solidFill>
                  <a:schemeClr val="bg1"/>
                </a:solidFill>
                <a:latin typeface="Arial" panose="020B0604020202020204" pitchFamily="34" charset="0"/>
              </a:rPr>
              <a:t>Remoção de Sólidos Grosseiros</a:t>
            </a:r>
          </a:p>
        </p:txBody>
      </p:sp>
    </p:spTree>
    <p:extLst>
      <p:ext uri="{BB962C8B-B14F-4D97-AF65-F5344CB8AC3E}">
        <p14:creationId xmlns:p14="http://schemas.microsoft.com/office/powerpoint/2010/main" val="37407705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251520" y="1086991"/>
                <a:ext cx="8784976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Retirada de partículas 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≥0,2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e densidade de 2,65</a:t>
                </a:r>
              </a:p>
              <a:p>
                <a:endParaRPr lang="pt-B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Remoção mínima de 95% em massa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t-B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Limpeza manual ou mecanizada	       obrigatoriamente mecanizada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pt-BR" dirty="0"/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Fluxo horizontal e seção retangular com remoção de areia por bomba, parafuso helicoidal ou </a:t>
                </a:r>
                <a:r>
                  <a:rPr lang="pt-BR" dirty="0" err="1"/>
                  <a:t>clamshell</a:t>
                </a:r>
                <a:r>
                  <a:rPr lang="pt-BR" dirty="0"/>
                  <a:t>;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Fluxo horizontal e seção quadrada com remoção por meio de braços raspadores;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Fluxo em espiral aerado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pt-BR" dirty="0"/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pt-B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São necessárias: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ao menos duas unidades operacionais para remoção de areia;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pt-BR" dirty="0"/>
                  <a:t>Classificador de areia, ex. Parafuso helicoidal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endParaRPr lang="pt-B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t-BR" dirty="0"/>
              </a:p>
              <a:p>
                <a:r>
                  <a:rPr lang="pt-BR" dirty="0"/>
                  <a:t>Taxa de escoamento superficial: 600 a 1300 m³/m².d</a:t>
                </a: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86991"/>
                <a:ext cx="8784976" cy="5078313"/>
              </a:xfrm>
              <a:prstGeom prst="rect">
                <a:avLst/>
              </a:prstGeom>
              <a:blipFill>
                <a:blip r:embed="rId2"/>
                <a:stretch>
                  <a:fillRect l="-555" t="-600" r="-833" b="-9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1520" y="260648"/>
            <a:ext cx="728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Tratamento Preliminar</a:t>
            </a:r>
            <a:r>
              <a:rPr lang="pt-BR" altLang="pt-BR" sz="3200" b="1" dirty="0">
                <a:solidFill>
                  <a:schemeClr val="bg1"/>
                </a:solidFill>
                <a:latin typeface="Arial" panose="020B0604020202020204" pitchFamily="34" charset="0"/>
              </a:rPr>
              <a:t> – </a:t>
            </a: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Remoção de Areia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3635896" y="2348880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20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64029"/>
            <a:ext cx="5184576" cy="5749347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250825" y="314325"/>
            <a:ext cx="7273925" cy="4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</a:p>
        </p:txBody>
      </p:sp>
    </p:spTree>
    <p:extLst>
      <p:ext uri="{BB962C8B-B14F-4D97-AF65-F5344CB8AC3E}">
        <p14:creationId xmlns:p14="http://schemas.microsoft.com/office/powerpoint/2010/main" val="4009553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:\TS4C\FOTOS\EEEB5\IMG_539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980728"/>
            <a:ext cx="8712969" cy="42484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38126"/>
              </p:ext>
            </p:extLst>
          </p:nvPr>
        </p:nvGraphicFramePr>
        <p:xfrm>
          <a:off x="220688" y="5877272"/>
          <a:ext cx="8815809" cy="84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0457">
                  <a:extLst>
                    <a:ext uri="{9D8B030D-6E8A-4147-A177-3AD203B41FA5}">
                      <a16:colId xmlns:a16="http://schemas.microsoft.com/office/drawing/2014/main" xmlns="" val="65768118"/>
                    </a:ext>
                  </a:extLst>
                </a:gridCol>
                <a:gridCol w="1109029">
                  <a:extLst>
                    <a:ext uri="{9D8B030D-6E8A-4147-A177-3AD203B41FA5}">
                      <a16:colId xmlns:a16="http://schemas.microsoft.com/office/drawing/2014/main" xmlns="" val="2558100029"/>
                    </a:ext>
                  </a:extLst>
                </a:gridCol>
                <a:gridCol w="839265">
                  <a:extLst>
                    <a:ext uri="{9D8B030D-6E8A-4147-A177-3AD203B41FA5}">
                      <a16:colId xmlns:a16="http://schemas.microsoft.com/office/drawing/2014/main" xmlns="" val="2745795321"/>
                    </a:ext>
                  </a:extLst>
                </a:gridCol>
                <a:gridCol w="805765">
                  <a:extLst>
                    <a:ext uri="{9D8B030D-6E8A-4147-A177-3AD203B41FA5}">
                      <a16:colId xmlns:a16="http://schemas.microsoft.com/office/drawing/2014/main" xmlns="" val="727328648"/>
                    </a:ext>
                  </a:extLst>
                </a:gridCol>
                <a:gridCol w="1075528">
                  <a:extLst>
                    <a:ext uri="{9D8B030D-6E8A-4147-A177-3AD203B41FA5}">
                      <a16:colId xmlns:a16="http://schemas.microsoft.com/office/drawing/2014/main" xmlns="" val="2345239468"/>
                    </a:ext>
                  </a:extLst>
                </a:gridCol>
                <a:gridCol w="805765">
                  <a:extLst>
                    <a:ext uri="{9D8B030D-6E8A-4147-A177-3AD203B41FA5}">
                      <a16:colId xmlns:a16="http://schemas.microsoft.com/office/drawing/2014/main" xmlns="" val="18976205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Descrição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Quantidade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Potência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Unidade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Capacidade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Unidade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950707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Bomba submersível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63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kW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282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L/s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493316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Talha elétrica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HP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1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2549253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1611" y="5232057"/>
            <a:ext cx="8496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Dimensões do po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o: diâmetro 6,96 m; Profundidade 7,65 m 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 = 291 m</a:t>
            </a:r>
            <a:r>
              <a:rPr kumimoji="0" lang="pt-BR" altLang="pt-BR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	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cesto espa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amento entre barras 25 mm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251521" y="260648"/>
            <a:ext cx="720079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800" dirty="0"/>
              <a:t>  </a:t>
            </a: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 CAPIVARI I - EEEB</a:t>
            </a:r>
          </a:p>
        </p:txBody>
      </p:sp>
    </p:spTree>
    <p:extLst>
      <p:ext uri="{BB962C8B-B14F-4D97-AF65-F5344CB8AC3E}">
        <p14:creationId xmlns:p14="http://schemas.microsoft.com/office/powerpoint/2010/main" val="3376807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260648"/>
            <a:ext cx="7273925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</a:p>
        </p:txBody>
      </p:sp>
      <p:pic>
        <p:nvPicPr>
          <p:cNvPr id="106499" name="Picture 2" descr="C:\Users\Megaware\Desktop\ETE BARÃO GERALDO_2011_JICA_Rev. 03.08.2011\Fotos das unidades da ETE Barão Geraldo\Limpeza no Gradeamento Gross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3097212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3" descr="C:\Users\Megaware\Desktop\ETE BARÃO GERALDO_2011_JICA_Rev. 03.08.2011\Fotos das unidades da ETE Barão Geraldo\Limpeza Gradeamento Grosseir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41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tângulo 4"/>
          <p:cNvSpPr>
            <a:spLocks noChangeArrowheads="1"/>
          </p:cNvSpPr>
          <p:nvPr/>
        </p:nvSpPr>
        <p:spPr bwMode="auto">
          <a:xfrm>
            <a:off x="1692275" y="1196975"/>
            <a:ext cx="7056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cs typeface="Arial" panose="020B0604020202020204" pitchFamily="34" charset="0"/>
              </a:rPr>
              <a:t>GRADEAMENTO GROSSEIRO A MONTANTE</a:t>
            </a:r>
            <a:endParaRPr lang="pt-BR" altLang="pt-BR" sz="2000"/>
          </a:p>
        </p:txBody>
      </p:sp>
    </p:spTree>
    <p:extLst>
      <p:ext uri="{BB962C8B-B14F-4D97-AF65-F5344CB8AC3E}">
        <p14:creationId xmlns:p14="http://schemas.microsoft.com/office/powerpoint/2010/main" val="294621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11669" r="21589" b="13091"/>
          <a:stretch/>
        </p:blipFill>
        <p:spPr bwMode="auto">
          <a:xfrm>
            <a:off x="1115616" y="980728"/>
            <a:ext cx="6912768" cy="522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9552" y="6309320"/>
            <a:ext cx="78488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750" b="1" dirty="0"/>
              <a:t>Plano das Bacias Hidrográficas dos Rios Piracicaba, Capivari e Jundiaí 2010 a 2020 </a:t>
            </a:r>
            <a:r>
              <a:rPr lang="pt-BR" sz="750" dirty="0"/>
              <a:t>(com propostas de atualização do Enquadramento dos Corpos d’Água e de Programa</a:t>
            </a:r>
          </a:p>
          <a:p>
            <a:pPr algn="just"/>
            <a:r>
              <a:rPr lang="pt-BR" sz="750" dirty="0"/>
              <a:t>para Efetivação do Enquadramento dos Corpos d’Água até o ano de 2035)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51520" y="292586"/>
            <a:ext cx="7272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eaLnBrk="1" hangingPunct="1"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cs typeface="Arial" panose="020B0604020202020204" pitchFamily="34" charset="0"/>
              </a:defRPr>
            </a:lvl2pPr>
            <a:lvl3pPr marL="1143000" indent="-228600">
              <a:defRPr>
                <a:cs typeface="Arial" panose="020B0604020202020204" pitchFamily="34" charset="0"/>
              </a:defRPr>
            </a:lvl3pPr>
            <a:lvl4pPr marL="1600200" indent="-228600">
              <a:defRPr>
                <a:cs typeface="Arial" panose="020B0604020202020204" pitchFamily="34" charset="0"/>
              </a:defRPr>
            </a:lvl4pPr>
            <a:lvl5pPr marL="2057400" indent="-228600">
              <a:defRPr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9pPr>
          </a:lstStyle>
          <a:p>
            <a:r>
              <a:rPr lang="pt-BR" sz="2000" dirty="0"/>
              <a:t>SISTEMAS DE TRATAMENTO – CUSTO DE IMPLANTAÇÃO</a:t>
            </a:r>
          </a:p>
        </p:txBody>
      </p:sp>
    </p:spTree>
    <p:extLst>
      <p:ext uri="{BB962C8B-B14F-4D97-AF65-F5344CB8AC3E}">
        <p14:creationId xmlns:p14="http://schemas.microsoft.com/office/powerpoint/2010/main" val="9780138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3" y="1536204"/>
            <a:ext cx="4704523" cy="3528392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250825" y="260648"/>
            <a:ext cx="7273925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3261031" cy="39627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67544" y="5085184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ETE CIATEC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28312" y="5300627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ETE SAMAMBAIA</a:t>
            </a:r>
          </a:p>
        </p:txBody>
      </p:sp>
    </p:spTree>
    <p:extLst>
      <p:ext uri="{BB962C8B-B14F-4D97-AF65-F5344CB8AC3E}">
        <p14:creationId xmlns:p14="http://schemas.microsoft.com/office/powerpoint/2010/main" val="1246605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20176"/>
            <a:ext cx="5756132" cy="3237824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250825" y="260648"/>
            <a:ext cx="7273925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63" y="1124744"/>
            <a:ext cx="278777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092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291466" y="346447"/>
            <a:ext cx="723519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200" b="1" dirty="0">
                <a:solidFill>
                  <a:prstClr val="white"/>
                </a:solidFill>
                <a:latin typeface="Arial" panose="020B0604020202020204" pitchFamily="34" charset="0"/>
              </a:rPr>
              <a:t>ETE PIÇARRÃO – Tratamento Preliminar</a:t>
            </a: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70" y="1930083"/>
            <a:ext cx="3826073" cy="287051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75656" y="4914904"/>
            <a:ext cx="6542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</a:rPr>
              <a:t>Gradeamento fino, calha Parshall e desarenadores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2" y="1930083"/>
            <a:ext cx="3854621" cy="289096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Retângulo 5"/>
          <p:cNvSpPr/>
          <p:nvPr/>
        </p:nvSpPr>
        <p:spPr>
          <a:xfrm>
            <a:off x="291466" y="5953350"/>
            <a:ext cx="8289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</a:rPr>
              <a:t>Gradeamento fino:  Grade tipo gancho – espaçamento de 3 mm</a:t>
            </a:r>
          </a:p>
          <a:p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</a:rPr>
              <a:t>Desarenadores:  7,62 x 7,62 x 1,47 m (larg. X comp. X </a:t>
            </a:r>
            <a:r>
              <a:rPr lang="pt-BR" altLang="pt-BR" b="1" dirty="0" err="1">
                <a:solidFill>
                  <a:srgbClr val="002060"/>
                </a:solidFill>
                <a:latin typeface="Arial" panose="020B0604020202020204" pitchFamily="34" charset="0"/>
              </a:rPr>
              <a:t>prof</a:t>
            </a:r>
            <a:r>
              <a:rPr lang="pt-BR" altLang="pt-BR" b="1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pt-BR" altLang="pt-BR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181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314325"/>
            <a:ext cx="7273925" cy="4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</a:p>
        </p:txBody>
      </p:sp>
      <p:pic>
        <p:nvPicPr>
          <p:cNvPr id="71683" name="Picture 4" descr="DSC013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4032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DSC013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933825"/>
            <a:ext cx="40005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9" descr="DSC014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033838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0" descr="DSC010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40322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52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 descr="C:\Users\Megaware\Desktop\ETE ANHUMAS_2011_JICA_Rev 03.08.2011\Tratamento preliminar\DSC09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727233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tângulo 3"/>
          <p:cNvSpPr>
            <a:spLocks noChangeArrowheads="1"/>
          </p:cNvSpPr>
          <p:nvPr/>
        </p:nvSpPr>
        <p:spPr bwMode="auto">
          <a:xfrm>
            <a:off x="539750" y="1268413"/>
            <a:ext cx="734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cs typeface="Arial" panose="020B0604020202020204" pitchFamily="34" charset="0"/>
              </a:rPr>
              <a:t>RESÍDUOS RETIDOS PELA PENEIRA STEP SCREEN 3MM</a:t>
            </a:r>
            <a:endParaRPr lang="pt-BR" alt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250825" y="314325"/>
            <a:ext cx="7273925" cy="4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</a:t>
            </a:r>
            <a:endParaRPr lang="pt-BR" alt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229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50825" y="314325"/>
            <a:ext cx="7273925" cy="4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 PRELIMINAR - ETE CAPIVARI I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6093296"/>
            <a:ext cx="3819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Grades cremalheiras para remoção de resíduo fino.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 descr="IMG_845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012866"/>
            <a:ext cx="3819525" cy="51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DSC0013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9586" y="1012866"/>
            <a:ext cx="4123055" cy="3082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4620542" y="4171607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</a:rPr>
              <a:t>Peneira para remoção de resíduo fino</a:t>
            </a:r>
            <a:endParaRPr lang="pt-BR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Imagem 6" descr="IMG_000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46" y="4461301"/>
            <a:ext cx="1728192" cy="2396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972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18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298315" cy="322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IMG_844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91000" cy="55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1"/>
          <p:cNvSpPr txBox="1">
            <a:spLocks/>
          </p:cNvSpPr>
          <p:nvPr/>
        </p:nvSpPr>
        <p:spPr bwMode="auto">
          <a:xfrm>
            <a:off x="251520" y="274638"/>
            <a:ext cx="7978080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CAIXA DE AREIA</a:t>
            </a: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067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1520" y="274638"/>
            <a:ext cx="7978080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CAIXA DE AREIA</a:t>
            </a:r>
          </a:p>
        </p:txBody>
      </p:sp>
      <p:pic>
        <p:nvPicPr>
          <p:cNvPr id="72707" name="Picture 2" descr="DSC07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228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-273050" y="333375"/>
            <a:ext cx="8229600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 BARÃO GERALDO</a:t>
            </a:r>
          </a:p>
        </p:txBody>
      </p:sp>
      <p:pic>
        <p:nvPicPr>
          <p:cNvPr id="107523" name="Picture 2" descr="C:\Users\Megaware\Desktop\ETE BARÃO GERALDO_2011_JICA_Rev. 03.08.2011\Fotos das unidades da ETE Barão Geraldo\DSC00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33575"/>
            <a:ext cx="6119812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tângulo 3"/>
          <p:cNvSpPr>
            <a:spLocks noChangeArrowheads="1"/>
          </p:cNvSpPr>
          <p:nvPr/>
        </p:nvSpPr>
        <p:spPr bwMode="auto">
          <a:xfrm>
            <a:off x="2484438" y="1268413"/>
            <a:ext cx="6119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prstClr val="black"/>
                </a:solidFill>
                <a:cs typeface="Arial" panose="020B0604020202020204" pitchFamily="34" charset="0"/>
              </a:rPr>
              <a:t>PENEIRA STEP SCREEN 3 MM</a:t>
            </a:r>
            <a:endParaRPr lang="pt-BR" altLang="pt-BR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993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0" y="254000"/>
            <a:ext cx="93249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200" b="1" dirty="0">
                <a:solidFill>
                  <a:srgbClr val="000066"/>
                </a:solidFill>
                <a:latin typeface="Arial" charset="0"/>
              </a:rPr>
              <a:t>Renato Rossetto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i="1" dirty="0">
                <a:solidFill>
                  <a:srgbClr val="000066"/>
                </a:solidFill>
                <a:latin typeface="Arial" charset="0"/>
              </a:rPr>
              <a:t>Gerente de Operação de Esgoto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i="1" dirty="0">
                <a:solidFill>
                  <a:srgbClr val="000066"/>
                </a:solidFill>
                <a:latin typeface="Arial" charset="0"/>
              </a:rPr>
              <a:t>+55 19 3735-5168 – opera.esgoto@sanasa.com.br</a:t>
            </a:r>
            <a:endParaRPr lang="pt-BR" sz="1600" i="1" dirty="0">
              <a:solidFill>
                <a:srgbClr val="0099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7112</TotalTime>
  <Words>3134</Words>
  <Application>Microsoft Office PowerPoint</Application>
  <PresentationFormat>Apresentação na tela (4:3)</PresentationFormat>
  <Paragraphs>947</Paragraphs>
  <Slides>99</Slides>
  <Notes>40</Notes>
  <HiddenSlides>1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99</vt:i4>
      </vt:variant>
    </vt:vector>
  </HeadingPairs>
  <TitlesOfParts>
    <vt:vector size="115" baseType="lpstr">
      <vt:lpstr>MS PGothic</vt:lpstr>
      <vt:lpstr>MS PGothic</vt:lpstr>
      <vt:lpstr>Arial</vt:lpstr>
      <vt:lpstr>Calibri</vt:lpstr>
      <vt:lpstr>Cambria Math</vt:lpstr>
      <vt:lpstr>Corbel</vt:lpstr>
      <vt:lpstr>SymbolPS</vt:lpstr>
      <vt:lpstr>Times New Roman</vt:lpstr>
      <vt:lpstr>Wingdings</vt:lpstr>
      <vt:lpstr>1_Personalizar design</vt:lpstr>
      <vt:lpstr>Personalizar design</vt:lpstr>
      <vt:lpstr>2_Personalizar design</vt:lpstr>
      <vt:lpstr>3_Personalizar design</vt:lpstr>
      <vt:lpstr>4_Personalizar design</vt:lpstr>
      <vt:lpstr>5_Personalizar design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Laboratório de análise e controle de efluentes</vt:lpstr>
      <vt:lpstr>Rotinas operacionais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Logística TS - TSC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 PRELIMINAR</vt:lpstr>
      <vt:lpstr>Apresentação do PowerPoint</vt:lpstr>
      <vt:lpstr>Apresentação do PowerPoint</vt:lpstr>
      <vt:lpstr>Apresentação do PowerPoint</vt:lpstr>
      <vt:lpstr>TRATAMENTO PRELIMINAR</vt:lpstr>
      <vt:lpstr>Apresentação do PowerPoint</vt:lpstr>
      <vt:lpstr>Apresentação do PowerPoint</vt:lpstr>
      <vt:lpstr>Apresentação do PowerPoint</vt:lpstr>
      <vt:lpstr>CAIXA DE AREIA</vt:lpstr>
      <vt:lpstr>ETE BARÃO GERALDO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Alessandro Tetzner</dc:creator>
  <cp:lastModifiedBy>Caroline Suidedos</cp:lastModifiedBy>
  <cp:revision>244</cp:revision>
  <cp:lastPrinted>2013-03-06T14:17:17Z</cp:lastPrinted>
  <dcterms:created xsi:type="dcterms:W3CDTF">2013-01-21T13:05:03Z</dcterms:created>
  <dcterms:modified xsi:type="dcterms:W3CDTF">2017-06-19T11:12:12Z</dcterms:modified>
</cp:coreProperties>
</file>