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6"/>
    <a:srgbClr val="FB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6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8" y="-6739"/>
            <a:ext cx="6501978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0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1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9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66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29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t>16/06/2017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471919" y="1695758"/>
            <a:ext cx="9144000" cy="2387600"/>
          </a:xfrm>
        </p:spPr>
        <p:txBody>
          <a:bodyPr anchor="ctr" anchorCtr="0"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Reabilitação de estação de tratamento de água: estudo de caso em Monte Alegre de Minas, Minas Gerais.</a:t>
            </a:r>
            <a:r>
              <a:rPr lang="pt-BR" dirty="0"/>
              <a:t/>
            </a:r>
            <a:br>
              <a:rPr lang="pt-BR" dirty="0"/>
            </a:b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038004" y="4453698"/>
            <a:ext cx="9144000" cy="1655762"/>
          </a:xfrm>
        </p:spPr>
        <p:txBody>
          <a:bodyPr/>
          <a:lstStyle/>
          <a:p>
            <a:r>
              <a:rPr lang="pt-BR" b="1" dirty="0" smtClean="0"/>
              <a:t>Marcos </a:t>
            </a:r>
            <a:r>
              <a:rPr lang="pt-BR" b="1" dirty="0"/>
              <a:t>Rocha </a:t>
            </a:r>
            <a:r>
              <a:rPr lang="pt-BR" b="1" dirty="0" smtClean="0"/>
              <a:t>Vianna</a:t>
            </a:r>
          </a:p>
          <a:p>
            <a:r>
              <a:rPr lang="pt-BR" b="1" dirty="0"/>
              <a:t>Mariana Lopes Cabral</a:t>
            </a:r>
            <a:endParaRPr lang="pt-BR" dirty="0"/>
          </a:p>
          <a:p>
            <a:r>
              <a:rPr lang="pt-BR" b="1" dirty="0"/>
              <a:t>Priscilla </a:t>
            </a:r>
            <a:r>
              <a:rPr lang="pt-BR" b="1" dirty="0" err="1"/>
              <a:t>Tannús</a:t>
            </a:r>
            <a:r>
              <a:rPr lang="pt-BR" b="1" dirty="0"/>
              <a:t> Assunção</a:t>
            </a:r>
            <a:endParaRPr lang="pt-BR" dirty="0"/>
          </a:p>
          <a:p>
            <a:endParaRPr lang="pt-BR" b="1" dirty="0" smtClean="0"/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44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08" y="1565633"/>
            <a:ext cx="4781550" cy="5172075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498" y="1809789"/>
            <a:ext cx="6323986" cy="31014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5481484" y="53114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decantador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tubular apresentava a configuração apresentada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 Figuras.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4490"/>
            <a:ext cx="6754760" cy="37313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6754760" y="1588471"/>
            <a:ext cx="505869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módulos tubulares fornecidos, instalados com inclinação de 60° em relação à horizontal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,,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atendiam às recomendações da NBR 12216, no que diz respeito às suas relações dimensionais.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754760" y="4630994"/>
            <a:ext cx="52530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obstante, em vista da pequena disponibilidade de tempo para a reabilitação da ETA, julgou-se por bem deixar para o futuro a substituição dos módulos tubulares.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4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4" y="3347884"/>
            <a:ext cx="3495368" cy="324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85" y="1578078"/>
            <a:ext cx="3050726" cy="1666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4395019" y="1578078"/>
            <a:ext cx="7598007" cy="170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elemento crítico para o funcionamento inadequado do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decantador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foi identificado como sendo o sistema distribuidor de água floculada sob os módulos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tubulares.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 era constituído por um tubo de diâmetro igual a 300 mm, contendo orifícios em sua parte superior.  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395018" y="3591707"/>
            <a:ext cx="759800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diâmetro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300 mm impõe o gradiente de velocidade de 85 s</a:t>
            </a:r>
            <a:r>
              <a:rPr lang="pt-BR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Este valor impede a formação de flocos com velocidade de sedimentação adequada. </a:t>
            </a:r>
            <a:endParaRPr lang="pt-BR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 vez, os orifícios distribuidores apontados para cima faziam com que os flocos, já fragmentados, fossem dirigidos em direção aos módulos, criando caminhos preferenciais e facilitando seu escape.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6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35" y="1652280"/>
            <a:ext cx="4695825" cy="2314575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27" y="4202320"/>
            <a:ext cx="329184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/>
          <p:cNvSpPr/>
          <p:nvPr/>
        </p:nvSpPr>
        <p:spPr>
          <a:xfrm>
            <a:off x="5363497" y="2576918"/>
            <a:ext cx="6096000" cy="12940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falha de distribuição foi constatada pelo fornecedor do equipamento, que providenciou a eliminação do trecho contendo os orifícios.</a:t>
            </a:r>
          </a:p>
        </p:txBody>
      </p:sp>
      <p:sp>
        <p:nvSpPr>
          <p:cNvPr id="9" name="Retângulo 8"/>
          <p:cNvSpPr/>
          <p:nvPr/>
        </p:nvSpPr>
        <p:spPr>
          <a:xfrm>
            <a:off x="5363497" y="4398949"/>
            <a:ext cx="6096000" cy="12940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 medida prejudicou a distribuição da água e dos flocos que trazia consigo, visto que toda a vazão era lançada sob os primeiros módulos. 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89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96" y="1527592"/>
            <a:ext cx="5213862" cy="518481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897026" y="465868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Anotou-se, desta forma, nova desconformidade com a NBR 12216, que estabelece que a distribuição de água floculada no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decantador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deve ser uniforme ao longo de toda a seção.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897026" y="2045064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Uma grande pluma de pequenos flocos (malformados, devido ao pequeno diâmetro da tubulação de acesso) surgia sobre os módulos próximos à chegada ao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decantador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reduzindo-se na medida em que se afastava para jusante.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40" y="1736468"/>
            <a:ext cx="4379964" cy="51215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584722" y="1538773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problema foi resolvido com a substituição do tubo originalmente fornecido por um duto de seção quadrada, com área gradualmente decrescente de montante para jusante, que alimentava tubos distribuidores posicionados ao longo de sua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extensão.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Esses tubos terminavam em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tês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posicionados horizontalmente, de modo que os flocos eram dirigidos segundo essa direção. Foram assim eliminados os caminhos diferenciais. Todo o sistema foi dimensionado para que os gradientes de velocidade permanecessem abaixo de 20 s</a:t>
            </a:r>
            <a:r>
              <a:rPr lang="pt-BR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as velocidades médias no interior do duto e dos tubos não ultrapassassem o mínimo de 0,10 m/s.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302174" y="3817017"/>
            <a:ext cx="60025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Distribuição adequada, uniforme, sem quebra de flocos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24" y="1500183"/>
            <a:ext cx="3908937" cy="52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36" y="1697033"/>
            <a:ext cx="4607080" cy="4920183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11798" y="1697033"/>
            <a:ext cx="456431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ETA foi fornecida com duas unidades filtrantes em paralelo, do tipo rápido de gravidade de leito filtrante duplo (areia e antracito), ver figura 1. A lavagem é feita através de sistema dotado de bombas. Cada filtro tem formato cilíndrico, diâmetro igual a 3,00 metros e altura total igual a 3,50 metros. Assim sendo, a taxa média de filtração correspondente é: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6871181"/>
              </p:ext>
            </p:extLst>
          </p:nvPr>
        </p:nvGraphicFramePr>
        <p:xfrm>
          <a:off x="7339114" y="4559355"/>
          <a:ext cx="2955260" cy="856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ção" r:id="rId6" imgW="1739900" imgH="584200" progId="Equation.3">
                  <p:embed/>
                </p:oleObj>
              </mc:Choice>
              <mc:Fallback>
                <p:oleObj name="Equação" r:id="rId6" imgW="1739900" imgH="584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9114" y="4559355"/>
                        <a:ext cx="2955260" cy="8560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11798" y="5559639"/>
            <a:ext cx="45643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estando conforme, portanto, com o valor máximo de 360 m³/(m².dia) estabelecido pela NBR 12216.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9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1" y="1737657"/>
            <a:ext cx="5257800" cy="49460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614220" y="2149816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figura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representa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 dois filtros em planta e a vista lateral de um deles, em que é possível verificar o posicionamento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original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 calha coletora de água de lavagem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posicionamento não está em conformidade com o que estabelece a NBR 12216, segundo a qual o fundo da calha deverá estar localizado acima e próximo do leito filtrante expandido.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0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" y="1552266"/>
            <a:ext cx="6759680" cy="50697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126" y="1891477"/>
            <a:ext cx="3926999" cy="3196715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433186" y="4927188"/>
            <a:ext cx="4515594" cy="1294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figuras mostram a calha reinstalada,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utilizando as recomendações da NBR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12216.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3324135" y="5449575"/>
            <a:ext cx="1448261" cy="398513"/>
          </a:xfrm>
        </p:spPr>
        <p:txBody>
          <a:bodyPr anchor="t" anchorCtr="0">
            <a:normAutofit fontScale="90000"/>
          </a:bodyPr>
          <a:lstStyle/>
          <a:p>
            <a:pPr algn="just"/>
            <a:r>
              <a:rPr lang="pt-BR" sz="2400" b="1" dirty="0" smtClean="0"/>
              <a:t>Desejável</a:t>
            </a:r>
            <a:endParaRPr lang="pt-BR" sz="2400" b="1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image.slidesharecdn.com/nbr1221692-projetodeestaodetratamentodeguapara-151026110125-lva1-app6891/95/nbr-12216-92-projeto-de-estao-de-tratamento-de-gua-para-1-638.jpg?cb=14458573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289" y="1874919"/>
            <a:ext cx="2670066" cy="37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Resultado de imagem para ensaio de jarr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Resultado de imagem para ensaio de jarr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284" y="2211976"/>
            <a:ext cx="4161964" cy="3117456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8160442" y="5848088"/>
            <a:ext cx="2310913" cy="3985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smtClean="0"/>
              <a:t>Possível e seguro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112389" y="1538014"/>
            <a:ext cx="167225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CONCLUSÃO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0723" y="2347903"/>
            <a:ext cx="11754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</a:rPr>
              <a:t>Concluídas as reformas e eliminadas as principais não conformidades, a ETA passou a apresentar a configuração apresentada na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figura. </a:t>
            </a:r>
            <a:endParaRPr lang="pt-BR" dirty="0"/>
          </a:p>
        </p:txBody>
      </p:sp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49" y="2803803"/>
            <a:ext cx="6765631" cy="4054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50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7537" y="1654728"/>
            <a:ext cx="11754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Ao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</a:rPr>
              <a:t>ser colocada novamente em serviço, as melhorias obtidas na qualidade da água tratada foram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imediatas.</a:t>
            </a:r>
            <a:endParaRPr lang="pt-BR" dirty="0"/>
          </a:p>
        </p:txBody>
      </p:sp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156795"/>
            <a:ext cx="8045859" cy="4465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2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68441" y="1765085"/>
            <a:ext cx="414921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 importante ressaltar que a maneira adequada de se projetar uma estação de tratamento de água parte do cuidadoso estudo da qualidade da água do manancial e da realização de ensaios de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tratabilidade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visando à determinação do tipo de tratamento mais adequado e dos parâmetros a serem adotados no dimensionamento de suas unidades. A NBR 12216 deixa isto muito claro em seu texto.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654" y="2051479"/>
            <a:ext cx="7561275" cy="42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1559877"/>
            <a:ext cx="35297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 obstante, a experiência tem mostrado que, na ausência de tais ensaios, a adoção dos parâmetros ali fixados permite que, para águas classificáveis até a classe 2, seja possível obter bons resultados para a qualidade da água tratada, capaz de atender ao padrão de potabilidade brasileiro e ao que estabelece o Ministério da Saúde.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845" y="1641702"/>
            <a:ext cx="8305887" cy="49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81779" y="3215514"/>
            <a:ext cx="524059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Assim sendo, é recomendável que as especificações destinadas à aquisição de estações pré-fabricadas de tratamento de água deixem claro que elas deverão atender ao que estabelece a NBR 12216.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13" y="1763218"/>
            <a:ext cx="42672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81433" y="1646211"/>
            <a:ext cx="48128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especificação correta do equipamento não basta por si só. A análise cuidadosa dos projetos ofertados pelos fornecedores; o acompanhamento do fornecimento e da montagem da unidade no local; e acompanhamento atento da partida e pré-operação da unidade – todas estas medidas em conjunto, de preferência supervisionadas por profissional experiente neste campo, evitarão futuras e permanentes dores de cabeça aos responsáveis pelo sistema de abastecimento de água.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67" y="1690842"/>
            <a:ext cx="3741789" cy="49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22787" y="1971563"/>
            <a:ext cx="45474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sua natureza, este trabalho considerou somente aspectos hidráulicos. Entretanto, os cuidados referentes à especificação e análise de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ETA’s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devem estender-se também aos materiais de construção, aspectos estruturais, de acessibilidade e segurança para o operador em cada uma de suas unidades, no que diz respeito a escadas, passarelas e guarda-corpos, entre outros.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678" y="1725562"/>
            <a:ext cx="6371304" cy="4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409122" y="4576254"/>
            <a:ext cx="11332936" cy="22817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dirty="0" smtClean="0"/>
              <a:t>Por </a:t>
            </a:r>
            <a:r>
              <a:rPr lang="pt-BR" sz="2400" dirty="0"/>
              <a:t>diversas razões, a ausência de ensaios de </a:t>
            </a:r>
            <a:r>
              <a:rPr lang="pt-BR" sz="2400" dirty="0" err="1"/>
              <a:t>tratabilidade</a:t>
            </a:r>
            <a:r>
              <a:rPr lang="pt-BR" sz="2400" dirty="0"/>
              <a:t> é uma realidade enfrentada pelos órgãos públicos ao contratarem projetos de sistemas de abastecimento de água e, especialmente, ao adquirirem estações pré-fabricadas de tratamento de água. </a:t>
            </a:r>
            <a:endParaRPr lang="pt-BR" sz="2400" dirty="0" smtClean="0"/>
          </a:p>
          <a:p>
            <a:pPr algn="just"/>
            <a:endParaRPr lang="pt-BR" sz="2400" dirty="0"/>
          </a:p>
          <a:p>
            <a:pPr algn="just"/>
            <a:r>
              <a:rPr lang="pt-BR" sz="2400" dirty="0" smtClean="0"/>
              <a:t>Em </a:t>
            </a:r>
            <a:r>
              <a:rPr lang="pt-BR" sz="2400" dirty="0"/>
              <a:t>tais condições, </a:t>
            </a:r>
            <a:r>
              <a:rPr lang="pt-BR" sz="2400" dirty="0">
                <a:solidFill>
                  <a:srgbClr val="FF0000"/>
                </a:solidFill>
              </a:rPr>
              <a:t>o atendimento aos parâmetros estabelecidos pela citada norma brasileira constitui a única salvaguarda contra falhas no desempenho das </a:t>
            </a:r>
            <a:r>
              <a:rPr lang="pt-BR" sz="2400" dirty="0" err="1">
                <a:solidFill>
                  <a:srgbClr val="FF0000"/>
                </a:solidFill>
              </a:rPr>
              <a:t>ETA’s</a:t>
            </a:r>
            <a:r>
              <a:rPr lang="pt-BR" sz="2400" dirty="0"/>
              <a:t>.</a:t>
            </a:r>
          </a:p>
          <a:p>
            <a:pPr algn="just"/>
            <a:endParaRPr lang="pt-BR" sz="2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051" y="1536871"/>
            <a:ext cx="55721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2699957" y="5826610"/>
            <a:ext cx="836086" cy="346074"/>
          </a:xfrm>
        </p:spPr>
        <p:txBody>
          <a:bodyPr anchor="t" anchorCtr="0">
            <a:normAutofit fontScale="90000"/>
          </a:bodyPr>
          <a:lstStyle/>
          <a:p>
            <a:pPr algn="just"/>
            <a:r>
              <a:rPr lang="pt-BR" sz="2400" b="1" dirty="0" smtClean="0"/>
              <a:t>Foto</a:t>
            </a:r>
            <a:endParaRPr lang="pt-BR" sz="2400" b="1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7" y="2457309"/>
            <a:ext cx="5636687" cy="317063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8747729" y="6348193"/>
            <a:ext cx="836086" cy="34607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smtClean="0"/>
              <a:t>Planta</a:t>
            </a:r>
            <a:endParaRPr lang="pt-BR" sz="2400" b="1" dirty="0"/>
          </a:p>
        </p:txBody>
      </p:sp>
      <p:pic>
        <p:nvPicPr>
          <p:cNvPr id="8" name="Imagem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8" y="1582800"/>
            <a:ext cx="4397828" cy="47558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350831" y="1752396"/>
            <a:ext cx="330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</a:rPr>
              <a:t>ETA pré-fabricada Q = 45 L/s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032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1522" y="1416815"/>
            <a:ext cx="59651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trabalho foi realizado tendo por base a NBR 12216 (ABNT, 1992), com a assistência das coautoras, responsáveis pela operação do equipamento. Foram examinados o </a:t>
            </a:r>
            <a:r>
              <a:rPr lang="pt-BR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mecanizado, o </a:t>
            </a:r>
            <a:r>
              <a:rPr lang="pt-BR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decantador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o filtro, especialmente no que diz respeito aos tempos de detenção, velocidades de sedimentação e taxas de aplicação superficiais.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Outros itens foram também examinados, tendo por base as orientações apresentadas por Vianna (2014), conforme exposto a seguir.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Adequabilidade do equipamento de mistura do </a:t>
            </a:r>
            <a:r>
              <a:rPr lang="pt-BR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mecanizado;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Adequabilidade das passagens entre os compartimentos do </a:t>
            </a:r>
            <a:r>
              <a:rPr lang="pt-BR" sz="16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mecanizado;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Adequabilidade do sistema de lavagem dos filtros.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204" y="2462986"/>
            <a:ext cx="5636687" cy="31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35" y="1416815"/>
            <a:ext cx="4467225" cy="498157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152572" y="1972999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era composto de três compartimentos, cada um dos quais com diâmetro igual a 2,50 m e profundidade da lâmina d’água igual a 3,80 m, perfazendo, portanto, um volume útil igual a 56 metros cúbicos.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tempo de detenção correspondente à vazão de 45 litros por segundo era, portanto, igual a 1244 segundos, ou seja, 20,7 minutos. Este valor foi a primeira não conformidade encontrada, tendo em vista que a recomendação da NBR 12216 para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floculadores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desse tipo é que ele esteja entre 30 e 40 minutos.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8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7" y="1960017"/>
            <a:ext cx="5158468" cy="40924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689600" y="159931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interior dos compartimentos, os misturadores instalados eram do tipo mostrado na </a:t>
            </a:r>
            <a:r>
              <a:rPr 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figura.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Inicialmente fornecidos com diâmetro igual a 0,495 m, foram posteriormente substituídos pelo fabricante por outros de diâmetro igual a 0,595 m como forma de solucionar o problema da má floculação.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689600" y="4492203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 tipo de equipamento é recomendado para ser instalado em unidades de mistura rápida. Por suas características geométricas (o ângulo de inclinação de suas pás é de 90°), ele não propicia a circulação da água no interior do compartimento.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2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" y="1867126"/>
            <a:ext cx="4743586" cy="4011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182656" y="18851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misturador alternativo, adequado a compartimentos de floculação, é o mostrado na figura. Ele tem suas pás inclinadas e propicia a circulação desejada.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210629" y="3012483"/>
            <a:ext cx="6151945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misturador (a) é o apresentado por </a:t>
            </a:r>
            <a:r>
              <a:rPr kumimoji="0" lang="pt-BR" altLang="pt-B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Parlatore</a:t>
            </a:r>
            <a:r>
              <a:rPr kumimoji="0" lang="pt-BR" alt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(1974) e Vianna (2014). O misturador (b) é o que tem sido fornecido ultimamente pelos fabricantes desse tipo de equipamento. O dimensionamento de ambos é feito através da expressão:</a:t>
            </a:r>
            <a:endParaRPr kumimoji="0" lang="pt-BR" alt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424312"/>
              </p:ext>
            </p:extLst>
          </p:nvPr>
        </p:nvGraphicFramePr>
        <p:xfrm>
          <a:off x="7301741" y="4693835"/>
          <a:ext cx="956887" cy="702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ção" r:id="rId6" imgW="609336" imgH="444307" progId="Equation.3">
                  <p:embed/>
                </p:oleObj>
              </mc:Choice>
              <mc:Fallback>
                <p:oleObj name="Equação" r:id="rId6" imgW="609336" imgH="44430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1741" y="4693835"/>
                        <a:ext cx="956887" cy="7027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182656" y="5693619"/>
            <a:ext cx="61519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que       P </a:t>
            </a:r>
            <a:r>
              <a:rPr lang="pt-BR" alt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Np.n³.</a:t>
            </a:r>
            <a:r>
              <a:rPr lang="pt-BR" altLang="pt-BR" dirty="0" smtClean="0">
                <a:latin typeface="Symbol" panose="05050102010706020507" pitchFamily="18" charset="2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.D</a:t>
            </a:r>
            <a:r>
              <a:rPr lang="pt-BR" altLang="pt-BR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sendo:</a:t>
            </a:r>
            <a:endParaRPr lang="pt-BR" alt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50998" y="6286333"/>
            <a:ext cx="11800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Np = número de 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potência  </a:t>
            </a:r>
            <a:r>
              <a:rPr lang="pt-BR" alt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igual a 1,3 para a turbina da figura (a) </a:t>
            </a:r>
            <a:r>
              <a:rPr lang="pt-BR" altLang="pt-BR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igual </a:t>
            </a:r>
            <a:r>
              <a:rPr lang="pt-BR" alt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1,6 para a turbina da figura (b).</a:t>
            </a:r>
          </a:p>
        </p:txBody>
      </p:sp>
    </p:spTree>
    <p:extLst>
      <p:ext uri="{BB962C8B-B14F-4D97-AF65-F5344CB8AC3E}">
        <p14:creationId xmlns:p14="http://schemas.microsoft.com/office/powerpoint/2010/main" val="37157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44" y="1622651"/>
            <a:ext cx="5562600" cy="506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5897026" y="1622651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t-BR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floculador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foi modificado, passando a assumir a configuração mostrada na figura (d). Uma nova câmara de floculação foi acrescentada, fazendo com que o tempo de detenção passasse a ser igual a 1244 s, ou seja, 28 minutos. Este valor é bem próximo aos 30 minutos recomendados pela NBR 12216.</a:t>
            </a:r>
          </a:p>
        </p:txBody>
      </p:sp>
      <p:sp>
        <p:nvSpPr>
          <p:cNvPr id="4" name="Retângulo 3"/>
          <p:cNvSpPr/>
          <p:nvPr/>
        </p:nvSpPr>
        <p:spPr>
          <a:xfrm>
            <a:off x="5897026" y="4516951"/>
            <a:ext cx="6096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passagens entre os compartimentos foram rebaixadas 1,50 m, tornando-se afogadas, e seu diâmetro foi alterado para 500 mm. O gradiente de velocidade obtido, correspondente à vazão de 45 L/s e a 20°C, passaria a ser igual a 15 s</a:t>
            </a:r>
            <a:r>
              <a:rPr lang="pt-BR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1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1499</Words>
  <Application>Microsoft Office PowerPoint</Application>
  <PresentationFormat>Widescreen</PresentationFormat>
  <Paragraphs>54</Paragraphs>
  <Slides>26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Tema do Office</vt:lpstr>
      <vt:lpstr>Equação</vt:lpstr>
      <vt:lpstr> Reabilitação de estação de tratamento de água: estudo de caso em Monte Alegre de Minas, Minas Gerais. </vt:lpstr>
      <vt:lpstr>Desejável</vt:lpstr>
      <vt:lpstr>Apresentação do PowerPoint</vt:lpstr>
      <vt:lpstr>Foto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Márcio Neto</cp:lastModifiedBy>
  <cp:revision>19</cp:revision>
  <dcterms:created xsi:type="dcterms:W3CDTF">2017-05-30T09:26:55Z</dcterms:created>
  <dcterms:modified xsi:type="dcterms:W3CDTF">2017-06-16T23:57:25Z</dcterms:modified>
</cp:coreProperties>
</file>