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7" r:id="rId5"/>
    <p:sldId id="266" r:id="rId6"/>
    <p:sldId id="268" r:id="rId7"/>
    <p:sldId id="273" r:id="rId8"/>
    <p:sldId id="283" r:id="rId9"/>
    <p:sldId id="281" r:id="rId10"/>
    <p:sldId id="269" r:id="rId11"/>
    <p:sldId id="282" r:id="rId12"/>
    <p:sldId id="274" r:id="rId13"/>
    <p:sldId id="275" r:id="rId14"/>
    <p:sldId id="279" r:id="rId15"/>
    <p:sldId id="265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DCB"/>
    <a:srgbClr val="F9FDC7"/>
    <a:srgbClr val="E9F739"/>
    <a:srgbClr val="F0EEE6"/>
    <a:srgbClr val="FBFA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Estilo Claro 3 - Ênfas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3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-1056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6380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5916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4041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1"/>
            <a:ext cx="1832286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3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6708769" y="-14568"/>
            <a:ext cx="2435231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6" descr="C:\Users\gabriel.silva\Desktop\Faixa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26"/>
          <a:stretch>
            <a:fillRect/>
          </a:stretch>
        </p:blipFill>
        <p:spPr bwMode="auto">
          <a:xfrm>
            <a:off x="1832286" y="-6739"/>
            <a:ext cx="4876484" cy="142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0958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1"/>
            <a:ext cx="1832286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3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6708769" y="-14568"/>
            <a:ext cx="2435231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6" descr="C:\Users\gabriel.silva\Desktop\Faixa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26"/>
          <a:stretch>
            <a:fillRect/>
          </a:stretch>
        </p:blipFill>
        <p:spPr bwMode="auto">
          <a:xfrm>
            <a:off x="1832286" y="-6739"/>
            <a:ext cx="4876484" cy="142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5666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1"/>
            <a:ext cx="1832286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3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6708769" y="-14568"/>
            <a:ext cx="2435231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6" descr="C:\Users\gabriel.silva\Desktop\Faixa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26"/>
          <a:stretch>
            <a:fillRect/>
          </a:stretch>
        </p:blipFill>
        <p:spPr bwMode="auto">
          <a:xfrm>
            <a:off x="1832286" y="-6739"/>
            <a:ext cx="4876484" cy="142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4142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2386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5761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9950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517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0482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51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057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5486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65BCC-9072-4890-AF83-E93E95C6CF1C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0117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476519" y="1990725"/>
            <a:ext cx="8190963" cy="2387600"/>
          </a:xfrm>
        </p:spPr>
        <p:txBody>
          <a:bodyPr anchor="ctr" anchorCtr="0">
            <a:normAutofit/>
          </a:bodyPr>
          <a:lstStyle/>
          <a:p>
            <a:pPr algn="ctr"/>
            <a:r>
              <a:rPr lang="pt-BR" sz="3600" b="1" dirty="0"/>
              <a:t>PROPOSTA PARA REESTRUTURAÇÃO DO MODELO DE GESTÃO DO SERVIÇO PÚBLICO DE ABASTECIMENTO DE ÁGUA NA ZONA RURAL DO MUNICÍPIO DE </a:t>
            </a:r>
            <a:r>
              <a:rPr lang="pt-BR" sz="3600" b="1" dirty="0" smtClean="0"/>
              <a:t>LAGOÃO/RS.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476519" y="4748213"/>
            <a:ext cx="8190964" cy="1655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 smtClean="0"/>
              <a:t>Autores: Janaína </a:t>
            </a:r>
            <a:r>
              <a:rPr lang="pt-BR" b="1" dirty="0"/>
              <a:t>Silva de </a:t>
            </a:r>
            <a:r>
              <a:rPr lang="pt-BR" b="1" dirty="0" smtClean="0"/>
              <a:t>Mattos, </a:t>
            </a:r>
            <a:r>
              <a:rPr lang="x-none" b="1" dirty="0" smtClean="0"/>
              <a:t>Dieter Wartchow</a:t>
            </a:r>
            <a:r>
              <a:rPr lang="pt-BR" b="1" dirty="0" smtClean="0"/>
              <a:t>, Filipe </a:t>
            </a:r>
            <a:r>
              <a:rPr lang="pt-BR" b="1" dirty="0"/>
              <a:t>Franz </a:t>
            </a:r>
            <a:r>
              <a:rPr lang="pt-BR" b="1" dirty="0" err="1" smtClean="0"/>
              <a:t>Teske</a:t>
            </a:r>
            <a:r>
              <a:rPr lang="pt-BR" b="1" dirty="0" smtClean="0"/>
              <a:t>, Alice </a:t>
            </a:r>
            <a:r>
              <a:rPr lang="pt-BR" b="1" dirty="0"/>
              <a:t>Borges </a:t>
            </a:r>
            <a:r>
              <a:rPr lang="pt-BR" b="1" dirty="0" err="1" smtClean="0"/>
              <a:t>Maestri</a:t>
            </a:r>
            <a:r>
              <a:rPr lang="pt-BR" b="1" dirty="0" smtClean="0"/>
              <a:t>.</a:t>
            </a:r>
            <a:endParaRPr lang="pt-BR" dirty="0"/>
          </a:p>
          <a:p>
            <a:pPr marL="0" indent="0">
              <a:buNone/>
            </a:pPr>
            <a:endParaRPr lang="pt-BR" b="1" dirty="0" smtClean="0"/>
          </a:p>
          <a:p>
            <a:pPr algn="l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442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31443" y="2200452"/>
            <a:ext cx="828111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600" dirty="0"/>
              <a:t>Prestação do serviço </a:t>
            </a:r>
            <a:r>
              <a:rPr lang="pt-BR" sz="2600" dirty="0" smtClean="0"/>
              <a:t>está sobre responsabilidade da CORSAN (Companhia </a:t>
            </a:r>
            <a:r>
              <a:rPr lang="pt-BR" sz="2600" dirty="0" err="1"/>
              <a:t>Riograndense</a:t>
            </a:r>
            <a:r>
              <a:rPr lang="pt-BR" sz="2600" dirty="0"/>
              <a:t> de </a:t>
            </a:r>
            <a:r>
              <a:rPr lang="pt-BR" sz="2600" dirty="0" smtClean="0"/>
              <a:t>Saneamento)  </a:t>
            </a:r>
            <a:r>
              <a:rPr lang="pt-BR" sz="2600" dirty="0"/>
              <a:t>que </a:t>
            </a:r>
            <a:r>
              <a:rPr lang="pt-BR" sz="2600" dirty="0" smtClean="0"/>
              <a:t>firmou um </a:t>
            </a:r>
            <a:r>
              <a:rPr lang="pt-BR" sz="2600" dirty="0"/>
              <a:t>contrato de </a:t>
            </a:r>
            <a:r>
              <a:rPr lang="pt-BR" sz="2600" dirty="0" smtClean="0"/>
              <a:t>programa cuja vigência é </a:t>
            </a:r>
            <a:r>
              <a:rPr lang="pt-BR" sz="2600" dirty="0"/>
              <a:t>até o ano de </a:t>
            </a:r>
            <a:r>
              <a:rPr lang="pt-BR" sz="2600" dirty="0" smtClean="0"/>
              <a:t>2034.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6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600" dirty="0" smtClean="0"/>
              <a:t>Os SAA</a:t>
            </a:r>
            <a:r>
              <a:rPr lang="pt-BR" sz="2600" dirty="0"/>
              <a:t> </a:t>
            </a:r>
            <a:r>
              <a:rPr lang="pt-BR" sz="2600" dirty="0" smtClean="0"/>
              <a:t>(Sistema de Abastecimento de Água) são compostos </a:t>
            </a:r>
            <a:r>
              <a:rPr lang="pt-BR" sz="2600" dirty="0"/>
              <a:t>por: um poço profundo, casa de química para tratamento simplificado, dois reservatórios de água, ramais e rede de distribuição</a:t>
            </a:r>
            <a:r>
              <a:rPr lang="pt-BR" sz="2600" dirty="0" smtClean="0"/>
              <a:t>.</a:t>
            </a:r>
            <a:endParaRPr lang="pt-BR" sz="2600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1957590" y="0"/>
            <a:ext cx="4868214" cy="141667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dirty="0" smtClean="0"/>
              <a:t>RESULTADOS/ DISCUSSÃO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431443" y="1546954"/>
            <a:ext cx="82805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 smtClean="0"/>
              <a:t>Zona urbana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12679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31443" y="2352852"/>
            <a:ext cx="828111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600" dirty="0" smtClean="0"/>
              <a:t>Prestação </a:t>
            </a:r>
            <a:r>
              <a:rPr lang="pt-BR" sz="2600" dirty="0"/>
              <a:t>do </a:t>
            </a:r>
            <a:r>
              <a:rPr lang="pt-BR" sz="2600" dirty="0" smtClean="0"/>
              <a:t>serviço está sob </a:t>
            </a:r>
            <a:r>
              <a:rPr lang="pt-BR" sz="2600" dirty="0"/>
              <a:t>responsabilidade da secretaria da agricultura do </a:t>
            </a:r>
            <a:r>
              <a:rPr lang="pt-BR" sz="2600" dirty="0" smtClean="0"/>
              <a:t>município.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600" dirty="0" smtClean="0"/>
              <a:t>A administração e operação da infraestrutura das SAC estão sob a responsabilidade das associações comunitárias rurais.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600" dirty="0" smtClean="0"/>
              <a:t>As </a:t>
            </a:r>
            <a:r>
              <a:rPr lang="pt-BR" sz="2600" dirty="0"/>
              <a:t>associações muitas vezes precisam solicitar auxílio financeiro e técnico ao município</a:t>
            </a:r>
            <a:r>
              <a:rPr lang="pt-BR" sz="2600" dirty="0" smtClean="0"/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600" dirty="0" smtClean="0"/>
              <a:t>As SAC são compostas </a:t>
            </a:r>
            <a:r>
              <a:rPr lang="pt-BR" sz="2600" dirty="0"/>
              <a:t>por: um poço profundo, reservatório de água e canalização interna </a:t>
            </a:r>
            <a:r>
              <a:rPr lang="pt-BR" sz="2600" dirty="0" smtClean="0"/>
              <a:t>simplificada.</a:t>
            </a:r>
            <a:endParaRPr lang="pt-BR" sz="2600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1957590" y="0"/>
            <a:ext cx="4868214" cy="141667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dirty="0" smtClean="0"/>
              <a:t>RESULTADOS/ DISCUSSÃO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431443" y="1546954"/>
            <a:ext cx="82805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 smtClean="0"/>
              <a:t>Zona rural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29030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1957590" y="0"/>
            <a:ext cx="4868214" cy="141667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dirty="0"/>
              <a:t>RESULTADOS/ DISCUSSÃO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949905"/>
              </p:ext>
            </p:extLst>
          </p:nvPr>
        </p:nvGraphicFramePr>
        <p:xfrm>
          <a:off x="875762" y="2446991"/>
          <a:ext cx="7559901" cy="4262906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1433094"/>
                <a:gridCol w="1468781"/>
                <a:gridCol w="1468781"/>
                <a:gridCol w="1468781"/>
                <a:gridCol w="1720464"/>
              </a:tblGrid>
              <a:tr h="580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Comunidade Rural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Local da sede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Estatuto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CNPJ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Convênio com a prefeitura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68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Alto da Serra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Não possui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Não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Não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Não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68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Alto Socorro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Não possui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Não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Não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Não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68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Campestre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Não possui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Não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Não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Não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68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Cerca Velha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Não possui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Não informado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Não informado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Não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68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Goiabal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Não possui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Não informado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Não informado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Não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68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Linha Brasil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Não possui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Não informado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Não informado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Não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68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Linha Felizardo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Não possui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Não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Não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Não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68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Linha Monteiro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Não possui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Não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Não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Não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68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Pinhalzinho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Não possui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Não sabe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Não sabe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Não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68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Ronda Alta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Não possui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Não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Não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Não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68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Vila Freitas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Não possui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Não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Não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Não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68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Vila Nova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Não possui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Não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Não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Não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708339" y="1608668"/>
            <a:ext cx="79205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ea typeface="Calibri" panose="020F0502020204030204" pitchFamily="34" charset="0"/>
              </a:rPr>
              <a:t>Organização das associações das comunidades rurais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79202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1957590" y="0"/>
            <a:ext cx="4868214" cy="141667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dirty="0" smtClean="0"/>
              <a:t>PROPOSTA DE REESTRUTURAÇÃO</a:t>
            </a:r>
            <a:endParaRPr lang="pt-BR" dirty="0"/>
          </a:p>
        </p:txBody>
      </p:sp>
      <p:pic>
        <p:nvPicPr>
          <p:cNvPr id="3074" name="Picture 2" descr="Cenário_AB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158" y="2151660"/>
            <a:ext cx="7263684" cy="4565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/>
          <p:cNvSpPr/>
          <p:nvPr/>
        </p:nvSpPr>
        <p:spPr>
          <a:xfrm>
            <a:off x="0" y="1416677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 smtClean="0"/>
              <a:t>Modelo de estrutura organizacional proposto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82408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31443" y="1811199"/>
            <a:ext cx="8281115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1400" dirty="0" smtClean="0"/>
          </a:p>
          <a:p>
            <a:pPr algn="ctr"/>
            <a:endParaRPr lang="pt-BR" sz="1400" dirty="0"/>
          </a:p>
          <a:p>
            <a:pPr algn="ctr"/>
            <a:endParaRPr lang="pt-BR" sz="1400" dirty="0" smtClean="0"/>
          </a:p>
          <a:p>
            <a:pPr algn="ctr"/>
            <a:endParaRPr lang="pt-BR" sz="1400" dirty="0"/>
          </a:p>
          <a:p>
            <a:pPr algn="ctr"/>
            <a:endParaRPr lang="pt-BR" sz="1400" dirty="0" smtClean="0"/>
          </a:p>
          <a:p>
            <a:pPr algn="ctr"/>
            <a:endParaRPr lang="pt-BR" sz="1400" dirty="0"/>
          </a:p>
          <a:p>
            <a:pPr algn="ctr"/>
            <a:endParaRPr lang="pt-BR" sz="1400" dirty="0" smtClean="0"/>
          </a:p>
          <a:p>
            <a:pPr algn="ctr"/>
            <a:endParaRPr lang="pt-BR" sz="1400" dirty="0"/>
          </a:p>
          <a:p>
            <a:pPr algn="ctr"/>
            <a:endParaRPr lang="pt-BR" sz="1400" dirty="0" smtClean="0"/>
          </a:p>
          <a:p>
            <a:pPr algn="ctr"/>
            <a:endParaRPr lang="pt-BR" sz="1400" dirty="0"/>
          </a:p>
          <a:p>
            <a:pPr algn="ctr"/>
            <a:endParaRPr lang="pt-BR" sz="1400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1957590" y="0"/>
            <a:ext cx="4868214" cy="141667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432000" y="1928590"/>
            <a:ext cx="8280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 smtClean="0"/>
              <a:t>Os </a:t>
            </a:r>
            <a:r>
              <a:rPr lang="pt-BR" sz="2800" dirty="0"/>
              <a:t>moradores das comunidades rurais podem administrar e operar o sistema ou a solução alternativa coletiva para abastecimento de água, mas para assumir tal função é necessário que primeiramente estes grupos estejam mobilizados, conscientizados, capacitados e organizados. Cabe ao titular do serviço de saneamento básico fazer um planejamento estratégico e adotar não apenas medidas estruturais, mas também medidas estruturantes para que a população tenha um serviço eficiente, eficaz e sustentável</a:t>
            </a:r>
            <a:r>
              <a:rPr lang="pt-BR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026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31443" y="1811199"/>
            <a:ext cx="8281115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BRASIL</a:t>
            </a:r>
            <a:r>
              <a:rPr lang="pt-BR" dirty="0"/>
              <a:t>. Lei nº 11.445, de 5 de janeiro de 2007. Estabelece diretrizes nacionais para o saneamento básico. Disponível em: &lt; http://www2.planalto.gov.br/acervo/legislacao&gt;. Acesso em: 19 jan. 2017</a:t>
            </a:r>
            <a:r>
              <a:rPr lang="pt-BR" dirty="0" smtClean="0"/>
              <a:t>.</a:t>
            </a:r>
            <a:endParaRPr lang="pt-BR" dirty="0"/>
          </a:p>
          <a:p>
            <a:pPr marL="342900" indent="-342900" algn="just">
              <a:buFont typeface="+mj-lt"/>
              <a:buAutoNum type="arabicPeriod"/>
            </a:pPr>
            <a:r>
              <a:rPr lang="pt-BR" dirty="0"/>
              <a:t>IBGE. Banco de Dados Agregados. Pesquisa Nacional por Amostra de Domicílios, 2014. Disponível em: &lt;http://www.sidra.ibge.gov.br/pnad/pnadpb.asp?o=3&amp;i=P&gt;. Acesso em: 01 dez. 2017</a:t>
            </a:r>
            <a:r>
              <a:rPr lang="pt-BR" dirty="0" smtClean="0"/>
              <a:t>.</a:t>
            </a:r>
            <a:endParaRPr lang="pt-BR" dirty="0"/>
          </a:p>
          <a:p>
            <a:pPr marL="342900" indent="-342900" algn="just">
              <a:buFont typeface="+mj-lt"/>
              <a:buAutoNum type="arabicPeriod"/>
            </a:pPr>
            <a:r>
              <a:rPr lang="pt-BR" dirty="0"/>
              <a:t>MATTOS. Saneamento Rural: Proposta de Reestruturação do Modelo de Gestão das Soluções Alternativas Coletivas (SAC) para o município de Lagoão/RS. Trabalho de conclusão de curso apresentado ao curso de Engenharia Ambiental – Instituto de Pesquisas Hidráulicas. Universidade Federal do Rio Grande do Sul. Porto Alegre, 2016. Disponível em: &lt;http://www.lume.ufrgs.br&gt;. Acesso em: 01 dez. 2017.</a:t>
            </a:r>
          </a:p>
          <a:p>
            <a:pPr marL="514350" indent="-514350" algn="ctr">
              <a:buFont typeface="+mj-lt"/>
              <a:buAutoNum type="arabicPeriod"/>
            </a:pPr>
            <a:endParaRPr lang="pt-BR" sz="2800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1957590" y="0"/>
            <a:ext cx="4868214" cy="141667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 smtClean="0"/>
              <a:t>REFERÊNCIAS</a:t>
            </a:r>
          </a:p>
          <a:p>
            <a:pPr algn="ctr"/>
            <a:r>
              <a:rPr lang="pt-BR" b="1" dirty="0" smtClean="0"/>
              <a:t>BIBLIOGRÁFICAS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742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31443" y="1811199"/>
            <a:ext cx="828111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/>
              <a:t>Lei Federal nº 11.445/2007</a:t>
            </a:r>
            <a:br>
              <a:rPr lang="pt-BR" sz="2800" dirty="0"/>
            </a:br>
            <a:r>
              <a:rPr lang="pt-BR" sz="2800" dirty="0"/>
              <a:t>	</a:t>
            </a:r>
            <a:br>
              <a:rPr lang="pt-BR" sz="2800" dirty="0"/>
            </a:br>
            <a:r>
              <a:rPr lang="pt-BR" sz="2800" dirty="0"/>
              <a:t>	De acordo com o Art.º 2, os serviços públicos de saneamento básico serão prestados com base em 13 princípios fundamentais.</a:t>
            </a:r>
            <a:br>
              <a:rPr lang="pt-BR" sz="2800" dirty="0"/>
            </a:br>
            <a:endParaRPr lang="pt-BR" sz="2800" dirty="0"/>
          </a:p>
          <a:p>
            <a:pPr algn="ctr"/>
            <a:r>
              <a:rPr lang="pt-BR" sz="2800" dirty="0"/>
              <a:t>Neste trabalho destacamos o primeiro princípio fundamental:</a:t>
            </a:r>
          </a:p>
          <a:p>
            <a:pPr algn="ctr"/>
            <a:r>
              <a:rPr lang="pt-BR" sz="2800" b="1" dirty="0"/>
              <a:t>Universalização do acesso.</a:t>
            </a:r>
            <a:endParaRPr lang="pt-BR" sz="2800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1957590" y="0"/>
            <a:ext cx="4868214" cy="141667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 smtClean="0"/>
              <a:t>INTRODUÇÃO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303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31443" y="1811199"/>
            <a:ext cx="8281115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 smtClean="0"/>
              <a:t>Pesquisa Nacional de Amostras de Domicílios (PNAD)</a:t>
            </a:r>
          </a:p>
          <a:p>
            <a:pPr algn="ctr"/>
            <a:endParaRPr lang="pt-BR" sz="2800" dirty="0"/>
          </a:p>
          <a:p>
            <a:pPr algn="ctr"/>
            <a:endParaRPr lang="pt-BR" sz="2800" dirty="0" smtClean="0"/>
          </a:p>
          <a:p>
            <a:pPr algn="ctr"/>
            <a:endParaRPr lang="pt-BR" sz="2800" dirty="0"/>
          </a:p>
          <a:p>
            <a:pPr algn="ctr"/>
            <a:endParaRPr lang="pt-BR" sz="2800" dirty="0" smtClean="0"/>
          </a:p>
          <a:p>
            <a:pPr algn="ctr"/>
            <a:endParaRPr lang="pt-BR" sz="2800" dirty="0"/>
          </a:p>
          <a:p>
            <a:pPr algn="ctr"/>
            <a:endParaRPr lang="pt-BR" sz="2800" dirty="0" smtClean="0"/>
          </a:p>
          <a:p>
            <a:pPr algn="ctr"/>
            <a:endParaRPr lang="pt-BR" sz="2800" dirty="0"/>
          </a:p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r"/>
            <a:r>
              <a:rPr lang="pt-BR" dirty="0" smtClean="0"/>
              <a:t>(IBGE,  2014)</a:t>
            </a:r>
            <a:endParaRPr lang="pt-BR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1957590" y="0"/>
            <a:ext cx="4868214" cy="141667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 smtClean="0"/>
              <a:t>INTRODUÇÃO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624970"/>
              </p:ext>
            </p:extLst>
          </p:nvPr>
        </p:nvGraphicFramePr>
        <p:xfrm>
          <a:off x="605306" y="2813676"/>
          <a:ext cx="8107254" cy="257556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351209"/>
                <a:gridCol w="1351209"/>
                <a:gridCol w="1351209"/>
                <a:gridCol w="1351209"/>
                <a:gridCol w="1351209"/>
                <a:gridCol w="1351209"/>
              </a:tblGrid>
              <a:tr h="370840">
                <a:tc gridSpan="2">
                  <a:txBody>
                    <a:bodyPr/>
                    <a:lstStyle/>
                    <a:p>
                      <a:pPr algn="just"/>
                      <a:r>
                        <a:rPr lang="pt-BR" sz="1800" kern="1200" dirty="0" smtClean="0">
                          <a:effectLst/>
                        </a:rPr>
                        <a:t>Percentual de domicílios</a:t>
                      </a:r>
                      <a:r>
                        <a:rPr lang="pt-BR" sz="1800" kern="1200" baseline="0" dirty="0" smtClean="0">
                          <a:effectLst/>
                        </a:rPr>
                        <a:t> </a:t>
                      </a:r>
                      <a:r>
                        <a:rPr lang="pt-BR" sz="1800" kern="1200" dirty="0" smtClean="0">
                          <a:effectLst/>
                        </a:rPr>
                        <a:t>ligados à rede de distribuição de água e com canalização interna.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pt-BR" sz="1800" kern="1200" dirty="0" smtClean="0">
                          <a:effectLst/>
                        </a:rPr>
                        <a:t>Percentual de domicílios</a:t>
                      </a:r>
                      <a:r>
                        <a:rPr lang="pt-BR" sz="1800" kern="1200" baseline="0" dirty="0" smtClean="0">
                          <a:effectLst/>
                        </a:rPr>
                        <a:t> com</a:t>
                      </a:r>
                      <a:r>
                        <a:rPr lang="pt-BR" sz="1800" kern="1200" dirty="0" smtClean="0">
                          <a:effectLst/>
                        </a:rPr>
                        <a:t> acesso à rede coletora de esgoto sanitário.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pt-BR" sz="1800" kern="1200" dirty="0" smtClean="0">
                          <a:effectLst/>
                        </a:rPr>
                        <a:t>Percentual de domicílios que possuem coleta direta de resíduos por serviço de limpeza pública ou privada.</a:t>
                      </a:r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Brasil</a:t>
                      </a:r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Brasil</a:t>
                      </a:r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Brasil</a:t>
                      </a:r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Zona urbana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Zona rural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Zona urbana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Zona rural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Zona urbana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Zona rural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93,51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31,26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68,05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5,44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92,20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27,00</a:t>
                      </a:r>
                      <a:endParaRPr lang="pt-BR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999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31443" y="1811199"/>
            <a:ext cx="828111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 smtClean="0"/>
              <a:t>Abastecimento de Água para Consumo Humano</a:t>
            </a:r>
          </a:p>
          <a:p>
            <a:pPr algn="ctr"/>
            <a:r>
              <a:rPr lang="pt-BR" sz="2400" dirty="0" smtClean="0"/>
              <a:t>Município de Lagoão, Estado do Rio Grande do Sul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4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Zona urbana: 100</a:t>
            </a:r>
            <a:r>
              <a:rPr lang="pt-BR" sz="2400" dirty="0"/>
              <a:t>% </a:t>
            </a:r>
            <a:r>
              <a:rPr lang="pt-BR" sz="2400" dirty="0" smtClean="0"/>
              <a:t>das localidades têm </a:t>
            </a:r>
            <a:r>
              <a:rPr lang="pt-BR" sz="2400" dirty="0"/>
              <a:t>acesso ao serviço público de abastecimento de </a:t>
            </a:r>
            <a:r>
              <a:rPr lang="pt-BR" sz="2400" dirty="0" smtClean="0"/>
              <a:t>água;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4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Zona rural: 57% </a:t>
            </a:r>
            <a:r>
              <a:rPr lang="pt-BR" sz="2400" dirty="0"/>
              <a:t>das localidades têm acesso ao serviço público de abastecimento de </a:t>
            </a:r>
            <a:r>
              <a:rPr lang="pt-BR" sz="2400" dirty="0" smtClean="0"/>
              <a:t>água;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4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Zona rural: a água </a:t>
            </a:r>
            <a:r>
              <a:rPr lang="pt-BR" sz="2400" dirty="0"/>
              <a:t>fornecida para 75% das localidades rurais, que tem acesso ao serviço público de abastecimento de água, estava contaminada com a bactéria </a:t>
            </a:r>
            <a:r>
              <a:rPr lang="pt-BR" sz="2400" i="1" dirty="0"/>
              <a:t>Escherichia </a:t>
            </a:r>
            <a:r>
              <a:rPr lang="pt-BR" sz="2400" i="1" dirty="0" smtClean="0"/>
              <a:t>coli.</a:t>
            </a:r>
          </a:p>
          <a:p>
            <a:pPr algn="r"/>
            <a:r>
              <a:rPr lang="pt-BR" sz="2400" i="1" dirty="0" smtClean="0"/>
              <a:t> </a:t>
            </a:r>
            <a:r>
              <a:rPr lang="pt-BR" dirty="0"/>
              <a:t>(MATTOS, 2016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1957590" y="0"/>
            <a:ext cx="4868214" cy="141667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 smtClean="0"/>
              <a:t>INTRODUÇÃO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31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31443" y="1811199"/>
            <a:ext cx="8281115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2800" dirty="0" smtClean="0"/>
          </a:p>
          <a:p>
            <a:pPr algn="ctr"/>
            <a:endParaRPr lang="pt-BR" sz="2800" dirty="0"/>
          </a:p>
          <a:p>
            <a:pPr algn="ctr"/>
            <a:endParaRPr lang="pt-BR" sz="2800" dirty="0" smtClean="0"/>
          </a:p>
          <a:p>
            <a:pPr algn="ctr"/>
            <a:endParaRPr lang="pt-BR" sz="2800" dirty="0"/>
          </a:p>
          <a:p>
            <a:pPr algn="ctr"/>
            <a:endParaRPr lang="pt-BR" sz="2800" dirty="0" smtClean="0"/>
          </a:p>
          <a:p>
            <a:pPr algn="ctr"/>
            <a:endParaRPr lang="pt-BR" sz="2800" dirty="0"/>
          </a:p>
          <a:p>
            <a:pPr algn="ctr"/>
            <a:endParaRPr lang="pt-BR" sz="2800" dirty="0" smtClean="0"/>
          </a:p>
          <a:p>
            <a:pPr algn="ctr"/>
            <a:endParaRPr lang="pt-BR" sz="2800" dirty="0"/>
          </a:p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1957590" y="0"/>
            <a:ext cx="4868214" cy="141667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dirty="0" smtClean="0"/>
              <a:t>OBJETIVO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432000" y="1928590"/>
            <a:ext cx="8280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ropor </a:t>
            </a:r>
            <a:r>
              <a:rPr lang="pt-B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um modelo de gestão para o serviço público de abastecimento de água na zona </a:t>
            </a:r>
            <a:r>
              <a:rPr lang="pt-BR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rural, </a:t>
            </a:r>
            <a:r>
              <a:rPr lang="pt-B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para o município de Lagoão, que garanta a participação e o controle social, a fim de organizar o serviço de água e assim melhorar a qualidade e buscar a universalização.</a:t>
            </a:r>
            <a:endParaRPr lang="pt-BR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14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31443" y="1811199"/>
            <a:ext cx="8281115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1400" dirty="0" smtClean="0"/>
          </a:p>
          <a:p>
            <a:pPr algn="ctr"/>
            <a:endParaRPr lang="pt-BR" sz="1400" dirty="0"/>
          </a:p>
          <a:p>
            <a:pPr algn="ctr"/>
            <a:endParaRPr lang="pt-BR" sz="1400" dirty="0" smtClean="0"/>
          </a:p>
          <a:p>
            <a:pPr algn="ctr"/>
            <a:endParaRPr lang="pt-BR" sz="1400" dirty="0"/>
          </a:p>
          <a:p>
            <a:pPr algn="ctr"/>
            <a:endParaRPr lang="pt-BR" sz="1400" dirty="0" smtClean="0"/>
          </a:p>
          <a:p>
            <a:pPr algn="ctr"/>
            <a:endParaRPr lang="pt-BR" sz="1400" dirty="0"/>
          </a:p>
          <a:p>
            <a:pPr algn="ctr"/>
            <a:endParaRPr lang="pt-BR" sz="1400" dirty="0" smtClean="0"/>
          </a:p>
          <a:p>
            <a:pPr algn="ctr"/>
            <a:endParaRPr lang="pt-BR" sz="1400" dirty="0"/>
          </a:p>
          <a:p>
            <a:pPr algn="ctr"/>
            <a:endParaRPr lang="pt-BR" sz="1400" dirty="0" smtClean="0"/>
          </a:p>
          <a:p>
            <a:pPr algn="ctr"/>
            <a:endParaRPr lang="pt-BR" sz="1400" dirty="0"/>
          </a:p>
          <a:p>
            <a:pPr algn="ctr"/>
            <a:endParaRPr lang="pt-BR" sz="1400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1957590" y="0"/>
            <a:ext cx="4868214" cy="141667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dirty="0" smtClean="0"/>
              <a:t>MATERIAIS E MÉTODOS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432000" y="1928590"/>
            <a:ext cx="8280000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600" dirty="0" smtClean="0"/>
              <a:t>Hipótese: o </a:t>
            </a:r>
            <a:r>
              <a:rPr lang="pt-BR" sz="2600" dirty="0"/>
              <a:t>baixo índice de cobertura e de qualidade do serviço público de abastecimento de água na zona rural do município de Lagoão pode estar relacionado com a organização do serviço</a:t>
            </a:r>
            <a:r>
              <a:rPr lang="pt-BR" sz="26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pt-BR" sz="2600" dirty="0" smtClean="0"/>
              <a:t> 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600" dirty="0" smtClean="0"/>
              <a:t>Para </a:t>
            </a:r>
            <a:r>
              <a:rPr lang="pt-BR" sz="2600" dirty="0"/>
              <a:t>verificar esta hipótese </a:t>
            </a:r>
            <a:r>
              <a:rPr lang="pt-BR" sz="2600" dirty="0" smtClean="0"/>
              <a:t>foram coletadas informações para conhecer o modelo de gestão do serviço. </a:t>
            </a:r>
          </a:p>
        </p:txBody>
      </p:sp>
    </p:spTree>
    <p:extLst>
      <p:ext uri="{BB962C8B-B14F-4D97-AF65-F5344CB8AC3E}">
        <p14:creationId xmlns:p14="http://schemas.microsoft.com/office/powerpoint/2010/main" val="372495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1957590" y="0"/>
            <a:ext cx="4868214" cy="141667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dirty="0" smtClean="0"/>
              <a:t>MATERIAIS E MÉTODOS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432000" y="1928590"/>
            <a:ext cx="8280000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600" dirty="0" smtClean="0"/>
              <a:t>Buscou-se, junto a </a:t>
            </a:r>
            <a:r>
              <a:rPr lang="pt-BR" sz="2600" dirty="0"/>
              <a:t>representantes do poder executivo e </a:t>
            </a:r>
            <a:r>
              <a:rPr lang="pt-BR" sz="2600" dirty="0" smtClean="0"/>
              <a:t>legislativo, </a:t>
            </a:r>
            <a:r>
              <a:rPr lang="pt-BR" sz="2600" dirty="0"/>
              <a:t>informações sobre: </a:t>
            </a:r>
            <a:endParaRPr lang="pt-BR" sz="2600" dirty="0" smtClean="0"/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600" dirty="0" smtClean="0"/>
              <a:t>a </a:t>
            </a:r>
            <a:r>
              <a:rPr lang="pt-BR" sz="2600" dirty="0"/>
              <a:t>forma de prestação do </a:t>
            </a:r>
            <a:r>
              <a:rPr lang="pt-BR" sz="2600" dirty="0" smtClean="0"/>
              <a:t>serviço; 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600" dirty="0" smtClean="0"/>
              <a:t>o </a:t>
            </a:r>
            <a:r>
              <a:rPr lang="pt-BR" sz="2600" dirty="0"/>
              <a:t>prestador do </a:t>
            </a:r>
            <a:r>
              <a:rPr lang="pt-BR" sz="2600" dirty="0" smtClean="0"/>
              <a:t>serviço</a:t>
            </a:r>
            <a:r>
              <a:rPr lang="pt-BR" sz="2600" dirty="0"/>
              <a:t>;</a:t>
            </a:r>
            <a:endParaRPr lang="pt-BR" sz="2600" dirty="0" smtClean="0"/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600" dirty="0" smtClean="0"/>
              <a:t>o </a:t>
            </a:r>
            <a:r>
              <a:rPr lang="pt-BR" sz="2600" dirty="0"/>
              <a:t>contrato ou convênio com o prestador do serviço, 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600" dirty="0" smtClean="0"/>
              <a:t>a fiscalização </a:t>
            </a:r>
            <a:r>
              <a:rPr lang="pt-BR" sz="2600" dirty="0"/>
              <a:t>do serviço e o modo de abastecimento de água</a:t>
            </a:r>
            <a:r>
              <a:rPr lang="pt-BR" sz="2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416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31443" y="1811199"/>
            <a:ext cx="8281115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1400" dirty="0" smtClean="0"/>
          </a:p>
          <a:p>
            <a:pPr algn="ctr"/>
            <a:endParaRPr lang="pt-BR" sz="1400" dirty="0"/>
          </a:p>
          <a:p>
            <a:pPr algn="ctr"/>
            <a:endParaRPr lang="pt-BR" sz="1400" dirty="0" smtClean="0"/>
          </a:p>
          <a:p>
            <a:pPr algn="ctr"/>
            <a:endParaRPr lang="pt-BR" sz="1400" dirty="0"/>
          </a:p>
          <a:p>
            <a:pPr algn="ctr"/>
            <a:endParaRPr lang="pt-BR" sz="1400" dirty="0" smtClean="0"/>
          </a:p>
          <a:p>
            <a:pPr algn="ctr"/>
            <a:endParaRPr lang="pt-BR" sz="1400" dirty="0"/>
          </a:p>
          <a:p>
            <a:pPr algn="ctr"/>
            <a:endParaRPr lang="pt-BR" sz="1400" dirty="0" smtClean="0"/>
          </a:p>
          <a:p>
            <a:pPr algn="ctr"/>
            <a:endParaRPr lang="pt-BR" sz="1400" dirty="0"/>
          </a:p>
          <a:p>
            <a:pPr algn="ctr"/>
            <a:endParaRPr lang="pt-BR" sz="1400" dirty="0" smtClean="0"/>
          </a:p>
          <a:p>
            <a:pPr algn="ctr"/>
            <a:endParaRPr lang="pt-BR" sz="1400" dirty="0"/>
          </a:p>
          <a:p>
            <a:pPr algn="ctr"/>
            <a:endParaRPr lang="pt-BR" sz="1400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1957590" y="0"/>
            <a:ext cx="4868214" cy="141667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dirty="0" smtClean="0"/>
              <a:t>MATERIAIS E MÉTODOS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432000" y="1928590"/>
            <a:ext cx="8280000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600" dirty="0" smtClean="0"/>
              <a:t>Buscou-se, junto aos </a:t>
            </a:r>
            <a:r>
              <a:rPr lang="pt-BR" sz="2600" dirty="0"/>
              <a:t>presidentes das associações comunitárias </a:t>
            </a:r>
            <a:r>
              <a:rPr lang="pt-BR" sz="2600" dirty="0" smtClean="0"/>
              <a:t>rurais que administram e operam as SAC, </a:t>
            </a:r>
            <a:r>
              <a:rPr lang="pt-BR" sz="2600" dirty="0"/>
              <a:t>informações sobre: </a:t>
            </a:r>
            <a:endParaRPr lang="pt-BR" sz="2600" dirty="0" smtClean="0"/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600" dirty="0" smtClean="0"/>
              <a:t>o </a:t>
            </a:r>
            <a:r>
              <a:rPr lang="pt-BR" sz="2600" dirty="0"/>
              <a:t>registro público (existência de estatuto e CNPJ</a:t>
            </a:r>
            <a:r>
              <a:rPr lang="pt-BR" sz="2600" dirty="0" smtClean="0"/>
              <a:t>);</a:t>
            </a: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600" dirty="0" smtClean="0"/>
              <a:t>o </a:t>
            </a:r>
            <a:r>
              <a:rPr lang="pt-BR" sz="2600" dirty="0"/>
              <a:t>convênio com a prefeitura</a:t>
            </a:r>
            <a:r>
              <a:rPr lang="pt-BR" sz="2600" dirty="0" smtClean="0"/>
              <a:t>.</a:t>
            </a:r>
            <a:endParaRPr lang="pt-BR" sz="2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28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1957590" y="0"/>
            <a:ext cx="4868214" cy="141667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dirty="0"/>
              <a:t>RESULTADOS/ DISCUSSÃO</a:t>
            </a:r>
          </a:p>
        </p:txBody>
      </p:sp>
      <p:grpSp>
        <p:nvGrpSpPr>
          <p:cNvPr id="38" name="Grupo 37"/>
          <p:cNvGrpSpPr/>
          <p:nvPr/>
        </p:nvGrpSpPr>
        <p:grpSpPr>
          <a:xfrm>
            <a:off x="1054055" y="2299185"/>
            <a:ext cx="7035890" cy="4053125"/>
            <a:chOff x="1054055" y="2045185"/>
            <a:chExt cx="7035890" cy="4053125"/>
          </a:xfrm>
        </p:grpSpPr>
        <p:grpSp>
          <p:nvGrpSpPr>
            <p:cNvPr id="16" name="Grupo 15"/>
            <p:cNvGrpSpPr/>
            <p:nvPr/>
          </p:nvGrpSpPr>
          <p:grpSpPr>
            <a:xfrm>
              <a:off x="1231945" y="3296474"/>
              <a:ext cx="6680111" cy="2584937"/>
              <a:chOff x="1320443" y="3296474"/>
              <a:chExt cx="6680111" cy="2584937"/>
            </a:xfrm>
          </p:grpSpPr>
          <p:sp>
            <p:nvSpPr>
              <p:cNvPr id="9" name="Retângulo 8"/>
              <p:cNvSpPr/>
              <p:nvPr/>
            </p:nvSpPr>
            <p:spPr>
              <a:xfrm>
                <a:off x="1320443" y="3302823"/>
                <a:ext cx="2349500" cy="622300"/>
              </a:xfrm>
              <a:prstGeom prst="rect">
                <a:avLst/>
              </a:prstGeom>
              <a:solidFill>
                <a:srgbClr val="F9FDC7"/>
              </a:solidFill>
              <a:ln>
                <a:solidFill>
                  <a:srgbClr val="F9FDC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600" dirty="0" smtClean="0">
                    <a:solidFill>
                      <a:schemeClr val="tx1"/>
                    </a:solidFill>
                  </a:rPr>
                  <a:t>CORSAN – CONTRATO DE PROGRAMAS</a:t>
                </a:r>
                <a:endParaRPr lang="pt-BR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Retângulo 9"/>
              <p:cNvSpPr/>
              <p:nvPr/>
            </p:nvSpPr>
            <p:spPr>
              <a:xfrm>
                <a:off x="5638354" y="3302823"/>
                <a:ext cx="2349500" cy="622300"/>
              </a:xfrm>
              <a:prstGeom prst="rect">
                <a:avLst/>
              </a:prstGeom>
              <a:solidFill>
                <a:srgbClr val="F9FDC7"/>
              </a:solidFill>
              <a:ln>
                <a:solidFill>
                  <a:srgbClr val="F9FDC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600" dirty="0" smtClean="0">
                    <a:solidFill>
                      <a:schemeClr val="tx1"/>
                    </a:solidFill>
                  </a:rPr>
                  <a:t>SECRETARIA MUNICIPAL DA AGRICULTURA</a:t>
                </a:r>
                <a:endParaRPr lang="pt-BR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Retângulo 10"/>
              <p:cNvSpPr/>
              <p:nvPr/>
            </p:nvSpPr>
            <p:spPr>
              <a:xfrm>
                <a:off x="5651054" y="4316412"/>
                <a:ext cx="2349500" cy="622300"/>
              </a:xfrm>
              <a:prstGeom prst="rect">
                <a:avLst/>
              </a:prstGeom>
              <a:solidFill>
                <a:srgbClr val="F9FDC7"/>
              </a:solidFill>
              <a:ln>
                <a:solidFill>
                  <a:srgbClr val="F9FDC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600" dirty="0" smtClean="0">
                    <a:solidFill>
                      <a:schemeClr val="tx1"/>
                    </a:solidFill>
                  </a:rPr>
                  <a:t>ASSOCIAÇÕES COMUNITÁRIAS</a:t>
                </a:r>
                <a:endParaRPr lang="pt-BR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Retângulo 11"/>
              <p:cNvSpPr/>
              <p:nvPr/>
            </p:nvSpPr>
            <p:spPr>
              <a:xfrm>
                <a:off x="5651054" y="5259111"/>
                <a:ext cx="2349500" cy="622300"/>
              </a:xfrm>
              <a:prstGeom prst="rect">
                <a:avLst/>
              </a:prstGeom>
              <a:solidFill>
                <a:srgbClr val="F9FDC7"/>
              </a:solidFill>
              <a:ln>
                <a:solidFill>
                  <a:srgbClr val="F9FDC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600" dirty="0" smtClean="0">
                    <a:solidFill>
                      <a:schemeClr val="tx1"/>
                    </a:solidFill>
                  </a:rPr>
                  <a:t>SOLUÇÃO ALTERNATIVA COLETIVA (SAC)</a:t>
                </a:r>
                <a:endParaRPr lang="pt-BR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Retângulo 12"/>
              <p:cNvSpPr/>
              <p:nvPr/>
            </p:nvSpPr>
            <p:spPr>
              <a:xfrm>
                <a:off x="1320443" y="4251083"/>
                <a:ext cx="2349500" cy="687629"/>
              </a:xfrm>
              <a:prstGeom prst="rect">
                <a:avLst/>
              </a:prstGeom>
              <a:solidFill>
                <a:srgbClr val="F9FDC7"/>
              </a:solidFill>
              <a:ln>
                <a:solidFill>
                  <a:srgbClr val="F9FDC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600" dirty="0" smtClean="0">
                    <a:solidFill>
                      <a:schemeClr val="tx1"/>
                    </a:solidFill>
                  </a:rPr>
                  <a:t>SISTEMA DE ABASTECIMENTO DE ÁGUA (SAA)</a:t>
                </a:r>
                <a:endParaRPr lang="pt-BR" sz="16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5" name="Conector angulado 14"/>
              <p:cNvCxnSpPr>
                <a:stCxn id="9" idx="0"/>
                <a:endCxn id="10" idx="0"/>
              </p:cNvCxnSpPr>
              <p:nvPr/>
            </p:nvCxnSpPr>
            <p:spPr>
              <a:xfrm rot="5400000" flipH="1" flipV="1">
                <a:off x="4654148" y="1143868"/>
                <a:ext cx="12700" cy="4317911"/>
              </a:xfrm>
              <a:prstGeom prst="bentConnector3">
                <a:avLst>
                  <a:gd name="adj1" fmla="val 1800000"/>
                </a:avLst>
              </a:prstGeom>
              <a:ln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upo 35"/>
            <p:cNvGrpSpPr/>
            <p:nvPr/>
          </p:nvGrpSpPr>
          <p:grpSpPr>
            <a:xfrm>
              <a:off x="1054055" y="2045185"/>
              <a:ext cx="7035890" cy="4053125"/>
              <a:chOff x="1054055" y="2045185"/>
              <a:chExt cx="7035890" cy="4053125"/>
            </a:xfrm>
          </p:grpSpPr>
          <p:sp>
            <p:nvSpPr>
              <p:cNvPr id="8" name="Retângulo 7"/>
              <p:cNvSpPr/>
              <p:nvPr/>
            </p:nvSpPr>
            <p:spPr>
              <a:xfrm>
                <a:off x="3289056" y="2045185"/>
                <a:ext cx="2540000" cy="381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>
                    <a:solidFill>
                      <a:schemeClr val="tx1"/>
                    </a:solidFill>
                  </a:rPr>
                  <a:t>PREFEITURA</a:t>
                </a:r>
                <a:endParaRPr lang="pt-BR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0" name="Conector de seta reta 19"/>
              <p:cNvCxnSpPr>
                <a:stCxn id="9" idx="2"/>
                <a:endCxn id="13" idx="0"/>
              </p:cNvCxnSpPr>
              <p:nvPr/>
            </p:nvCxnSpPr>
            <p:spPr>
              <a:xfrm>
                <a:off x="2406695" y="3925123"/>
                <a:ext cx="0" cy="32596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Conector de seta reta 21"/>
              <p:cNvCxnSpPr>
                <a:stCxn id="10" idx="2"/>
                <a:endCxn id="11" idx="0"/>
              </p:cNvCxnSpPr>
              <p:nvPr/>
            </p:nvCxnSpPr>
            <p:spPr>
              <a:xfrm>
                <a:off x="6724606" y="3925123"/>
                <a:ext cx="12700" cy="39128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Conector de seta reta 23"/>
              <p:cNvCxnSpPr>
                <a:stCxn id="11" idx="2"/>
                <a:endCxn id="12" idx="0"/>
              </p:cNvCxnSpPr>
              <p:nvPr/>
            </p:nvCxnSpPr>
            <p:spPr>
              <a:xfrm>
                <a:off x="6737306" y="4938712"/>
                <a:ext cx="0" cy="32039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5" name="Retângulo 24"/>
              <p:cNvSpPr/>
              <p:nvPr/>
            </p:nvSpPr>
            <p:spPr>
              <a:xfrm>
                <a:off x="1054055" y="2660171"/>
                <a:ext cx="3429000" cy="3438139"/>
              </a:xfrm>
              <a:prstGeom prst="rect">
                <a:avLst/>
              </a:prstGeom>
              <a:noFill/>
              <a:ln>
                <a:solidFill>
                  <a:schemeClr val="accent4">
                    <a:lumMod val="75000"/>
                  </a:schemeClr>
                </a:solidFill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6" name="Retângulo 25"/>
              <p:cNvSpPr/>
              <p:nvPr/>
            </p:nvSpPr>
            <p:spPr>
              <a:xfrm>
                <a:off x="4660945" y="2660171"/>
                <a:ext cx="3429000" cy="3438139"/>
              </a:xfrm>
              <a:prstGeom prst="rect">
                <a:avLst/>
              </a:prstGeom>
              <a:noFill/>
              <a:ln>
                <a:solidFill>
                  <a:schemeClr val="accent4">
                    <a:lumMod val="75000"/>
                  </a:schemeClr>
                </a:solidFill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2" name="CaixaDeTexto 31"/>
              <p:cNvSpPr txBox="1"/>
              <p:nvPr/>
            </p:nvSpPr>
            <p:spPr>
              <a:xfrm>
                <a:off x="1231945" y="2712131"/>
                <a:ext cx="2755855" cy="3821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dirty="0" smtClean="0"/>
                  <a:t>ZONA URBANA</a:t>
                </a:r>
                <a:endParaRPr lang="pt-BR" dirty="0"/>
              </a:p>
            </p:txBody>
          </p:sp>
          <p:sp>
            <p:nvSpPr>
              <p:cNvPr id="33" name="CaixaDeTexto 32"/>
              <p:cNvSpPr txBox="1"/>
              <p:nvPr/>
            </p:nvSpPr>
            <p:spPr>
              <a:xfrm>
                <a:off x="5181601" y="2720651"/>
                <a:ext cx="2717755" cy="3753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dirty="0" smtClean="0"/>
                  <a:t>ZONA RURAL</a:t>
                </a:r>
                <a:endParaRPr lang="pt-BR" dirty="0"/>
              </a:p>
            </p:txBody>
          </p:sp>
          <p:cxnSp>
            <p:nvCxnSpPr>
              <p:cNvPr id="35" name="Conector de seta reta 34"/>
              <p:cNvCxnSpPr>
                <a:stCxn id="8" idx="2"/>
              </p:cNvCxnSpPr>
              <p:nvPr/>
            </p:nvCxnSpPr>
            <p:spPr>
              <a:xfrm>
                <a:off x="4559056" y="2426185"/>
                <a:ext cx="0" cy="66808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9" name="Retângulo 38"/>
          <p:cNvSpPr/>
          <p:nvPr/>
        </p:nvSpPr>
        <p:spPr>
          <a:xfrm>
            <a:off x="0" y="1416677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 smtClean="0"/>
              <a:t>Estrutura organizacional atual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65784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480</TotalTime>
  <Words>916</Words>
  <Application>Microsoft Office PowerPoint</Application>
  <PresentationFormat>Apresentação na tela (4:3)</PresentationFormat>
  <Paragraphs>195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Tema do Office</vt:lpstr>
      <vt:lpstr>PROPOSTA PARA REESTRUTURAÇÃO DO MODELO DE GESTÃO DO SERVIÇO PÚBLICO DE ABASTECIMENTO DE ÁGUA NA ZONA RURAL DO MUNICÍPIO DE LAGOÃO/RS.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Paulo Scalize</dc:creator>
  <cp:lastModifiedBy>Filipe</cp:lastModifiedBy>
  <cp:revision>50</cp:revision>
  <dcterms:created xsi:type="dcterms:W3CDTF">2017-05-30T09:26:55Z</dcterms:created>
  <dcterms:modified xsi:type="dcterms:W3CDTF">2017-06-20T22:20:31Z</dcterms:modified>
</cp:coreProperties>
</file>