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60" r:id="rId4"/>
    <p:sldId id="262" r:id="rId5"/>
    <p:sldId id="286" r:id="rId6"/>
    <p:sldId id="268" r:id="rId7"/>
    <p:sldId id="269" r:id="rId8"/>
    <p:sldId id="270" r:id="rId9"/>
    <p:sldId id="271" r:id="rId10"/>
    <p:sldId id="272" r:id="rId11"/>
    <p:sldId id="281" r:id="rId12"/>
    <p:sldId id="275" r:id="rId13"/>
    <p:sldId id="287" r:id="rId14"/>
    <p:sldId id="288" r:id="rId15"/>
    <p:sldId id="277" r:id="rId16"/>
    <p:sldId id="28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CC7709-5867-4196-88FE-BC683A11CA4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7ED17DB-E1DA-4B61-B365-F4629479A4EE}">
      <dgm:prSet phldrT="[Texto]"/>
      <dgm:spPr/>
      <dgm:t>
        <a:bodyPr/>
        <a:lstStyle/>
        <a:p>
          <a:r>
            <a:rPr lang="pt-BR" dirty="0" smtClean="0"/>
            <a:t>Educação</a:t>
          </a:r>
          <a:endParaRPr lang="pt-BR" dirty="0"/>
        </a:p>
      </dgm:t>
    </dgm:pt>
    <dgm:pt modelId="{A9510039-646B-4AFE-9929-C2B33712F290}" type="parTrans" cxnId="{A925C43E-594F-42A2-9298-8F54FD547437}">
      <dgm:prSet/>
      <dgm:spPr/>
      <dgm:t>
        <a:bodyPr/>
        <a:lstStyle/>
        <a:p>
          <a:endParaRPr lang="pt-BR"/>
        </a:p>
      </dgm:t>
    </dgm:pt>
    <dgm:pt modelId="{A41EC52B-4E4D-499F-9C5F-D75400FE09A0}" type="sibTrans" cxnId="{A925C43E-594F-42A2-9298-8F54FD547437}">
      <dgm:prSet/>
      <dgm:spPr/>
      <dgm:t>
        <a:bodyPr/>
        <a:lstStyle/>
        <a:p>
          <a:endParaRPr lang="pt-BR"/>
        </a:p>
      </dgm:t>
    </dgm:pt>
    <dgm:pt modelId="{2B2A5F25-B246-4E47-BAF0-DA66645D0B6E}">
      <dgm:prSet phldrT="[Texto]" custT="1"/>
      <dgm:spPr/>
      <dgm:t>
        <a:bodyPr/>
        <a:lstStyle/>
        <a:p>
          <a:r>
            <a:rPr lang="pt-BR" sz="2000" dirty="0" smtClean="0"/>
            <a:t>Compromisso social</a:t>
          </a:r>
          <a:endParaRPr lang="pt-BR" sz="2000" dirty="0"/>
        </a:p>
      </dgm:t>
    </dgm:pt>
    <dgm:pt modelId="{57437C1F-0E55-47BD-8452-7FE31860985B}" type="parTrans" cxnId="{E9EBFA3F-E00E-4440-8B72-6876AFE0A417}">
      <dgm:prSet/>
      <dgm:spPr/>
      <dgm:t>
        <a:bodyPr/>
        <a:lstStyle/>
        <a:p>
          <a:endParaRPr lang="pt-BR"/>
        </a:p>
      </dgm:t>
    </dgm:pt>
    <dgm:pt modelId="{7AC1C396-0021-4682-AF8D-4F59E4EC8A38}" type="sibTrans" cxnId="{E9EBFA3F-E00E-4440-8B72-6876AFE0A417}">
      <dgm:prSet/>
      <dgm:spPr/>
      <dgm:t>
        <a:bodyPr/>
        <a:lstStyle/>
        <a:p>
          <a:endParaRPr lang="pt-BR"/>
        </a:p>
      </dgm:t>
    </dgm:pt>
    <dgm:pt modelId="{887685AD-8C46-41F5-BFE0-816513B0D27E}">
      <dgm:prSet phldrT="[Texto]" custT="1"/>
      <dgm:spPr/>
      <dgm:t>
        <a:bodyPr/>
        <a:lstStyle/>
        <a:p>
          <a:r>
            <a:rPr lang="pt-BR" sz="2000" dirty="0" smtClean="0"/>
            <a:t>Complementariedade dos setores</a:t>
          </a:r>
          <a:endParaRPr lang="pt-BR" sz="2000" dirty="0"/>
        </a:p>
      </dgm:t>
    </dgm:pt>
    <dgm:pt modelId="{594A4684-D32C-4BE8-9896-56654C805568}" type="parTrans" cxnId="{CB1EF97E-0004-46BF-A636-E60260263867}">
      <dgm:prSet/>
      <dgm:spPr/>
      <dgm:t>
        <a:bodyPr/>
        <a:lstStyle/>
        <a:p>
          <a:endParaRPr lang="pt-BR"/>
        </a:p>
      </dgm:t>
    </dgm:pt>
    <dgm:pt modelId="{5485ABE5-2E99-4F9E-8409-50445FF59B7D}" type="sibTrans" cxnId="{CB1EF97E-0004-46BF-A636-E60260263867}">
      <dgm:prSet/>
      <dgm:spPr/>
      <dgm:t>
        <a:bodyPr/>
        <a:lstStyle/>
        <a:p>
          <a:endParaRPr lang="pt-BR"/>
        </a:p>
      </dgm:t>
    </dgm:pt>
    <dgm:pt modelId="{62954DEC-028A-44D7-9C27-EFFB9116DBDC}">
      <dgm:prSet phldrT="[Texto]" custT="1"/>
      <dgm:spPr/>
      <dgm:t>
        <a:bodyPr/>
        <a:lstStyle/>
        <a:p>
          <a:r>
            <a:rPr lang="pt-BR" sz="2000" dirty="0" smtClean="0"/>
            <a:t>Formação integral</a:t>
          </a:r>
          <a:endParaRPr lang="pt-BR" sz="2000" dirty="0"/>
        </a:p>
      </dgm:t>
    </dgm:pt>
    <dgm:pt modelId="{0DE3BF4F-AB3F-4381-B7B6-1995017ED459}" type="parTrans" cxnId="{33B1BAF2-7BF2-4B91-9A07-F28EB1D1C1F7}">
      <dgm:prSet/>
      <dgm:spPr/>
      <dgm:t>
        <a:bodyPr/>
        <a:lstStyle/>
        <a:p>
          <a:endParaRPr lang="pt-BR"/>
        </a:p>
      </dgm:t>
    </dgm:pt>
    <dgm:pt modelId="{BE022C84-BC5D-471B-A745-253815C370BE}" type="sibTrans" cxnId="{33B1BAF2-7BF2-4B91-9A07-F28EB1D1C1F7}">
      <dgm:prSet/>
      <dgm:spPr/>
      <dgm:t>
        <a:bodyPr/>
        <a:lstStyle/>
        <a:p>
          <a:endParaRPr lang="pt-BR"/>
        </a:p>
      </dgm:t>
    </dgm:pt>
    <dgm:pt modelId="{A11886C1-858E-428B-A4EF-46D91C161C27}">
      <dgm:prSet phldrT="[Texto]" custT="1"/>
      <dgm:spPr/>
      <dgm:t>
        <a:bodyPr/>
        <a:lstStyle/>
        <a:p>
          <a:r>
            <a:rPr lang="pt-BR" sz="2000" dirty="0" smtClean="0"/>
            <a:t>Consciência ecológica</a:t>
          </a:r>
          <a:endParaRPr lang="pt-BR" sz="2000" dirty="0"/>
        </a:p>
      </dgm:t>
    </dgm:pt>
    <dgm:pt modelId="{AD6F15C3-823C-4D95-A0F1-8B959FB4581B}" type="parTrans" cxnId="{02A41C71-4501-4D76-BDCB-ADBBAF3EE534}">
      <dgm:prSet/>
      <dgm:spPr/>
      <dgm:t>
        <a:bodyPr/>
        <a:lstStyle/>
        <a:p>
          <a:endParaRPr lang="pt-BR"/>
        </a:p>
      </dgm:t>
    </dgm:pt>
    <dgm:pt modelId="{54173F97-3120-42EE-8491-683098FA9AD8}" type="sibTrans" cxnId="{02A41C71-4501-4D76-BDCB-ADBBAF3EE534}">
      <dgm:prSet/>
      <dgm:spPr/>
      <dgm:t>
        <a:bodyPr/>
        <a:lstStyle/>
        <a:p>
          <a:endParaRPr lang="pt-BR"/>
        </a:p>
      </dgm:t>
    </dgm:pt>
    <dgm:pt modelId="{4CE9B75A-84A6-46BC-A009-602DB9375E4A}" type="pres">
      <dgm:prSet presAssocID="{6ACC7709-5867-4196-88FE-BC683A11CA4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AB176A4-8290-4396-9D79-485526B4D584}" type="pres">
      <dgm:prSet presAssocID="{6ACC7709-5867-4196-88FE-BC683A11CA4F}" presName="radial" presStyleCnt="0">
        <dgm:presLayoutVars>
          <dgm:animLvl val="ctr"/>
        </dgm:presLayoutVars>
      </dgm:prSet>
      <dgm:spPr/>
    </dgm:pt>
    <dgm:pt modelId="{9C457612-EB75-4A79-863A-E1351515D256}" type="pres">
      <dgm:prSet presAssocID="{37ED17DB-E1DA-4B61-B365-F4629479A4EE}" presName="centerShape" presStyleLbl="vennNode1" presStyleIdx="0" presStyleCnt="5"/>
      <dgm:spPr/>
      <dgm:t>
        <a:bodyPr/>
        <a:lstStyle/>
        <a:p>
          <a:endParaRPr lang="pt-BR"/>
        </a:p>
      </dgm:t>
    </dgm:pt>
    <dgm:pt modelId="{49C3DCC8-4CC1-46DE-8EF6-A258BA42ECBD}" type="pres">
      <dgm:prSet presAssocID="{2B2A5F25-B246-4E47-BAF0-DA66645D0B6E}" presName="node" presStyleLbl="vennNode1" presStyleIdx="1" presStyleCnt="5" custScaleX="183561" custScaleY="118196" custRadScaleRad="72645" custRadScaleInc="112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EEA258-C595-4972-871E-D45FAEE92FD8}" type="pres">
      <dgm:prSet presAssocID="{887685AD-8C46-41F5-BFE0-816513B0D27E}" presName="node" presStyleLbl="vennNode1" presStyleIdx="2" presStyleCnt="5" custScaleX="288900" custRadScaleRad="164230" custRadScaleInc="-302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27BE4F-A10F-4D99-B39C-17FE86EDD0BC}" type="pres">
      <dgm:prSet presAssocID="{62954DEC-028A-44D7-9C27-EFFB9116DBDC}" presName="node" presStyleLbl="vennNode1" presStyleIdx="3" presStyleCnt="5" custScaleX="200031" custScaleY="115746" custRadScaleRad="66977" custRadScaleInc="-196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F9CE4B-4DBC-400A-B58C-1C7D8CC772AD}" type="pres">
      <dgm:prSet presAssocID="{A11886C1-858E-428B-A4EF-46D91C161C27}" presName="node" presStyleLbl="vennNode1" presStyleIdx="4" presStyleCnt="5" custScaleX="223591" custRadScaleRad="142955" custRadScaleInc="383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CEFF1AB-0305-4760-964E-DBBAC1906201}" type="presOf" srcId="{A11886C1-858E-428B-A4EF-46D91C161C27}" destId="{C5F9CE4B-4DBC-400A-B58C-1C7D8CC772AD}" srcOrd="0" destOrd="0" presId="urn:microsoft.com/office/officeart/2005/8/layout/radial3"/>
    <dgm:cxn modelId="{02A41C71-4501-4D76-BDCB-ADBBAF3EE534}" srcId="{37ED17DB-E1DA-4B61-B365-F4629479A4EE}" destId="{A11886C1-858E-428B-A4EF-46D91C161C27}" srcOrd="3" destOrd="0" parTransId="{AD6F15C3-823C-4D95-A0F1-8B959FB4581B}" sibTransId="{54173F97-3120-42EE-8491-683098FA9AD8}"/>
    <dgm:cxn modelId="{A925C43E-594F-42A2-9298-8F54FD547437}" srcId="{6ACC7709-5867-4196-88FE-BC683A11CA4F}" destId="{37ED17DB-E1DA-4B61-B365-F4629479A4EE}" srcOrd="0" destOrd="0" parTransId="{A9510039-646B-4AFE-9929-C2B33712F290}" sibTransId="{A41EC52B-4E4D-499F-9C5F-D75400FE09A0}"/>
    <dgm:cxn modelId="{E9EBFA3F-E00E-4440-8B72-6876AFE0A417}" srcId="{37ED17DB-E1DA-4B61-B365-F4629479A4EE}" destId="{2B2A5F25-B246-4E47-BAF0-DA66645D0B6E}" srcOrd="0" destOrd="0" parTransId="{57437C1F-0E55-47BD-8452-7FE31860985B}" sibTransId="{7AC1C396-0021-4682-AF8D-4F59E4EC8A38}"/>
    <dgm:cxn modelId="{CB1EF97E-0004-46BF-A636-E60260263867}" srcId="{37ED17DB-E1DA-4B61-B365-F4629479A4EE}" destId="{887685AD-8C46-41F5-BFE0-816513B0D27E}" srcOrd="1" destOrd="0" parTransId="{594A4684-D32C-4BE8-9896-56654C805568}" sibTransId="{5485ABE5-2E99-4F9E-8409-50445FF59B7D}"/>
    <dgm:cxn modelId="{4429D913-BB56-498A-B320-635AD25DFB47}" type="presOf" srcId="{887685AD-8C46-41F5-BFE0-816513B0D27E}" destId="{01EEA258-C595-4972-871E-D45FAEE92FD8}" srcOrd="0" destOrd="0" presId="urn:microsoft.com/office/officeart/2005/8/layout/radial3"/>
    <dgm:cxn modelId="{DA47A8BF-F26A-4219-8CCD-98E214A12B33}" type="presOf" srcId="{62954DEC-028A-44D7-9C27-EFFB9116DBDC}" destId="{9C27BE4F-A10F-4D99-B39C-17FE86EDD0BC}" srcOrd="0" destOrd="0" presId="urn:microsoft.com/office/officeart/2005/8/layout/radial3"/>
    <dgm:cxn modelId="{03688A2F-E070-4D25-B782-4F8D451E773F}" type="presOf" srcId="{6ACC7709-5867-4196-88FE-BC683A11CA4F}" destId="{4CE9B75A-84A6-46BC-A009-602DB9375E4A}" srcOrd="0" destOrd="0" presId="urn:microsoft.com/office/officeart/2005/8/layout/radial3"/>
    <dgm:cxn modelId="{FBB1E9A7-687D-42F1-B096-33802548F483}" type="presOf" srcId="{2B2A5F25-B246-4E47-BAF0-DA66645D0B6E}" destId="{49C3DCC8-4CC1-46DE-8EF6-A258BA42ECBD}" srcOrd="0" destOrd="0" presId="urn:microsoft.com/office/officeart/2005/8/layout/radial3"/>
    <dgm:cxn modelId="{5F10606A-9457-4A7F-98FD-6EE8CE5DFCA1}" type="presOf" srcId="{37ED17DB-E1DA-4B61-B365-F4629479A4EE}" destId="{9C457612-EB75-4A79-863A-E1351515D256}" srcOrd="0" destOrd="0" presId="urn:microsoft.com/office/officeart/2005/8/layout/radial3"/>
    <dgm:cxn modelId="{33B1BAF2-7BF2-4B91-9A07-F28EB1D1C1F7}" srcId="{37ED17DB-E1DA-4B61-B365-F4629479A4EE}" destId="{62954DEC-028A-44D7-9C27-EFFB9116DBDC}" srcOrd="2" destOrd="0" parTransId="{0DE3BF4F-AB3F-4381-B7B6-1995017ED459}" sibTransId="{BE022C84-BC5D-471B-A745-253815C370BE}"/>
    <dgm:cxn modelId="{F81BC03C-FDE1-4539-A32C-D98B54CB6E1F}" type="presParOf" srcId="{4CE9B75A-84A6-46BC-A009-602DB9375E4A}" destId="{8AB176A4-8290-4396-9D79-485526B4D584}" srcOrd="0" destOrd="0" presId="urn:microsoft.com/office/officeart/2005/8/layout/radial3"/>
    <dgm:cxn modelId="{4C81CE55-902A-44DD-8D76-E12137934775}" type="presParOf" srcId="{8AB176A4-8290-4396-9D79-485526B4D584}" destId="{9C457612-EB75-4A79-863A-E1351515D256}" srcOrd="0" destOrd="0" presId="urn:microsoft.com/office/officeart/2005/8/layout/radial3"/>
    <dgm:cxn modelId="{066FF12C-9B51-4CAA-8E47-DF616B85E875}" type="presParOf" srcId="{8AB176A4-8290-4396-9D79-485526B4D584}" destId="{49C3DCC8-4CC1-46DE-8EF6-A258BA42ECBD}" srcOrd="1" destOrd="0" presId="urn:microsoft.com/office/officeart/2005/8/layout/radial3"/>
    <dgm:cxn modelId="{C02747F2-BDE8-4DBE-86EB-8710F312C5EF}" type="presParOf" srcId="{8AB176A4-8290-4396-9D79-485526B4D584}" destId="{01EEA258-C595-4972-871E-D45FAEE92FD8}" srcOrd="2" destOrd="0" presId="urn:microsoft.com/office/officeart/2005/8/layout/radial3"/>
    <dgm:cxn modelId="{B7D82340-090C-4BDE-8A53-DD37806D2FB5}" type="presParOf" srcId="{8AB176A4-8290-4396-9D79-485526B4D584}" destId="{9C27BE4F-A10F-4D99-B39C-17FE86EDD0BC}" srcOrd="3" destOrd="0" presId="urn:microsoft.com/office/officeart/2005/8/layout/radial3"/>
    <dgm:cxn modelId="{8CBEBE1F-357C-40AD-B24B-5A279888B2D6}" type="presParOf" srcId="{8AB176A4-8290-4396-9D79-485526B4D584}" destId="{C5F9CE4B-4DBC-400A-B58C-1C7D8CC772AD}" srcOrd="4" destOrd="0" presId="urn:microsoft.com/office/officeart/2005/8/layout/radial3"/>
  </dgm:cxnLst>
  <dgm:bg/>
  <dgm:whole>
    <a:ln w="9525"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22" y="281353"/>
            <a:ext cx="11504278" cy="427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2922" y="375137"/>
            <a:ext cx="11562894" cy="2286001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   </a:t>
            </a:r>
            <a:r>
              <a:rPr lang="pt-BR" sz="4400" b="1" dirty="0" err="1" smtClean="0"/>
              <a:t>EFETIvidade</a:t>
            </a:r>
            <a:r>
              <a:rPr lang="pt-BR" sz="4400" b="1" dirty="0" smtClean="0"/>
              <a:t> da participação NA POLÍTICA de saneamento básico: planejamento e controle social.</a:t>
            </a:r>
            <a:endParaRPr lang="pt-BR" sz="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22" y="4911968"/>
            <a:ext cx="1633447" cy="96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39" y="4911968"/>
            <a:ext cx="1254369" cy="96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3" y="4911968"/>
            <a:ext cx="1678518" cy="966053"/>
          </a:xfrm>
          <a:prstGeom prst="rect">
            <a:avLst/>
          </a:prstGeom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6308035" y="4638921"/>
            <a:ext cx="9448799" cy="1741851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Pref. 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/>
              <a:t>José </a:t>
            </a:r>
            <a:r>
              <a:rPr lang="pt-BR" b="1" dirty="0" smtClean="0"/>
              <a:t>de Ribamar carvalho</a:t>
            </a:r>
          </a:p>
          <a:p>
            <a:r>
              <a:rPr lang="pt-BR" b="1" dirty="0" smtClean="0">
                <a:solidFill>
                  <a:srgbClr val="0070C0"/>
                </a:solidFill>
              </a:rPr>
              <a:t>Diretor </a:t>
            </a:r>
            <a:r>
              <a:rPr lang="pt-BR" b="1" dirty="0" err="1" smtClean="0">
                <a:solidFill>
                  <a:srgbClr val="0070C0"/>
                </a:solidFill>
              </a:rPr>
              <a:t>saae</a:t>
            </a:r>
            <a:r>
              <a:rPr lang="pt-BR" b="1" dirty="0" smtClean="0"/>
              <a:t>: </a:t>
            </a:r>
            <a:r>
              <a:rPr lang="pt-BR" b="1" dirty="0" smtClean="0"/>
              <a:t> </a:t>
            </a:r>
            <a:r>
              <a:rPr lang="pt-BR" b="1" dirty="0" err="1" smtClean="0"/>
              <a:t>joão</a:t>
            </a:r>
            <a:r>
              <a:rPr lang="pt-BR" b="1" dirty="0" smtClean="0"/>
              <a:t> </a:t>
            </a:r>
            <a:r>
              <a:rPr lang="pt-BR" b="1" dirty="0" smtClean="0"/>
              <a:t>lima</a:t>
            </a:r>
          </a:p>
          <a:p>
            <a:r>
              <a:rPr lang="pt-BR" b="1" dirty="0" smtClean="0">
                <a:solidFill>
                  <a:srgbClr val="0070C0"/>
                </a:solidFill>
              </a:rPr>
              <a:t>Sec. Educação</a:t>
            </a:r>
            <a:r>
              <a:rPr lang="pt-BR" b="1" dirty="0" smtClean="0"/>
              <a:t>: </a:t>
            </a:r>
            <a:r>
              <a:rPr lang="pt-BR" b="1" dirty="0" smtClean="0"/>
              <a:t> conceição </a:t>
            </a:r>
            <a:r>
              <a:rPr lang="pt-BR" b="1" dirty="0" smtClean="0"/>
              <a:t>lima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14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57D2466-54BB-4F58-8C0E-639725E46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52" y="487270"/>
            <a:ext cx="10031896" cy="634498"/>
          </a:xfrm>
        </p:spPr>
        <p:txBody>
          <a:bodyPr>
            <a:noAutofit/>
          </a:bodyPr>
          <a:lstStyle/>
          <a:p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 Municipal Milton </a:t>
            </a:r>
            <a:r>
              <a:rPr lang="pt-B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Soldani</a:t>
            </a:r>
            <a:endParaRPr lang="pt-B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F9006929-9BFE-4350-B214-9D2D2F23E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0069" y="2121878"/>
            <a:ext cx="5158325" cy="4728766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2310853A-D890-4196-801A-E3037A779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20" y="2121877"/>
            <a:ext cx="5683679" cy="473612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B5BBD484-7EAB-4248-8E61-161578AC7B40}"/>
              </a:ext>
            </a:extLst>
          </p:cNvPr>
          <p:cNvSpPr/>
          <p:nvPr/>
        </p:nvSpPr>
        <p:spPr>
          <a:xfrm>
            <a:off x="1032482" y="1349681"/>
            <a:ext cx="6561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Projeto: Água: Minha existência depende dela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1228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503D69-E5ED-43F8-88FF-E0B260A2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56104"/>
            <a:ext cx="9603275" cy="85200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 Municipal </a:t>
            </a:r>
            <a:r>
              <a:rPr lang="pt-B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HILSON BONA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D082DBB0-828D-4C84-9AC8-02C0A7D25667}"/>
              </a:ext>
            </a:extLst>
          </p:cNvPr>
          <p:cNvSpPr txBox="1"/>
          <p:nvPr/>
        </p:nvSpPr>
        <p:spPr>
          <a:xfrm>
            <a:off x="1451579" y="1381087"/>
            <a:ext cx="669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Pense bem, enquanto tem!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E4B3F0BC-BE32-474D-8E20-CF0377614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2340709"/>
            <a:ext cx="5207085" cy="37778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91DBC253-C073-4748-9BBF-B36E2593E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511" y="2391506"/>
            <a:ext cx="5406887" cy="372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D8FA8E-AAA8-41FB-B399-7FB2FCD9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" y="81101"/>
            <a:ext cx="12046226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 Municipal </a:t>
            </a:r>
            <a:r>
              <a:rPr lang="pt-B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Linoca</a:t>
            </a:r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Gayoso</a:t>
            </a:r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CASTELO BRANCO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30419797-D410-4346-B338-196E9284B446}"/>
              </a:ext>
            </a:extLst>
          </p:cNvPr>
          <p:cNvSpPr txBox="1"/>
          <p:nvPr/>
        </p:nvSpPr>
        <p:spPr>
          <a:xfrm>
            <a:off x="490330" y="1294174"/>
            <a:ext cx="113041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 água limpa na água fria: Contaminação de lençóis freáticos em zona rural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0062F71D-F5B2-47BA-90F2-D6D67AC6F79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6" y="2032838"/>
            <a:ext cx="5817940" cy="4036658"/>
          </a:xfrm>
          <a:prstGeom prst="rect">
            <a:avLst/>
          </a:prstGeom>
        </p:spPr>
      </p:pic>
      <p:pic>
        <p:nvPicPr>
          <p:cNvPr id="9" name="Espaço Reservado para Conteúdo 8">
            <a:extLst>
              <a:ext uri="{FF2B5EF4-FFF2-40B4-BE49-F238E27FC236}">
                <a16:creationId xmlns="" xmlns:a16="http://schemas.microsoft.com/office/drawing/2014/main" id="{AFA4A89D-CC91-42B9-974F-8A50BD28FFE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6342" y="2032838"/>
            <a:ext cx="5155328" cy="40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647" y="218365"/>
            <a:ext cx="10503870" cy="719481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Escola municipal </a:t>
            </a:r>
            <a:r>
              <a:rPr lang="pt-BR" sz="40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josé</a:t>
            </a:r>
            <a:r>
              <a:rPr lang="pt-BR" sz="4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neves</a:t>
            </a:r>
            <a:endParaRPr lang="pt-BR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51579" y="1336432"/>
            <a:ext cx="9603275" cy="4129914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PROJETO:  ÁGUA, FONTE NOSSA DE  CADA DIA.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84" y="2060453"/>
            <a:ext cx="4249737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06" y="2036641"/>
            <a:ext cx="535305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6154" y="192699"/>
            <a:ext cx="10691447" cy="639639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Escola municipal </a:t>
            </a:r>
            <a:r>
              <a:rPr lang="pt-BR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josé</a:t>
            </a:r>
            <a:r>
              <a:rPr lang="pt-BR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neves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262" y="1383323"/>
            <a:ext cx="10832123" cy="4571999"/>
          </a:xfrm>
        </p:spPr>
        <p:txBody>
          <a:bodyPr>
            <a:normAutofit/>
          </a:bodyPr>
          <a:lstStyle/>
          <a:p>
            <a:r>
              <a:rPr lang="pt-BR" sz="2400" b="1" dirty="0"/>
              <a:t>PROJETO:  ÁGUA, FONTE NOSSA DE  CADA DIA.</a:t>
            </a:r>
          </a:p>
          <a:p>
            <a:endParaRPr lang="pt-BR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986329"/>
            <a:ext cx="4303713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68" y="2060148"/>
            <a:ext cx="4536831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DF21F8-40AA-4151-87DC-A1304A1F9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461689"/>
            <a:ext cx="11926956" cy="571980"/>
          </a:xfrm>
        </p:spPr>
        <p:txBody>
          <a:bodyPr>
            <a:normAutofit fontScale="90000"/>
          </a:bodyPr>
          <a:lstStyle/>
          <a:p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 Municipal Mano Castelo Branco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7" y="2086708"/>
            <a:ext cx="4541206" cy="40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47" y="2086708"/>
            <a:ext cx="4595446" cy="403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4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45951E7-1874-4E4D-8B1D-6FCCEEE65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338" y="31838"/>
            <a:ext cx="8651631" cy="341740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6500" b="1" dirty="0" smtClean="0">
                <a:solidFill>
                  <a:schemeClr val="accent4">
                    <a:lumMod val="50000"/>
                  </a:schemeClr>
                </a:solidFill>
                <a:latin typeface="Edwardian Script ITC" panose="030303020407070D0804" pitchFamily="66" charset="0"/>
                <a:cs typeface="Times New Roman" panose="02020603050405020304" pitchFamily="18" charset="0"/>
              </a:rPr>
              <a:t>Educação, um sonho possível!</a:t>
            </a:r>
          </a:p>
          <a:p>
            <a:pPr marL="0" indent="0" algn="ctr">
              <a:buNone/>
            </a:pPr>
            <a:endParaRPr lang="pt-BR" sz="6500" b="1" dirty="0" smtClean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BR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OBRIGADA!</a:t>
            </a:r>
          </a:p>
          <a:p>
            <a:pPr marL="0" indent="0" algn="ctr">
              <a:buNone/>
            </a:pPr>
            <a:endParaRPr lang="pt-BR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1" y="4039899"/>
            <a:ext cx="3484195" cy="197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338" y="4039899"/>
            <a:ext cx="3598119" cy="197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71" y="4039898"/>
            <a:ext cx="3434152" cy="197649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87104" y="3261812"/>
            <a:ext cx="6578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j.lima20@Hotmail.com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260612" y="326181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conceicaodipre@yahoo.com.br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307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1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7544" y="164124"/>
            <a:ext cx="10128733" cy="785446"/>
          </a:xfrm>
          <a:ln w="9525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CAMPO MAIOR -PIAUÍ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2033" y="973020"/>
            <a:ext cx="11371379" cy="489364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 smtClean="0"/>
              <a:t>POPULAÇÃO: 46.082 habitantes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IDH:0,656 ( 7º no ranking estadual dos municípios)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ECONOMIA: </a:t>
            </a:r>
            <a:r>
              <a:rPr lang="pt-BR" sz="2400" dirty="0"/>
              <a:t>Sua economia está baseada principalmente na atividade comercial</a:t>
            </a:r>
            <a:r>
              <a:rPr lang="pt-BR" sz="2400" dirty="0" smtClean="0"/>
              <a:t>, agricultura</a:t>
            </a:r>
            <a:r>
              <a:rPr lang="pt-BR" sz="2400" dirty="0"/>
              <a:t>, pecuária e </a:t>
            </a:r>
            <a:r>
              <a:rPr lang="pt-BR" sz="2400" dirty="0" smtClean="0"/>
              <a:t>extrativismo.</a:t>
            </a:r>
          </a:p>
          <a:p>
            <a:pPr algn="ctr"/>
            <a:r>
              <a:rPr lang="pt-BR" sz="2400" b="1" u="sng" dirty="0" smtClean="0"/>
              <a:t>SAAE</a:t>
            </a:r>
          </a:p>
          <a:p>
            <a:pPr algn="ctr"/>
            <a:endParaRPr lang="pt-BR" sz="2400" b="1" u="sng" dirty="0" smtClean="0"/>
          </a:p>
          <a:p>
            <a:r>
              <a:rPr lang="pt-BR" sz="2400" dirty="0" smtClean="0"/>
              <a:t>TOTAL DE LIGAÇÕES:15.156</a:t>
            </a:r>
          </a:p>
          <a:p>
            <a:endParaRPr lang="pt-BR" sz="2400" dirty="0"/>
          </a:p>
          <a:p>
            <a:pPr algn="ctr"/>
            <a:r>
              <a:rPr lang="pt-BR" sz="2400" b="1" u="sng" dirty="0" smtClean="0"/>
              <a:t>EDUCAÇÃO</a:t>
            </a:r>
          </a:p>
          <a:p>
            <a:r>
              <a:rPr lang="pt-BR" sz="2400" dirty="0" smtClean="0"/>
              <a:t>ESCOLAS: 27</a:t>
            </a:r>
          </a:p>
          <a:p>
            <a:r>
              <a:rPr lang="pt-BR" sz="2400" dirty="0" smtClean="0"/>
              <a:t>ALUNOS MATRICULADOS: 9.582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678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6779" y="359042"/>
            <a:ext cx="9603275" cy="766373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Controle social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716" y="1969476"/>
            <a:ext cx="11873947" cy="3974123"/>
          </a:xfrm>
          <a:ln w="952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Segundo 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Carvalho (2010), controle social é a expressão de uso recente e corresponde a uma moderna compreensão de relação Estado-sociedade, onde a esta cabe estabelecer práticas de vigilância e </a:t>
            </a:r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controle.</a:t>
            </a:r>
            <a:endParaRPr lang="pt-B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5394" y="230088"/>
            <a:ext cx="9603275" cy="778097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EFETIVidade</a:t>
            </a:r>
            <a:endParaRPr lang="pt-B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5043" y="2015732"/>
            <a:ext cx="11502886" cy="4037749"/>
          </a:xfrm>
          <a:ln w="952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alt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Sendo  estabelecido um padrão de vínculo entre os vértices, que representam as diversas políticas e passe a existir uma dinâmica criativa, construtiva, de parceria e cooperação a favor do saneamento básico, ocorre a efetivação da  complementaridade entre os setores, planos e ações, tendo como elo a educação ambiental e como combustível a participação.</a:t>
            </a:r>
          </a:p>
          <a:p>
            <a:pPr marL="0" indent="0">
              <a:buNone/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9497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5785" y="180976"/>
            <a:ext cx="10433538" cy="920994"/>
          </a:xfrm>
          <a:ln w="952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3600" b="1" dirty="0" smtClean="0"/>
              <a:t>Saneamento básico é uma questão de educação!</a:t>
            </a:r>
            <a:endParaRPr lang="pt-BR" sz="36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41525869"/>
              </p:ext>
            </p:extLst>
          </p:nvPr>
        </p:nvGraphicFramePr>
        <p:xfrm>
          <a:off x="879231" y="1430215"/>
          <a:ext cx="10269415" cy="4548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9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7148" y="115406"/>
            <a:ext cx="10166956" cy="1049235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AÇÕES</a:t>
            </a:r>
            <a:b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ESCOLAS MUNICIPAIS DE CAMPO MAIOR - PI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51577" y="1164641"/>
            <a:ext cx="9603275" cy="4778959"/>
          </a:xfrm>
          <a:ln w="952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Escola Municipal </a:t>
            </a:r>
            <a:r>
              <a:rPr lang="pt-B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Zenita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Pires;</a:t>
            </a:r>
          </a:p>
          <a:p>
            <a:pPr marL="0" indent="0">
              <a:buNone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Escola Municipal Milton </a:t>
            </a:r>
            <a:r>
              <a:rPr lang="pt-B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Soldani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Escola Municipal </a:t>
            </a:r>
            <a:r>
              <a:rPr lang="pt-B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Hilson</a:t>
            </a:r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Bona;</a:t>
            </a:r>
            <a:endParaRPr lang="pt-B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Escola Municipal </a:t>
            </a:r>
            <a:r>
              <a:rPr lang="pt-B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Linoca</a:t>
            </a:r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Gayoso</a:t>
            </a:r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t-B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Escola Municipal </a:t>
            </a:r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José Neves;</a:t>
            </a:r>
            <a:endParaRPr lang="pt-B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– Escola Municipal Mano Castelo Branco;</a:t>
            </a:r>
          </a:p>
          <a:p>
            <a:pPr marL="0" indent="0">
              <a:buNone/>
            </a:pPr>
            <a:endParaRPr lang="pt-BR" sz="3200" b="1" dirty="0"/>
          </a:p>
          <a:p>
            <a:pPr marL="0" indent="0">
              <a:buNone/>
            </a:pPr>
            <a:r>
              <a:rPr lang="pt-BR" sz="3200" b="1" dirty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332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2009" y="389204"/>
            <a:ext cx="9027981" cy="785535"/>
          </a:xfrm>
        </p:spPr>
        <p:txBody>
          <a:bodyPr>
            <a:normAutofit fontScale="90000"/>
          </a:bodyPr>
          <a:lstStyle/>
          <a:p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 Municipal </a:t>
            </a:r>
            <a:r>
              <a:rPr lang="pt-B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Zenita</a:t>
            </a:r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Pires</a:t>
            </a:r>
            <a:r>
              <a:rPr lang="pt-BR" b="1" dirty="0"/>
              <a:t/>
            </a:r>
            <a:br>
              <a:rPr lang="pt-BR" b="1" dirty="0"/>
            </a:br>
            <a:endParaRPr lang="pt-BR" b="1" dirty="0"/>
          </a:p>
        </p:txBody>
      </p:sp>
      <p:pic>
        <p:nvPicPr>
          <p:cNvPr id="4" name="Picture 11">
            <a:extLst>
              <a:ext uri="{FF2B5EF4-FFF2-40B4-BE49-F238E27FC236}">
                <a16:creationId xmlns="" xmlns:a16="http://schemas.microsoft.com/office/drawing/2014/main" id="{3CD4D607-A045-443F-923A-ED76096DFF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1" y="2080591"/>
            <a:ext cx="5432859" cy="3763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14">
            <a:extLst>
              <a:ext uri="{FF2B5EF4-FFF2-40B4-BE49-F238E27FC236}">
                <a16:creationId xmlns="" xmlns:a16="http://schemas.microsoft.com/office/drawing/2014/main" id="{D1F9137D-5367-472D-8351-6F071742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62" y="2080591"/>
            <a:ext cx="5050698" cy="3763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5538AA2E-0EC1-456D-AB3D-1CAE1BB7F1C4}"/>
              </a:ext>
            </a:extLst>
          </p:cNvPr>
          <p:cNvSpPr/>
          <p:nvPr/>
        </p:nvSpPr>
        <p:spPr>
          <a:xfrm>
            <a:off x="495447" y="1174739"/>
            <a:ext cx="3649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Biofiltro</a:t>
            </a:r>
            <a:endParaRPr lang="pt-B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7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F7B004-28A8-428D-BD8C-CA8169208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029" y="461885"/>
            <a:ext cx="8951379" cy="685268"/>
          </a:xfrm>
        </p:spPr>
        <p:txBody>
          <a:bodyPr>
            <a:noAutofit/>
          </a:bodyPr>
          <a:lstStyle/>
          <a:p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 Municipal </a:t>
            </a:r>
            <a:r>
              <a:rPr lang="pt-B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Zenita</a:t>
            </a:r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Pires</a:t>
            </a:r>
            <a:endParaRPr lang="pt-B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="" xmlns:a16="http://schemas.microsoft.com/office/drawing/2014/main" id="{E225B35D-8C85-4E15-9F12-AF4B0FF02A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82" y="2232121"/>
            <a:ext cx="9603275" cy="3793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5A71B16-840A-4585-95A0-BB043B2993B1}"/>
              </a:ext>
            </a:extLst>
          </p:cNvPr>
          <p:cNvSpPr/>
          <p:nvPr/>
        </p:nvSpPr>
        <p:spPr>
          <a:xfrm>
            <a:off x="639177" y="1147153"/>
            <a:ext cx="3601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Biofiltro</a:t>
            </a:r>
            <a:endParaRPr lang="pt-B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0932FF2-BBCD-46F9-9FF3-F0E3DD1E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538" y="389799"/>
            <a:ext cx="9965635" cy="753769"/>
          </a:xfrm>
        </p:spPr>
        <p:txBody>
          <a:bodyPr>
            <a:normAutofit fontScale="90000"/>
          </a:bodyPr>
          <a:lstStyle/>
          <a:p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 Municipal Milton </a:t>
            </a:r>
            <a:r>
              <a:rPr lang="pt-B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Soldani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B79B06DB-9260-418C-A9DD-BC3FCB33D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11" y="2121877"/>
            <a:ext cx="5505813" cy="4740491"/>
          </a:xfr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F3897B0-A74C-4DC9-A491-1BB033900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356" y="2121877"/>
            <a:ext cx="5297557" cy="475221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E46D7FE-1176-4CBC-8528-BE0A0347CB15}"/>
              </a:ext>
            </a:extLst>
          </p:cNvPr>
          <p:cNvSpPr txBox="1"/>
          <p:nvPr/>
        </p:nvSpPr>
        <p:spPr>
          <a:xfrm>
            <a:off x="709456" y="1329136"/>
            <a:ext cx="683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Projeto: Água: Minha existência depende dela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93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666</TotalTime>
  <Words>352</Words>
  <Application>Microsoft Office PowerPoint</Application>
  <PresentationFormat>Widescreen</PresentationFormat>
  <Paragraphs>56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3" baseType="lpstr">
      <vt:lpstr>Arial</vt:lpstr>
      <vt:lpstr>Edwardian Script ITC</vt:lpstr>
      <vt:lpstr>Gill Sans MT</vt:lpstr>
      <vt:lpstr>Tahoma</vt:lpstr>
      <vt:lpstr>Times New Roman</vt:lpstr>
      <vt:lpstr>Wingdings</vt:lpstr>
      <vt:lpstr>Gallery</vt:lpstr>
      <vt:lpstr>   EFETIvidade da participação NA POLÍTICA de saneamento básico: planejamento e controle social.</vt:lpstr>
      <vt:lpstr>CAMPO MAIOR -PIAUÍ</vt:lpstr>
      <vt:lpstr>Controle social</vt:lpstr>
      <vt:lpstr>EFETIVidade</vt:lpstr>
      <vt:lpstr>Saneamento básico é uma questão de educação!</vt:lpstr>
      <vt:lpstr>AÇÕES ESCOLAS MUNICIPAIS DE CAMPO MAIOR - PI</vt:lpstr>
      <vt:lpstr>Escola Municipal Zenita Pires </vt:lpstr>
      <vt:lpstr>Escola Municipal Zenita Pires</vt:lpstr>
      <vt:lpstr>Escola Municipal Milton Soldani </vt:lpstr>
      <vt:lpstr>Escola Municipal Milton Soldani</vt:lpstr>
      <vt:lpstr>Escola Municipal HILSON BONA </vt:lpstr>
      <vt:lpstr>Escola Municipal Linoca Gayoso CASTELO BRANCO </vt:lpstr>
      <vt:lpstr>Escola municipal josé neves</vt:lpstr>
      <vt:lpstr>Escola municipal josé neves</vt:lpstr>
      <vt:lpstr>Escola Municipal Mano Castelo Branco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EFETIVAÇÃO NAS POLÍTICAS PÚBLICAS,    PLANEJAMENTO E CONTROLE SOCIal</dc:title>
  <dc:creator>Maria</dc:creator>
  <cp:lastModifiedBy>3721</cp:lastModifiedBy>
  <cp:revision>37</cp:revision>
  <dcterms:created xsi:type="dcterms:W3CDTF">2018-05-20T16:12:13Z</dcterms:created>
  <dcterms:modified xsi:type="dcterms:W3CDTF">2018-05-30T14:59:28Z</dcterms:modified>
</cp:coreProperties>
</file>