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2" r:id="rId2"/>
    <p:sldMasterId id="2147483660" r:id="rId3"/>
    <p:sldMasterId id="2147483656" r:id="rId4"/>
    <p:sldMasterId id="2147483662" r:id="rId5"/>
    <p:sldMasterId id="2147483664" r:id="rId6"/>
  </p:sldMasterIdLst>
  <p:notesMasterIdLst>
    <p:notesMasterId r:id="rId29"/>
  </p:notesMasterIdLst>
  <p:handoutMasterIdLst>
    <p:handoutMasterId r:id="rId30"/>
  </p:handoutMasterIdLst>
  <p:sldIdLst>
    <p:sldId id="260" r:id="rId7"/>
    <p:sldId id="263" r:id="rId8"/>
    <p:sldId id="284" r:id="rId9"/>
    <p:sldId id="264" r:id="rId10"/>
    <p:sldId id="268" r:id="rId11"/>
    <p:sldId id="280" r:id="rId12"/>
    <p:sldId id="266" r:id="rId13"/>
    <p:sldId id="269" r:id="rId14"/>
    <p:sldId id="270" r:id="rId15"/>
    <p:sldId id="282" r:id="rId16"/>
    <p:sldId id="271" r:id="rId17"/>
    <p:sldId id="283" r:id="rId18"/>
    <p:sldId id="281" r:id="rId19"/>
    <p:sldId id="272" r:id="rId20"/>
    <p:sldId id="274" r:id="rId21"/>
    <p:sldId id="275" r:id="rId22"/>
    <p:sldId id="276" r:id="rId23"/>
    <p:sldId id="273" r:id="rId24"/>
    <p:sldId id="279" r:id="rId25"/>
    <p:sldId id="278" r:id="rId26"/>
    <p:sldId id="285" r:id="rId27"/>
    <p:sldId id="261" r:id="rId28"/>
  </p:sldIdLst>
  <p:sldSz cx="9144000" cy="6858000" type="screen4x3"/>
  <p:notesSz cx="6811963" cy="994568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44" y="-114"/>
      </p:cViewPr>
      <p:guideLst>
        <p:guide orient="horz" pos="313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E9157-3A58-428D-996D-E95586FF3AA4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4B13246-6FF8-4E0E-A681-39FA5BD42C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98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7780" y="0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78D23A-233E-4615-BA27-690AC0C07E4E}" type="datetimeFigureOut">
              <a:rPr lang="pt-BR"/>
              <a:pPr>
                <a:defRPr/>
              </a:pPr>
              <a:t>28/05/2018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05" tIns="45802" rIns="91605" bIns="45802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24759"/>
            <a:ext cx="5450207" cy="4475083"/>
          </a:xfrm>
          <a:prstGeom prst="rect">
            <a:avLst/>
          </a:prstGeom>
        </p:spPr>
        <p:txBody>
          <a:bodyPr vert="horz" lIns="91605" tIns="45802" rIns="91605" bIns="45802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7780" y="9446336"/>
            <a:ext cx="2952593" cy="497762"/>
          </a:xfrm>
          <a:prstGeom prst="rect">
            <a:avLst/>
          </a:prstGeom>
        </p:spPr>
        <p:txBody>
          <a:bodyPr vert="horz" lIns="91605" tIns="45802" rIns="91605" bIns="458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33A7DE-072A-4DC8-B5B5-8CAB5AEC6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76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4287" indent="-28626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5057" indent="-229011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3080" indent="-229011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61103" indent="-229011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9126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7149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35172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93195" indent="-22901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992313-24D2-4AF3-8240-67849F1F472D}" type="slidenum">
              <a:rPr lang="pt-BR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6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57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44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156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95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6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19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1.wdp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8088"/>
            <a:ext cx="1979712" cy="74443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7" y="5733256"/>
            <a:ext cx="1631025" cy="580245"/>
          </a:xfrm>
          <a:prstGeom prst="rect">
            <a:avLst/>
          </a:prstGeom>
        </p:spPr>
      </p:pic>
      <p:pic>
        <p:nvPicPr>
          <p:cNvPr id="5" name="Picture 2" descr="logo congress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192289" cy="12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176"/>
            <a:ext cx="1251664" cy="81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 userDrawn="1"/>
        </p:nvSpPr>
        <p:spPr>
          <a:xfrm>
            <a:off x="6704969" y="219799"/>
            <a:ext cx="888385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1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4" name="Retângulo de cantos arredondados 3"/>
          <p:cNvSpPr/>
          <p:nvPr userDrawn="1"/>
        </p:nvSpPr>
        <p:spPr>
          <a:xfrm>
            <a:off x="250825" y="215900"/>
            <a:ext cx="7273925" cy="62071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5" name="Picture 2" descr="C:\Users\rcs2036\Desktop\Logo 40 anos 1 cor.gif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6" b="10418"/>
          <a:stretch/>
        </p:blipFill>
        <p:spPr bwMode="auto">
          <a:xfrm>
            <a:off x="7612903" y="288007"/>
            <a:ext cx="1351585" cy="47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ongresso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REALIZAÇÃO:</a:t>
            </a:r>
            <a:endParaRPr lang="pt-BR" sz="800" b="1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75542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presidente 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-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Arly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 de Lara  </a:t>
            </a:r>
            <a:r>
              <a:rPr lang="pt-BR" sz="1600" kern="1200" dirty="0" err="1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Romêo</a:t>
            </a:r>
            <a:endParaRPr lang="pt-BR" sz="1600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Maria Paula Balesteros Silva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Administrativo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Paulo Jorge Zeraik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Comercial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Luiz Fernando Lopes</a:t>
            </a:r>
            <a:endParaRPr lang="pt-BR" sz="1600" b="1" kern="1200" dirty="0" smtClean="0">
              <a:solidFill>
                <a:srgbClr val="002060"/>
              </a:solidFill>
              <a:latin typeface="Calibri" pitchFamily="34" charset="0"/>
              <a:ea typeface="MS PGothic" charset="0"/>
              <a:cs typeface="MS PGothic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Pedro Cláudio da Silva</a:t>
            </a:r>
          </a:p>
          <a:p>
            <a:pPr algn="ctr" eaLnBrk="1" hangingPunct="1">
              <a:lnSpc>
                <a:spcPct val="150000"/>
              </a:lnSpc>
            </a:pPr>
            <a:r>
              <a:rPr lang="pt-BR" sz="1600" b="1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Diretor Técnico </a:t>
            </a:r>
            <a:r>
              <a:rPr lang="pt-BR" sz="1600" kern="1200" dirty="0" smtClean="0">
                <a:solidFill>
                  <a:srgbClr val="002060"/>
                </a:solidFill>
                <a:latin typeface="Calibri" pitchFamily="34" charset="0"/>
                <a:ea typeface="MS PGothic" charset="0"/>
                <a:cs typeface="MS PGothic" charset="0"/>
              </a:rPr>
              <a:t>– Marco Antônio dos Santos</a:t>
            </a:r>
          </a:p>
          <a:p>
            <a:pPr algn="ctr" eaLnBrk="1" hangingPunct="1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7" name="CaixaDeTexto 5"/>
          <p:cNvSpPr txBox="1">
            <a:spLocks noChangeArrowheads="1"/>
          </p:cNvSpPr>
          <p:nvPr userDrawn="1"/>
        </p:nvSpPr>
        <p:spPr bwMode="auto">
          <a:xfrm>
            <a:off x="395288" y="1603534"/>
            <a:ext cx="8353425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0066"/>
                </a:solidFill>
              </a:rPr>
              <a:t>____________________________________________________________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1600" b="1" dirty="0" smtClean="0">
                <a:solidFill>
                  <a:srgbClr val="002060"/>
                </a:solidFill>
              </a:rPr>
              <a:t>DIRETORIA EXECUTIVA DA SANASA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Presidente 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- Arly de Lara  Romêo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Chefe de Gabinete/Procuradora Geral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Maria Paula Balesteros Silva</a:t>
            </a:r>
            <a:endParaRPr lang="pt-BR" sz="1600" b="1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Administrativo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Paulo Jorge Zeraik</a:t>
            </a:r>
            <a:endParaRPr lang="pt-BR" sz="1600" b="1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Comercial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Luiz Fernando Lopes</a:t>
            </a:r>
            <a:endParaRPr lang="pt-BR" sz="1600" b="1" dirty="0" smtClean="0">
              <a:solidFill>
                <a:srgbClr val="002060"/>
              </a:solidFill>
              <a:ea typeface="MS PGothic" charset="0"/>
              <a:cs typeface="MS PGothic" charset="0"/>
            </a:endParaRP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Financeiro e de Rel. com Investidores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Pedro Cláudio da Silva</a:t>
            </a:r>
          </a:p>
          <a:p>
            <a:pPr algn="ctr">
              <a:lnSpc>
                <a:spcPct val="150000"/>
              </a:lnSpc>
            </a:pPr>
            <a:r>
              <a:rPr lang="pt-BR" sz="1600" b="1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Diretor Técnico </a:t>
            </a:r>
            <a:r>
              <a:rPr lang="pt-BR" sz="1600" dirty="0" smtClean="0">
                <a:solidFill>
                  <a:srgbClr val="002060"/>
                </a:solidFill>
                <a:ea typeface="MS PGothic" charset="0"/>
                <a:cs typeface="MS PGothic" charset="0"/>
              </a:rPr>
              <a:t>– Marco Antônio dos Santos</a:t>
            </a:r>
          </a:p>
          <a:p>
            <a:pPr algn="ctr">
              <a:lnSpc>
                <a:spcPct val="150000"/>
              </a:lnSpc>
            </a:pPr>
            <a:endParaRPr lang="pt-BR" sz="10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spcAft>
                <a:spcPts val="1200"/>
              </a:spcAft>
              <a:buSzPct val="95000"/>
              <a:defRPr/>
            </a:pPr>
            <a:r>
              <a:rPr lang="pt-BR" sz="2000" b="1" dirty="0" smtClean="0">
                <a:solidFill>
                  <a:srgbClr val="002060"/>
                </a:solidFill>
              </a:rPr>
              <a:t>www.sanasa.com.br    0800 77 21 195</a:t>
            </a:r>
            <a:endParaRPr lang="pt-BR" dirty="0" smtClean="0">
              <a:solidFill>
                <a:prstClr val="black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3" y="5756561"/>
            <a:ext cx="1646701" cy="6192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913" y="5809134"/>
            <a:ext cx="1405985" cy="50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00B0F0">
                <a:alpha val="40000"/>
              </a:srgbClr>
            </a:gs>
            <a:gs pos="30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1" name="Picture 2" descr="logo congresso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9320"/>
            <a:ext cx="1430207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 userDrawn="1"/>
        </p:nvSpPr>
        <p:spPr>
          <a:xfrm>
            <a:off x="7740352" y="6491407"/>
            <a:ext cx="882356" cy="2154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800" b="1" dirty="0" smtClean="0">
                <a:ln w="0"/>
                <a:solidFill>
                  <a:srgbClr val="4F81BD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REALIZAÇÃO:</a:t>
            </a:r>
            <a:endParaRPr lang="pt-BR" sz="800" b="1" dirty="0">
              <a:ln w="0"/>
              <a:solidFill>
                <a:srgbClr val="4F81BD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2" descr="Resultado de imagem para assemae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6403812"/>
            <a:ext cx="606913" cy="39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8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467544" y="1025052"/>
            <a:ext cx="8065269" cy="3416320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718193" y="4441372"/>
            <a:ext cx="5814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pt-BR" sz="2000" b="1" baseline="30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Autores: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algn="r" defTabSz="457200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Audinei Silva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da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Rocha</a:t>
            </a:r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</a:t>
            </a:r>
          </a:p>
          <a:p>
            <a:pPr algn="r" defTabSz="457200"/>
            <a:r>
              <a:rPr lang="pt-BR" sz="2000" b="1" dirty="0" smtClean="0">
                <a:solidFill>
                  <a:schemeClr val="tx2"/>
                </a:solidFill>
                <a:ea typeface="MS PGothic" panose="020B0600070205080204" pitchFamily="34" charset="-128"/>
                <a:cs typeface="+mn-cs"/>
              </a:rPr>
              <a:t>          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André Felipe de Oliveira</a:t>
            </a:r>
          </a:p>
          <a:p>
            <a:pPr algn="r" defTabSz="457200"/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Ivânio Rodrigues Alves</a:t>
            </a:r>
          </a:p>
        </p:txBody>
      </p:sp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755265" y="1025052"/>
            <a:ext cx="74898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3600" b="1" dirty="0" smtClean="0">
                <a:solidFill>
                  <a:srgbClr val="002060"/>
                </a:solidFill>
                <a:latin typeface="Arial" charset="0"/>
              </a:rPr>
              <a:t>Monitoramento de Trihalometanos em águas de abastecimento - Via Purge and </a:t>
            </a:r>
            <a:r>
              <a:rPr lang="pt-BR" sz="3600" b="1" dirty="0">
                <a:solidFill>
                  <a:srgbClr val="002060"/>
                </a:solidFill>
                <a:latin typeface="Arial" charset="0"/>
              </a:rPr>
              <a:t>T</a:t>
            </a:r>
            <a:r>
              <a:rPr lang="pt-BR" sz="3600" b="1" dirty="0" smtClean="0">
                <a:solidFill>
                  <a:srgbClr val="002060"/>
                </a:solidFill>
                <a:latin typeface="Arial" charset="0"/>
              </a:rPr>
              <a:t>rap / CG /</a:t>
            </a:r>
            <a:r>
              <a:rPr lang="pt-BR" sz="3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3600" b="1" dirty="0" smtClean="0">
                <a:solidFill>
                  <a:srgbClr val="002060"/>
                </a:solidFill>
                <a:latin typeface="Arial" charset="0"/>
              </a:rPr>
              <a:t>ECD:</a:t>
            </a:r>
            <a:endParaRPr lang="pt-BR" sz="3600" b="1" dirty="0">
              <a:solidFill>
                <a:srgbClr val="002060"/>
              </a:solidFill>
              <a:latin typeface="Arial" charset="0"/>
            </a:endParaRPr>
          </a:p>
          <a:p>
            <a:pPr algn="ctr" eaLnBrk="1" hangingPunct="1"/>
            <a:r>
              <a:rPr lang="pt-BR" sz="3600" b="1" dirty="0" smtClean="0">
                <a:solidFill>
                  <a:srgbClr val="002060"/>
                </a:solidFill>
                <a:latin typeface="Arial" charset="0"/>
              </a:rPr>
              <a:t>Quantificação na saída das ETAs e rede de distribuição.</a:t>
            </a:r>
            <a:endParaRPr lang="pt-BR" sz="36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CLOROAMONIAÇÃO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7493" y="100996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Agente Desinfetante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18" name="Seta para a direita 9"/>
          <p:cNvSpPr>
            <a:spLocks noChangeArrowheads="1"/>
          </p:cNvSpPr>
          <p:nvPr/>
        </p:nvSpPr>
        <p:spPr bwMode="auto">
          <a:xfrm>
            <a:off x="3300690" y="4707415"/>
            <a:ext cx="337700" cy="90487"/>
          </a:xfrm>
          <a:prstGeom prst="rightArrow">
            <a:avLst>
              <a:gd name="adj1" fmla="val 50000"/>
              <a:gd name="adj2" fmla="val 995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Seta para a direita 8"/>
          <p:cNvSpPr>
            <a:spLocks noChangeArrowheads="1"/>
          </p:cNvSpPr>
          <p:nvPr/>
        </p:nvSpPr>
        <p:spPr bwMode="auto">
          <a:xfrm>
            <a:off x="3131840" y="3827857"/>
            <a:ext cx="337700" cy="90487"/>
          </a:xfrm>
          <a:prstGeom prst="rightArrow">
            <a:avLst>
              <a:gd name="adj1" fmla="val 50000"/>
              <a:gd name="adj2" fmla="val 995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Seta para a direita 7"/>
          <p:cNvSpPr>
            <a:spLocks noChangeArrowheads="1"/>
          </p:cNvSpPr>
          <p:nvPr/>
        </p:nvSpPr>
        <p:spPr bwMode="auto">
          <a:xfrm>
            <a:off x="3300690" y="4267636"/>
            <a:ext cx="337700" cy="90487"/>
          </a:xfrm>
          <a:prstGeom prst="rightArrow">
            <a:avLst>
              <a:gd name="adj1" fmla="val 50000"/>
              <a:gd name="adj2" fmla="val 995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23528" y="2958777"/>
            <a:ext cx="85689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73188" y="3524736"/>
            <a:ext cx="85689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 (aq.)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+ HOCl 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(aq.)                   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 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(aq.) 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kumimoji="0" lang="pt-BR" altLang="pt-BR" sz="2000" b="0" i="0" u="none" strike="noStrike" cap="none" normalizeH="0" baseline="-300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 (monocloramina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pt-BR" altLang="pt-BR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   (eq.1)</a:t>
            </a:r>
          </a:p>
          <a:p>
            <a:pPr>
              <a:lnSpc>
                <a:spcPct val="150000"/>
              </a:lnSpc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Cl 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(aq.)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 HOCl 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(aq.)                    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NHCl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(aq.)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 (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dicloramina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     (eq.2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altLang="pt-BR" sz="20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NHCl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 (aq.)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 HOCl 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(aq.)                     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NCl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3 (aq.) 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+ H</a:t>
            </a:r>
            <a:r>
              <a:rPr lang="pt-BR" altLang="pt-BR" sz="2000" baseline="-30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O (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tricloramina</a:t>
            </a:r>
            <a:r>
              <a:rPr lang="pt-BR" altLang="pt-BR" sz="2000" dirty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        (eq.3</a:t>
            </a:r>
            <a:r>
              <a:rPr lang="pt-BR" altLang="pt-BR" sz="2000" dirty="0" smtClean="0">
                <a:solidFill>
                  <a:schemeClr val="tx2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pt-BR" altLang="pt-B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10916" y="1411098"/>
            <a:ext cx="8331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Após a descoberta da presença de trihalometanos nas redes de abastecimento, verificou-se que a aplicação da amônia em conjunto com o cloro reduzia a formação destes compostos (WHITE, 1999). 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As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cloraminas são formadas pela reação do ácido hipocloroso e amônia, são reações instantâneas e depende do pH, de acordo com as equações: 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10916" y="5119296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As monocloraminas podem ser utilizadas como desinfetante secundário para manutenção de residual na rede de distribuição da água, devido à sua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estabilidade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 persistência, por reduzir em até 80% a quantidade de sub-produtos da desinfecção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1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METODOLOGIA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191865" y="854145"/>
            <a:ext cx="8713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Amostragem Coleta.</a:t>
            </a: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Durante um o período de janeiro de 2017 a dezembro de 2017, foram realizadas mensalmente coletas de água tratada nas saídas das estações de tratamentos da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SANASA.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0825" y="2342597"/>
            <a:ext cx="88931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Saídas das ETAs;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ETA 1 e 2;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ETA 3 e 4;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ETA Capivari.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49914" y="3831049"/>
            <a:ext cx="8893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Pontos de Rede;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Ponto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1: Rua Beato Marcelino Champagnato, 187,Jd São Vicente (ETA 1/2).</a:t>
            </a: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Ponto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2: Rua Hermantino Coelho, 758, Mansões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Sto.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Antônio (ETA 3/4).</a:t>
            </a: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Ponto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3: Av. Suassuna, 325, Vila Aeroporto (ETA Capivari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).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r>
              <a:rPr lang="pt-BR" sz="2000" dirty="0">
                <a:solidFill>
                  <a:srgbClr val="002060"/>
                </a:solidFill>
                <a:latin typeface="Arial" charset="0"/>
              </a:rPr>
              <a:t>Utilizado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garrafas de PTFE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com tampas rosqueáveis de capacidade de 500mL, contendo agente desclorante: ácido ascórbico (1g) e tiossulfato de sódio (0,1g).</a:t>
            </a:r>
          </a:p>
        </p:txBody>
      </p:sp>
    </p:spTree>
    <p:extLst>
      <p:ext uri="{BB962C8B-B14F-4D97-AF65-F5344CB8AC3E}">
        <p14:creationId xmlns:p14="http://schemas.microsoft.com/office/powerpoint/2010/main" val="17209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METODOLOGIA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0825" y="1053026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Cromatógrafo Gasoso (CG / ECD).</a:t>
            </a: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Modelo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CP 3800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Varian com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extrator via PURGE AND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TRAP.</a:t>
            </a:r>
            <a:endParaRPr lang="pt-BR" sz="24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2798" y="2060847"/>
            <a:ext cx="266429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Composição:</a:t>
            </a:r>
            <a:endParaRPr lang="pt-BR" sz="2000" b="1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Gás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arraste                                                                     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Controle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de fluxo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Injetor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Forno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Coluna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Detector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– ECD</a:t>
            </a:r>
          </a:p>
          <a:p>
            <a:pPr marL="285750" indent="-285750" eaLnBrk="1" hangingPunct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Sistema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dados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505" y="2060848"/>
            <a:ext cx="5769655" cy="434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METODOLOGIA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51520" y="908720"/>
            <a:ext cx="87906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P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rocedimento Análise:</a:t>
            </a:r>
          </a:p>
          <a:p>
            <a:pPr eaLnBrk="1" hangingPunct="1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volume de injeção da amostra de 5 ml, no extrator;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coluna capilar VA-5 (filme de 0,25 µm com 5 % 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fenil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 95% polimetilsiloxana) com dimensões 30 m x 0,25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mm;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fluxo de 0,5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mL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/min de nitrogênio ultra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puro.</a:t>
            </a:r>
          </a:p>
          <a:p>
            <a:pPr eaLnBrk="1" hangingPunct="1"/>
            <a:endParaRPr lang="pt-BR" sz="2000" b="1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Programação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de temperatura da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coluna:</a:t>
            </a: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inicial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com 35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durante 10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min;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rampa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de 4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/min até 110 </a:t>
            </a:r>
            <a:r>
              <a:rPr lang="pt-BR" sz="2000" dirty="0" err="1" smtClean="0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;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rampa de 20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/min até 175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. 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A temperatura do injetor permaneceu em 275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e a do detector em 300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ºC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Cada análise tem um tempo de duração de 32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minutos.</a:t>
            </a: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Adaptado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do Standard Methods (AWWA, 2012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).</a:t>
            </a: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Na preparação desta curva de calibração externa, foram adotados padrões certificados Accustandart M-501-10X-PAK (2.0 mg/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mL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63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CROMATOGRAMAS PADRÕES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CaixaDeTexto 9"/>
          <p:cNvSpPr txBox="1">
            <a:spLocks noChangeArrowheads="1"/>
          </p:cNvSpPr>
          <p:nvPr/>
        </p:nvSpPr>
        <p:spPr bwMode="auto">
          <a:xfrm>
            <a:off x="251520" y="946864"/>
            <a:ext cx="8713788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Cromatogramas sobrepostos obtidos na preparação da curva de calibração dos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THMs</a:t>
            </a:r>
          </a:p>
          <a:p>
            <a:pPr eaLnBrk="1" hangingPunct="1"/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Concentrações</a:t>
            </a:r>
            <a:r>
              <a:rPr lang="pt-BR" dirty="0">
                <a:solidFill>
                  <a:srgbClr val="002060"/>
                </a:solidFill>
                <a:latin typeface="Arial" charset="0"/>
              </a:rPr>
              <a:t>: 2ppb, 4ppb, 8ppb,16ppb, 24ppb e 32ppb dos constituintes.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05" y="2082291"/>
            <a:ext cx="8224217" cy="436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CURVA DE CALIBRAÇÃO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1520" y="1161038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Resposta do CG versus concentração para gerar a curva de calibração:  Clorodibromometano 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Clorofórmio.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782" y="2276872"/>
            <a:ext cx="7949873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>
                <a:solidFill>
                  <a:schemeClr val="tx2"/>
                </a:solidFill>
                <a:latin typeface="Arial" charset="0"/>
              </a:rPr>
              <a:t>CURVA DE CALIBRAÇÃO</a:t>
            </a: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1520" y="1124744"/>
            <a:ext cx="8713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Resposta do CG versus concentração para gerar a curva de calibração:  Bromodiclorometano 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Bromofórmio.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81" y="2342718"/>
            <a:ext cx="7962066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1520" y="922489"/>
            <a:ext cx="8023758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Cromatogramas sobrepostos obtidos na análise de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amostras 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ETA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1 e 2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ETA </a:t>
            </a:r>
            <a:r>
              <a:rPr lang="pt-BR" dirty="0" smtClean="0">
                <a:solidFill>
                  <a:srgbClr val="002060"/>
                </a:solidFill>
                <a:latin typeface="Arial" charset="0"/>
              </a:rPr>
              <a:t>3 e 4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002060"/>
                </a:solidFill>
                <a:latin typeface="Arial" charset="0"/>
              </a:rPr>
              <a:t>ETA Capivari.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880" y="2152648"/>
            <a:ext cx="740139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RESULTADOS ANUAIS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310512" y="1149793"/>
            <a:ext cx="365624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THMs Totais  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Concentração Trihalometanos totais (µg/L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), amostras realizadas durante o ano de 2017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.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10512" y="2781009"/>
            <a:ext cx="35290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Pontos 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coleta: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ETAs 1 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2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Ponto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1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ETAs 3 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4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Ponto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2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ETA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Capivari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Ponto 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99" y="908720"/>
            <a:ext cx="4974767" cy="56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CONCLUSÃO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64165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Através dos resultados obtidos no monitoramento do teor de TTHM na água tratada, conclui-se:</a:t>
            </a:r>
          </a:p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O processo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desinfecção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por cloroamoniação proporciona uma formação de THM dentro do VMP estabelecido no anexo XX da Portaria de Consolidação N°. 5 de 2017. Cabe ressaltar que os valores encontrados, tanto nas estações de tratamento da SANASA quanto na rede, durante a distribuição de água, não apresentaram valores de THM acima do permitido nesta Portaria, para o qual é de 100µg/L de TTHM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O método cromatográfico (CG/ECD) aplicado com extração via PURGE AND TRAP, com calibração externa com padrões certificados foi considerado eficiente na identificação dos TTHM. 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Este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método é aplicado mensalmente nas rotinas de análises no Laboratório Central da SANASA para avaliação do padrão de qualidade da água tratada e distribuída.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0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82415"/>
            <a:ext cx="72728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MUNICÍPIO DE CAMPINAS-SP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869455"/>
            <a:ext cx="828092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pt-BR" sz="2200" b="1" dirty="0">
                <a:solidFill>
                  <a:schemeClr val="tx2"/>
                </a:solidFill>
                <a:latin typeface="Arial" charset="0"/>
              </a:rPr>
              <a:t>Está localizado em uma região Metropolitana composta por: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7517" y="1336640"/>
            <a:ext cx="6048672" cy="5537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309" y="2972745"/>
            <a:ext cx="3528159" cy="329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V="1">
            <a:off x="3163103" y="4941167"/>
            <a:ext cx="3048003" cy="628286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682948" y="4617819"/>
            <a:ext cx="146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200" dirty="0">
                <a:solidFill>
                  <a:srgbClr val="000066"/>
                </a:solidFill>
              </a:rPr>
              <a:t>Estado de São Paulo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13525" y="1301820"/>
            <a:ext cx="5817318" cy="1169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7A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pt-BR" dirty="0" smtClean="0">
                <a:solidFill>
                  <a:schemeClr val="tx2"/>
                </a:solidFill>
              </a:rPr>
              <a:t>20 municípios (5 </a:t>
            </a:r>
            <a:r>
              <a:rPr lang="pt-BR" dirty="0">
                <a:solidFill>
                  <a:schemeClr val="tx2"/>
                </a:solidFill>
              </a:rPr>
              <a:t>milhões </a:t>
            </a:r>
            <a:r>
              <a:rPr lang="pt-BR" dirty="0" smtClean="0">
                <a:solidFill>
                  <a:schemeClr val="tx2"/>
                </a:solidFill>
              </a:rPr>
              <a:t>habitantes)</a:t>
            </a:r>
          </a:p>
          <a:p>
            <a:pPr>
              <a:spcBef>
                <a:spcPts val="600"/>
              </a:spcBef>
            </a:pPr>
            <a:endParaRPr lang="pt-BR" dirty="0" smtClean="0">
              <a:solidFill>
                <a:schemeClr val="tx2"/>
              </a:solidFill>
            </a:endParaRPr>
          </a:p>
          <a:p>
            <a:pPr>
              <a:spcBef>
                <a:spcPts val="600"/>
              </a:spcBef>
            </a:pPr>
            <a:r>
              <a:rPr lang="pt-BR" sz="1600" dirty="0" smtClean="0">
                <a:solidFill>
                  <a:schemeClr val="tx2"/>
                </a:solidFill>
              </a:rPr>
              <a:t>População Campinas: 1.182.429  Hab. (IBGE 2017)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REFERÊNCIAS BIBLIOGRÁFICAS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1520" y="980728"/>
            <a:ext cx="878567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AMERICAN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WATER WORKS ASSOCIATION (AWWA). Standard Methods for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the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examination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of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Water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and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Wastewater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. 22ª ed. Washington: American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Public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Health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Association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, 2012. 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BRASIL, Ministério da Saúde, Portaria de Consolidação nº5 de 2017- Ações e Serviços de Saúde - Seção II do Capítulo V, Art.129 (Anexo XX – Do Controle e da Vigilância da Qualidade da Água para o Consumo Humano e seu Padrão de Potabilidade – Origem: Portaria MS/GM 2.914/2011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HILDESHEIM, M. E. et al.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Drinking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water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source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and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chlorination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by-products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II.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Risk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of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colon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and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rectal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cancers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.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Epidemiology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, 1998 v.9, n.1, 29-35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SKOOG, D. A; HOLLER, F. J; NIEMAN, T. A. (2006) Princípios de análise instrumental, [Porto Alegre], </a:t>
            </a:r>
            <a:r>
              <a:rPr lang="pt-BR" sz="2000" dirty="0" err="1">
                <a:solidFill>
                  <a:srgbClr val="002060"/>
                </a:solidFill>
                <a:latin typeface="Arial" charset="0"/>
              </a:rPr>
              <a:t>Bookman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2006</a:t>
            </a: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DI BERNARDO, L; DANTAS, A.D.B.; (2005) Métodos e técnicas de tratamento de água. [São Carlos]: v. 2, RIMA, 2000, p.1151-1312.</a:t>
            </a:r>
          </a:p>
        </p:txBody>
      </p:sp>
    </p:spTree>
    <p:extLst>
      <p:ext uri="{BB962C8B-B14F-4D97-AF65-F5344CB8AC3E}">
        <p14:creationId xmlns:p14="http://schemas.microsoft.com/office/powerpoint/2010/main" val="31368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203848" y="2204864"/>
            <a:ext cx="2634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pt-BR" sz="4000" b="1" dirty="0" smtClean="0">
                <a:solidFill>
                  <a:schemeClr val="tx2"/>
                </a:solidFill>
                <a:latin typeface="Arial" charset="0"/>
              </a:rPr>
              <a:t>Obrigado!</a:t>
            </a:r>
            <a:endParaRPr lang="pt-BR" sz="4000" b="1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9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 txBox="1">
            <a:spLocks/>
          </p:cNvSpPr>
          <p:nvPr/>
        </p:nvSpPr>
        <p:spPr bwMode="auto">
          <a:xfrm>
            <a:off x="1429" y="980728"/>
            <a:ext cx="914400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/>
          <a:lstStyle>
            <a:lvl1pPr marL="457200" indent="-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lvl="0" indent="0" algn="ctr" eaLnBrk="1" hangingPunct="1">
              <a:buSzPct val="95000"/>
            </a:pPr>
            <a:r>
              <a:rPr lang="pt-BR" sz="2200" b="1" dirty="0">
                <a:solidFill>
                  <a:srgbClr val="000066"/>
                </a:solidFill>
                <a:latin typeface="Arial" charset="0"/>
              </a:rPr>
              <a:t>AUDINEI SILVA DA ROCHA</a:t>
            </a:r>
          </a:p>
          <a:p>
            <a:pPr marL="0" lvl="0" indent="0" algn="ctr" eaLnBrk="1" hangingPunct="1">
              <a:buSzPct val="95000"/>
            </a:pPr>
            <a:r>
              <a:rPr lang="pt-BR" sz="1600" b="1" i="1" dirty="0">
                <a:solidFill>
                  <a:srgbClr val="000066"/>
                </a:solidFill>
                <a:latin typeface="Arial" charset="0"/>
              </a:rPr>
              <a:t>Agente Técnico Saneamento III / Analista laboratório</a:t>
            </a:r>
          </a:p>
          <a:p>
            <a:pPr marL="0" lvl="0" indent="0" algn="ctr" eaLnBrk="1" hangingPunct="1">
              <a:buSzPct val="95000"/>
            </a:pPr>
            <a:r>
              <a:rPr lang="pt-BR" sz="1600" i="1" dirty="0">
                <a:solidFill>
                  <a:srgbClr val="000066"/>
                </a:solidFill>
                <a:latin typeface="Arial" charset="0"/>
              </a:rPr>
              <a:t>Tel. +55 (19) 37355409 – Audinei.rocha@folha.com.br</a:t>
            </a:r>
            <a:endParaRPr lang="pt-BR" sz="1600" i="1" dirty="0">
              <a:solidFill>
                <a:srgbClr val="0099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27843"/>
              </a:srgbClr>
            </a:gs>
            <a:gs pos="33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99392"/>
            <a:ext cx="9144000" cy="646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9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INTRODUÇÃO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08918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713788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Manancial de Abastecimento</a:t>
            </a:r>
          </a:p>
          <a:p>
            <a:pPr eaLnBrk="1" hangingPunct="1"/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As águas dos mananciais que abastecem os grandes centros consumidores, incluindo a região metropolitana de Campinas, tem por características a presença de material orgânico, nutrientes, oriundos de algas e de fontes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poluidoras.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Estas águas, captadas para o processo de tratamento e abastecimento público, são submetidas ao processo de desinfecção.</a:t>
            </a:r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Os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desinfetantes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empregados no processo de tratamento de água, devem destruir ou inativar os organismos patogênicos.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Assegurando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desse modo a qualidade da água contra eventuais contaminações nas diferentes partes do sistema 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abastecimento.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7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0825" y="277671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PROPOSTA DO TRABALHO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08918" y="10527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endParaRPr lang="pt-BR" dirty="0"/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50825" y="1125538"/>
            <a:ext cx="8065591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Objetivos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Nesse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trabalho foi feito o monitoramento por 12 meses, com coleta mensal de amostras da rede de distribuição e das saídas das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ETAs.</a:t>
            </a: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eterminar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e avaliar a formação de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trihalometanos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após a utilização da cloroamoniação para 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desinfecção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da água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tratada.</a:t>
            </a: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Avaliar a formação dos THMs durante a reservação e distribuição.</a:t>
            </a: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Avaliar a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técnica analítica Cromatografia Gasosa (CG) com extração via PURGE AND TRAP para a determinação da concentração dos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TTHMs.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2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CLORAÇÃO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23528" y="2958777"/>
            <a:ext cx="856895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28" name="Espaço Reservado para Conteúdo 2"/>
          <p:cNvSpPr txBox="1">
            <a:spLocks/>
          </p:cNvSpPr>
          <p:nvPr/>
        </p:nvSpPr>
        <p:spPr>
          <a:xfrm>
            <a:off x="501996" y="908720"/>
            <a:ext cx="8212016" cy="54726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9F2"/>
              </a:buClr>
              <a:buSzPct val="70000"/>
              <a:buFont typeface="Wingdings"/>
              <a:buNone/>
              <a:tabLst/>
              <a:defRPr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Desinfecção e Oxidação.</a:t>
            </a:r>
            <a:endParaRPr kumimoji="0" 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Clr>
                <a:srgbClr val="59A9F2"/>
              </a:buClr>
              <a:buNone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desinfecção da água é de extrema importância para manutenção da saúde, com tudo, o emprego de determinados desinfetantes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requer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atenção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None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Desta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forma a cloração (com cloro gasoso) é o método mais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utilizado na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desinfecção de águas para fins de abastecimento público no Brasil (DI BERNARDO, 2005). </a:t>
            </a:r>
            <a:endParaRPr lang="pt-BR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Inativa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larga gama de espécies patogênicas em água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Deixa residual na água que é facilmente mensurado e controlado;</a:t>
            </a:r>
          </a:p>
          <a:p>
            <a:pPr lvl="0"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econômico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marL="0" lvl="0" indent="0" fontAlgn="auto">
              <a:spcAft>
                <a:spcPts val="0"/>
              </a:spcAft>
              <a:buClr>
                <a:srgbClr val="59A9F2"/>
              </a:buClr>
              <a:buNone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Oxidação da matéria orgânica:</a:t>
            </a:r>
          </a:p>
          <a:p>
            <a:pPr marL="0" lvl="0" indent="0" fontAlgn="auto">
              <a:spcAft>
                <a:spcPts val="0"/>
              </a:spcAft>
              <a:buClr>
                <a:srgbClr val="59A9F2"/>
              </a:buClr>
              <a:buNone/>
            </a:pPr>
            <a:endParaRPr lang="pt-BR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9F2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(g) + H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(l)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HOCl (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+ H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+ Cl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9F2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HOCl (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ClO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 + H</a:t>
            </a:r>
            <a:r>
              <a:rPr kumimoji="0" lang="pt-BR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aq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pt-BR" sz="2000" b="1" i="0" u="none" strike="noStrike" kern="1200" cap="small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A9F2"/>
              </a:buClr>
              <a:buSzPct val="70000"/>
              <a:buFont typeface="Wingdings"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Matéria Orgânica + HOCl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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THM + outros subprodutos + H</a:t>
            </a:r>
            <a:r>
              <a:rPr kumimoji="0" lang="pt-BR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 </a:t>
            </a:r>
          </a:p>
        </p:txBody>
      </p:sp>
    </p:spTree>
    <p:extLst>
      <p:ext uri="{BB962C8B-B14F-4D97-AF65-F5344CB8AC3E}">
        <p14:creationId xmlns:p14="http://schemas.microsoft.com/office/powerpoint/2010/main" val="35188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PRECURSORES DE THMs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250825" y="799646"/>
            <a:ext cx="87137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A MON, matéria orgânica de origem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natural,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subdividida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por </a:t>
            </a:r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fração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hidrofóbica e hidrofílica.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Molécula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do ácido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húmico.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05" y="1842698"/>
            <a:ext cx="6215569" cy="22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640648"/>
            <a:ext cx="3618948" cy="198000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3167559" y="4869160"/>
            <a:ext cx="1440160" cy="1389436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0825" y="4130244"/>
            <a:ext cx="828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sz="2000" dirty="0">
                <a:solidFill>
                  <a:srgbClr val="002060"/>
                </a:solidFill>
                <a:latin typeface="Arial" charset="0"/>
              </a:rPr>
              <a:t>Molécula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ácido fúlvicos.</a:t>
            </a:r>
          </a:p>
        </p:txBody>
      </p:sp>
      <p:sp>
        <p:nvSpPr>
          <p:cNvPr id="11" name="Elipse 10"/>
          <p:cNvSpPr/>
          <p:nvPr/>
        </p:nvSpPr>
        <p:spPr>
          <a:xfrm>
            <a:off x="6660232" y="1859576"/>
            <a:ext cx="1296144" cy="1368152"/>
          </a:xfrm>
          <a:prstGeom prst="ellipse">
            <a:avLst/>
          </a:prstGeom>
          <a:noFill/>
          <a:ln>
            <a:solidFill>
              <a:srgbClr val="003399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899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MECANISMO ILUSTRATIVO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" name="CaixaDeTexto 9"/>
          <p:cNvSpPr txBox="1">
            <a:spLocks noChangeArrowheads="1"/>
          </p:cNvSpPr>
          <p:nvPr/>
        </p:nvSpPr>
        <p:spPr bwMode="auto">
          <a:xfrm>
            <a:off x="274868" y="908720"/>
            <a:ext cx="8713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2000" b="1" dirty="0">
                <a:solidFill>
                  <a:srgbClr val="002060"/>
                </a:solidFill>
                <a:latin typeface="Arial" charset="0"/>
              </a:rPr>
              <a:t>Formação dos </a:t>
            </a:r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Trihalometanos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r>
              <a:rPr lang="pt-BR" sz="2000" dirty="0">
                <a:solidFill>
                  <a:srgbClr val="002060"/>
                </a:solidFill>
                <a:latin typeface="Arial" charset="0"/>
              </a:rPr>
              <a:t>O composto utilizado na modelagem foi o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resorcinol</a:t>
            </a:r>
          </a:p>
          <a:p>
            <a:pPr eaLnBrk="1" hangingPunct="1"/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A oxidação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pelo ácido hipocloroso (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HOCl) ocorre </a:t>
            </a:r>
            <a:r>
              <a:rPr lang="pt-BR" sz="2000" dirty="0">
                <a:solidFill>
                  <a:srgbClr val="002060"/>
                </a:solidFill>
                <a:latin typeface="Arial" charset="0"/>
              </a:rPr>
              <a:t>clivagem da molécula </a:t>
            </a: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em A. 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8" y="1988840"/>
            <a:ext cx="7686987" cy="45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251520" y="260648"/>
            <a:ext cx="72728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pt-BR" sz="2600" b="1" dirty="0" smtClean="0">
                <a:solidFill>
                  <a:schemeClr val="tx2"/>
                </a:solidFill>
                <a:latin typeface="Arial" charset="0"/>
              </a:rPr>
              <a:t>COMPOSTOS ANALISADOS</a:t>
            </a:r>
            <a:endParaRPr lang="pt-BR" sz="26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921474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pt-BR" sz="2000" b="1" dirty="0" smtClean="0">
                <a:solidFill>
                  <a:srgbClr val="002060"/>
                </a:solidFill>
                <a:latin typeface="Arial" charset="0"/>
              </a:rPr>
              <a:t>Os Trihalometanos</a:t>
            </a:r>
            <a:r>
              <a:rPr lang="pt-BR" dirty="0" smtClean="0"/>
              <a:t> </a:t>
            </a:r>
            <a:endParaRPr lang="pt-BR" sz="24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1551522"/>
            <a:ext cx="71287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Triclorometano (Clorofórmio) </a:t>
            </a: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Bromodiclorometano</a:t>
            </a: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Dibromoclorometano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 smtClean="0">
              <a:solidFill>
                <a:srgbClr val="002060"/>
              </a:solidFill>
              <a:latin typeface="Arial" charset="0"/>
            </a:endParaRPr>
          </a:p>
          <a:p>
            <a:pPr eaLnBrk="1" hangingPunct="1"/>
            <a:endParaRPr lang="pt-BR" sz="2000" dirty="0">
              <a:solidFill>
                <a:srgbClr val="002060"/>
              </a:solidFill>
              <a:latin typeface="Arial" charset="0"/>
            </a:endParaRPr>
          </a:p>
          <a:p>
            <a:pPr marL="285750" indent="-285750" eaLnBrk="1" hangingPunct="1">
              <a:buFont typeface="Wingdings" panose="05000000000000000000" pitchFamily="2" charset="2"/>
              <a:buChar char="ü"/>
            </a:pPr>
            <a:r>
              <a:rPr lang="pt-BR" sz="2000" dirty="0" smtClean="0">
                <a:solidFill>
                  <a:srgbClr val="002060"/>
                </a:solidFill>
                <a:latin typeface="Arial" charset="0"/>
              </a:rPr>
              <a:t>Tribromometano (Bromofórmio)</a:t>
            </a:r>
            <a:endParaRPr lang="pt-BR" sz="20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432" y="2928606"/>
            <a:ext cx="1178946" cy="100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57" y="1635253"/>
            <a:ext cx="1170443" cy="100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432" y="5515313"/>
            <a:ext cx="1178947" cy="100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9902" y="4221960"/>
            <a:ext cx="1189621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1377</Words>
  <Application>Microsoft Office PowerPoint</Application>
  <PresentationFormat>Apresentação na tela (4:3)</PresentationFormat>
  <Paragraphs>164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22</vt:i4>
      </vt:variant>
    </vt:vector>
  </HeadingPairs>
  <TitlesOfParts>
    <vt:vector size="33" baseType="lpstr">
      <vt:lpstr>MS PGothic</vt:lpstr>
      <vt:lpstr>Arial</vt:lpstr>
      <vt:lpstr>Calibri</vt:lpstr>
      <vt:lpstr>Times New Roman</vt:lpstr>
      <vt:lpstr>Wingdings</vt:lpstr>
      <vt:lpstr>1_Personalizar design</vt:lpstr>
      <vt:lpstr>Personalizar design</vt:lpstr>
      <vt:lpstr>3_Personalizar design</vt:lpstr>
      <vt:lpstr>2_Personalizar design</vt:lpstr>
      <vt:lpstr>4_Personalizar design</vt:lpstr>
      <vt:lpstr>5_Personalizar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Alessandro Tetzner</dc:creator>
  <cp:lastModifiedBy>Audinei</cp:lastModifiedBy>
  <cp:revision>197</cp:revision>
  <cp:lastPrinted>2013-03-06T14:17:17Z</cp:lastPrinted>
  <dcterms:created xsi:type="dcterms:W3CDTF">2013-01-21T13:05:03Z</dcterms:created>
  <dcterms:modified xsi:type="dcterms:W3CDTF">2018-05-28T19:27:48Z</dcterms:modified>
</cp:coreProperties>
</file>