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259" r:id="rId4"/>
    <p:sldId id="269" r:id="rId5"/>
    <p:sldId id="261" r:id="rId6"/>
    <p:sldId id="268" r:id="rId7"/>
    <p:sldId id="260" r:id="rId8"/>
    <p:sldId id="262" r:id="rId9"/>
    <p:sldId id="274" r:id="rId10"/>
    <p:sldId id="278" r:id="rId11"/>
    <p:sldId id="271" r:id="rId12"/>
    <p:sldId id="275" r:id="rId13"/>
    <p:sldId id="264" r:id="rId14"/>
    <p:sldId id="279" r:id="rId15"/>
    <p:sldId id="266" r:id="rId16"/>
    <p:sldId id="282" r:id="rId17"/>
    <p:sldId id="284" r:id="rId18"/>
    <p:sldId id="285" r:id="rId19"/>
    <p:sldId id="286" r:id="rId20"/>
    <p:sldId id="289" r:id="rId21"/>
    <p:sldId id="290" r:id="rId22"/>
    <p:sldId id="291" r:id="rId23"/>
    <p:sldId id="293" r:id="rId24"/>
    <p:sldId id="313" r:id="rId25"/>
    <p:sldId id="310" r:id="rId26"/>
    <p:sldId id="311" r:id="rId27"/>
    <p:sldId id="312" r:id="rId28"/>
    <p:sldId id="28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30/05/18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3356992"/>
            <a:ext cx="7776864" cy="2016224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Autores: </a:t>
            </a:r>
            <a:r>
              <a:rPr lang="pt-BR" sz="2800" b="1" dirty="0"/>
              <a:t>Ricardo </a:t>
            </a:r>
            <a:r>
              <a:rPr lang="pt-BR" sz="2800" b="1" dirty="0" smtClean="0"/>
              <a:t>Hübner</a:t>
            </a:r>
          </a:p>
          <a:p>
            <a:pPr marL="0" indent="0">
              <a:buNone/>
            </a:pPr>
            <a:r>
              <a:rPr lang="pt-BR" sz="2800" dirty="0" smtClean="0"/>
              <a:t>                     </a:t>
            </a:r>
            <a:r>
              <a:rPr lang="pt-BR" sz="2800" b="1" dirty="0"/>
              <a:t>Simone Gomes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                    </a:t>
            </a:r>
            <a:r>
              <a:rPr lang="pt-BR" sz="2800" b="1" dirty="0" err="1"/>
              <a:t>Noemia</a:t>
            </a:r>
            <a:r>
              <a:rPr lang="pt-BR" sz="2800" b="1" dirty="0"/>
              <a:t> </a:t>
            </a:r>
            <a:r>
              <a:rPr lang="pt-BR" sz="2800" b="1" dirty="0" err="1" smtClean="0"/>
              <a:t>Bohn</a:t>
            </a: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                Ana Claudia Hafemann </a:t>
            </a:r>
          </a:p>
          <a:p>
            <a:pPr marL="0" indent="0">
              <a:buNone/>
            </a:pPr>
            <a:endParaRPr lang="pt-BR" sz="2800" dirty="0"/>
          </a:p>
          <a:p>
            <a:pPr marL="0" indent="0" algn="l">
              <a:buNone/>
            </a:pP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0" y="548680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PARCERIA ENTRE INSTITUIÇÕES PARA SOLUÇÕES EM SANEAMENTO </a:t>
            </a:r>
            <a:r>
              <a:rPr lang="pt-BR" b="1" dirty="0" smtClean="0">
                <a:solidFill>
                  <a:srgbClr val="0070C0"/>
                </a:solidFill>
              </a:rPr>
              <a:t>BÁSICO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482453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prstClr val="black"/>
                </a:solidFill>
              </a:rPr>
              <a:t>EXEMPLOS DE CHEIAS NA BACIA DO ITAJAÍ</a:t>
            </a:r>
            <a:endParaRPr lang="pt-BR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Resultado de imagem para enchente blumenau 1983 e 1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459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06" y="3233329"/>
            <a:ext cx="3175716" cy="21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4512869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1984, ano seguinte, o rio atingiu um nível maior que no ano </a:t>
            </a:r>
            <a:r>
              <a:rPr lang="pt-BR" dirty="0" smtClean="0"/>
              <a:t>anterior, </a:t>
            </a:r>
            <a:r>
              <a:rPr lang="pt-BR" dirty="0"/>
              <a:t>sendo  registrada a marca de 15,46 metros e 150 mil habitantes ficaram desalojados, </a:t>
            </a:r>
          </a:p>
        </p:txBody>
      </p:sp>
    </p:spTree>
    <p:extLst>
      <p:ext uri="{BB962C8B-B14F-4D97-AF65-F5344CB8AC3E}">
        <p14:creationId xmlns:p14="http://schemas.microsoft.com/office/powerpoint/2010/main" val="72778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7504" y="1052736"/>
            <a:ext cx="482453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prstClr val="black"/>
                </a:solidFill>
              </a:rPr>
              <a:t>EXEMPLOS DE DESLIZAMENTOS DE TERRA</a:t>
            </a:r>
            <a:endParaRPr lang="pt-B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5632"/>
            <a:ext cx="4039794" cy="28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080377" cy="272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496" y="620688"/>
            <a:ext cx="427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Caracterização da problemática: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35330" y="1484784"/>
            <a:ext cx="4750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Em  novembro de 2008 os moradores do Vale do Itajaí enfrentaram um dos piores desastres da história de Santa Catarina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3772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A</a:t>
            </a:r>
            <a:r>
              <a:rPr lang="pt-BR" b="1" dirty="0" smtClean="0"/>
              <a:t>proximadamente </a:t>
            </a:r>
            <a:r>
              <a:rPr lang="pt-BR" b="1" dirty="0"/>
              <a:t>500 mm em dois dias em Blumenau</a:t>
            </a:r>
          </a:p>
        </p:txBody>
      </p:sp>
    </p:spTree>
    <p:extLst>
      <p:ext uri="{BB962C8B-B14F-4D97-AF65-F5344CB8AC3E}">
        <p14:creationId xmlns:p14="http://schemas.microsoft.com/office/powerpoint/2010/main" val="4307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44161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6253"/>
            <a:ext cx="4350115" cy="29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1623938"/>
            <a:ext cx="9143999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prstClr val="black"/>
                </a:solidFill>
              </a:rPr>
              <a:t>EXEMPLO DE VARIAÇÃO DA TURBIDEZ DO RIO ITAJAÍ</a:t>
            </a:r>
            <a:endParaRPr lang="pt-BR" sz="4800" b="1" dirty="0"/>
          </a:p>
        </p:txBody>
      </p:sp>
      <p:sp>
        <p:nvSpPr>
          <p:cNvPr id="8" name="Retângulo 7"/>
          <p:cNvSpPr/>
          <p:nvPr/>
        </p:nvSpPr>
        <p:spPr>
          <a:xfrm>
            <a:off x="107504" y="332656"/>
            <a:ext cx="427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Caracterização da problemática: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" y="803429"/>
            <a:ext cx="8994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Os impactos do desastres ocorridos na bacia, somados às atividades de terraplanagem, têm causado um grande aumento da turbidez dos rios na ocorrência de chuvas, prejudicando o desempenho das Estações de Tratamento de Água em toda a Bacia.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3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Desastres naturais</a:t>
            </a:r>
            <a:r>
              <a:rPr lang="pt-BR" dirty="0" smtClean="0"/>
              <a:t>:</a:t>
            </a:r>
          </a:p>
          <a:p>
            <a:r>
              <a:rPr lang="pt-BR" dirty="0" smtClean="0"/>
              <a:t>O </a:t>
            </a:r>
            <a:r>
              <a:rPr lang="pt-BR" dirty="0"/>
              <a:t>problema dos desastres acompanha o processo de desenvolvimento socioeconômico da região.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forma da bacia e a declividade dos cursos d’água que compõem a rede de drenagem, composta por vales estreitos, com pequenas faixas ao longo dos cursos de água, associado ao padrão de ocupação do espaço e utilização dos recursos, converteu as planícies aluviais dos fundos de vale em áreas de exploração agrícola e assentamento urbano</a:t>
            </a:r>
            <a:r>
              <a:rPr lang="pt-BR" dirty="0" smtClean="0"/>
              <a:t>.</a:t>
            </a:r>
          </a:p>
          <a:p>
            <a:r>
              <a:rPr lang="pt-BR" dirty="0"/>
              <a:t>Com o processo de industrialização e urbanização desencadeia-se uma dupla concentração espacial: nas maiores cidades da região (Rio do Sul, Blumenau e Itajaí) e nas margens dos rios nas planícies de inundação.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22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476672"/>
            <a:ext cx="911268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Caracterização da problemática:</a:t>
            </a:r>
          </a:p>
          <a:p>
            <a:pPr marL="0" indent="0">
              <a:buNone/>
            </a:pPr>
            <a:endParaRPr lang="pt-BR" sz="1200" b="1" dirty="0" smtClean="0"/>
          </a:p>
          <a:p>
            <a:pPr marL="0" indent="0">
              <a:buNone/>
            </a:pPr>
            <a:r>
              <a:rPr lang="pt-BR" sz="2400" dirty="0"/>
              <a:t>A relevância desse artigo, está na demonstração de que problemas complexos demandam ações compartilhadas para a sua solução</a:t>
            </a:r>
            <a:r>
              <a:rPr lang="pt-BR" sz="2400" dirty="0" smtClean="0"/>
              <a:t>. </a:t>
            </a:r>
          </a:p>
          <a:p>
            <a:pPr marL="0" indent="0">
              <a:buNone/>
            </a:pPr>
            <a:r>
              <a:rPr lang="pt-BR" sz="2400" dirty="0" smtClean="0"/>
              <a:t>No caso foi formada uma parceria entre as seguintes instituições:</a:t>
            </a:r>
          </a:p>
          <a:p>
            <a:pPr marL="0" indent="0">
              <a:buNone/>
            </a:pPr>
            <a:endParaRPr lang="pt-BR" sz="1400" dirty="0"/>
          </a:p>
          <a:p>
            <a:r>
              <a:rPr lang="pt-BR" sz="2400" dirty="0"/>
              <a:t>Associação dos Municípios do Médio Vale do Itajaí (AMMVI);</a:t>
            </a:r>
          </a:p>
          <a:p>
            <a:r>
              <a:rPr lang="pt-BR" sz="2400" dirty="0"/>
              <a:t>Agência Intermunicipal de Regulação do Médio Vale do Itajaí (AGIR);</a:t>
            </a:r>
          </a:p>
          <a:p>
            <a:r>
              <a:rPr lang="pt-BR" sz="2400" dirty="0"/>
              <a:t>Comitê de Gerenciamento da Bacia Hidrográfica do Rio Itajaí (Comitê do Itajaí);</a:t>
            </a:r>
          </a:p>
          <a:p>
            <a:r>
              <a:rPr lang="pt-BR" sz="2400" dirty="0"/>
              <a:t>Faculdade Regional de Blumenau (FURB) e;</a:t>
            </a:r>
          </a:p>
          <a:p>
            <a:r>
              <a:rPr lang="pt-BR" sz="2400" dirty="0"/>
              <a:t>Ministério Público do Estado de Santa Catarina (MPSC).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29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4169" y="1412776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Em virtude das grandes perdas materiais e humanas ocorridas em decorrência </a:t>
            </a:r>
            <a:r>
              <a:rPr lang="pt-BR" sz="2000" dirty="0" smtClean="0"/>
              <a:t>principalmente do </a:t>
            </a:r>
            <a:r>
              <a:rPr lang="pt-BR" sz="2000" dirty="0"/>
              <a:t>Desastre de </a:t>
            </a:r>
            <a:r>
              <a:rPr lang="pt-BR" sz="2000" dirty="0" smtClean="0"/>
              <a:t>2008;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AGIR também já havia identificado que um dos grandes problemas verificados diariamente pelas Companhias de Saneamento, trata-se da elevada turbidez presente nas águas dos mananciais de captação, o que muitas vezes acaba ocasionando a paralização ou redução significativa na produção das estações de </a:t>
            </a:r>
            <a:r>
              <a:rPr lang="pt-BR" sz="2000" dirty="0" smtClean="0"/>
              <a:t>tratamento;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179512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A busca da solução: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1657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548680"/>
            <a:ext cx="86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MOTIVAÇÃO PARA ELABORAÇÃO DA REGULAMENTAÇÃO</a:t>
            </a:r>
            <a:endParaRPr lang="pt-BR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1" y="1844824"/>
            <a:ext cx="8640958" cy="4104456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/>
              <a:t>Desastre 2008 </a:t>
            </a:r>
            <a:r>
              <a:rPr lang="pt-BR" sz="2100" dirty="0" smtClean="0">
                <a:sym typeface="Wingdings" panose="05000000000000000000" pitchFamily="2" charset="2"/>
              </a:rPr>
              <a:t> </a:t>
            </a:r>
            <a:r>
              <a:rPr lang="pt-BR" sz="2100" dirty="0" smtClean="0"/>
              <a:t>Comitê </a:t>
            </a:r>
            <a:r>
              <a:rPr lang="pt-BR" sz="2100" dirty="0"/>
              <a:t>do </a:t>
            </a:r>
            <a:r>
              <a:rPr lang="pt-BR" sz="2100" dirty="0" smtClean="0"/>
              <a:t>Itajaí </a:t>
            </a:r>
            <a:r>
              <a:rPr lang="pt-BR" sz="2100" dirty="0"/>
              <a:t>ao aprovar o Plano de Recursos Hídricos da </a:t>
            </a:r>
            <a:r>
              <a:rPr lang="pt-BR" sz="2100" dirty="0" smtClean="0"/>
              <a:t>Bacia (2010), </a:t>
            </a:r>
            <a:r>
              <a:rPr lang="pt-BR" sz="2100" dirty="0"/>
              <a:t>previu como um dos programas de ação prioritários do Plano o “Programa de Prevenção e Mitigação aos Riscos de Desastres (PPRD)”, </a:t>
            </a:r>
            <a:r>
              <a:rPr lang="pt-BR" sz="2100" dirty="0" smtClean="0"/>
              <a:t>com a meta de </a:t>
            </a:r>
            <a:r>
              <a:rPr lang="pt-BR" sz="2100" u="sng" dirty="0" smtClean="0"/>
              <a:t>elaboração </a:t>
            </a:r>
            <a:r>
              <a:rPr lang="pt-BR" sz="2100" u="sng" dirty="0"/>
              <a:t>de projetos de lei para regulamentação de terraplanagem em todos os municípios da </a:t>
            </a:r>
            <a:r>
              <a:rPr lang="pt-BR" sz="2100" u="sng" dirty="0" smtClean="0"/>
              <a:t>Bacia</a:t>
            </a:r>
            <a:r>
              <a:rPr lang="pt-BR" sz="2100" dirty="0" smtClean="0"/>
              <a:t>.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/>
              <a:t>2012, o PPGEA/FURB em parceria com o Comitê do Itajaí,  UNIFEBE, UNIVALI, UNIDAVI e AMMVI deram início a realização do </a:t>
            </a:r>
            <a:r>
              <a:rPr lang="pt-BR" sz="2100" b="1" u="sng" dirty="0"/>
              <a:t>Fórum Permanente de Prevenção aos Riscos de Desastres na Bacia do Itajaí</a:t>
            </a:r>
            <a:r>
              <a:rPr lang="pt-BR" sz="2100" dirty="0"/>
              <a:t>;</a:t>
            </a:r>
          </a:p>
          <a:p>
            <a:pPr algn="just"/>
            <a:endParaRPr lang="pt-BR" sz="2100" dirty="0"/>
          </a:p>
          <a:p>
            <a:pPr algn="just"/>
            <a:endParaRPr lang="pt-BR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-128726"/>
            <a:ext cx="9144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7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548680"/>
            <a:ext cx="86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MOTIVAÇÃO PARA ELABORAÇÃO DA REGULAMENTAÇÃO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31121" y="1196752"/>
            <a:ext cx="8640958" cy="4392488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Em </a:t>
            </a:r>
            <a:r>
              <a:rPr lang="pt-BR" sz="2000" dirty="0"/>
              <a:t>julho de 2015, integrantes do Órgão Ambiental do Município de Timbó procuraram a </a:t>
            </a:r>
            <a:r>
              <a:rPr lang="pt-BR" sz="2000" dirty="0" smtClean="0"/>
              <a:t>AMMVI;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Reunião </a:t>
            </a:r>
            <a:r>
              <a:rPr lang="pt-BR" sz="2000" dirty="0"/>
              <a:t>de trabalho com integrantes da AMMVI, Município de Timbó, FURB e Comitê do Itajaí para discutir o problema e decidiu-se pela organização de um </a:t>
            </a:r>
            <a:r>
              <a:rPr lang="pt-BR" sz="2000" u="sng" dirty="0"/>
              <a:t>Seminário “Controle de Terraplanagem e Prevenção de Riscos: implicações legais e </a:t>
            </a:r>
            <a:r>
              <a:rPr lang="pt-BR" sz="2000" u="sng" dirty="0" smtClean="0"/>
              <a:t>responsabilidades</a:t>
            </a:r>
            <a:r>
              <a:rPr lang="pt-BR" sz="2000" dirty="0" smtClean="0"/>
              <a:t>” que ocorreu no dia 25 </a:t>
            </a:r>
            <a:r>
              <a:rPr lang="pt-BR" sz="2000" dirty="0"/>
              <a:t>de agosto de 2015, </a:t>
            </a:r>
            <a:r>
              <a:rPr lang="pt-BR" sz="2000" dirty="0" smtClean="0"/>
              <a:t>no </a:t>
            </a:r>
            <a:r>
              <a:rPr lang="pt-BR" sz="2000" dirty="0"/>
              <a:t>Auditório da </a:t>
            </a:r>
            <a:r>
              <a:rPr lang="pt-BR" sz="2000" dirty="0" smtClean="0"/>
              <a:t>AMMVI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02333"/>
            <a:ext cx="2524680" cy="177088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3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7"/>
          <p:cNvSpPr txBox="1">
            <a:spLocks/>
          </p:cNvSpPr>
          <p:nvPr/>
        </p:nvSpPr>
        <p:spPr>
          <a:xfrm>
            <a:off x="422189" y="1772816"/>
            <a:ext cx="8496943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1521" y="620688"/>
            <a:ext cx="86409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Integrantes do GT</a:t>
            </a:r>
            <a:endParaRPr lang="pt-BR" sz="35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1742305"/>
            <a:ext cx="8632468" cy="345069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técnicos </a:t>
            </a:r>
            <a:r>
              <a:rPr lang="pt-BR" dirty="0" smtClean="0"/>
              <a:t>municipais;</a:t>
            </a:r>
          </a:p>
          <a:p>
            <a:r>
              <a:rPr lang="pt-BR" dirty="0" smtClean="0"/>
              <a:t>técnicos </a:t>
            </a:r>
            <a:r>
              <a:rPr lang="pt-BR" dirty="0"/>
              <a:t>da </a:t>
            </a:r>
            <a:r>
              <a:rPr lang="pt-BR" dirty="0" smtClean="0"/>
              <a:t>AMMVI;</a:t>
            </a:r>
          </a:p>
          <a:p>
            <a:r>
              <a:rPr lang="pt-BR" dirty="0" smtClean="0"/>
              <a:t>integrantes </a:t>
            </a:r>
            <a:r>
              <a:rPr lang="pt-BR" dirty="0"/>
              <a:t>do Comitê do </a:t>
            </a:r>
            <a:r>
              <a:rPr lang="pt-BR" dirty="0" smtClean="0"/>
              <a:t>Itajaí;</a:t>
            </a:r>
          </a:p>
          <a:p>
            <a:r>
              <a:rPr lang="pt-BR" dirty="0" smtClean="0"/>
              <a:t>professores </a:t>
            </a:r>
            <a:r>
              <a:rPr lang="pt-BR" dirty="0"/>
              <a:t>e alunos do </a:t>
            </a:r>
            <a:r>
              <a:rPr lang="pt-BR" dirty="0" smtClean="0"/>
              <a:t>PPGEA/FURB;</a:t>
            </a:r>
          </a:p>
          <a:p>
            <a:r>
              <a:rPr lang="pt-BR" dirty="0" smtClean="0"/>
              <a:t>representantes </a:t>
            </a:r>
            <a:r>
              <a:rPr lang="pt-BR" dirty="0"/>
              <a:t>da sociedade </a:t>
            </a:r>
            <a:r>
              <a:rPr lang="pt-BR" dirty="0" smtClean="0"/>
              <a:t>civil; e</a:t>
            </a:r>
          </a:p>
          <a:p>
            <a:r>
              <a:rPr lang="pt-BR" dirty="0" smtClean="0"/>
              <a:t>membros </a:t>
            </a:r>
            <a:r>
              <a:rPr lang="pt-BR" dirty="0"/>
              <a:t>do Ministério Público do Estado de Santa </a:t>
            </a:r>
            <a:r>
              <a:rPr lang="pt-BR" dirty="0" smtClean="0"/>
              <a:t>Catarina.</a:t>
            </a:r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1268" y="349653"/>
            <a:ext cx="8640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GRUPO </a:t>
            </a:r>
            <a:r>
              <a:rPr lang="pt-BR" sz="2200" b="1" dirty="0"/>
              <a:t>DE TRABALHO DE TERRAPLANAGEM DA AMMVI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799815"/>
            <a:ext cx="8640958" cy="47246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Grupo </a:t>
            </a:r>
            <a:r>
              <a:rPr lang="pt-BR" dirty="0"/>
              <a:t>de Trabalho (GT</a:t>
            </a:r>
            <a:r>
              <a:rPr lang="pt-BR" dirty="0" smtClean="0"/>
              <a:t>) </a:t>
            </a:r>
            <a:r>
              <a:rPr lang="pt-BR" dirty="0"/>
              <a:t>voltado à discussão do tema junto aos municípios do Médio Vale do </a:t>
            </a:r>
            <a:r>
              <a:rPr lang="pt-BR" dirty="0" smtClean="0"/>
              <a:t>Itajaí:</a:t>
            </a:r>
          </a:p>
          <a:p>
            <a:pPr algn="just"/>
            <a:r>
              <a:rPr lang="pt-BR" dirty="0" smtClean="0"/>
              <a:t>Iniciou </a:t>
            </a:r>
            <a:r>
              <a:rPr lang="pt-BR" dirty="0"/>
              <a:t>em outubro de 2015, totalizando </a:t>
            </a:r>
            <a:r>
              <a:rPr lang="pt-BR" dirty="0" smtClean="0"/>
              <a:t>13 </a:t>
            </a:r>
            <a:r>
              <a:rPr lang="pt-BR" dirty="0"/>
              <a:t>reuniões com periodicidade mensal, realizadas nas dependências da AMMVI. </a:t>
            </a:r>
            <a:endParaRPr lang="pt-BR" sz="2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2592288" cy="14581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15" y="4065820"/>
            <a:ext cx="2376264" cy="13366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75" y="3968917"/>
            <a:ext cx="2552041" cy="143355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124744"/>
            <a:ext cx="6624736" cy="3773014"/>
          </a:xfrm>
        </p:spPr>
        <p:txBody>
          <a:bodyPr>
            <a:normAutofit fontScale="92500" lnSpcReduction="20000"/>
          </a:bodyPr>
          <a:lstStyle/>
          <a:p>
            <a:pPr marL="2060575" indent="-273050"/>
            <a:r>
              <a:rPr lang="pt-BR" b="1" dirty="0" smtClean="0"/>
              <a:t>Objetivo:</a:t>
            </a:r>
          </a:p>
          <a:p>
            <a:pPr marL="1787525" indent="0">
              <a:buNone/>
            </a:pPr>
            <a:endParaRPr lang="pt-BR" b="1" dirty="0" smtClean="0"/>
          </a:p>
          <a:p>
            <a:pPr marL="0" indent="1787525">
              <a:buNone/>
            </a:pPr>
            <a:r>
              <a:rPr lang="pt-BR" dirty="0" smtClean="0"/>
              <a:t>Este artigo tem </a:t>
            </a:r>
            <a:r>
              <a:rPr lang="pt-BR" dirty="0" smtClean="0"/>
              <a:t>como objetivo      objetivo</a:t>
            </a:r>
          </a:p>
          <a:p>
            <a:pPr marL="0" indent="1787525">
              <a:buNone/>
            </a:pPr>
            <a:r>
              <a:rPr lang="pt-BR" dirty="0" smtClean="0"/>
              <a:t>descrever medidas adotadas</a:t>
            </a:r>
          </a:p>
          <a:p>
            <a:pPr marL="0" indent="1787525">
              <a:buNone/>
            </a:pPr>
            <a:r>
              <a:rPr lang="pt-BR" dirty="0" smtClean="0"/>
              <a:t>para </a:t>
            </a:r>
            <a:r>
              <a:rPr lang="pt-BR" dirty="0" smtClean="0"/>
              <a:t>mitigar impactos que</a:t>
            </a:r>
          </a:p>
          <a:p>
            <a:pPr marL="0" indent="1787525">
              <a:buNone/>
            </a:pPr>
            <a:r>
              <a:rPr lang="pt-BR" dirty="0"/>
              <a:t>s</a:t>
            </a:r>
            <a:r>
              <a:rPr lang="pt-BR" dirty="0" smtClean="0"/>
              <a:t>ão inerentes à ocupação de</a:t>
            </a:r>
          </a:p>
          <a:p>
            <a:pPr marL="0" indent="1787525">
              <a:buNone/>
            </a:pPr>
            <a:r>
              <a:rPr lang="pt-BR" dirty="0" smtClean="0"/>
              <a:t>Bacias Hidrográficas.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4151451" cy="27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2" y="692696"/>
            <a:ext cx="86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RESPONSABILIDADES DO PODER PÚBLICO E DA INICIATIVA PRIVADA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8" y="1412776"/>
            <a:ext cx="8640958" cy="3450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Variedade </a:t>
            </a:r>
            <a:r>
              <a:rPr lang="pt-BR" dirty="0"/>
              <a:t>de situações em relação a </a:t>
            </a:r>
            <a:r>
              <a:rPr lang="pt-BR" dirty="0" smtClean="0"/>
              <a:t>regulamentação;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u="sng" dirty="0" smtClean="0"/>
              <a:t>Padronização </a:t>
            </a:r>
            <a:r>
              <a:rPr lang="pt-BR" u="sng" dirty="0"/>
              <a:t>na regulamentação e nos procedimentos administrativos para concessão de autorização para os serviços e obras de </a:t>
            </a:r>
            <a:r>
              <a:rPr lang="pt-BR" u="sng" dirty="0" smtClean="0"/>
              <a:t>terraplanagem para todos </a:t>
            </a:r>
            <a:r>
              <a:rPr lang="pt-BR" u="sng" dirty="0"/>
              <a:t>os municípios integrantes da AMMVI</a:t>
            </a:r>
            <a:r>
              <a:rPr lang="pt-BR" u="sng" dirty="0" smtClean="0"/>
              <a:t>.</a:t>
            </a:r>
            <a:endParaRPr lang="pt-BR" u="sng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548680"/>
            <a:ext cx="86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REGULAMENTAÇÕES MUNICIPAIS SOBRE TERRAPLANAGEM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9725" y="1340768"/>
            <a:ext cx="8640958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Blumenau, Timbó, Joinville e São Paulo;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exceção </a:t>
            </a:r>
            <a:r>
              <a:rPr lang="pt-BR" dirty="0"/>
              <a:t>dos municípios de Timbó e Blumenau, não foi possível identificar restrições de execução de aterros em função de cota </a:t>
            </a:r>
            <a:r>
              <a:rPr lang="pt-BR" dirty="0" smtClean="0"/>
              <a:t>enchente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o </a:t>
            </a:r>
            <a:r>
              <a:rPr lang="pt-BR" dirty="0"/>
              <a:t>GT considerou pertinente a inclusão deste parâmetro na proposta de regulamentação dos serviços e obras de terraplanagem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348625"/>
            <a:ext cx="86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MAPEAMENTO </a:t>
            </a:r>
            <a:r>
              <a:rPr lang="pt-BR" sz="2000" b="1" dirty="0"/>
              <a:t>DE ÁREAS SUSCETÍVEIS À INUNDAÇÃO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762937"/>
            <a:ext cx="6408712" cy="461164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548680"/>
            <a:ext cx="864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Proposta de regulamentação</a:t>
            </a:r>
            <a:endParaRPr lang="pt-BR" sz="3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58" cy="43924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dirty="0" smtClean="0"/>
              <a:t>Estabelece </a:t>
            </a:r>
            <a:r>
              <a:rPr lang="pt-BR" dirty="0"/>
              <a:t>diretrizes e critérios para a execução de obras e serviços de terraplanagem no município e dá outras providências.</a:t>
            </a:r>
          </a:p>
          <a:p>
            <a:pPr algn="just"/>
            <a:endParaRPr lang="pt-BR" dirty="0"/>
          </a:p>
          <a:p>
            <a:pPr marL="0" indent="0" algn="ctr">
              <a:buNone/>
            </a:pPr>
            <a:r>
              <a:rPr lang="pt-BR" dirty="0"/>
              <a:t>CAPÍTULO I</a:t>
            </a:r>
          </a:p>
          <a:p>
            <a:pPr marL="0" indent="0" algn="ctr">
              <a:buNone/>
            </a:pPr>
            <a:r>
              <a:rPr lang="pt-BR" dirty="0"/>
              <a:t>DA REGRA GERAL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1º - Dever do Município adotar medidas de prevenção e redução dos riscos de desastres por meio do controle de obras e serviços de terraplanagem.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2º -  O órgão municipal competente deve exigir autorização para serviços ou obras que envolvam atividades de terraplanagem no território do município.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1" y="548680"/>
            <a:ext cx="864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RESULTADOS:</a:t>
            </a:r>
            <a:endParaRPr lang="pt-BR" sz="3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34" y="6039708"/>
            <a:ext cx="1147162" cy="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73" y="1192270"/>
            <a:ext cx="91440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Como principal resultado até o momento pode-se destacar a aprovação da Proposta de Regulamentação dos Serviços de Terraplanagens nas Câmaras Legislativas de cinco municípios e está em análise nos demais.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A tabela que segue mostra as leis que aprovaram o projeto de objeto deste trabalho, bem como aquelas que já existiam anteriormente (municípios que já possuíam a regulamentação própria dos serviços de terraplanagem).   </a:t>
            </a:r>
            <a:endParaRPr lang="pt-BR" sz="24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32591"/>
              </p:ext>
            </p:extLst>
          </p:nvPr>
        </p:nvGraphicFramePr>
        <p:xfrm>
          <a:off x="323528" y="1052736"/>
          <a:ext cx="8424936" cy="491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038">
                  <a:extLst>
                    <a:ext uri="{9D8B030D-6E8A-4147-A177-3AD203B41FA5}">
                      <a16:colId xmlns:a16="http://schemas.microsoft.com/office/drawing/2014/main" xmlns="" val="3012402268"/>
                    </a:ext>
                  </a:extLst>
                </a:gridCol>
                <a:gridCol w="3114038">
                  <a:extLst>
                    <a:ext uri="{9D8B030D-6E8A-4147-A177-3AD203B41FA5}">
                      <a16:colId xmlns:a16="http://schemas.microsoft.com/office/drawing/2014/main" xmlns="" val="568206804"/>
                    </a:ext>
                  </a:extLst>
                </a:gridCol>
                <a:gridCol w="2196860">
                  <a:extLst>
                    <a:ext uri="{9D8B030D-6E8A-4147-A177-3AD203B41FA5}">
                      <a16:colId xmlns:a16="http://schemas.microsoft.com/office/drawing/2014/main" xmlns="" val="348079092"/>
                    </a:ext>
                  </a:extLst>
                </a:gridCol>
              </a:tblGrid>
              <a:tr h="15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MUNICÍPIO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SITUAÇÃO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ATO ADMINISTRATIVO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4260055383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err="1">
                          <a:effectLst/>
                        </a:rPr>
                        <a:t>Apiúna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análise pelos técnicos do município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3452994039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Ascurra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APROVADA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Lei n°1486, de 30 de Agosto de 2017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1780584410"/>
                  </a:ext>
                </a:extLst>
              </a:tr>
              <a:tr h="581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Benedito Novo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Rejeitada pela Câmara de Vereadores. Verificando a possibilidade de aprovar por Resolução do Conselho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4290871722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Botuverá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análise pelos técnicos do município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225944748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Brusque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APROVADA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CMMA nº 01/2018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2656626411"/>
                  </a:ext>
                </a:extLst>
              </a:tr>
              <a:tr h="54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Blumenau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Já possui regulamentação anterior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Decreto nº 9.151/10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Instrução Normativa - IN n° 008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2344107072"/>
                  </a:ext>
                </a:extLst>
              </a:tr>
              <a:tr h="435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Doutor Pedrinho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discussão no Conselho para posterior envio à Câmara de Vereadores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1424147993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Gaspar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análise pelos técnicos do município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6548055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Guabiruba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APROVADA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Comdema nº 03/2017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1466395828"/>
                  </a:ext>
                </a:extLst>
              </a:tr>
              <a:tr h="15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Indaial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APROVADA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Decreto nº 619/2017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2817213758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Pomerode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análise pelos técnicos do município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2152474226"/>
                  </a:ext>
                </a:extLst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Rio dos Cedros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Em análise pelos técnicos do município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4220280920"/>
                  </a:ext>
                </a:extLst>
              </a:tr>
              <a:tr h="15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Rodeio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APROVADA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Lei nº 2039/2017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358342967"/>
                  </a:ext>
                </a:extLst>
              </a:tr>
              <a:tr h="15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Timbó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Sem intenção de aprovar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83" marR="51583" marT="0" marB="0" anchor="ctr"/>
                </a:tc>
                <a:extLst>
                  <a:ext uri="{0D108BD9-81ED-4DB2-BD59-A6C34878D82A}">
                    <a16:rowId xmlns:a16="http://schemas.microsoft.com/office/drawing/2014/main" xmlns="" val="42137534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29387" y="388313"/>
            <a:ext cx="864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RESULTADOS:               Aprovações da </a:t>
            </a:r>
            <a:r>
              <a:rPr lang="pt-BR" sz="3000" b="1" dirty="0"/>
              <a:t>R</a:t>
            </a:r>
            <a:r>
              <a:rPr lang="pt-BR" sz="3000" b="1" dirty="0" smtClean="0"/>
              <a:t>egulamentação</a:t>
            </a:r>
            <a:endParaRPr lang="pt-BR" sz="3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7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0267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Solicitação de apreciação </a:t>
            </a:r>
            <a:r>
              <a:rPr lang="pt-BR" sz="2400" dirty="0"/>
              <a:t>do Comitê do Itajaí, no sentido de proporcionar mais credibilidade na aprovação da regulamentação nas Câmaras de Vereadores </a:t>
            </a:r>
            <a:r>
              <a:rPr lang="pt-BR" sz="2400" dirty="0" smtClean="0"/>
              <a:t>e a </a:t>
            </a:r>
            <a:r>
              <a:rPr lang="pt-BR" sz="2400" dirty="0"/>
              <a:t>adoção desta regulamentação por todos os municípios pertencentes a Bacia Hidrográfica do Rio Itajaí-Açu, uma vez que só será possível surtir resultado positivo desta ação quando todos adotarem medidas de controle mais efetivas na execução das obras de </a:t>
            </a:r>
            <a:r>
              <a:rPr lang="pt-BR" sz="2400" dirty="0" smtClean="0"/>
              <a:t>terraplanagem;</a:t>
            </a:r>
          </a:p>
          <a:p>
            <a:endParaRPr lang="pt-BR" sz="2400" dirty="0"/>
          </a:p>
          <a:p>
            <a:r>
              <a:rPr lang="pt-BR" sz="2400" dirty="0"/>
              <a:t>S</a:t>
            </a:r>
            <a:r>
              <a:rPr lang="pt-BR" sz="2400" dirty="0" smtClean="0"/>
              <a:t>erá </a:t>
            </a:r>
            <a:r>
              <a:rPr lang="pt-BR" sz="2400" dirty="0"/>
              <a:t>realizado ainda no mês de Junho desse ano mais uma edição do Fórum de Desastres, que abordará o tema terraplanagem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1" y="548680"/>
            <a:ext cx="864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Ações futuras</a:t>
            </a:r>
            <a:endParaRPr lang="pt-BR" sz="3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6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02679"/>
            <a:ext cx="8507288" cy="46305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Um aspecto importante do </a:t>
            </a:r>
            <a:r>
              <a:rPr lang="pt-BR" dirty="0" smtClean="0"/>
              <a:t>desenvolvimento </a:t>
            </a:r>
            <a:r>
              <a:rPr lang="pt-BR" dirty="0"/>
              <a:t>desta regulamentação, quanto se trata especificamente sobre saneamento básico e tratamento de água, situa-se no fato de atuar na causa do problema.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Imagina-se </a:t>
            </a:r>
            <a:r>
              <a:rPr lang="pt-BR" dirty="0"/>
              <a:t>um longo prazo para vislumbrar algum resultado desta ação no que se refere a diminuição da turbidez, no entanto, estas são ações fundamentais para se buscar uma redução efetiva nestes índices e consequentemente reduzir a quantidade de produtos químicos utilizados no tratamento da água e de lodo gerado no processo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Verifica-se hoje um avanço para a região com 5 municípios já atuando da mesma forma no controle de terraplanagem.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1" y="548680"/>
            <a:ext cx="864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Conclusão</a:t>
            </a:r>
            <a:endParaRPr lang="pt-BR" sz="3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973" y="-17140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smtClean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25700" y="1844824"/>
            <a:ext cx="5074576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4000" b="1" dirty="0">
                <a:solidFill>
                  <a:prstClr val="black"/>
                </a:solidFill>
                <a:latin typeface="Candara" panose="020E0502030303020204" pitchFamily="34" charset="0"/>
              </a:rPr>
              <a:t>Obrigada</a:t>
            </a:r>
            <a:r>
              <a:rPr lang="pt-BR" altLang="pt-BR" sz="4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!</a:t>
            </a:r>
          </a:p>
          <a:p>
            <a:pPr lvl="0" algn="ctr"/>
            <a:endParaRPr lang="pt-BR" altLang="pt-BR" sz="4000" dirty="0" smtClean="0">
              <a:latin typeface="Candara" panose="020E0502030303020204" pitchFamily="34" charset="0"/>
            </a:endParaRPr>
          </a:p>
          <a:p>
            <a:pPr lvl="0" algn="ctr"/>
            <a:r>
              <a:rPr lang="pt-BR" altLang="pt-BR" sz="4000" dirty="0" smtClean="0">
                <a:latin typeface="Candara" panose="020E0502030303020204" pitchFamily="34" charset="0"/>
              </a:rPr>
              <a:t>Ana Claudia Hafemann</a:t>
            </a:r>
            <a:endParaRPr lang="pt-BR" sz="4000" dirty="0">
              <a:latin typeface="Candara" panose="020E0502030303020204" pitchFamily="34" charset="0"/>
            </a:endParaRPr>
          </a:p>
          <a:p>
            <a:pPr algn="ctr"/>
            <a:r>
              <a:rPr lang="pt-BR" altLang="pt-BR" sz="4000" dirty="0" smtClean="0">
                <a:latin typeface="Candara" panose="020E0502030303020204" pitchFamily="34" charset="0"/>
              </a:rPr>
              <a:t>ana@agir.sc.gov.br</a:t>
            </a:r>
            <a:endParaRPr lang="pt-BR" altLang="pt-BR" sz="4000" dirty="0">
              <a:latin typeface="Candara" panose="020E0502030303020204" pitchFamily="34" charset="0"/>
            </a:endParaRPr>
          </a:p>
          <a:p>
            <a:pPr algn="ctr"/>
            <a:r>
              <a:rPr lang="pt-BR" altLang="pt-BR" sz="4000" dirty="0">
                <a:latin typeface="Candara" panose="020E0502030303020204" pitchFamily="34" charset="0"/>
                <a:cs typeface="Times New Roman" pitchFamily="65" charset="0"/>
              </a:rPr>
              <a:t>(47) </a:t>
            </a:r>
            <a:r>
              <a:rPr lang="pt-BR" altLang="pt-BR" sz="4000" dirty="0" smtClean="0">
                <a:latin typeface="Candara" panose="020E0502030303020204" pitchFamily="34" charset="0"/>
                <a:cs typeface="Times New Roman" pitchFamily="65" charset="0"/>
              </a:rPr>
              <a:t>3331-5827</a:t>
            </a:r>
            <a:endParaRPr lang="pt-BR" altLang="pt-BR" sz="4000" dirty="0">
              <a:latin typeface="Candara" panose="020E0502030303020204" pitchFamily="34" charset="0"/>
              <a:cs typeface="Times New Roman" pitchFamily="65" charset="0"/>
            </a:endParaRPr>
          </a:p>
          <a:p>
            <a:pPr lvl="0" algn="ctr"/>
            <a:endParaRPr lang="pt-BR" altLang="pt-BR" sz="40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ctr"/>
            <a:endParaRPr lang="pt-BR" altLang="pt-BR" sz="40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5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31319"/>
            <a:ext cx="6924738" cy="439248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Objetivos específicos: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355600">
              <a:buNone/>
            </a:pPr>
            <a:r>
              <a:rPr lang="pt-BR" dirty="0" smtClean="0"/>
              <a:t>Criar um mecanismo de controle dos </a:t>
            </a:r>
          </a:p>
          <a:p>
            <a:pPr marL="0" indent="355600">
              <a:buNone/>
            </a:pPr>
            <a:r>
              <a:rPr lang="pt-BR" dirty="0" smtClean="0"/>
              <a:t>serviços  de terraplanagens na bacia</a:t>
            </a:r>
          </a:p>
          <a:p>
            <a:pPr marL="0" indent="355600">
              <a:buNone/>
            </a:pPr>
            <a:r>
              <a:rPr lang="pt-BR" dirty="0" smtClean="0"/>
              <a:t>Hidrográfica do Rio Itajaí, que contribua</a:t>
            </a:r>
          </a:p>
          <a:p>
            <a:pPr marL="0" indent="355600">
              <a:buNone/>
            </a:pPr>
            <a:r>
              <a:rPr lang="pt-BR" dirty="0" smtClean="0"/>
              <a:t>com a redução dos desastres causados</a:t>
            </a:r>
          </a:p>
          <a:p>
            <a:pPr marL="0" indent="355600">
              <a:buNone/>
            </a:pPr>
            <a:r>
              <a:rPr lang="pt-BR" dirty="0" smtClean="0"/>
              <a:t>pelos deslizamentos de terra, bem como</a:t>
            </a:r>
          </a:p>
          <a:p>
            <a:pPr marL="0" indent="355600">
              <a:buNone/>
            </a:pPr>
            <a:r>
              <a:rPr lang="pt-BR" dirty="0"/>
              <a:t>c</a:t>
            </a:r>
            <a:r>
              <a:rPr lang="pt-BR" dirty="0" smtClean="0"/>
              <a:t>om a redução da turbidez dos mananciais que</a:t>
            </a:r>
          </a:p>
          <a:p>
            <a:pPr marL="0" indent="355600">
              <a:buNone/>
            </a:pPr>
            <a:r>
              <a:rPr lang="pt-BR" dirty="0" smtClean="0"/>
              <a:t>são predominantemente utilizados na captação</a:t>
            </a:r>
          </a:p>
          <a:p>
            <a:pPr marL="0" indent="355600">
              <a:buNone/>
            </a:pPr>
            <a:r>
              <a:rPr lang="pt-BR" dirty="0" smtClean="0"/>
              <a:t>da água bruta para tratamento e abastecimento </a:t>
            </a:r>
          </a:p>
          <a:p>
            <a:pPr marL="0" indent="355600">
              <a:buNone/>
            </a:pPr>
            <a:r>
              <a:rPr lang="pt-BR" dirty="0"/>
              <a:t>d</a:t>
            </a:r>
            <a:r>
              <a:rPr lang="pt-BR" dirty="0" smtClean="0"/>
              <a:t>a população.          </a:t>
            </a:r>
            <a:endParaRPr lang="pt-BR" dirty="0"/>
          </a:p>
        </p:txBody>
      </p:sp>
      <p:pic>
        <p:nvPicPr>
          <p:cNvPr id="4098" name="Picture 2" descr="http://www.starcasa.pt/imagens/servicos/Movimentos_de_Terrae_list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06" y="1340768"/>
            <a:ext cx="34155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Jfq9zBf6z3ZXR-5WsZeTJgHaFj&amp;pid=15.1&amp;P=0&amp;w=242&amp;h=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3050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6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2348880"/>
            <a:ext cx="2123728" cy="894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black"/>
                </a:solidFill>
              </a:rPr>
              <a:t>Localização da Bacia do Itajaí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05" y="404665"/>
            <a:ext cx="6965491" cy="51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sultado de imagem para bacia do rio itajaÃ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/>
          <a:stretch/>
        </p:blipFill>
        <p:spPr bwMode="auto">
          <a:xfrm>
            <a:off x="57605" y="2420888"/>
            <a:ext cx="4182325" cy="30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24544" y="183778"/>
            <a:ext cx="3405064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prstClr val="black"/>
                </a:solidFill>
              </a:rPr>
              <a:t>Características da Bacia:</a:t>
            </a:r>
            <a:endParaRPr lang="pt-BR" b="1" dirty="0"/>
          </a:p>
        </p:txBody>
      </p:sp>
      <p:pic>
        <p:nvPicPr>
          <p:cNvPr id="11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64" y="669682"/>
            <a:ext cx="4480248" cy="39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29212" y="1124744"/>
            <a:ext cx="560932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</a:rPr>
              <a:t>52 municípios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</a:rPr>
              <a:t>16 mil km 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/>
              <a:t>16,14</a:t>
            </a:r>
            <a:r>
              <a:rPr lang="pt-BR" sz="2000" dirty="0"/>
              <a:t>% do território </a:t>
            </a:r>
            <a:r>
              <a:rPr lang="pt-BR" sz="2000" dirty="0" smtClean="0"/>
              <a:t>catarinense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/>
              <a:t>São 334 quilômetros de distância desde a nascente até a </a:t>
            </a:r>
            <a:r>
              <a:rPr lang="pt-BR" sz="2000" dirty="0" smtClean="0"/>
              <a:t>foz.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677" y="0"/>
            <a:ext cx="8229600" cy="652934"/>
          </a:xfrm>
        </p:spPr>
        <p:txBody>
          <a:bodyPr/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813" y="620688"/>
            <a:ext cx="8784976" cy="4525963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Vista da Bacia Hidrográfica do Itajaí :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10937" r="1025" b="1822"/>
          <a:stretch/>
        </p:blipFill>
        <p:spPr bwMode="auto">
          <a:xfrm>
            <a:off x="539552" y="1391786"/>
            <a:ext cx="8359515" cy="42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vre 4"/>
          <p:cNvSpPr/>
          <p:nvPr/>
        </p:nvSpPr>
        <p:spPr>
          <a:xfrm>
            <a:off x="755575" y="1464116"/>
            <a:ext cx="7699655" cy="4203405"/>
          </a:xfrm>
          <a:custGeom>
            <a:avLst/>
            <a:gdLst>
              <a:gd name="connsiteX0" fmla="*/ 7745354 w 7769104"/>
              <a:gd name="connsiteY0" fmla="*/ 1219707 h 4203405"/>
              <a:gd name="connsiteX1" fmla="*/ 6391567 w 7769104"/>
              <a:gd name="connsiteY1" fmla="*/ 210305 h 4203405"/>
              <a:gd name="connsiteX2" fmla="*/ 6391567 w 7769104"/>
              <a:gd name="connsiteY2" fmla="*/ 210305 h 4203405"/>
              <a:gd name="connsiteX3" fmla="*/ 5156533 w 7769104"/>
              <a:gd name="connsiteY3" fmla="*/ 20300 h 4203405"/>
              <a:gd name="connsiteX4" fmla="*/ 2009572 w 7769104"/>
              <a:gd name="connsiteY4" fmla="*/ 32175 h 4203405"/>
              <a:gd name="connsiteX5" fmla="*/ 584533 w 7769104"/>
              <a:gd name="connsiteY5" fmla="*/ 257806 h 4203405"/>
              <a:gd name="connsiteX6" fmla="*/ 38268 w 7769104"/>
              <a:gd name="connsiteY6" fmla="*/ 2062855 h 4203405"/>
              <a:gd name="connsiteX7" fmla="*/ 109520 w 7769104"/>
              <a:gd name="connsiteY7" fmla="*/ 3167261 h 4203405"/>
              <a:gd name="connsiteX8" fmla="*/ 620159 w 7769104"/>
              <a:gd name="connsiteY8" fmla="*/ 4093536 h 4203405"/>
              <a:gd name="connsiteX9" fmla="*/ 4669644 w 7769104"/>
              <a:gd name="connsiteY9" fmla="*/ 4117287 h 4203405"/>
              <a:gd name="connsiteX10" fmla="*/ 5999681 w 7769104"/>
              <a:gd name="connsiteY10" fmla="*/ 3476019 h 4203405"/>
              <a:gd name="connsiteX11" fmla="*/ 6830954 w 7769104"/>
              <a:gd name="connsiteY11" fmla="*/ 2704123 h 4203405"/>
              <a:gd name="connsiteX12" fmla="*/ 7769104 w 7769104"/>
              <a:gd name="connsiteY12" fmla="*/ 1647219 h 4203405"/>
              <a:gd name="connsiteX13" fmla="*/ 7769104 w 7769104"/>
              <a:gd name="connsiteY13" fmla="*/ 1647219 h 4203405"/>
              <a:gd name="connsiteX14" fmla="*/ 7769104 w 7769104"/>
              <a:gd name="connsiteY14" fmla="*/ 1647219 h 42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69104" h="4203405">
                <a:moveTo>
                  <a:pt x="7745354" y="1219707"/>
                </a:moveTo>
                <a:lnTo>
                  <a:pt x="6391567" y="210305"/>
                </a:lnTo>
                <a:lnTo>
                  <a:pt x="6391567" y="210305"/>
                </a:lnTo>
                <a:cubicBezTo>
                  <a:pt x="6185728" y="178637"/>
                  <a:pt x="5886865" y="49988"/>
                  <a:pt x="5156533" y="20300"/>
                </a:cubicBezTo>
                <a:cubicBezTo>
                  <a:pt x="4426201" y="-9388"/>
                  <a:pt x="2771572" y="-7409"/>
                  <a:pt x="2009572" y="32175"/>
                </a:cubicBezTo>
                <a:cubicBezTo>
                  <a:pt x="1247572" y="71759"/>
                  <a:pt x="913084" y="-80641"/>
                  <a:pt x="584533" y="257806"/>
                </a:cubicBezTo>
                <a:cubicBezTo>
                  <a:pt x="255982" y="596253"/>
                  <a:pt x="117437" y="1577946"/>
                  <a:pt x="38268" y="2062855"/>
                </a:cubicBezTo>
                <a:cubicBezTo>
                  <a:pt x="-40901" y="2547764"/>
                  <a:pt x="12538" y="2828814"/>
                  <a:pt x="109520" y="3167261"/>
                </a:cubicBezTo>
                <a:cubicBezTo>
                  <a:pt x="206502" y="3505708"/>
                  <a:pt x="-139862" y="3935198"/>
                  <a:pt x="620159" y="4093536"/>
                </a:cubicBezTo>
                <a:cubicBezTo>
                  <a:pt x="1380180" y="4251874"/>
                  <a:pt x="3773057" y="4220207"/>
                  <a:pt x="4669644" y="4117287"/>
                </a:cubicBezTo>
                <a:cubicBezTo>
                  <a:pt x="5566231" y="4014368"/>
                  <a:pt x="5639463" y="3711546"/>
                  <a:pt x="5999681" y="3476019"/>
                </a:cubicBezTo>
                <a:cubicBezTo>
                  <a:pt x="6359899" y="3240492"/>
                  <a:pt x="6536050" y="3008923"/>
                  <a:pt x="6830954" y="2704123"/>
                </a:cubicBezTo>
                <a:cubicBezTo>
                  <a:pt x="7125858" y="2399323"/>
                  <a:pt x="7769104" y="1647219"/>
                  <a:pt x="7769104" y="1647219"/>
                </a:cubicBezTo>
                <a:lnTo>
                  <a:pt x="7769104" y="1647219"/>
                </a:lnTo>
                <a:lnTo>
                  <a:pt x="7769104" y="1647219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86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/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45259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Caracterização da problemática:</a:t>
            </a:r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r>
              <a:rPr lang="pt-BR" dirty="0"/>
              <a:t>Na Bacia Hidrográfica do Rio Itajaí, o problema dos </a:t>
            </a:r>
            <a:r>
              <a:rPr lang="pt-BR" dirty="0" smtClean="0"/>
              <a:t>desastres naturais (enchentes, enxurradas e deslizamentos de terra)  </a:t>
            </a:r>
            <a:r>
              <a:rPr lang="pt-BR" dirty="0"/>
              <a:t>acompanha o processo de desenvolvimento socioeconômico da região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sz="1100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Além dos prejuízos com vidas humanas e materiais, os deslizamentos de terra deixam </a:t>
            </a:r>
            <a:r>
              <a:rPr lang="pt-BR" dirty="0"/>
              <a:t>á</a:t>
            </a:r>
            <a:r>
              <a:rPr lang="pt-BR" dirty="0" smtClean="0"/>
              <a:t>reas de solo exposto que afetam a turbidez dos mananciais superficiais a cada ocorrência de chuva.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40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476672"/>
            <a:ext cx="911268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Caracterização da problemática:</a:t>
            </a:r>
          </a:p>
          <a:p>
            <a:r>
              <a:rPr lang="pt-BR" sz="2400" dirty="0" smtClean="0"/>
              <a:t>Os serviços de terraplanagens, se realizados de forma descontrolada, criam situações de risco agravando aas consequências dos desastres naturais.</a:t>
            </a:r>
          </a:p>
          <a:p>
            <a:pPr marL="0" indent="0">
              <a:buNone/>
            </a:pPr>
            <a:endParaRPr lang="pt-BR" sz="100" dirty="0" smtClean="0"/>
          </a:p>
          <a:p>
            <a:r>
              <a:rPr lang="pt-BR" sz="2400" dirty="0" smtClean="0"/>
              <a:t>Além disso  as terraplanagens são o principal causador do aumento da turbidez da água dos mananciais superficiais na região.  </a:t>
            </a:r>
          </a:p>
          <a:p>
            <a:pPr marL="0" indent="0">
              <a:buNone/>
            </a:pPr>
            <a:endParaRPr lang="pt-BR" sz="100" dirty="0" smtClean="0"/>
          </a:p>
          <a:p>
            <a:r>
              <a:rPr lang="pt-BR" sz="2400" dirty="0" smtClean="0"/>
              <a:t>A legislação ambiental existente não previa controle de sobre a alteração da turbidez da água como consequência dos serviços de terraplanagens.</a:t>
            </a:r>
          </a:p>
          <a:p>
            <a:pPr marL="0" indent="0">
              <a:buNone/>
            </a:pPr>
            <a:endParaRPr lang="pt-BR" sz="100" dirty="0"/>
          </a:p>
          <a:p>
            <a:r>
              <a:rPr lang="pt-BR" sz="2400" dirty="0" smtClean="0"/>
              <a:t>Não havia legislação para regulamentar os serviços de terraplanagens quanto ao aumento do grau de risco com relação à deslizamentos e movimentações de terra na ocorrência de desastres naturais. 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6002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73" y="-171400"/>
            <a:ext cx="9144000" cy="836712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PARCERIA ENTRE INSTITUIÇÕES PARA SOLUÇÕES EM SANEAMENTO BÁSICO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3"/>
            <a:ext cx="3960440" cy="39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80" y="2564904"/>
            <a:ext cx="464511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108520" y="759842"/>
            <a:ext cx="482453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prstClr val="black"/>
                </a:solidFill>
              </a:rPr>
              <a:t>EXEMPLOS DE CHEIAS NA BACIA DO ITAJAÍ</a:t>
            </a:r>
            <a:endParaRPr lang="pt-BR" sz="4000" b="1" dirty="0"/>
          </a:p>
        </p:txBody>
      </p:sp>
      <p:sp>
        <p:nvSpPr>
          <p:cNvPr id="7" name="Retângulo 6"/>
          <p:cNvSpPr/>
          <p:nvPr/>
        </p:nvSpPr>
        <p:spPr>
          <a:xfrm>
            <a:off x="179512" y="332656"/>
            <a:ext cx="427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Caracterização da problemática: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08512" y="8105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NA enchente de 5 de julho de 1983</a:t>
            </a:r>
            <a:r>
              <a:rPr lang="pt-BR" b="1" dirty="0"/>
              <a:t> </a:t>
            </a:r>
            <a:r>
              <a:rPr lang="pt-BR" dirty="0"/>
              <a:t>toda a região do Vale de Itajaí o rio Itajaí atingiu o nível máximo: 15 metros e 34 centímetros.  Blumenau ficou alagada por 32 dias</a:t>
            </a:r>
            <a:r>
              <a:rPr lang="pt-BR" b="1" dirty="0"/>
              <a:t>, </a:t>
            </a:r>
            <a:r>
              <a:rPr lang="pt-BR" dirty="0"/>
              <a:t>197.790 pessoas ficaram desabrigadas e 49 morreram nos  90 municípios  atingidos pelas chuvas</a:t>
            </a:r>
          </a:p>
        </p:txBody>
      </p:sp>
    </p:spTree>
    <p:extLst>
      <p:ext uri="{BB962C8B-B14F-4D97-AF65-F5344CB8AC3E}">
        <p14:creationId xmlns:p14="http://schemas.microsoft.com/office/powerpoint/2010/main" val="347424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1839</Words>
  <Application>Microsoft Macintosh PowerPoint</Application>
  <PresentationFormat>On-screen Show (4:3)</PresentationFormat>
  <Paragraphs>211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do Office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PARCERIA ENTRE INSTITUIÇÕES PARA SOLUÇÕES EM SANEAMENTO BÁSICO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Ana Claudia Hafemann</cp:lastModifiedBy>
  <cp:revision>62</cp:revision>
  <dcterms:created xsi:type="dcterms:W3CDTF">2018-05-02T19:43:05Z</dcterms:created>
  <dcterms:modified xsi:type="dcterms:W3CDTF">2018-05-30T11:36:07Z</dcterms:modified>
</cp:coreProperties>
</file>