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56"/>
  </p:notesMasterIdLst>
  <p:handoutMasterIdLst>
    <p:handoutMasterId r:id="rId57"/>
  </p:handoutMasterIdLst>
  <p:sldIdLst>
    <p:sldId id="260" r:id="rId5"/>
    <p:sldId id="266" r:id="rId6"/>
    <p:sldId id="264" r:id="rId7"/>
    <p:sldId id="263" r:id="rId8"/>
    <p:sldId id="316" r:id="rId9"/>
    <p:sldId id="267" r:id="rId10"/>
    <p:sldId id="268" r:id="rId11"/>
    <p:sldId id="269" r:id="rId12"/>
    <p:sldId id="270" r:id="rId13"/>
    <p:sldId id="271" r:id="rId14"/>
    <p:sldId id="312" r:id="rId15"/>
    <p:sldId id="305" r:id="rId16"/>
    <p:sldId id="308" r:id="rId17"/>
    <p:sldId id="273" r:id="rId18"/>
    <p:sldId id="274" r:id="rId19"/>
    <p:sldId id="275" r:id="rId20"/>
    <p:sldId id="276" r:id="rId21"/>
    <p:sldId id="306" r:id="rId22"/>
    <p:sldId id="31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7" r:id="rId53"/>
    <p:sldId id="310" r:id="rId54"/>
    <p:sldId id="261" r:id="rId55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75" d="100"/>
          <a:sy n="75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29/05/2018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29/05/2018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751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5199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1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CONTEXTO DE CAMPINAS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6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29/05/2018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400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theme" Target="../theme/theme2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Arly de Lara  Romêo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03205" y="112140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5611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/>
              <a:t>AVALIAÇÃO DE DESEMPENHO DO PROCESSO CEPT                                NAS ETES  DA SANASA</a:t>
            </a:r>
            <a:endParaRPr lang="pt-BR" sz="2800" dirty="0"/>
          </a:p>
          <a:p>
            <a:pPr algn="ctr" eaLnBrk="1" hangingPunct="1"/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Luis Gustavo Alves de Lima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</a:t>
            </a:r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506" y="370919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</a:t>
            </a:r>
            <a:endParaRPr lang="pt-BR" dirty="0"/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796" y="260648"/>
            <a:ext cx="8229600" cy="864096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MÓVEL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presentaçã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294513" cy="46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3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56" y="2606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MÓVEL TAUBATÉ: PARTICULARIDADES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1126" y="975586"/>
            <a:ext cx="8761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Gradeamento : espaçamento entre barras 20mm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Elevatória de Esgoto Bruto: diam. 1,50m  alt. 3,5m   Volume 6 m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( 2 bombas  40m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/h  3,0 Cvs – 10 mca)</a:t>
            </a:r>
            <a:endParaRPr lang="pt-BR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Pré Sedimentador: diam. 2,5m, comp. 6,4m  Volume  30.000L ( 2 bombas 30m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/h  2,0 Cvs – 8 mca) – Acumulação lodo CEPT e remoção com caminhão  esgota fossa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Bomba dosadora de diafragma 10 L/h  modo de operação: automático ou manual.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Medição de Vazão: Calha Parshall + Ultrassônico na saída de efluente tratado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endParaRPr lang="pt-BR" baseline="30000" dirty="0"/>
          </a:p>
          <a:p>
            <a:endParaRPr lang="pt-BR" baseline="30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93" y="4319186"/>
            <a:ext cx="1254137" cy="2134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44" y="4319186"/>
            <a:ext cx="2102796" cy="2004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" y="4319186"/>
            <a:ext cx="2772198" cy="19902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72" y="4319186"/>
            <a:ext cx="1806296" cy="19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606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980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Inicio de Operação: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Junho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2014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Vazão: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7,0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L/s  População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6.038 hab</a:t>
            </a:r>
            <a:endParaRPr lang="pt-BR" dirty="0"/>
          </a:p>
        </p:txBody>
      </p:sp>
      <p:pic>
        <p:nvPicPr>
          <p:cNvPr id="1027" name="Picture 3" descr="fluxograma aba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060"/>
            <a:ext cx="5999639" cy="45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30724"/>
              </p:ext>
            </p:extLst>
          </p:nvPr>
        </p:nvGraphicFramePr>
        <p:xfrm>
          <a:off x="1598298" y="4581128"/>
          <a:ext cx="5882333" cy="208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35"/>
                <a:gridCol w="867523"/>
                <a:gridCol w="819326"/>
                <a:gridCol w="819326"/>
                <a:gridCol w="819326"/>
                <a:gridCol w="771131"/>
                <a:gridCol w="722933"/>
                <a:gridCol w="771133"/>
              </a:tblGrid>
              <a:tr h="27299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2729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PAC (ppm)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354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TANINO (ppm)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354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TURBIDEZ (uT)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38,7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37,1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31,7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27,2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20,9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68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HORA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14:30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TURBIDEZ </a:t>
                      </a:r>
                      <a:r>
                        <a:rPr lang="pt-BR" sz="1100" dirty="0" smtClean="0">
                          <a:effectLst/>
                        </a:rPr>
                        <a:t>BRUTO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16216" y="16084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TAS  = 100 m</a:t>
            </a:r>
            <a:r>
              <a:rPr lang="pt-BR" baseline="30000" dirty="0" smtClean="0"/>
              <a:t>3</a:t>
            </a:r>
            <a:r>
              <a:rPr lang="pt-BR" dirty="0" smtClean="0"/>
              <a:t>/m</a:t>
            </a:r>
            <a:r>
              <a:rPr lang="pt-BR" baseline="30000" dirty="0" smtClean="0"/>
              <a:t>2</a:t>
            </a:r>
            <a:endParaRPr lang="pt-BR" baseline="30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463" y="21328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  <a:r>
              <a:rPr lang="pt-BR" dirty="0" smtClean="0"/>
              <a:t>omba dosadora diafragma 10 L/h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606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980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Inicio de Operação: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Junho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2014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Vazão: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7,0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L/s  População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6.038 hab.</a:t>
            </a:r>
            <a:endParaRPr lang="pt-BR" dirty="0"/>
          </a:p>
        </p:txBody>
      </p:sp>
      <p:pic>
        <p:nvPicPr>
          <p:cNvPr id="1027" name="Picture 3" descr="fluxograma aba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060"/>
            <a:ext cx="5999639" cy="45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25832"/>
              </p:ext>
            </p:extLst>
          </p:nvPr>
        </p:nvGraphicFramePr>
        <p:xfrm>
          <a:off x="1598298" y="4581128"/>
          <a:ext cx="5882333" cy="208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35"/>
                <a:gridCol w="867523"/>
                <a:gridCol w="819326"/>
                <a:gridCol w="819326"/>
                <a:gridCol w="819326"/>
                <a:gridCol w="771131"/>
                <a:gridCol w="722933"/>
                <a:gridCol w="771133"/>
              </a:tblGrid>
              <a:tr h="27299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JARRO 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2729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PAC (ppm)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354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TANINO (ppm)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354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TURBIDEZ </a:t>
                      </a:r>
                      <a:r>
                        <a:rPr lang="pt-BR" sz="1100" dirty="0" smtClean="0">
                          <a:effectLst/>
                        </a:rPr>
                        <a:t>(NuT</a:t>
                      </a:r>
                      <a:r>
                        <a:rPr lang="pt-BR" sz="1100" dirty="0">
                          <a:effectLst/>
                        </a:rPr>
                        <a:t>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38,7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37,1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31,7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9,2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27,2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20,9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</a:tr>
              <a:tr h="68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HORA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14:30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TURBIDEZ BRUTO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  <a:tc>
                  <a:txBody>
                    <a:bodyPr/>
                    <a:lstStyle/>
                    <a:p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1" marR="68551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16216" y="16084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TAS  = 100 m</a:t>
            </a:r>
            <a:r>
              <a:rPr lang="pt-BR" baseline="30000" dirty="0" smtClean="0"/>
              <a:t>3</a:t>
            </a:r>
            <a:r>
              <a:rPr lang="pt-BR" dirty="0" smtClean="0"/>
              <a:t>/m</a:t>
            </a:r>
            <a:r>
              <a:rPr lang="pt-BR" baseline="30000" dirty="0" smtClean="0"/>
              <a:t>2</a:t>
            </a:r>
            <a:endParaRPr lang="pt-BR" baseline="30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463" y="21328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  <a:r>
              <a:rPr lang="pt-BR" dirty="0" smtClean="0"/>
              <a:t>omba dosadora diafragma 10 L/h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20072" y="4437112"/>
            <a:ext cx="779567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8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1650"/>
          <a:stretch/>
        </p:blipFill>
        <p:spPr>
          <a:xfrm>
            <a:off x="285276" y="1385762"/>
            <a:ext cx="8439848" cy="52565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7200" y="2528762"/>
            <a:ext cx="344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REATORES BIOLÓGICOS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6478" y="4216222"/>
            <a:ext cx="348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ELEVATÓRIA DE E. TRATADO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39952" y="3949651"/>
            <a:ext cx="160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PENEIRA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5715751"/>
            <a:ext cx="485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ELEVATÓRIA ESGOTO BRUTO</a:t>
            </a:r>
          </a:p>
          <a:p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80112" y="4318983"/>
            <a:ext cx="255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CAIXA DE MISTURA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41303" y="3165700"/>
            <a:ext cx="278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TANQUE DE EQUALIZAÇÃO 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81199" y="3764985"/>
            <a:ext cx="306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PRÉ - SEDIMENTADOR</a:t>
            </a:r>
            <a:endParaRPr lang="pt-B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3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latin typeface="Arial" panose="020B0604020202020204" pitchFamily="34" charset="0"/>
              </a:rPr>
              <a:t>ETE ABAETÉ - PARTICULARIDADES</a:t>
            </a:r>
            <a:endParaRPr lang="pt-BR" altLang="pt-BR" sz="2400" b="1" dirty="0"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8240" y="858559"/>
            <a:ext cx="4941832" cy="551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Caixa de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Gordura: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5,5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Tanque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Mistura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= 8,5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Dosagem de PAC e Tanino nesta unidade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sedimentador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= 94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Local de acumulo de lodo da estação c/ passagem para a próxima unidade por gravidade contando com 01 bombas submersível  para retirada do lodo excedente vazão de 8,0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m³/h 8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m.c.a  Potência de 0,5 CV.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Tanque de Equalização.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Material: Em alvenaria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Comprimento 6,61 m  Altura 4,79 m  Largura 7,15 m  Volume = 226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Volume útil de 150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recalque para os 02 reatores biológicos através de 2 bombas submersível de vazão de 46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m³/h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pressão de descarga de 10 m.c.a e potencia de 3 CVs</a:t>
            </a:r>
          </a:p>
          <a:p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41" y="858559"/>
            <a:ext cx="1998192" cy="3456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20072" y="4372898"/>
            <a:ext cx="178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Peneira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341" y="4365104"/>
            <a:ext cx="199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 Sedimentador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b="6629"/>
          <a:stretch/>
        </p:blipFill>
        <p:spPr>
          <a:xfrm>
            <a:off x="5220072" y="836712"/>
            <a:ext cx="1767229" cy="34782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58" y="4869573"/>
            <a:ext cx="1957232" cy="14679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02" y="4893436"/>
            <a:ext cx="2431536" cy="14679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21646" y="639142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Tanque de Mistura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52390" y="63914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Equalização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0706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MÓVEL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9807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 Operação: Setembro de 2016  Vazão: 1,72 L/s  População 913 hab.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35006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Dosagem de PAC baseado em histórico operacional anterior  15 a 50 ppm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205501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4811" y="276789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MÓVEL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9" y="1001261"/>
            <a:ext cx="7014381" cy="526078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37433" y="3763934"/>
            <a:ext cx="140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OPERADOR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47680" y="167591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</a:p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DE MAQUINAS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49869" y="330489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GRADEAMENTO E CAIXA DE AREIA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08058" y="2627589"/>
            <a:ext cx="208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ELEVATÓRIA DE ESGOTO BRUTO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6654813">
            <a:off x="4588151" y="398693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 BIOLÓGICO</a:t>
            </a:r>
            <a:endParaRPr lang="pt-BR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42527" y="27113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DOSADORA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90659" y="1120111"/>
            <a:ext cx="260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 DE </a:t>
            </a:r>
            <a:r>
              <a:rPr lang="pt-BR" sz="1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QUALIZAÇÃO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2880" y="290086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MÓVEL SANTA LUZIA: PARTICULARIDADES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66" y="1394462"/>
            <a:ext cx="2551717" cy="22960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1058" y="4062100"/>
            <a:ext cx="2293661" cy="17202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" y="1394774"/>
            <a:ext cx="6360705" cy="477053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3679517"/>
            <a:ext cx="140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OPERADOR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17043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</a:p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DE MAQUINAS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51378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GRADEAMENTO E CAIXA DE AREIA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21706" y="2863306"/>
            <a:ext cx="208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ELEVATÓRIA DE ESGOTO BRUTO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6654813">
            <a:off x="3275857" y="416148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 BIOLÓGICO</a:t>
            </a:r>
            <a:endParaRPr lang="pt-BR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51920" y="303642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DOSADORA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904710" y="1368141"/>
            <a:ext cx="260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TANQUE DE </a:t>
            </a:r>
            <a:r>
              <a:rPr lang="pt-BR" sz="1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QUALIZAÇÃO</a:t>
            </a:r>
            <a:endParaRPr lang="pt-BR" sz="14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904710" y="2636912"/>
            <a:ext cx="3827530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 MÓVEL - OPERAÇÃO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07096" y="1037378"/>
            <a:ext cx="813690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Limpeza de grade, remoção de resíduos.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Regulagem da dosagem de produtos químicos e controle do estoque de produtos (recarga, recebimento e aferição das bombas dosadoras).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coagulação e floculação em cone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Imhoff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Inspeção em equipamentos como bombas, sopradores, tubulações, área operacional.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Coleta de amostra para determinação da turbidez diariamente.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Instalar coletor automático nos dias de coleta e realizar coletas instantâneas conforme necessidade.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limpeza de unidades e remoção de lodo com caminhão esgota fossa.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descarte de lodo excedente do sistema biológico.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Acompanhar manutenções: mecânica, hidráulica, elétrica e predial.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7647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DESENVOLVIDAS POR OPERADOR FIXO E EQUIPE VOLANTE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179512" y="260648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latin typeface="Arial" charset="0"/>
              </a:rPr>
              <a:t>SUMÁRIO</a:t>
            </a:r>
            <a:endParaRPr lang="pt-BR" sz="2400" b="1" dirty="0"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322708" y="1125538"/>
            <a:ext cx="8713788" cy="70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Contextualização e apresentação da SANASA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Introdução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Apresentação do estudo de caso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Metodologia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Resultados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Conclusões – Lições Aprendidas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Arial" charset="0"/>
              </a:rPr>
              <a:t>Conclusões finais.</a:t>
            </a:r>
            <a:endParaRPr lang="pt-BR" b="1" dirty="0"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124744"/>
            <a:ext cx="86409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Coletar e organizar dados dos resultados analíticos para os parâmetros DBO, DQO, SST  para as ETEs  Abaeté, Taubaté e Santa Luzia no ano base 2017.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Coletas mensais pontos: Bruto, Tratado, Tanque de Equalização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Coletar informações nos boletins operacionais sobre as dosagens aplicadas nas estações em estudo.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Comprovar a remoção de fósforo pelo CEPT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da analise Fosfato Total Bruto e Tratado.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Fósforo se apresenta como fosfato na forma orgânica, combinada à matéria orgânica (proteínas e aminoácidos) e na forma inorgânica, como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ortofosfato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23528" y="1196752"/>
          <a:ext cx="7886700" cy="1447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18993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DADOS MÉDIOS REGISTRADOS NAS ESTAÇÕES DA SANASA - ANO BASE 2017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0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ETE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VAZÃO MÉDIA DE ENTRADA (L/S)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CONSUMO MEDIO MENSAL DE PAC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DOSAGEM MEDIA DE PAC (PPM)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CONSUMO MENSAL DE TANINO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DOSAGEM MEDIA DE TANINO (PPM)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ABAETE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6,56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SANTA LUZIA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TAUBATE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2,43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10459"/>
              </p:ext>
            </p:extLst>
          </p:nvPr>
        </p:nvGraphicFramePr>
        <p:xfrm>
          <a:off x="323528" y="3212976"/>
          <a:ext cx="7886698" cy="264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1868"/>
                <a:gridCol w="1038966"/>
                <a:gridCol w="1038966"/>
                <a:gridCol w="1038966"/>
                <a:gridCol w="1038966"/>
                <a:gridCol w="1038966"/>
              </a:tblGrid>
              <a:tr h="19748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EFICIÊNCIA MÉDIA DE REMOÇÃO PARA SISTEMA DE TRATAMENTO  SEGUNDO VON SPERLING (2005)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SISTEMA DE TRATAMENTO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DBO (%0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DQO 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SS 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Pt(%)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CF(log)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905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Primário Convencional  (DPC)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30 - 35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25 -35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Primário Avançado  (CEPT)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≈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60 - 75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≈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Filtro Biológico (alta carga)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70 - 87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 + Filtro Biológico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73 - 88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 + Lodos Ativados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83 - 93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Lagoa Facultativa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70 - 80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Lagoa Aerada + Sedimentação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(convencional)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(aeração prolongada)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90 - 97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83 - 93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(remoção biológica de P)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Ativadas + Filtração Terciária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93 - 98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90 - 95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93 -97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50 - 60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23528" y="1196752"/>
          <a:ext cx="7886700" cy="1447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18993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DADOS MÉDIOS REGISTRADOS NAS ESTAÇÕES DA SANASA - ANO BASE 2017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0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ETE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VAZÃO MÉDIA DE ENTRADA (L/S)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CONSUMO MEDIO MENSAL DE PAC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DOSAGEM MEDIA DE PAC (PPM)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CONSUMO MENSAL DE TANINO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DOSAGEM MEDIA DE TANINO (PPM)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ctr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ABAETE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6,56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SANTA LUZIA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  <a:tr h="242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TAUBATE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2,43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4" marR="9044" marT="9044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10217"/>
              </p:ext>
            </p:extLst>
          </p:nvPr>
        </p:nvGraphicFramePr>
        <p:xfrm>
          <a:off x="323528" y="3212976"/>
          <a:ext cx="7886698" cy="264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1868"/>
                <a:gridCol w="1038966"/>
                <a:gridCol w="1038966"/>
                <a:gridCol w="1038966"/>
                <a:gridCol w="1038966"/>
                <a:gridCol w="1038966"/>
              </a:tblGrid>
              <a:tr h="19748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EFICIÊNCIA MÉDIA DE REMOÇÃO PARA SISTEMA DE TRATAMENTO  SEGUNDO VON SPERLING (2005)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SISTEMA DE TRATAMENTO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DBO (%0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DQO 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SS 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Pt(%)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CF(log)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905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Primário Convencional  (DPC)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30 - 35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25 -35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Primário Avançado  (CEPT)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≈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60 - 75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55 - 70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≈ 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Filtro Biológico (alta carga)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70 - 87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 + Filtro Biológico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73 - 88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UASB + Lodos Ativados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83 - 93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Lagoa Facultativa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70 - 80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Lagoa Aerada + Sedimentação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65 -80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(convencional)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(aeração prolongada)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90 - 97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83 - 93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&lt;35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Ativados (remoção biológica de P)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80 - 90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87 - 93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75 - 88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Lodos Ativadas + Filtração Terciária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93 - 98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90 - 95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93 -97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50 - 60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1 - 2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4" marR="9404" marT="9404" marB="0" anchor="b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79512" y="3789040"/>
            <a:ext cx="820891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283968" y="1417638"/>
            <a:ext cx="1296144" cy="1291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04248" y="1196752"/>
            <a:ext cx="1512168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ETE ABAETÉ</a:t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54602"/>
              </p:ext>
            </p:extLst>
          </p:nvPr>
        </p:nvGraphicFramePr>
        <p:xfrm>
          <a:off x="1115616" y="870174"/>
          <a:ext cx="6912767" cy="58499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592932"/>
                <a:gridCol w="913867"/>
                <a:gridCol w="1222177"/>
                <a:gridCol w="598646"/>
                <a:gridCol w="1865065"/>
              </a:tblGrid>
              <a:tr h="1853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PARAMETROPONTO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8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28141"/>
              </p:ext>
            </p:extLst>
          </p:nvPr>
        </p:nvGraphicFramePr>
        <p:xfrm>
          <a:off x="1043608" y="980728"/>
          <a:ext cx="6912767" cy="58499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592932"/>
                <a:gridCol w="913867"/>
                <a:gridCol w="1222177"/>
                <a:gridCol w="598646"/>
                <a:gridCol w="1865065"/>
              </a:tblGrid>
              <a:tr h="1853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436096" y="1367644"/>
            <a:ext cx="72008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80892" y="2519185"/>
            <a:ext cx="552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0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97032"/>
              </p:ext>
            </p:extLst>
          </p:nvPr>
        </p:nvGraphicFramePr>
        <p:xfrm>
          <a:off x="1043608" y="980728"/>
          <a:ext cx="6912767" cy="58499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592932"/>
                <a:gridCol w="913867"/>
                <a:gridCol w="1222177"/>
                <a:gridCol w="598646"/>
                <a:gridCol w="1865065"/>
              </a:tblGrid>
              <a:tr h="1853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r>
                        <a:rPr lang="pt-BR" sz="800" dirty="0" smtClean="0">
                          <a:effectLst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408494" y="1367644"/>
            <a:ext cx="72008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80892" y="2519185"/>
            <a:ext cx="552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92080" y="2924945"/>
            <a:ext cx="1008112" cy="1425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051720" y="3900495"/>
            <a:ext cx="1080120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231740" y="2123728"/>
            <a:ext cx="720080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9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7357"/>
              </p:ext>
            </p:extLst>
          </p:nvPr>
        </p:nvGraphicFramePr>
        <p:xfrm>
          <a:off x="1043608" y="980728"/>
          <a:ext cx="6912767" cy="58499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592932"/>
                <a:gridCol w="913867"/>
                <a:gridCol w="1222177"/>
                <a:gridCol w="598646"/>
                <a:gridCol w="1865065"/>
              </a:tblGrid>
              <a:tr h="1853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421690" y="1367644"/>
            <a:ext cx="72008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80892" y="2519185"/>
            <a:ext cx="552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92080" y="2879812"/>
            <a:ext cx="100811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77674" y="4293097"/>
            <a:ext cx="102251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6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ETE 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16221"/>
              </p:ext>
            </p:extLst>
          </p:nvPr>
        </p:nvGraphicFramePr>
        <p:xfrm>
          <a:off x="1043609" y="840263"/>
          <a:ext cx="6912767" cy="58499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592932"/>
                <a:gridCol w="913867"/>
                <a:gridCol w="1222177"/>
                <a:gridCol w="598646"/>
                <a:gridCol w="1865065"/>
              </a:tblGrid>
              <a:tr h="1853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71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5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441068" y="1227179"/>
            <a:ext cx="72008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80892" y="2519185"/>
            <a:ext cx="552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36096" y="2739347"/>
            <a:ext cx="864096" cy="140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75560" y="4149080"/>
            <a:ext cx="102463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300192" y="5448300"/>
            <a:ext cx="1637308" cy="1221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8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6" y="246314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ETE 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65410"/>
              </p:ext>
            </p:extLst>
          </p:nvPr>
        </p:nvGraphicFramePr>
        <p:xfrm>
          <a:off x="1331639" y="836712"/>
          <a:ext cx="6624735" cy="57152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0076"/>
                <a:gridCol w="1526560"/>
                <a:gridCol w="875790"/>
                <a:gridCol w="1171253"/>
                <a:gridCol w="573702"/>
                <a:gridCol w="1787354"/>
              </a:tblGrid>
              <a:tr h="1805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ABAETÉ   Vazão DE 7,0 L/s  Dosagem PAC = 30 a 50 ppm Tanino = 18 a 40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9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952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9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9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2320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48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12,89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1,75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10,2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42,8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7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5,8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524908" y="1193478"/>
            <a:ext cx="72008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80892" y="2519185"/>
            <a:ext cx="552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09486" y="2660807"/>
            <a:ext cx="100811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364196" y="3994333"/>
            <a:ext cx="1008112" cy="1629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218822" y="5474581"/>
            <a:ext cx="1728191" cy="1095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2483768" y="3751185"/>
            <a:ext cx="504056" cy="2160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6799808" y="3886321"/>
            <a:ext cx="504056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804248" y="1836325"/>
            <a:ext cx="504056" cy="152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852083" y="1957562"/>
            <a:ext cx="432049" cy="24881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8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- 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21856"/>
              </p:ext>
            </p:extLst>
          </p:nvPr>
        </p:nvGraphicFramePr>
        <p:xfrm>
          <a:off x="755576" y="1052736"/>
          <a:ext cx="6912768" cy="52677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6551"/>
                <a:gridCol w="1346460"/>
                <a:gridCol w="913868"/>
                <a:gridCol w="1222177"/>
                <a:gridCol w="598646"/>
                <a:gridCol w="1865066"/>
              </a:tblGrid>
              <a:tr h="1736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TAUBATÉ Vazão de 3,0 L/s Dosagem de PAC = 20 a 60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542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2200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3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2,43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latin typeface="Arial" charset="0"/>
              </a:rPr>
              <a:t>MOTIVAÇÃO</a:t>
            </a:r>
            <a:endParaRPr lang="pt-BR" sz="2400" b="1" dirty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564" y="908720"/>
            <a:ext cx="86899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Compartilhar e trocar experiências com uso do processo CEPT em 3 plantas em escala plena (ETE Abaeté, ETE  Móvel Taubaté, ETE Móvel Santa Luzia)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Difundir o conhecimento sobre o processo de tratamento com o processo CEPT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Poucos estudos com a concepção em escala plena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Comprovar a eficiência na remoção de fósforo com a tecnologia.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9046" y="314096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especifico: fazer uma avaliação do desempenho do processo CEPT em 3 ETEs com características semelhantes para os parâmetros DBO, DQO, SST e FÓSFORO.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das dosagens aplicadas entre as 3 plantas.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- 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73323"/>
              </p:ext>
            </p:extLst>
          </p:nvPr>
        </p:nvGraphicFramePr>
        <p:xfrm>
          <a:off x="755576" y="1052736"/>
          <a:ext cx="6912768" cy="52677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6551"/>
                <a:gridCol w="1346460"/>
                <a:gridCol w="913868"/>
                <a:gridCol w="1222177"/>
                <a:gridCol w="598646"/>
                <a:gridCol w="1865066"/>
              </a:tblGrid>
              <a:tr h="1736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TAUBATÉ Vazão de 3,0 L/s Dosagem de PAC = 20 a 60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542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2200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3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2,43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004048" y="1268760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- 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71031"/>
              </p:ext>
            </p:extLst>
          </p:nvPr>
        </p:nvGraphicFramePr>
        <p:xfrm>
          <a:off x="755576" y="1052736"/>
          <a:ext cx="6912768" cy="524168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6551"/>
                <a:gridCol w="1346460"/>
                <a:gridCol w="913868"/>
                <a:gridCol w="1222177"/>
                <a:gridCol w="598646"/>
                <a:gridCol w="1865066"/>
              </a:tblGrid>
              <a:tr h="1736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TAUBATÉ Vazão de 3,0 L/s Dosagem de PAC = 20 a 60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4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542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2200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3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2,43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004048" y="1196752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04048" y="2564904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123728" y="2204864"/>
            <a:ext cx="504056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979712" y="3574195"/>
            <a:ext cx="792088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6374395" y="1908147"/>
            <a:ext cx="688330" cy="21359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365676" y="2204864"/>
            <a:ext cx="728588" cy="21359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525108" y="3559186"/>
            <a:ext cx="409724" cy="21602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2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- 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89839"/>
              </p:ext>
            </p:extLst>
          </p:nvPr>
        </p:nvGraphicFramePr>
        <p:xfrm>
          <a:off x="755576" y="1052736"/>
          <a:ext cx="6912768" cy="52677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6551"/>
                <a:gridCol w="1346460"/>
                <a:gridCol w="913868"/>
                <a:gridCol w="1222177"/>
                <a:gridCol w="598646"/>
                <a:gridCol w="1865066"/>
              </a:tblGrid>
              <a:tr h="1736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TAUBATÉ Vazão de 3,0 L/s Dosagem de PAC = 20 a 60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542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2200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3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2,43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004048" y="1196752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04048" y="2564904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123728" y="2204864"/>
            <a:ext cx="504056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979712" y="3555899"/>
            <a:ext cx="792088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4048" y="3933056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- 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34312"/>
              </p:ext>
            </p:extLst>
          </p:nvPr>
        </p:nvGraphicFramePr>
        <p:xfrm>
          <a:off x="755576" y="1052736"/>
          <a:ext cx="6912768" cy="526772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6551"/>
                <a:gridCol w="1346460"/>
                <a:gridCol w="913868"/>
                <a:gridCol w="1222177"/>
                <a:gridCol w="598646"/>
                <a:gridCol w="1865066"/>
              </a:tblGrid>
              <a:tr h="1736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TAUBATÉ Vazão de 3,0 L/s Dosagem de PAC = 20 a 60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DBO </a:t>
                      </a: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DBO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2120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DQO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DQO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506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677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516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66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CEPT 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SST TRATADO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CEPT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SST TOTAL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542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140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2200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334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PONTO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BRUTO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 TRATADO em [mg/L]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EF. REM. FOSFATO [%]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MEDIA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12,24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2,43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DES. PAD.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6,7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MAXIMO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96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  <a:tr h="16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MINIMO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2,9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65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72" marR="49872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004048" y="1196752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04048" y="2564904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123728" y="2276865"/>
            <a:ext cx="504056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979712" y="3612111"/>
            <a:ext cx="792088" cy="21602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4048" y="3933056"/>
            <a:ext cx="936104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96136" y="5229200"/>
            <a:ext cx="1872208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9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98608"/>
              </p:ext>
            </p:extLst>
          </p:nvPr>
        </p:nvGraphicFramePr>
        <p:xfrm>
          <a:off x="1479483" y="1420269"/>
          <a:ext cx="6188861" cy="44832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47156"/>
                <a:gridCol w="894909"/>
                <a:gridCol w="669635"/>
                <a:gridCol w="885007"/>
                <a:gridCol w="1318227"/>
                <a:gridCol w="1373927"/>
              </a:tblGrid>
              <a:tr h="16443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SANTA LUZIA  Vazão 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L/s Dosagem de PAC  22 a 66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515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87,0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404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SST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SST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636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45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BRUTO em [mg/L]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TRATADO em [mg/L]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FOSFATO [%]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10,89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42392"/>
              </p:ext>
            </p:extLst>
          </p:nvPr>
        </p:nvGraphicFramePr>
        <p:xfrm>
          <a:off x="1403648" y="1420269"/>
          <a:ext cx="6188861" cy="45041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47156"/>
                <a:gridCol w="894909"/>
                <a:gridCol w="669635"/>
                <a:gridCol w="885007"/>
                <a:gridCol w="1318227"/>
                <a:gridCol w="1373927"/>
              </a:tblGrid>
              <a:tr h="2085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SANTA LUZIA  Vazão 1,75 L/s Dosagem de PAC  22 a 66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515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87,0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404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SST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SST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636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45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BRUTO em [mg/L]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TRATADO em [mg/L]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FOSFATO [%]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10,89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004048" y="1628800"/>
            <a:ext cx="115212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1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31273"/>
              </p:ext>
            </p:extLst>
          </p:nvPr>
        </p:nvGraphicFramePr>
        <p:xfrm>
          <a:off x="1403648" y="1484784"/>
          <a:ext cx="6188861" cy="45041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47156"/>
                <a:gridCol w="894909"/>
                <a:gridCol w="669635"/>
                <a:gridCol w="885007"/>
                <a:gridCol w="1318227"/>
                <a:gridCol w="1373927"/>
              </a:tblGrid>
              <a:tr h="999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SANTA LUZIA  Vazão 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L/s Dosagem de PAC  22 a 66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515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87,0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404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SST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SST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636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45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BRUTO em [mg/L]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TRATADO em [mg/L]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FOSFATO [%]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10,89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932040" y="1700808"/>
            <a:ext cx="122413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32040" y="2704058"/>
            <a:ext cx="122413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5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56513"/>
              </p:ext>
            </p:extLst>
          </p:nvPr>
        </p:nvGraphicFramePr>
        <p:xfrm>
          <a:off x="1331640" y="1124735"/>
          <a:ext cx="6552728" cy="48465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27382"/>
                <a:gridCol w="963472"/>
                <a:gridCol w="720938"/>
                <a:gridCol w="952811"/>
                <a:gridCol w="1419221"/>
                <a:gridCol w="1368904"/>
              </a:tblGrid>
              <a:tr h="26401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SANTA LUZIA  Vazão 1,75 L/s Dosagem de PAC  22 a 66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515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87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404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3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3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SST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SST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636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50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BRUTO em [mg/L]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TRATADO em [mg/L]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FOSFATO [%]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10,89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6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190976" y="1357089"/>
            <a:ext cx="1152128" cy="982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186412" y="2519359"/>
            <a:ext cx="122413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150408" y="3752766"/>
            <a:ext cx="129614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0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29869"/>
              </p:ext>
            </p:extLst>
          </p:nvPr>
        </p:nvGraphicFramePr>
        <p:xfrm>
          <a:off x="1403648" y="1420269"/>
          <a:ext cx="6188861" cy="45041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47156"/>
                <a:gridCol w="894909"/>
                <a:gridCol w="669635"/>
                <a:gridCol w="885007"/>
                <a:gridCol w="1318227"/>
                <a:gridCol w="1373927"/>
              </a:tblGrid>
              <a:tr h="16443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 SANTA LUZIA  Vazão 1,75 L/s Dosagem de PAC  22 a 66 ppm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DBO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DBO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515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87,0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860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404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DQO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DQO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DQO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1280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168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30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BRUTO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SST </a:t>
                      </a:r>
                      <a:endParaRPr lang="pt-BR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CEPT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 </a:t>
                      </a:r>
                      <a:r>
                        <a:rPr lang="pt-BR" sz="900" dirty="0">
                          <a:effectLst/>
                        </a:rPr>
                        <a:t>TRATADO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CEPT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SST TOTAL [%]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84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636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12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45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PARAMETRO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PONTO</a:t>
                      </a: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BRUTO em [mg/L]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FOSFATO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TRATADO em [mg/L]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EF. REM. FOSFATO [%] 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MEDIA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10,89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2,46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DES. PAD.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3,4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MAXIMO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6,1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93,5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  <a:tr h="15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MINIMO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6,8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1,0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64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004048" y="1556792"/>
            <a:ext cx="1152128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04048" y="2636912"/>
            <a:ext cx="122413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32040" y="3786409"/>
            <a:ext cx="129614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228184" y="4797152"/>
            <a:ext cx="1368152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8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ABAETÉ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121601" cy="54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latin typeface="Arial" charset="0"/>
              </a:rPr>
              <a:t>MUNICÍPIO DE CAMPINAS-SP</a:t>
            </a:r>
            <a:endParaRPr lang="pt-BR" sz="2400" b="1" dirty="0"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/>
              <a:t>20 municípios (5 </a:t>
            </a:r>
            <a:r>
              <a:rPr lang="pt-BR" dirty="0"/>
              <a:t>milhões </a:t>
            </a:r>
            <a:r>
              <a:rPr lang="pt-BR" dirty="0" smtClean="0"/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/>
          </a:p>
          <a:p>
            <a:pPr>
              <a:spcBef>
                <a:spcPts val="600"/>
              </a:spcBef>
            </a:pPr>
            <a:r>
              <a:rPr lang="pt-BR" sz="1600" dirty="0" smtClean="0"/>
              <a:t>População Campinas: 1.182.429  Hab. (IBGE 2017)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0872" y="25973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" y="1196752"/>
            <a:ext cx="8121601" cy="5410647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27584" y="3284984"/>
            <a:ext cx="7344816" cy="0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27584" y="302034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- PAC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2699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899592" y="4005064"/>
            <a:ext cx="7200800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27584" y="373942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TANINO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9701" y="275287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ABAETÉ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" y="1196752"/>
            <a:ext cx="8121601" cy="5410647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27584" y="3284984"/>
            <a:ext cx="7344816" cy="0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27584" y="302034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- PAC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2699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899592" y="4005064"/>
            <a:ext cx="7200800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27584" y="373942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TANINO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139952" y="2060848"/>
            <a:ext cx="1944216" cy="1986355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5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172361" cy="53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172361" cy="530424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27584" y="2492896"/>
            <a:ext cx="6984776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615608" y="21957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PAC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310344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172361" cy="530424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27584" y="2492896"/>
            <a:ext cx="6984776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615608" y="21957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MÉDIA PAC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27584" y="1988840"/>
            <a:ext cx="1512168" cy="194421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Nuvem 7"/>
          <p:cNvSpPr/>
          <p:nvPr/>
        </p:nvSpPr>
        <p:spPr>
          <a:xfrm>
            <a:off x="2843808" y="1628800"/>
            <a:ext cx="5205264" cy="1296144"/>
          </a:xfrm>
          <a:prstGeom prst="cloud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0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6" y="1196752"/>
            <a:ext cx="7527788" cy="53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3463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6" y="1196752"/>
            <a:ext cx="7527788" cy="532094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403648" y="3212976"/>
            <a:ext cx="6192688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47664" y="29249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DOSAGEM MÉDIA DE PAC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202332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– COMPARATIVO ETE SANTA LUZIA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6" y="1196752"/>
            <a:ext cx="7527788" cy="532094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403648" y="3212976"/>
            <a:ext cx="6192688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47664" y="29249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DOSAGEM MÉDIA DE PAC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331640" y="2204864"/>
            <a:ext cx="1512168" cy="144016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72616" y="2606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CONCLUSÕES – </a:t>
            </a:r>
            <a:r>
              <a:rPr lang="pt-BR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Lições Aprendidas</a:t>
            </a:r>
            <a:endParaRPr lang="pt-BR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12474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Embora o atual controle da dosagem de produto químico ser satisfatória e prático necessidade de um controle mais sofisticado atrelado a vazão de entrada para manter a dosagem ótima.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Modo de operação das bombas dosadoras mesclar automático e manual em função do horário.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Bomba dosadora usar um equipamento robusto ou dispor de equipamento reserva.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Novos projetos dispor de tanque de acumulo de lodo do CEPT.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técnico econômica caso a caso para cada coagulante/ floculante para aumentar a eficiência do CEPT se houver necessidade de balancear com pós tratamento após CEPT.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1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24744"/>
            <a:ext cx="77048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resultados encontram-se dentro dos valores teóricos o que indicam que as estações estão operando de forma eficaz.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resultado geral alcançado com as 3 ETEs comprovam que o processo CEPT é apropriado para remoção de fósforo.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Novos estudos: avaliar o custo operacional do CEPT, quantificar os benefícios do CEPT no corpo d’agua, avaliação com relação a produção de lodo pelo 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3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196752"/>
            <a:ext cx="8147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cap="all" dirty="0">
                <a:latin typeface="Arial" panose="020B0604020202020204" pitchFamily="34" charset="0"/>
                <a:cs typeface="Arial" panose="020B0604020202020204" pitchFamily="34" charset="0"/>
              </a:rPr>
              <a:t>FIGUEIREDO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 C. I (2009)  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Avaliação de Desempenho do Processo CEPT (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Chemically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no Tratamento Primário de Esgotos Domésticos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– Tese Doutorado – Rio de Janeiro: UFRJ/COPPE, 2009. 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JORDÃO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P. E; ARRUDA P. C. (2009). 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Tratamento de Esgoto Domésticos.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5ª ed. Rio de Janeiro: Synergia  Editora.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METCALF, EDDY.; (2016) tradução Ivanildo Hespanhol, José Carlos Mierzwa. 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Tratamento de Efluentes e Recuperação de Recursos.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5ª ed. Porto Alegre: AMGH  Editora.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VON SPERLING, M. (2005)  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‘Introdução à Qualidade da Água e ao Tratamento de Esgotos’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Volume 1, 3ª Edição. Belo Horizonte: Departamento de Engenharia Sanitária e Ambiental da UFMG. 2005.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Luis Gustavo Alves de Lima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Engenheiro / TS5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(19)3348-5690 – luis.gustavo@sanasa.com.br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308" y="850950"/>
            <a:ext cx="903649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ETE Móvel desenvolvido pela SANASA. (Concepção: CEPT – Tratamento Primário Quimicamente Assistido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Chemically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Enhanced Prymary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 + Sistema Biológico em estruturas transportáveis.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processo se baseia na remoção de sólidos suspensos através de processos físico químicos de coagulação, floculação, sedimentação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de produtos químicos e otimização das unidades do Tratamento Primário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desenvolvida a 100 anos atrás voltou a ser utilizada entre 1960 - 70 com desenvolvimento de novos coagulantes e polieletrólitos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coagulação esta associada a uma mistura rápida, a floculação esta a uma mistura lenta. Cria-se uma turbulência ou usa-se misturadores hidráulicos. Determinação das dosagens ótimas pelo ensaio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Jar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778098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3089" y="92292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5894" y="1384585"/>
            <a:ext cx="396044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Permite reduzir tamanho das unidades subsequentes.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Baixo Custo de Implantação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utilizado em estações de qualquer porte.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Permite remover até 90% do fósforo.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utilizado para ampliar capacidade de tratamento de plantas existentes.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Suporta variações de carga orgânica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16183" y="9229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 flipV="1">
            <a:off x="5548819" y="2574196"/>
            <a:ext cx="247317" cy="1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48131" y="1384585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do custo operacional com aquisição de produtos químicos.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 produção de lodo e aumento do custo operacional para dispor lodo.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METODOS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934627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Produtos químicos utilizados nas ETEs da SANASA: PAC (Policloreto de Alumínio) e Tanino (Quaternário de Amônia)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Procedimento e coleta amostra de insumo para avaliar qualidade do lote.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67352"/>
              </p:ext>
            </p:extLst>
          </p:nvPr>
        </p:nvGraphicFramePr>
        <p:xfrm>
          <a:off x="1079612" y="2348880"/>
          <a:ext cx="6984775" cy="35081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49202"/>
                <a:gridCol w="1745191"/>
                <a:gridCol w="1745191"/>
                <a:gridCol w="1745191"/>
              </a:tblGrid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Produto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PAC FLOC 120 B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Parâmetros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Mínimo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Máximo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Unidade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Densidade 25ºC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g/cm</a:t>
                      </a:r>
                      <a:r>
                        <a:rPr lang="pt-BR" sz="1100" u="none" strike="noStrike" baseline="30000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Aluminio - Al</a:t>
                      </a:r>
                      <a:r>
                        <a:rPr lang="pt-BR" sz="1100" u="none" strike="noStrike" baseline="-25000" dirty="0">
                          <a:effectLst/>
                        </a:rPr>
                        <a:t>2</a:t>
                      </a:r>
                      <a:r>
                        <a:rPr lang="pt-BR" sz="1100" u="none" strike="noStrike" dirty="0">
                          <a:effectLst/>
                        </a:rPr>
                        <a:t>O</a:t>
                      </a:r>
                      <a:r>
                        <a:rPr lang="pt-BR" sz="1100" u="none" strike="noStrike" baseline="-25000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Basicidade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pH  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Insolúveis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0,2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Produto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TANINO - QUATERNARIO - AQUA-FLOC/LS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Parâmetros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Mínimo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Máximo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Unidade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Densidade 25ºC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1,05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g/cm</a:t>
                      </a:r>
                      <a:r>
                        <a:rPr lang="pt-BR" sz="1100" u="none" strike="noStrike" baseline="30000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Teor de Ativos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&gt; 23%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86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pH  (Solução 10%)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1,3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2,9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861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Dados  conforme laudo do fornecedor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CASO: ETE MÓVEL TAUBATÉ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LUXOGRAMA ETE TAU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59" y="1865599"/>
            <a:ext cx="6115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9807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 Operação: Julho de 2016  Vazão: 3,0 L/s  População 1.913 hab.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41763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Dosagem de PAC baseado em histórico operacional anterior  15 a 50 ppm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5460</Words>
  <Application>Microsoft Office PowerPoint</Application>
  <PresentationFormat>Apresentação na tela (4:3)</PresentationFormat>
  <Paragraphs>2582</Paragraphs>
  <Slides>51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MS PGothic</vt:lpstr>
      <vt:lpstr>Arial</vt:lpstr>
      <vt:lpstr>Calibri</vt:lpstr>
      <vt:lpstr>Corbel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INTRODUÇÃO</vt:lpstr>
      <vt:lpstr>MATERIAL E METODOS</vt:lpstr>
      <vt:lpstr>ESTUDO DE CASO: ETE MÓVEL TAUBATÉ</vt:lpstr>
      <vt:lpstr>ESTUDO DE CASO: ETE MÓVEL TAUBATÉ</vt:lpstr>
      <vt:lpstr>ETE MÓVEL TAUBATÉ: PARTICULARIDADES</vt:lpstr>
      <vt:lpstr>Apresentação do PowerPoint</vt:lpstr>
      <vt:lpstr>Apresentação do PowerPoint</vt:lpstr>
      <vt:lpstr>ESTUDO DE CASO: ETE ABAETÉ</vt:lpstr>
      <vt:lpstr>Apresentação do PowerPoint</vt:lpstr>
      <vt:lpstr>ESTUDO DE CASO: ETE MÓVEL SANTA LUZIA</vt:lpstr>
      <vt:lpstr>ESTUDO DE CASO: ETE MÓVEL SANTA LUZIA</vt:lpstr>
      <vt:lpstr>ETE MÓVEL SANTA LUZIA: PARTICULARIDADES</vt:lpstr>
      <vt:lpstr>ETE MÓVEL - OPERAÇÃO</vt:lpstr>
      <vt:lpstr>METODOLOGIA</vt:lpstr>
      <vt:lpstr>RESULTADOS</vt:lpstr>
      <vt:lpstr>RESULTADOS</vt:lpstr>
      <vt:lpstr>RESULTADOS ETE ABAETÉ </vt:lpstr>
      <vt:lpstr>RESULTADOS ETE ABAETÉ</vt:lpstr>
      <vt:lpstr>RESULTADOS ETE ABAETÉ</vt:lpstr>
      <vt:lpstr>RESULTADOS ETE ABAETÉ</vt:lpstr>
      <vt:lpstr>RESULTADOS – ETE  ABAETÉ</vt:lpstr>
      <vt:lpstr>RESULTADOS – ETE  ABAETÉ</vt:lpstr>
      <vt:lpstr>RESULTADOS -  ETE TAUBATÉ</vt:lpstr>
      <vt:lpstr>RESULTADOS -  ETE TAUBATÉ</vt:lpstr>
      <vt:lpstr>RESULTADOS -  ETE TAUBATÉ</vt:lpstr>
      <vt:lpstr>RESULTADOS -  ETE TAUBATÉ</vt:lpstr>
      <vt:lpstr>RESULTADOS -  ETE TAUBATÉ</vt:lpstr>
      <vt:lpstr>RESULTADOS – SANTA LUZIA</vt:lpstr>
      <vt:lpstr>RESULTADOS – SANTA LUZIA</vt:lpstr>
      <vt:lpstr>RESULTADOS – SANTA LUZIA</vt:lpstr>
      <vt:lpstr>RESULTADOS – SANTA LUZIA</vt:lpstr>
      <vt:lpstr>RESULTADOS – SANTA LUZIA</vt:lpstr>
      <vt:lpstr>RESULTADOS – COMPARATIVO ETE ABAETÉ </vt:lpstr>
      <vt:lpstr>RESULTADOS – COMPARATIVO ETE ABAETÉ</vt:lpstr>
      <vt:lpstr>RESULTADOS – COMPARATIVO ETE ABAETÉ</vt:lpstr>
      <vt:lpstr>RESULTADOS – COMPARATIVO ETE TAUBATÉ</vt:lpstr>
      <vt:lpstr>RESULTADOS – COMPARATIVO ETE TAUBATÉ</vt:lpstr>
      <vt:lpstr>RESULTADOS – COMPARATIVO ETE TAUBATÉ</vt:lpstr>
      <vt:lpstr>RESULTADOS – COMPARATIVO SANTA LUZIA</vt:lpstr>
      <vt:lpstr>RESULTADOS – COMPARATIVO ETE SANTA LUZIA</vt:lpstr>
      <vt:lpstr>RESULTADOS – COMPARATIVO ETE SANTA LUZIA</vt:lpstr>
      <vt:lpstr>CONCLUSÕES – Lições Aprendidas</vt:lpstr>
      <vt:lpstr>CONCLUSÕES  FINAIS</vt:lpstr>
      <vt:lpstr>REFERÊNCIAS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Acer</cp:lastModifiedBy>
  <cp:revision>166</cp:revision>
  <cp:lastPrinted>2013-03-06T14:17:17Z</cp:lastPrinted>
  <dcterms:created xsi:type="dcterms:W3CDTF">2013-01-21T13:05:03Z</dcterms:created>
  <dcterms:modified xsi:type="dcterms:W3CDTF">2018-05-30T01:10:18Z</dcterms:modified>
</cp:coreProperties>
</file>