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9" r:id="rId2"/>
    <p:sldId id="260" r:id="rId3"/>
    <p:sldId id="280" r:id="rId4"/>
    <p:sldId id="281" r:id="rId5"/>
    <p:sldId id="261" r:id="rId6"/>
    <p:sldId id="262" r:id="rId7"/>
    <p:sldId id="263" r:id="rId8"/>
    <p:sldId id="279" r:id="rId9"/>
    <p:sldId id="283" r:id="rId10"/>
    <p:sldId id="282" r:id="rId11"/>
    <p:sldId id="264" r:id="rId12"/>
    <p:sldId id="265" r:id="rId13"/>
    <p:sldId id="266" r:id="rId14"/>
    <p:sldId id="267" r:id="rId15"/>
    <p:sldId id="268" r:id="rId16"/>
    <p:sldId id="278" r:id="rId1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7206" autoAdjust="0"/>
    <p:restoredTop sz="94660"/>
  </p:normalViewPr>
  <p:slideViewPr>
    <p:cSldViewPr>
      <p:cViewPr>
        <p:scale>
          <a:sx n="60" d="100"/>
          <a:sy n="60" d="100"/>
        </p:scale>
        <p:origin x="-1914" y="-288"/>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pPr/>
              <a:t>07/05/2019</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pPr/>
              <a:t>‹nº›</a:t>
            </a:fld>
            <a:endParaRPr lang="pt-BR"/>
          </a:p>
        </p:txBody>
      </p:sp>
    </p:spTree>
    <p:extLst>
      <p:ext uri="{BB962C8B-B14F-4D97-AF65-F5344CB8AC3E}">
        <p14:creationId xmlns=""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44DB9-C2C9-4014-88A5-F04B1DC70035}" type="datetimeFigureOut">
              <a:rPr lang="pt-BR" smtClean="0"/>
              <a:pPr/>
              <a:t>07/05/2019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AF6A4-4241-4F29-B02B-6A1EEB7323BE}"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D57FACB-6074-4B91-8DD6-6F2AAA33CD0B}" type="datetime1">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A029777-EAD3-468C-A329-AF933B95F678}" type="datetime1">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0CFB27B-9202-461C-AC48-1DF2EB71B98D}" type="datetime1">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F696B55-863C-452A-92CC-2BBD7D0BB091}" type="datetime1">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BCA1725-4539-44C0-B963-CFC6B83F0EA9}" type="datetime1">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37D44B3-C3F5-40F5-82E9-BAC5C70E0F83}" type="datetime1">
              <a:rPr lang="pt-BR" smtClean="0"/>
              <a:t>08/05/2019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3613358-0791-4DF9-B0E4-8BD9E03724BF}" type="datetime1">
              <a:rPr lang="pt-BR" smtClean="0"/>
              <a:t>08/05/2019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12AE2B3-BAAA-4787-853B-7007076493B4}" type="datetime1">
              <a:rPr lang="pt-BR" smtClean="0"/>
              <a:t>08/05/2019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37DC41D-8C58-4A26-A567-CD42DBC3DF6C}" type="datetime1">
              <a:rPr lang="pt-BR" smtClean="0"/>
              <a:t>08/05/2019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1CEB478-B040-4EA3-89E4-EB5C1ED242D4}" type="datetime1">
              <a:rPr lang="pt-BR" smtClean="0"/>
              <a:t>08/05/2019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BD7C905-18D8-4368-A951-18B81D9023A4}" type="datetime1">
              <a:rPr lang="pt-BR" smtClean="0"/>
              <a:t>08/05/2019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FB210-2FB7-48C3-A300-00082C4E762D}" type="datetime1">
              <a:rPr lang="pt-BR" smtClean="0"/>
              <a:t>08/05/2019</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pPr/>
              <a:t>‹nº›</a:t>
            </a:fld>
            <a:endParaRPr lang="pt-BR"/>
          </a:p>
        </p:txBody>
      </p:sp>
      <p:pic>
        <p:nvPicPr>
          <p:cNvPr id="7" name="Picture 3" descr="Z:\Documentos\2018\48º Congresso da Assemae\Peças Gráficas\Template Power Point\banner 730x124 (2) - Cópia.jpg"/>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p:nvPicPr>
        <p:blipFill rotWithShape="1">
          <a:blip r:embed="rId14" cstate="print">
            <a:extLst>
              <a:ext uri="{28A0092B-C50C-407E-A947-70E740481C1C}">
                <a14:useLocalDpi xmlns=""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121" y="0"/>
            <a:ext cx="9281121" cy="694332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ítulo 1"/>
          <p:cNvSpPr>
            <a:spLocks noGrp="1"/>
          </p:cNvSpPr>
          <p:nvPr>
            <p:ph type="ctrTitle" idx="4294967295"/>
          </p:nvPr>
        </p:nvSpPr>
        <p:spPr>
          <a:xfrm>
            <a:off x="571472" y="1785926"/>
            <a:ext cx="7956376" cy="2387600"/>
          </a:xfrm>
        </p:spPr>
        <p:txBody>
          <a:bodyPr anchor="ctr" anchorCtr="0">
            <a:normAutofit/>
          </a:bodyPr>
          <a:lstStyle/>
          <a:p>
            <a:r>
              <a:rPr lang="pt-BR" sz="3600" b="1" dirty="0" smtClean="0"/>
              <a:t>ANÁLISE DA IMPLANTAÇÃO DE UNIDADES DEMONSTRATIVAS DE SANEAMENTO BÁSICO RURAL (UDSBAR)</a:t>
            </a:r>
            <a:endParaRPr lang="pt-BR" sz="3600" b="1" dirty="0"/>
          </a:p>
        </p:txBody>
      </p:sp>
      <p:sp>
        <p:nvSpPr>
          <p:cNvPr id="4" name="Subtítulo 2"/>
          <p:cNvSpPr>
            <a:spLocks noGrp="1"/>
          </p:cNvSpPr>
          <p:nvPr>
            <p:ph type="subTitle" idx="4294967295"/>
          </p:nvPr>
        </p:nvSpPr>
        <p:spPr>
          <a:xfrm>
            <a:off x="785786" y="4714884"/>
            <a:ext cx="7776864" cy="1655762"/>
          </a:xfrm>
        </p:spPr>
        <p:txBody>
          <a:bodyPr>
            <a:normAutofit/>
          </a:bodyPr>
          <a:lstStyle/>
          <a:p>
            <a:pPr marL="95250" indent="-95250" algn="l">
              <a:buNone/>
            </a:pPr>
            <a:r>
              <a:rPr lang="pt-BR" sz="2400" b="1" dirty="0" smtClean="0"/>
              <a:t>Autores: Herika Karine Silva Gonçalves, Hermes Miguel Q. M. Braga e Domingos Sávio Barbosa.</a:t>
            </a:r>
          </a:p>
          <a:p>
            <a:pPr algn="l"/>
            <a:endParaRPr lang="pt-BR" sz="2800" dirty="0"/>
          </a:p>
        </p:txBody>
      </p:sp>
      <p:pic>
        <p:nvPicPr>
          <p:cNvPr id="5" name="Imagem 4" descr="logo LTGA colorido.jpg"/>
          <p:cNvPicPr/>
          <p:nvPr/>
        </p:nvPicPr>
        <p:blipFill>
          <a:blip r:embed="rId3"/>
          <a:srcRect/>
          <a:stretch>
            <a:fillRect/>
          </a:stretch>
        </p:blipFill>
        <p:spPr bwMode="auto">
          <a:xfrm>
            <a:off x="214282" y="428604"/>
            <a:ext cx="2357453" cy="1143008"/>
          </a:xfrm>
          <a:prstGeom prst="rect">
            <a:avLst/>
          </a:prstGeom>
          <a:noFill/>
          <a:ln w="9525">
            <a:noFill/>
            <a:miter lim="800000"/>
            <a:headEnd/>
            <a:tailEnd/>
          </a:ln>
        </p:spPr>
      </p:pic>
      <p:pic>
        <p:nvPicPr>
          <p:cNvPr id="6" name="Imagem 5" descr="logocuiaba.png"/>
          <p:cNvPicPr>
            <a:picLocks noChangeAspect="1"/>
          </p:cNvPicPr>
          <p:nvPr/>
        </p:nvPicPr>
        <p:blipFill>
          <a:blip r:embed="rId4"/>
          <a:stretch>
            <a:fillRect/>
          </a:stretch>
        </p:blipFill>
        <p:spPr>
          <a:xfrm>
            <a:off x="5429256" y="357166"/>
            <a:ext cx="3219450" cy="1381125"/>
          </a:xfrm>
          <a:prstGeom prst="rect">
            <a:avLst/>
          </a:prstGeom>
        </p:spPr>
      </p:pic>
      <p:sp>
        <p:nvSpPr>
          <p:cNvPr id="8" name="Espaço Reservado para Número de Slide 7"/>
          <p:cNvSpPr>
            <a:spLocks noGrp="1"/>
          </p:cNvSpPr>
          <p:nvPr>
            <p:ph type="sldNum" sz="quarter" idx="12"/>
          </p:nvPr>
        </p:nvSpPr>
        <p:spPr/>
        <p:txBody>
          <a:bodyPr/>
          <a:lstStyle/>
          <a:p>
            <a:fld id="{AB1E68D5-6873-41D9-9B60-358195EC3482}" type="slidenum">
              <a:rPr lang="pt-BR" smtClean="0"/>
              <a:pPr/>
              <a:t>1</a:t>
            </a:fld>
            <a:endParaRPr lang="pt-BR"/>
          </a:p>
        </p:txBody>
      </p:sp>
    </p:spTree>
    <p:extLst>
      <p:ext uri="{BB962C8B-B14F-4D97-AF65-F5344CB8AC3E}">
        <p14:creationId xmlns="" xmlns:p14="http://schemas.microsoft.com/office/powerpoint/2010/main" val="1269571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Espaço Reservado para Conteúdo 7" descr="IMG_20190123_104128132.jpg"/>
          <p:cNvPicPr>
            <a:picLocks noGrp="1" noChangeAspect="1"/>
          </p:cNvPicPr>
          <p:nvPr>
            <p:ph idx="1"/>
          </p:nvPr>
        </p:nvPicPr>
        <p:blipFill>
          <a:blip r:embed="rId3" cstate="print"/>
          <a:stretch>
            <a:fillRect/>
          </a:stretch>
        </p:blipFill>
        <p:spPr>
          <a:xfrm>
            <a:off x="500034" y="928670"/>
            <a:ext cx="8046156" cy="4525963"/>
          </a:xfrm>
        </p:spPr>
      </p:pic>
      <p:sp>
        <p:nvSpPr>
          <p:cNvPr id="9" name="CaixaDeTexto 8"/>
          <p:cNvSpPr txBox="1"/>
          <p:nvPr/>
        </p:nvSpPr>
        <p:spPr>
          <a:xfrm>
            <a:off x="428596" y="357166"/>
            <a:ext cx="8072494" cy="646331"/>
          </a:xfrm>
          <a:prstGeom prst="rect">
            <a:avLst/>
          </a:prstGeom>
          <a:noFill/>
        </p:spPr>
        <p:txBody>
          <a:bodyPr wrap="square" rtlCol="0">
            <a:spAutoFit/>
          </a:bodyPr>
          <a:lstStyle/>
          <a:p>
            <a:r>
              <a:rPr lang="pt-BR" b="1" dirty="0" smtClean="0"/>
              <a:t>Figura  4 - Foto </a:t>
            </a:r>
            <a:r>
              <a:rPr lang="pt-BR" b="1" dirty="0" smtClean="0"/>
              <a:t>do sistema UDSBAR instalado em propriedades rurais na Rodovia do Peixe – Rondonópolis-MT.</a:t>
            </a:r>
            <a:endParaRPr lang="pt-BR" dirty="0"/>
          </a:p>
        </p:txBody>
      </p:sp>
      <p:sp>
        <p:nvSpPr>
          <p:cNvPr id="10" name="Espaço Reservado para Número de Slide 9"/>
          <p:cNvSpPr>
            <a:spLocks noGrp="1"/>
          </p:cNvSpPr>
          <p:nvPr>
            <p:ph type="sldNum" sz="quarter" idx="12"/>
          </p:nvPr>
        </p:nvSpPr>
        <p:spPr/>
        <p:txBody>
          <a:bodyPr/>
          <a:lstStyle/>
          <a:p>
            <a:fld id="{AB1E68D5-6873-41D9-9B60-358195EC3482}" type="slidenum">
              <a:rPr lang="pt-BR" smtClean="0"/>
              <a:pPr/>
              <a:t>10</a:t>
            </a:fld>
            <a:endParaRPr lang="pt-B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ítulo 4"/>
          <p:cNvSpPr>
            <a:spLocks noGrp="1"/>
          </p:cNvSpPr>
          <p:nvPr>
            <p:ph type="title"/>
          </p:nvPr>
        </p:nvSpPr>
        <p:spPr>
          <a:xfrm>
            <a:off x="500034" y="714356"/>
            <a:ext cx="8229600" cy="725470"/>
          </a:xfrm>
        </p:spPr>
        <p:txBody>
          <a:bodyPr>
            <a:normAutofit fontScale="90000"/>
          </a:bodyPr>
          <a:lstStyle/>
          <a:p>
            <a:r>
              <a:rPr lang="pt-BR" b="1" dirty="0" smtClean="0"/>
              <a:t>RESULTADOS/DISCUSSÃO</a:t>
            </a:r>
            <a:r>
              <a:rPr lang="pt-BR" dirty="0" smtClean="0"/>
              <a:t/>
            </a:r>
            <a:br>
              <a:rPr lang="pt-BR" dirty="0" smtClean="0"/>
            </a:br>
            <a:endParaRPr lang="pt-BR" dirty="0"/>
          </a:p>
        </p:txBody>
      </p:sp>
      <p:sp>
        <p:nvSpPr>
          <p:cNvPr id="7" name="Espaço Reservado para Conteúdo 6"/>
          <p:cNvSpPr>
            <a:spLocks noGrp="1"/>
          </p:cNvSpPr>
          <p:nvPr>
            <p:ph idx="1"/>
          </p:nvPr>
        </p:nvSpPr>
        <p:spPr>
          <a:xfrm>
            <a:off x="357158" y="1285860"/>
            <a:ext cx="8229600" cy="4525963"/>
          </a:xfrm>
        </p:spPr>
        <p:txBody>
          <a:bodyPr>
            <a:normAutofit/>
          </a:bodyPr>
          <a:lstStyle/>
          <a:p>
            <a:pPr marL="0" indent="0" algn="just">
              <a:buFont typeface="Wingdings" pitchFamily="2" charset="2"/>
              <a:buChar char="ü"/>
            </a:pPr>
            <a:r>
              <a:rPr lang="pt-BR" sz="2200" dirty="0" smtClean="0"/>
              <a:t>A área de estudo, por estar situada às margens do rio vermelho, possui em alguns pontos o lençol freático é próximo da superfície (entre 3.0 e 5.0 m).</a:t>
            </a:r>
          </a:p>
          <a:p>
            <a:pPr marL="0" indent="0" algn="just">
              <a:buNone/>
            </a:pPr>
            <a:endParaRPr lang="pt-BR" sz="2200" dirty="0" smtClean="0"/>
          </a:p>
          <a:p>
            <a:pPr marL="0" indent="0" algn="just">
              <a:buFont typeface="Wingdings" pitchFamily="2" charset="2"/>
              <a:buChar char="ü"/>
            </a:pPr>
            <a:r>
              <a:rPr lang="pt-BR" sz="2200" dirty="0" smtClean="0"/>
              <a:t>Sendo assim o sistema possui duas variações com duas caixas mais vala de infiltração e duas caixas mais sumidouro. </a:t>
            </a:r>
          </a:p>
          <a:p>
            <a:pPr>
              <a:buNone/>
            </a:pPr>
            <a:endParaRPr lang="pt-BR" dirty="0" smtClean="0"/>
          </a:p>
          <a:p>
            <a:pPr marL="95250" indent="-95250">
              <a:buFont typeface="Wingdings" pitchFamily="2" charset="2"/>
              <a:buChar char="ü"/>
            </a:pPr>
            <a:r>
              <a:rPr lang="pt-BR" sz="2200" dirty="0" smtClean="0"/>
              <a:t>As residências também serviam como casas de veraneio com fluxo de até </a:t>
            </a:r>
            <a:r>
              <a:rPr lang="pt-BR" sz="2200" dirty="0" smtClean="0"/>
              <a:t>20</a:t>
            </a:r>
            <a:r>
              <a:rPr lang="pt-BR" sz="2200" dirty="0" smtClean="0"/>
              <a:t> </a:t>
            </a:r>
            <a:r>
              <a:rPr lang="pt-BR" sz="2200" dirty="0" smtClean="0"/>
              <a:t>pessoas e um único fim semana.</a:t>
            </a:r>
            <a:endParaRPr lang="pt-BR" sz="2200" dirty="0"/>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11</a:t>
            </a:fld>
            <a:endParaRPr lang="pt-B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Espaço Reservado para Conteúdo 6"/>
          <p:cNvSpPr>
            <a:spLocks noGrp="1"/>
          </p:cNvSpPr>
          <p:nvPr>
            <p:ph idx="1"/>
          </p:nvPr>
        </p:nvSpPr>
        <p:spPr>
          <a:xfrm>
            <a:off x="500034" y="714356"/>
            <a:ext cx="8229600" cy="5697561"/>
          </a:xfrm>
        </p:spPr>
        <p:txBody>
          <a:bodyPr>
            <a:normAutofit/>
          </a:bodyPr>
          <a:lstStyle/>
          <a:p>
            <a:pPr marL="0" indent="0">
              <a:buFont typeface="Wingdings" pitchFamily="2" charset="2"/>
              <a:buChar char="ü"/>
            </a:pPr>
            <a:r>
              <a:rPr lang="pt-BR" sz="2200" dirty="0" smtClean="0"/>
              <a:t>Dentre os aspectos positivos estão a facilidade construtiva, o uso de materiais leves e estanqueidade.</a:t>
            </a:r>
          </a:p>
          <a:p>
            <a:pPr marL="0" indent="0">
              <a:buFont typeface="Wingdings" pitchFamily="2" charset="2"/>
              <a:buChar char="ü"/>
            </a:pPr>
            <a:endParaRPr lang="pt-BR" sz="2200" dirty="0" smtClean="0"/>
          </a:p>
          <a:p>
            <a:pPr marL="0" indent="0" algn="just">
              <a:buFont typeface="Wingdings" pitchFamily="2" charset="2"/>
              <a:buChar char="ü"/>
            </a:pPr>
            <a:r>
              <a:rPr lang="pt-BR" sz="2200" dirty="0" smtClean="0"/>
              <a:t>Em comparação ao sistema proposto pela EMBRAPA a única limitação é o uso de um ou dois tanques (ao invés de três como propostos), fazendo que o efluente do sistema UDSBAR seja indicado para disposição final no solo e não para aproveitamento agrícola. </a:t>
            </a:r>
            <a:endParaRPr lang="pt-BR" sz="2200" dirty="0" smtClean="0"/>
          </a:p>
          <a:p>
            <a:pPr marL="0" indent="0" algn="just">
              <a:buFont typeface="Wingdings" pitchFamily="2" charset="2"/>
              <a:buChar char="ü"/>
            </a:pPr>
            <a:endParaRPr lang="pt-BR" sz="2200" dirty="0" smtClean="0"/>
          </a:p>
          <a:p>
            <a:pPr marL="0" indent="0" algn="just">
              <a:buFont typeface="Wingdings" pitchFamily="2" charset="2"/>
              <a:buChar char="ü"/>
            </a:pPr>
            <a:r>
              <a:rPr lang="pt-BR" sz="2400" dirty="0" smtClean="0"/>
              <a:t>Os resultados parciais das análises químicas dos efluentes nos tanques 1 e </a:t>
            </a:r>
            <a:r>
              <a:rPr lang="pt-BR" sz="2400" dirty="0" smtClean="0"/>
              <a:t>2. </a:t>
            </a:r>
            <a:r>
              <a:rPr lang="pt-BR" sz="2400" dirty="0" smtClean="0"/>
              <a:t>Os dados preliminares mostram que o sistema possui eficiência, reduzindo cerca de 37% a carga de DBO para o sistema avaliado. </a:t>
            </a:r>
          </a:p>
          <a:p>
            <a:pPr marL="0" indent="0" algn="just">
              <a:buNone/>
            </a:pPr>
            <a:endParaRPr lang="pt-BR" sz="2200" dirty="0" smtClean="0"/>
          </a:p>
          <a:p>
            <a:pPr marL="0" indent="0">
              <a:buFont typeface="Wingdings" pitchFamily="2" charset="2"/>
              <a:buChar char="ü"/>
            </a:pPr>
            <a:endParaRPr lang="pt-BR" sz="2200" dirty="0"/>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pPr/>
              <a:t>12</a:t>
            </a:fld>
            <a:endParaRPr lang="pt-B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71462"/>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Espaço Reservado para Conteúdo 6"/>
          <p:cNvSpPr>
            <a:spLocks noGrp="1"/>
          </p:cNvSpPr>
          <p:nvPr>
            <p:ph idx="1"/>
          </p:nvPr>
        </p:nvSpPr>
        <p:spPr>
          <a:xfrm>
            <a:off x="500034" y="785794"/>
            <a:ext cx="8086724" cy="4929222"/>
          </a:xfrm>
        </p:spPr>
        <p:txBody>
          <a:bodyPr>
            <a:normAutofit/>
          </a:bodyPr>
          <a:lstStyle/>
          <a:p>
            <a:pPr algn="just">
              <a:buFont typeface="Wingdings" pitchFamily="2" charset="2"/>
              <a:buChar char="ü"/>
            </a:pPr>
            <a:r>
              <a:rPr lang="pt-BR" sz="2200" dirty="0" smtClean="0"/>
              <a:t>Dentre os pontos que merecem cuidado no sistema UDSBAR, estão a necessidade de adaptação das caixas de </a:t>
            </a:r>
            <a:r>
              <a:rPr lang="pt-BR" sz="2200" dirty="0" smtClean="0"/>
              <a:t>polietileno.</a:t>
            </a:r>
          </a:p>
          <a:p>
            <a:pPr algn="just">
              <a:buFont typeface="Wingdings" pitchFamily="2" charset="2"/>
              <a:buChar char="ü"/>
            </a:pPr>
            <a:endParaRPr lang="pt-BR" sz="2200" dirty="0" smtClean="0"/>
          </a:p>
          <a:p>
            <a:pPr algn="just">
              <a:buFont typeface="Wingdings" pitchFamily="2" charset="2"/>
              <a:buChar char="ü"/>
            </a:pPr>
            <a:r>
              <a:rPr lang="pt-BR" sz="2200" dirty="0" smtClean="0"/>
              <a:t>Existem sistemas de polietileno no mercado próprios para uso como fossas e biodigestores. Contudo, para projetos sociais o fator custo pode ser limitante e estes sistemas prontos podem custar cerca de 57% mais caros que o </a:t>
            </a:r>
            <a:r>
              <a:rPr lang="pt-BR" sz="2200" dirty="0" smtClean="0"/>
              <a:t>USBAR.</a:t>
            </a:r>
            <a:endParaRPr lang="pt-BR" sz="2200" dirty="0"/>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13</a:t>
            </a:fld>
            <a:endParaRPr lang="pt-B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ítulo 4"/>
          <p:cNvSpPr>
            <a:spLocks noGrp="1"/>
          </p:cNvSpPr>
          <p:nvPr>
            <p:ph type="title"/>
          </p:nvPr>
        </p:nvSpPr>
        <p:spPr/>
        <p:txBody>
          <a:bodyPr>
            <a:normAutofit fontScale="90000"/>
          </a:bodyPr>
          <a:lstStyle/>
          <a:p>
            <a:r>
              <a:rPr lang="pt-BR" dirty="0" smtClean="0"/>
              <a:t> </a:t>
            </a:r>
            <a:br>
              <a:rPr lang="pt-BR" dirty="0" smtClean="0"/>
            </a:br>
            <a:r>
              <a:rPr lang="pt-BR" b="1" dirty="0" smtClean="0"/>
              <a:t>CONCLUSÃO</a:t>
            </a:r>
            <a:r>
              <a:rPr lang="pt-BR" dirty="0" smtClean="0"/>
              <a:t/>
            </a:r>
            <a:br>
              <a:rPr lang="pt-BR" dirty="0" smtClean="0"/>
            </a:br>
            <a:endParaRPr lang="pt-BR" dirty="0"/>
          </a:p>
        </p:txBody>
      </p:sp>
      <p:sp>
        <p:nvSpPr>
          <p:cNvPr id="7" name="Espaço Reservado para Conteúdo 6"/>
          <p:cNvSpPr>
            <a:spLocks noGrp="1"/>
          </p:cNvSpPr>
          <p:nvPr>
            <p:ph idx="1"/>
          </p:nvPr>
        </p:nvSpPr>
        <p:spPr>
          <a:xfrm>
            <a:off x="428596" y="1071546"/>
            <a:ext cx="8229600" cy="4525963"/>
          </a:xfrm>
        </p:spPr>
        <p:txBody>
          <a:bodyPr>
            <a:normAutofit/>
          </a:bodyPr>
          <a:lstStyle/>
          <a:p>
            <a:pPr>
              <a:buNone/>
            </a:pPr>
            <a:endParaRPr lang="pt-BR" dirty="0" smtClean="0"/>
          </a:p>
          <a:p>
            <a:pPr algn="just">
              <a:buFont typeface="Wingdings" pitchFamily="2" charset="2"/>
              <a:buChar char="ü"/>
            </a:pPr>
            <a:r>
              <a:rPr lang="pt-BR" sz="2200" dirty="0" smtClean="0"/>
              <a:t>O sistema provou que mesmo sendo uma tecnologia simples, consegue atender a demanda das residências na área </a:t>
            </a:r>
            <a:r>
              <a:rPr lang="pt-BR" sz="2200" dirty="0" smtClean="0"/>
              <a:t>rural;</a:t>
            </a:r>
          </a:p>
          <a:p>
            <a:pPr algn="just">
              <a:buFont typeface="Wingdings" pitchFamily="2" charset="2"/>
              <a:buChar char="ü"/>
            </a:pPr>
            <a:r>
              <a:rPr lang="pt-BR" sz="2200" dirty="0" smtClean="0"/>
              <a:t> Possuindo </a:t>
            </a:r>
            <a:r>
              <a:rPr lang="pt-BR" sz="2200" dirty="0" smtClean="0"/>
              <a:t>técnicas construtivas simples, materiais acessíveis, fácil </a:t>
            </a:r>
            <a:r>
              <a:rPr lang="pt-BR" sz="2200" dirty="0" smtClean="0"/>
              <a:t>manutenção;</a:t>
            </a:r>
          </a:p>
          <a:p>
            <a:pPr algn="just">
              <a:buFont typeface="Wingdings" pitchFamily="2" charset="2"/>
              <a:buChar char="ü"/>
            </a:pPr>
            <a:r>
              <a:rPr lang="pt-BR" sz="2200" dirty="0" smtClean="0"/>
              <a:t> Garanti </a:t>
            </a:r>
            <a:r>
              <a:rPr lang="pt-BR" sz="2200" dirty="0" smtClean="0"/>
              <a:t>o tratamento e a disposição final do efluente de maneira adequada, garantindo o bem estar humano e minimizando o impacto ambiental.</a:t>
            </a:r>
          </a:p>
          <a:p>
            <a:endParaRPr lang="pt-BR" dirty="0"/>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14</a:t>
            </a:fld>
            <a:endParaRPr lang="pt-B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ítulo 4"/>
          <p:cNvSpPr>
            <a:spLocks noGrp="1"/>
          </p:cNvSpPr>
          <p:nvPr>
            <p:ph type="title"/>
          </p:nvPr>
        </p:nvSpPr>
        <p:spPr>
          <a:xfrm>
            <a:off x="428596" y="500042"/>
            <a:ext cx="8229600" cy="725470"/>
          </a:xfrm>
        </p:spPr>
        <p:txBody>
          <a:bodyPr>
            <a:normAutofit fontScale="90000"/>
          </a:bodyPr>
          <a:lstStyle/>
          <a:p>
            <a:r>
              <a:rPr lang="pt-BR" b="1" dirty="0" smtClean="0"/>
              <a:t>REFERÊNCIAS</a:t>
            </a:r>
            <a:r>
              <a:rPr lang="pt-BR" dirty="0" smtClean="0"/>
              <a:t/>
            </a:r>
            <a:br>
              <a:rPr lang="pt-BR" dirty="0" smtClean="0"/>
            </a:br>
            <a:endParaRPr lang="pt-BR" dirty="0"/>
          </a:p>
        </p:txBody>
      </p:sp>
      <p:sp>
        <p:nvSpPr>
          <p:cNvPr id="7" name="Espaço Reservado para Conteúdo 6"/>
          <p:cNvSpPr>
            <a:spLocks noGrp="1"/>
          </p:cNvSpPr>
          <p:nvPr>
            <p:ph idx="1"/>
          </p:nvPr>
        </p:nvSpPr>
        <p:spPr>
          <a:xfrm>
            <a:off x="428596" y="928670"/>
            <a:ext cx="8229600" cy="5643578"/>
          </a:xfrm>
        </p:spPr>
        <p:txBody>
          <a:bodyPr>
            <a:normAutofit fontScale="47500" lnSpcReduction="20000"/>
          </a:bodyPr>
          <a:lstStyle/>
          <a:p>
            <a:pPr marL="0" indent="0" algn="just">
              <a:buNone/>
            </a:pPr>
            <a:r>
              <a:rPr lang="en-US" sz="4200" dirty="0" smtClean="0"/>
              <a:t>APHA. Standard methods for the examination of water and wastewater. </a:t>
            </a:r>
            <a:r>
              <a:rPr lang="pt-BR" sz="4200" dirty="0" smtClean="0"/>
              <a:t>17th ed. Washington: APHA/AWWA/WPCF, 1998. 1268p.</a:t>
            </a:r>
          </a:p>
          <a:p>
            <a:pPr marL="0" indent="0" algn="just">
              <a:buNone/>
            </a:pPr>
            <a:r>
              <a:rPr lang="pt-BR" sz="4200" dirty="0" smtClean="0"/>
              <a:t>ASSOCIAÇÃO BRASILEIRA DE NORMAS TÉCNICAS (ABNT). (1993) NBR 7229: Projeto, construção e operação de sistemas de tanques sépticos. Rio de Janeiro: ABNT.</a:t>
            </a:r>
          </a:p>
          <a:p>
            <a:pPr marL="0" indent="0" algn="just">
              <a:buNone/>
            </a:pPr>
            <a:r>
              <a:rPr lang="pt-BR" sz="4200" dirty="0" smtClean="0"/>
              <a:t>ASSOCIAÇÃO BRASILEIRA DE NORMAS TÉCNICAS (ABNT). (1997) NBR 13969: Tanques sépticos – Unidades de tratamento complementar e disposição final dos efluentes líquidos – Projeto, construção e operação. Rio de Janeiro: ABNT.</a:t>
            </a:r>
          </a:p>
          <a:p>
            <a:pPr marL="0" indent="0" algn="just">
              <a:buNone/>
            </a:pPr>
            <a:r>
              <a:rPr lang="pt-BR" sz="4200" dirty="0" smtClean="0"/>
              <a:t>COSTA, C. C.; GUILHOTO, J. J. M. (2014). Saneamento rural no Brasil: impacto da fossa séptica biodigestora. Edição especial. São Carlos-SP. p. 51-60.</a:t>
            </a:r>
          </a:p>
          <a:p>
            <a:pPr marL="0" indent="0" algn="just">
              <a:buNone/>
            </a:pPr>
            <a:r>
              <a:rPr lang="pt-BR" sz="4200" dirty="0" smtClean="0"/>
              <a:t>FUNASA – Fundação Nacional de Saúde. Panorama do Saneamento Rural no Brasil. Disponível em: http://www.funasa.gov.br/panorama-do-saneamento-rural-no-brasil#</a:t>
            </a:r>
            <a:r>
              <a:rPr lang="pt-BR" sz="4200" dirty="0" err="1" smtClean="0"/>
              <a:t>wrapper</a:t>
            </a:r>
            <a:r>
              <a:rPr lang="pt-BR" sz="4200" dirty="0" smtClean="0"/>
              <a:t>. Acesso em 15 jan. 2019.</a:t>
            </a:r>
          </a:p>
          <a:p>
            <a:pPr marL="0" indent="0" algn="just">
              <a:buNone/>
            </a:pPr>
            <a:r>
              <a:rPr lang="pt-BR" sz="4200" dirty="0" smtClean="0"/>
              <a:t>IBGE – Instituto Brasileiro de Geografia e Estatística. (2011a) Pesquisa Nacional por Amostra de Domicílios. Banco da Dados Agregados (PNAD). Disponível em: http://www.sidra.ibge.gov.br/pnad/pnadpb. </a:t>
            </a:r>
            <a:r>
              <a:rPr lang="pt-BR" sz="4200" dirty="0" err="1" smtClean="0"/>
              <a:t>asp</a:t>
            </a:r>
            <a:r>
              <a:rPr lang="pt-BR" sz="4200" dirty="0" smtClean="0"/>
              <a:t>?o=3&amp;i=P. Acesso em 20 jan. 2019.</a:t>
            </a:r>
          </a:p>
          <a:p>
            <a:pPr>
              <a:buNone/>
            </a:pPr>
            <a:endParaRPr lang="pt-BR" dirty="0" smtClean="0"/>
          </a:p>
          <a:p>
            <a:pPr>
              <a:buNone/>
            </a:pPr>
            <a:endParaRPr lang="pt-BR" dirty="0"/>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15</a:t>
            </a:fld>
            <a:endParaRPr lang="pt-B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75" y="0"/>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Espaço Reservado para Conteúdo 6"/>
          <p:cNvSpPr>
            <a:spLocks noGrp="1"/>
          </p:cNvSpPr>
          <p:nvPr>
            <p:ph idx="1"/>
          </p:nvPr>
        </p:nvSpPr>
        <p:spPr>
          <a:xfrm>
            <a:off x="500034" y="2000240"/>
            <a:ext cx="8229600" cy="4525963"/>
          </a:xfrm>
        </p:spPr>
        <p:txBody>
          <a:bodyPr>
            <a:normAutofit/>
          </a:bodyPr>
          <a:lstStyle/>
          <a:p>
            <a:pPr algn="ctr">
              <a:buNone/>
            </a:pPr>
            <a:r>
              <a:rPr lang="pt-BR" sz="2700" dirty="0" smtClean="0"/>
              <a:t>Herika Gonçalves</a:t>
            </a:r>
          </a:p>
          <a:p>
            <a:pPr algn="ctr">
              <a:buNone/>
            </a:pPr>
            <a:r>
              <a:rPr lang="pt-BR" sz="2700" dirty="0" smtClean="0"/>
              <a:t>Graduanda em Engenharia Agrícola e Ambiental</a:t>
            </a:r>
            <a:endParaRPr lang="pt-BR" sz="2700" dirty="0" smtClean="0"/>
          </a:p>
          <a:p>
            <a:pPr algn="ctr">
              <a:buNone/>
            </a:pPr>
            <a:r>
              <a:rPr lang="pt-BR" sz="2700" dirty="0" smtClean="0"/>
              <a:t>(66) 99653-9119</a:t>
            </a:r>
            <a:endParaRPr lang="pt-BR" sz="2700" dirty="0" smtClean="0"/>
          </a:p>
          <a:p>
            <a:pPr algn="ctr">
              <a:buNone/>
            </a:pPr>
            <a:r>
              <a:rPr lang="pt-BR" sz="2700" dirty="0" smtClean="0"/>
              <a:t>herikakarineg@gmail.com</a:t>
            </a:r>
            <a:endParaRPr lang="pt-BR" sz="2700" dirty="0"/>
          </a:p>
        </p:txBody>
      </p:sp>
      <p:pic>
        <p:nvPicPr>
          <p:cNvPr id="6" name="Imagem 5" descr="imagen-email-fast-mail-0thumb.png"/>
          <p:cNvPicPr>
            <a:picLocks noChangeAspect="1"/>
          </p:cNvPicPr>
          <p:nvPr/>
        </p:nvPicPr>
        <p:blipFill>
          <a:blip r:embed="rId3"/>
          <a:stretch>
            <a:fillRect/>
          </a:stretch>
        </p:blipFill>
        <p:spPr>
          <a:xfrm>
            <a:off x="3643306" y="3857628"/>
            <a:ext cx="1905000" cy="1905000"/>
          </a:xfrm>
          <a:prstGeom prst="rect">
            <a:avLst/>
          </a:prstGeom>
        </p:spPr>
      </p:pic>
      <p:sp>
        <p:nvSpPr>
          <p:cNvPr id="8" name="Espaço Reservado para Número de Slide 7"/>
          <p:cNvSpPr>
            <a:spLocks noGrp="1"/>
          </p:cNvSpPr>
          <p:nvPr>
            <p:ph type="sldNum" sz="quarter" idx="12"/>
          </p:nvPr>
        </p:nvSpPr>
        <p:spPr/>
        <p:txBody>
          <a:bodyPr/>
          <a:lstStyle/>
          <a:p>
            <a:fld id="{AB1E68D5-6873-41D9-9B60-358195EC3482}" type="slidenum">
              <a:rPr lang="pt-BR" smtClean="0"/>
              <a:pPr/>
              <a:t>16</a:t>
            </a:fld>
            <a:endParaRPr lang="pt-BR"/>
          </a:p>
        </p:txBody>
      </p:sp>
      <p:pic>
        <p:nvPicPr>
          <p:cNvPr id="9" name="Imagem 8" descr="logocuiaba.png"/>
          <p:cNvPicPr>
            <a:picLocks noChangeAspect="1"/>
          </p:cNvPicPr>
          <p:nvPr/>
        </p:nvPicPr>
        <p:blipFill>
          <a:blip r:embed="rId4"/>
          <a:stretch>
            <a:fillRect/>
          </a:stretch>
        </p:blipFill>
        <p:spPr>
          <a:xfrm>
            <a:off x="5429256" y="357166"/>
            <a:ext cx="3219450" cy="1381125"/>
          </a:xfrm>
          <a:prstGeom prst="rect">
            <a:avLst/>
          </a:prstGeom>
        </p:spPr>
      </p:pic>
      <p:pic>
        <p:nvPicPr>
          <p:cNvPr id="10" name="Imagem 9" descr="logo LTGA colorido.jpg"/>
          <p:cNvPicPr/>
          <p:nvPr/>
        </p:nvPicPr>
        <p:blipFill>
          <a:blip r:embed="rId5"/>
          <a:srcRect/>
          <a:stretch>
            <a:fillRect/>
          </a:stretch>
        </p:blipFill>
        <p:spPr bwMode="auto">
          <a:xfrm>
            <a:off x="214282" y="428604"/>
            <a:ext cx="2357453" cy="1143008"/>
          </a:xfrm>
          <a:prstGeom prst="rect">
            <a:avLst/>
          </a:prstGeom>
          <a:noFill/>
          <a:ln w="9525">
            <a:noFill/>
            <a:miter lim="800000"/>
            <a:headEnd/>
            <a:tailEnd/>
          </a:ln>
        </p:spPr>
      </p:pic>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75" y="0"/>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aixaDeTexto 2"/>
          <p:cNvSpPr txBox="1"/>
          <p:nvPr/>
        </p:nvSpPr>
        <p:spPr>
          <a:xfrm>
            <a:off x="500034" y="642918"/>
            <a:ext cx="8072494" cy="707886"/>
          </a:xfrm>
          <a:prstGeom prst="rect">
            <a:avLst/>
          </a:prstGeom>
          <a:noFill/>
        </p:spPr>
        <p:txBody>
          <a:bodyPr wrap="square" rtlCol="0">
            <a:spAutoFit/>
          </a:bodyPr>
          <a:lstStyle/>
          <a:p>
            <a:pPr algn="ctr"/>
            <a:r>
              <a:rPr lang="pt-BR" sz="4000" b="1" dirty="0" smtClean="0"/>
              <a:t>INTRODUÇÃO</a:t>
            </a:r>
            <a:endParaRPr lang="pt-BR" sz="4000" b="1" dirty="0"/>
          </a:p>
        </p:txBody>
      </p:sp>
      <p:sp>
        <p:nvSpPr>
          <p:cNvPr id="6" name="CaixaDeTexto 5"/>
          <p:cNvSpPr txBox="1"/>
          <p:nvPr/>
        </p:nvSpPr>
        <p:spPr>
          <a:xfrm>
            <a:off x="785786" y="1571612"/>
            <a:ext cx="7572428" cy="4493538"/>
          </a:xfrm>
          <a:prstGeom prst="rect">
            <a:avLst/>
          </a:prstGeom>
          <a:noFill/>
        </p:spPr>
        <p:txBody>
          <a:bodyPr wrap="square" rtlCol="0">
            <a:spAutoFit/>
          </a:bodyPr>
          <a:lstStyle/>
          <a:p>
            <a:pPr algn="just"/>
            <a:r>
              <a:rPr lang="pt-BR" sz="2200" dirty="0" smtClean="0"/>
              <a:t>O saneamento básico rural é uma das áreas mais negligenciadas.</a:t>
            </a:r>
          </a:p>
          <a:p>
            <a:pPr algn="just"/>
            <a:endParaRPr lang="pt-BR" sz="2200" dirty="0" smtClean="0"/>
          </a:p>
          <a:p>
            <a:pPr algn="just"/>
            <a:r>
              <a:rPr lang="pt-BR" sz="2200" dirty="0" smtClean="0"/>
              <a:t>Estima-se que apenas 25% da população rural do país tiveram acesso à rede de coleta ou ao tratamento de esgoto em 2009 (IBGE, 2011ª). </a:t>
            </a:r>
          </a:p>
          <a:p>
            <a:pPr algn="just"/>
            <a:endParaRPr lang="pt-BR" sz="2200" dirty="0" smtClean="0"/>
          </a:p>
          <a:p>
            <a:pPr algn="just"/>
            <a:r>
              <a:rPr lang="pt-BR" sz="2200" dirty="0" smtClean="0"/>
              <a:t>Conforme dados do Censo demográfico de 2010, o maior </a:t>
            </a:r>
            <a:r>
              <a:rPr lang="pt-BR" sz="2200" i="1" dirty="0" smtClean="0"/>
              <a:t>déficit</a:t>
            </a:r>
            <a:r>
              <a:rPr lang="pt-BR" sz="2200" dirty="0" smtClean="0"/>
              <a:t> ocorre na componente esgotamento sanitário, onde 54,2% dos domicílios possuem atendimento precário e 28,6% são considerados sem atendimento.</a:t>
            </a:r>
          </a:p>
          <a:p>
            <a:pPr algn="just"/>
            <a:endParaRPr lang="pt-BR" sz="2200" dirty="0" smtClean="0"/>
          </a:p>
          <a:p>
            <a:pPr algn="just"/>
            <a:endParaRPr lang="pt-BR" sz="2200" dirty="0" smtClean="0"/>
          </a:p>
          <a:p>
            <a:pPr algn="just"/>
            <a:endParaRPr lang="pt-BR" sz="2200" dirty="0" smtClean="0"/>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pPr/>
              <a:t>2</a:t>
            </a:fld>
            <a:endParaRPr lang="pt-B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ixaDeTexto 5"/>
          <p:cNvSpPr txBox="1"/>
          <p:nvPr/>
        </p:nvSpPr>
        <p:spPr>
          <a:xfrm>
            <a:off x="357158" y="928670"/>
            <a:ext cx="8215370" cy="769441"/>
          </a:xfrm>
          <a:prstGeom prst="rect">
            <a:avLst/>
          </a:prstGeom>
          <a:noFill/>
        </p:spPr>
        <p:txBody>
          <a:bodyPr wrap="square" rtlCol="0">
            <a:spAutoFit/>
          </a:bodyPr>
          <a:lstStyle/>
          <a:p>
            <a:pPr algn="just"/>
            <a:endParaRPr lang="pt-BR" sz="2200" dirty="0" smtClean="0"/>
          </a:p>
          <a:p>
            <a:pPr algn="just"/>
            <a:endParaRPr lang="pt-BR" sz="2200" dirty="0" smtClean="0"/>
          </a:p>
        </p:txBody>
      </p:sp>
      <p:sp>
        <p:nvSpPr>
          <p:cNvPr id="7" name="CaixaDeTexto 6"/>
          <p:cNvSpPr txBox="1"/>
          <p:nvPr/>
        </p:nvSpPr>
        <p:spPr>
          <a:xfrm>
            <a:off x="714348" y="737789"/>
            <a:ext cx="7429552" cy="5262979"/>
          </a:xfrm>
          <a:prstGeom prst="rect">
            <a:avLst/>
          </a:prstGeom>
          <a:noFill/>
        </p:spPr>
        <p:txBody>
          <a:bodyPr wrap="square" rtlCol="0">
            <a:spAutoFit/>
          </a:bodyPr>
          <a:lstStyle/>
          <a:p>
            <a:pPr algn="just"/>
            <a:r>
              <a:rPr lang="pt-BR" sz="2000" dirty="0" smtClean="0"/>
              <a:t>Segundo Norma Brasileira (NBR) </a:t>
            </a:r>
            <a:r>
              <a:rPr lang="pt-BR" sz="2000" dirty="0" smtClean="0"/>
              <a:t>7229/1992 :</a:t>
            </a:r>
          </a:p>
          <a:p>
            <a:pPr algn="just">
              <a:buFont typeface="Wingdings" pitchFamily="2" charset="2"/>
              <a:buChar char="ü"/>
            </a:pPr>
            <a:r>
              <a:rPr lang="pt-BR" sz="2000" dirty="0" smtClean="0"/>
              <a:t> </a:t>
            </a:r>
            <a:r>
              <a:rPr lang="pt-BR" sz="2000" dirty="0" smtClean="0"/>
              <a:t>tanque séptico de câmaras em série consiste em dois ou mais compartimentos em sequência do fluxo do </a:t>
            </a:r>
            <a:r>
              <a:rPr lang="pt-BR" sz="2000" dirty="0" smtClean="0"/>
              <a:t>líquido;</a:t>
            </a:r>
          </a:p>
          <a:p>
            <a:pPr algn="just">
              <a:buFont typeface="Wingdings" pitchFamily="2" charset="2"/>
              <a:buChar char="ü"/>
            </a:pPr>
            <a:r>
              <a:rPr lang="pt-BR" sz="2000" dirty="0" smtClean="0"/>
              <a:t>vala </a:t>
            </a:r>
            <a:r>
              <a:rPr lang="pt-BR" sz="2000" dirty="0" smtClean="0"/>
              <a:t>de </a:t>
            </a:r>
            <a:r>
              <a:rPr lang="pt-BR" sz="2000" dirty="0" smtClean="0"/>
              <a:t>infiltração, sistema </a:t>
            </a:r>
            <a:r>
              <a:rPr lang="pt-BR" sz="2000" dirty="0" smtClean="0"/>
              <a:t>de disposição do efluente no solo proveniente do tanque </a:t>
            </a:r>
            <a:r>
              <a:rPr lang="pt-BR" sz="2000" dirty="0" smtClean="0"/>
              <a:t>séptico</a:t>
            </a:r>
          </a:p>
          <a:p>
            <a:pPr algn="just">
              <a:buFont typeface="Wingdings" pitchFamily="2" charset="2"/>
              <a:buChar char="ü"/>
            </a:pPr>
            <a:r>
              <a:rPr lang="pt-BR" sz="2000" dirty="0" smtClean="0"/>
              <a:t> </a:t>
            </a:r>
            <a:r>
              <a:rPr lang="pt-BR" sz="2000" dirty="0" smtClean="0"/>
              <a:t>sumidouro </a:t>
            </a:r>
            <a:r>
              <a:rPr lang="pt-BR" sz="2000" dirty="0" smtClean="0"/>
              <a:t>, poço </a:t>
            </a:r>
            <a:r>
              <a:rPr lang="pt-BR" sz="2000" dirty="0" smtClean="0"/>
              <a:t>seco escavado que também fará a disposição do efluente no </a:t>
            </a:r>
            <a:r>
              <a:rPr lang="pt-BR" sz="2000" dirty="0" smtClean="0"/>
              <a:t>solo.</a:t>
            </a:r>
          </a:p>
          <a:p>
            <a:pPr algn="just"/>
            <a:endParaRPr lang="pt-BR" sz="2000" dirty="0" smtClean="0"/>
          </a:p>
          <a:p>
            <a:pPr algn="just"/>
            <a:r>
              <a:rPr lang="pt-BR" sz="2000" dirty="0" smtClean="0"/>
              <a:t>O presente trabalho foi realizado no município de Rondonópolis – MT, Rodovia MT – 471, conhecida popularmente como Rodovia do Peixe localizada na zona rural do município, que margeia o Rio Vermelho, possuindo 22,3 km de extensão com pavimentação. O projeto foi decorrente de uma parceria institucional entre o Ministério Público Estadual (MPE), Juizado Volante Ambiental (JUVAM) e o Laboratório de Tecnologia e Gestão Ambiental </a:t>
            </a:r>
            <a:r>
              <a:rPr lang="pt-BR" sz="2000" dirty="0" smtClean="0"/>
              <a:t>LTGA-UFMT.</a:t>
            </a:r>
            <a:endParaRPr lang="pt-BR" sz="2000" dirty="0" smtClean="0"/>
          </a:p>
          <a:p>
            <a:endParaRPr lang="pt-BR" dirty="0" smtClean="0"/>
          </a:p>
          <a:p>
            <a:endParaRPr lang="pt-BR" dirty="0"/>
          </a:p>
        </p:txBody>
      </p:sp>
      <p:sp>
        <p:nvSpPr>
          <p:cNvPr id="8" name="Espaço Reservado para Número de Slide 7"/>
          <p:cNvSpPr>
            <a:spLocks noGrp="1"/>
          </p:cNvSpPr>
          <p:nvPr>
            <p:ph type="sldNum" sz="quarter" idx="12"/>
          </p:nvPr>
        </p:nvSpPr>
        <p:spPr/>
        <p:txBody>
          <a:bodyPr/>
          <a:lstStyle/>
          <a:p>
            <a:fld id="{AB1E68D5-6873-41D9-9B60-358195EC3482}" type="slidenum">
              <a:rPr lang="pt-BR" smtClean="0"/>
              <a:pPr/>
              <a:t>3</a:t>
            </a:fld>
            <a:endParaRPr lang="pt-B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Espaço Reservado para Conteúdo 5" descr="rod.jpg"/>
          <p:cNvPicPr>
            <a:picLocks noGrp="1" noChangeAspect="1"/>
          </p:cNvPicPr>
          <p:nvPr>
            <p:ph idx="1"/>
          </p:nvPr>
        </p:nvPicPr>
        <p:blipFill>
          <a:blip r:embed="rId4"/>
          <a:stretch>
            <a:fillRect/>
          </a:stretch>
        </p:blipFill>
        <p:spPr>
          <a:xfrm>
            <a:off x="785786" y="1000108"/>
            <a:ext cx="7641143" cy="4525963"/>
          </a:xfrm>
        </p:spPr>
      </p:pic>
      <p:sp>
        <p:nvSpPr>
          <p:cNvPr id="8" name="CaixaDeTexto 7"/>
          <p:cNvSpPr txBox="1"/>
          <p:nvPr/>
        </p:nvSpPr>
        <p:spPr>
          <a:xfrm>
            <a:off x="857224" y="642918"/>
            <a:ext cx="7572428" cy="369332"/>
          </a:xfrm>
          <a:prstGeom prst="rect">
            <a:avLst/>
          </a:prstGeom>
          <a:noFill/>
        </p:spPr>
        <p:txBody>
          <a:bodyPr wrap="square" rtlCol="0">
            <a:spAutoFit/>
          </a:bodyPr>
          <a:lstStyle/>
          <a:p>
            <a:r>
              <a:rPr lang="pt-BR" b="1" dirty="0" smtClean="0"/>
              <a:t>Fig. 2 – Mapa de localização Rio Vermelho.</a:t>
            </a:r>
            <a:endParaRPr lang="pt-BR" b="1" dirty="0"/>
          </a:p>
        </p:txBody>
      </p:sp>
      <p:pic>
        <p:nvPicPr>
          <p:cNvPr id="9" name="~PP229.WAV">
            <a:hlinkClick r:id="" action="ppaction://media"/>
          </p:cNvPr>
          <p:cNvPicPr>
            <a:picLocks noRot="1" noChangeAspect="1"/>
          </p:cNvPicPr>
          <p:nvPr>
            <a:wavAudioFile r:embed="rId1" name="~PP229.WAV"/>
          </p:nvPr>
        </p:nvPicPr>
        <p:blipFill>
          <a:blip r:embed="rId5"/>
          <a:stretch>
            <a:fillRect/>
          </a:stretch>
        </p:blipFill>
        <p:spPr>
          <a:xfrm>
            <a:off x="8632825" y="6346825"/>
            <a:ext cx="304800" cy="304800"/>
          </a:xfrm>
          <a:prstGeom prst="rect">
            <a:avLst/>
          </a:prstGeom>
        </p:spPr>
      </p:pic>
      <p:sp>
        <p:nvSpPr>
          <p:cNvPr id="10" name="Espaço Reservado para Número de Slide 9"/>
          <p:cNvSpPr>
            <a:spLocks noGrp="1"/>
          </p:cNvSpPr>
          <p:nvPr>
            <p:ph type="sldNum" sz="quarter" idx="12"/>
          </p:nvPr>
        </p:nvSpPr>
        <p:spPr/>
        <p:txBody>
          <a:bodyPr/>
          <a:lstStyle/>
          <a:p>
            <a:fld id="{AB1E68D5-6873-41D9-9B60-358195EC3482}" type="slidenum">
              <a:rPr lang="pt-BR" smtClean="0"/>
              <a:pPr/>
              <a:t>4</a:t>
            </a:fld>
            <a:endParaRPr lang="pt-B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Espaço Reservado para Conteúdo 6"/>
          <p:cNvSpPr>
            <a:spLocks noGrp="1"/>
          </p:cNvSpPr>
          <p:nvPr>
            <p:ph idx="1"/>
          </p:nvPr>
        </p:nvSpPr>
        <p:spPr>
          <a:xfrm>
            <a:off x="457200" y="1428736"/>
            <a:ext cx="8229600" cy="4697429"/>
          </a:xfrm>
        </p:spPr>
        <p:txBody>
          <a:bodyPr>
            <a:normAutofit/>
          </a:bodyPr>
          <a:lstStyle/>
          <a:p>
            <a:pPr marL="0" indent="0" algn="just">
              <a:buNone/>
            </a:pPr>
            <a:r>
              <a:rPr lang="pt-BR" sz="2200" dirty="0" smtClean="0"/>
              <a:t>O objetivo do presente estudo foi descrever o processo de desenvolvimento e implantação de um sistema de Unidades Demonstrativas de Saneamento Básico Rural (UDSBAR) de baixo custo, tendo com premissa o aproveitamento de materiais de construção com fornecimento local, facilidade construtiva e compreensibilidade técnica. Foram realizadas as instalações dos sistemas com duas variações com tanque séptico mais sumidouro ou vala, sendo analisadas as características da área.</a:t>
            </a:r>
          </a:p>
          <a:p>
            <a:pPr marL="0" indent="0" algn="just">
              <a:buNone/>
            </a:pPr>
            <a:endParaRPr lang="pt-BR" sz="2200" dirty="0"/>
          </a:p>
        </p:txBody>
      </p:sp>
      <p:sp>
        <p:nvSpPr>
          <p:cNvPr id="6" name="CaixaDeTexto 5"/>
          <p:cNvSpPr txBox="1"/>
          <p:nvPr/>
        </p:nvSpPr>
        <p:spPr>
          <a:xfrm>
            <a:off x="571472" y="500042"/>
            <a:ext cx="7572428" cy="707886"/>
          </a:xfrm>
          <a:prstGeom prst="rect">
            <a:avLst/>
          </a:prstGeom>
          <a:noFill/>
        </p:spPr>
        <p:txBody>
          <a:bodyPr wrap="square" rtlCol="0">
            <a:spAutoFit/>
          </a:bodyPr>
          <a:lstStyle/>
          <a:p>
            <a:pPr algn="ctr"/>
            <a:r>
              <a:rPr lang="pt-BR" sz="4000" dirty="0" smtClean="0"/>
              <a:t>OBJETIVO</a:t>
            </a:r>
            <a:endParaRPr lang="pt-BR" sz="4000" dirty="0"/>
          </a:p>
        </p:txBody>
      </p:sp>
      <p:sp>
        <p:nvSpPr>
          <p:cNvPr id="8" name="Espaço Reservado para Número de Slide 7"/>
          <p:cNvSpPr>
            <a:spLocks noGrp="1"/>
          </p:cNvSpPr>
          <p:nvPr>
            <p:ph type="sldNum" sz="quarter" idx="12"/>
          </p:nvPr>
        </p:nvSpPr>
        <p:spPr/>
        <p:txBody>
          <a:bodyPr/>
          <a:lstStyle/>
          <a:p>
            <a:fld id="{AB1E68D5-6873-41D9-9B60-358195EC3482}" type="slidenum">
              <a:rPr lang="pt-BR" smtClean="0"/>
              <a:pPr/>
              <a:t>5</a:t>
            </a:fld>
            <a:endParaRPr lang="pt-B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ítulo 4"/>
          <p:cNvSpPr>
            <a:spLocks noGrp="1"/>
          </p:cNvSpPr>
          <p:nvPr>
            <p:ph type="title"/>
          </p:nvPr>
        </p:nvSpPr>
        <p:spPr>
          <a:xfrm>
            <a:off x="428596" y="285728"/>
            <a:ext cx="8229600" cy="1143000"/>
          </a:xfrm>
        </p:spPr>
        <p:txBody>
          <a:bodyPr>
            <a:normAutofit/>
          </a:bodyPr>
          <a:lstStyle/>
          <a:p>
            <a:r>
              <a:rPr lang="pt-BR" sz="4000" dirty="0" smtClean="0"/>
              <a:t>MATERIAL E MÉTODOS</a:t>
            </a:r>
            <a:endParaRPr lang="pt-BR" sz="4000" dirty="0"/>
          </a:p>
        </p:txBody>
      </p:sp>
      <p:sp>
        <p:nvSpPr>
          <p:cNvPr id="7" name="Espaço Reservado para Conteúdo 6"/>
          <p:cNvSpPr>
            <a:spLocks noGrp="1"/>
          </p:cNvSpPr>
          <p:nvPr>
            <p:ph idx="1"/>
          </p:nvPr>
        </p:nvSpPr>
        <p:spPr>
          <a:xfrm>
            <a:off x="571472" y="1571612"/>
            <a:ext cx="7972452" cy="4768867"/>
          </a:xfrm>
        </p:spPr>
        <p:txBody>
          <a:bodyPr>
            <a:noAutofit/>
          </a:bodyPr>
          <a:lstStyle/>
          <a:p>
            <a:pPr marL="0" indent="0" algn="just">
              <a:buNone/>
              <a:tabLst>
                <a:tab pos="0" algn="l"/>
              </a:tabLst>
            </a:pPr>
            <a:r>
              <a:rPr lang="pt-BR" sz="2200" dirty="0" smtClean="0"/>
              <a:t>Foram propostos como objetivos do projeto (Termo de Convênio PGJ/UFMT/UNISELVA 003/2017) implantação de 05 unidades demonstrativas de saneamento básico rural UDSBAR em comunidades rurais e, diagnóstico de saneamento básico rural em 50 propriedades. As fossas sépticas seguem normas construtivas conforme NBR 13969/1997.</a:t>
            </a:r>
            <a:endParaRPr lang="pt-BR" sz="2200" dirty="0"/>
          </a:p>
        </p:txBody>
      </p:sp>
      <p:sp>
        <p:nvSpPr>
          <p:cNvPr id="8" name="Espaço Reservado para Número de Slide 7"/>
          <p:cNvSpPr>
            <a:spLocks noGrp="1"/>
          </p:cNvSpPr>
          <p:nvPr>
            <p:ph type="sldNum" sz="quarter" idx="12"/>
          </p:nvPr>
        </p:nvSpPr>
        <p:spPr/>
        <p:txBody>
          <a:bodyPr/>
          <a:lstStyle/>
          <a:p>
            <a:fld id="{AB1E68D5-6873-41D9-9B60-358195EC3482}" type="slidenum">
              <a:rPr lang="pt-BR" smtClean="0"/>
              <a:pPr/>
              <a:t>6</a:t>
            </a:fld>
            <a:endParaRPr lang="pt-B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Espaço Reservado para Conteúdo 5" descr="960831_Detalhes.jpg"/>
          <p:cNvPicPr>
            <a:picLocks noGrp="1" noChangeAspect="1"/>
          </p:cNvPicPr>
          <p:nvPr>
            <p:ph idx="1"/>
          </p:nvPr>
        </p:nvPicPr>
        <p:blipFill>
          <a:blip r:embed="rId3"/>
          <a:stretch>
            <a:fillRect/>
          </a:stretch>
        </p:blipFill>
        <p:spPr>
          <a:xfrm>
            <a:off x="428596" y="642918"/>
            <a:ext cx="3929090" cy="4714908"/>
          </a:xfrm>
        </p:spPr>
      </p:pic>
      <p:sp>
        <p:nvSpPr>
          <p:cNvPr id="9" name="CaixaDeTexto 8"/>
          <p:cNvSpPr txBox="1"/>
          <p:nvPr/>
        </p:nvSpPr>
        <p:spPr>
          <a:xfrm>
            <a:off x="4429124" y="428604"/>
            <a:ext cx="4143404" cy="5539978"/>
          </a:xfrm>
          <a:prstGeom prst="rect">
            <a:avLst/>
          </a:prstGeom>
          <a:noFill/>
        </p:spPr>
        <p:txBody>
          <a:bodyPr wrap="square" rtlCol="0">
            <a:spAutoFit/>
          </a:bodyPr>
          <a:lstStyle/>
          <a:p>
            <a:pPr algn="just">
              <a:buFont typeface="Wingdings" pitchFamily="2" charset="2"/>
              <a:buChar char="ü"/>
            </a:pPr>
            <a:r>
              <a:rPr lang="pt-BR" sz="2200" dirty="0" smtClean="0"/>
              <a:t> Nesse projeto foi utilizado um sistema com volume total nominal de 2.000 Litros, composto de duas caixas tanques, em polietileno, com capacidade máxima de mil litros (1.0 m</a:t>
            </a:r>
            <a:r>
              <a:rPr lang="pt-BR" sz="2200" baseline="30000" dirty="0" smtClean="0"/>
              <a:t>3</a:t>
            </a:r>
            <a:r>
              <a:rPr lang="pt-BR" sz="2200" dirty="0" smtClean="0"/>
              <a:t>) cada uma.</a:t>
            </a:r>
          </a:p>
          <a:p>
            <a:pPr algn="just">
              <a:buFont typeface="Wingdings" pitchFamily="2" charset="2"/>
              <a:buChar char="ü"/>
            </a:pPr>
            <a:endParaRPr lang="pt-BR" sz="2200" dirty="0" smtClean="0"/>
          </a:p>
          <a:p>
            <a:pPr algn="just">
              <a:buFont typeface="Wingdings" pitchFamily="2" charset="2"/>
              <a:buChar char="ü"/>
            </a:pPr>
            <a:r>
              <a:rPr lang="pt-BR" sz="2200" dirty="0" smtClean="0"/>
              <a:t>As caixas tanques ficam abaixo do solo em uma escavação circular de 0.50 m de profundidade.</a:t>
            </a:r>
          </a:p>
          <a:p>
            <a:pPr algn="just">
              <a:buFont typeface="Wingdings" pitchFamily="2" charset="2"/>
              <a:buChar char="ü"/>
            </a:pPr>
            <a:endParaRPr lang="pt-BR" sz="2200" dirty="0" smtClean="0"/>
          </a:p>
          <a:p>
            <a:pPr algn="just">
              <a:buFont typeface="Wingdings" pitchFamily="2" charset="2"/>
              <a:buChar char="ü"/>
            </a:pPr>
            <a:r>
              <a:rPr lang="pt-BR" sz="2200" dirty="0" smtClean="0"/>
              <a:t>O fundo da escavação é forrado com uma laje de concreto de 5.0 cm, traço 4:1 para nivelar a base</a:t>
            </a:r>
          </a:p>
          <a:p>
            <a:pPr algn="just">
              <a:buFont typeface="Wingdings" pitchFamily="2" charset="2"/>
              <a:buChar char="ü"/>
            </a:pPr>
            <a:endParaRPr lang="pt-BR" sz="2400" dirty="0" smtClean="0"/>
          </a:p>
          <a:p>
            <a:pPr algn="just">
              <a:buFont typeface="Wingdings" pitchFamily="2" charset="2"/>
              <a:buChar char="ü"/>
            </a:pPr>
            <a:endParaRPr lang="pt-BR" sz="2200" dirty="0"/>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pPr/>
              <a:t>7</a:t>
            </a:fld>
            <a:endParaRPr lang="pt-B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Espaço Reservado para Conteúdo 5" descr="IMG-20180726-WA0013.jpg"/>
          <p:cNvPicPr>
            <a:picLocks noGrp="1" noChangeAspect="1"/>
          </p:cNvPicPr>
          <p:nvPr>
            <p:ph idx="1"/>
          </p:nvPr>
        </p:nvPicPr>
        <p:blipFill>
          <a:blip r:embed="rId3"/>
          <a:stretch>
            <a:fillRect/>
          </a:stretch>
        </p:blipFill>
        <p:spPr>
          <a:xfrm>
            <a:off x="357158" y="1071546"/>
            <a:ext cx="4214842" cy="4429156"/>
          </a:xfrm>
        </p:spPr>
      </p:pic>
      <p:pic>
        <p:nvPicPr>
          <p:cNvPr id="8" name="Espaço Reservado para Conteúdo 5" descr="WhatsApp Image 2019-02-01 at 09.11.47.jpeg"/>
          <p:cNvPicPr>
            <a:picLocks noChangeAspect="1"/>
          </p:cNvPicPr>
          <p:nvPr/>
        </p:nvPicPr>
        <p:blipFill>
          <a:blip r:embed="rId4"/>
          <a:stretch>
            <a:fillRect/>
          </a:stretch>
        </p:blipFill>
        <p:spPr>
          <a:xfrm>
            <a:off x="4714876" y="1071546"/>
            <a:ext cx="4071966" cy="4429156"/>
          </a:xfrm>
          <a:prstGeom prst="rect">
            <a:avLst/>
          </a:prstGeom>
        </p:spPr>
      </p:pic>
      <p:sp>
        <p:nvSpPr>
          <p:cNvPr id="9" name="CaixaDeTexto 8"/>
          <p:cNvSpPr txBox="1"/>
          <p:nvPr/>
        </p:nvSpPr>
        <p:spPr>
          <a:xfrm>
            <a:off x="428596" y="428604"/>
            <a:ext cx="8001056" cy="646331"/>
          </a:xfrm>
          <a:prstGeom prst="rect">
            <a:avLst/>
          </a:prstGeom>
          <a:noFill/>
        </p:spPr>
        <p:txBody>
          <a:bodyPr wrap="square" rtlCol="0">
            <a:spAutoFit/>
          </a:bodyPr>
          <a:lstStyle/>
          <a:p>
            <a:r>
              <a:rPr lang="pt-BR" b="1" dirty="0" smtClean="0"/>
              <a:t>Figura </a:t>
            </a:r>
            <a:r>
              <a:rPr lang="pt-BR" b="1" dirty="0" smtClean="0"/>
              <a:t>2 </a:t>
            </a:r>
            <a:r>
              <a:rPr lang="pt-BR" b="1" dirty="0" smtClean="0"/>
              <a:t>– Foto do sistema UDSBAR instalado em propriedades rurais na Rodovia do Peixe – </a:t>
            </a:r>
            <a:r>
              <a:rPr lang="pt-BR" b="1" dirty="0" smtClean="0"/>
              <a:t>Rondonópolis-MT</a:t>
            </a:r>
            <a:r>
              <a:rPr lang="pt-BR" b="1" dirty="0" smtClean="0"/>
              <a:t>. </a:t>
            </a:r>
            <a:r>
              <a:rPr lang="pt-BR" dirty="0" smtClean="0"/>
              <a:t>        			</a:t>
            </a:r>
            <a:endParaRPr lang="pt-BR" dirty="0"/>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pPr/>
              <a:t>8</a:t>
            </a:fld>
            <a:endParaRPr lang="pt-B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01" y="-27384"/>
            <a:ext cx="9153275" cy="694707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Espaço Reservado para Conteúdo 4" descr="IMG_20180726_093138615.jpg"/>
          <p:cNvPicPr>
            <a:picLocks noGrp="1" noChangeAspect="1"/>
          </p:cNvPicPr>
          <p:nvPr>
            <p:ph idx="1"/>
          </p:nvPr>
        </p:nvPicPr>
        <p:blipFill>
          <a:blip r:embed="rId3" cstate="print"/>
          <a:stretch>
            <a:fillRect/>
          </a:stretch>
        </p:blipFill>
        <p:spPr>
          <a:xfrm>
            <a:off x="500034" y="1071546"/>
            <a:ext cx="8046156" cy="4525963"/>
          </a:xfrm>
        </p:spPr>
      </p:pic>
      <p:sp>
        <p:nvSpPr>
          <p:cNvPr id="8" name="CaixaDeTexto 7"/>
          <p:cNvSpPr txBox="1"/>
          <p:nvPr/>
        </p:nvSpPr>
        <p:spPr>
          <a:xfrm>
            <a:off x="500034" y="428604"/>
            <a:ext cx="8072494" cy="923330"/>
          </a:xfrm>
          <a:prstGeom prst="rect">
            <a:avLst/>
          </a:prstGeom>
          <a:noFill/>
        </p:spPr>
        <p:txBody>
          <a:bodyPr wrap="square" rtlCol="0">
            <a:spAutoFit/>
          </a:bodyPr>
          <a:lstStyle/>
          <a:p>
            <a:r>
              <a:rPr lang="pt-BR" b="1" dirty="0" smtClean="0"/>
              <a:t>Figura  </a:t>
            </a:r>
            <a:r>
              <a:rPr lang="pt-BR" b="1" dirty="0" smtClean="0"/>
              <a:t>3 </a:t>
            </a:r>
            <a:r>
              <a:rPr lang="pt-BR" b="1" dirty="0" smtClean="0"/>
              <a:t>- Foto do sistema UDSBAR instalado em propriedades rurais na Rodovia do Peixe – Rondonópolis-MT.</a:t>
            </a:r>
            <a:endParaRPr lang="pt-BR" dirty="0" smtClean="0"/>
          </a:p>
          <a:p>
            <a:endParaRPr lang="pt-BR" dirty="0"/>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pPr/>
              <a:t>9</a:t>
            </a:fld>
            <a:endParaRPr lang="pt-BR"/>
          </a:p>
        </p:txBody>
      </p:sp>
    </p:spTree>
    <p:extLst>
      <p:ext uri="{BB962C8B-B14F-4D97-AF65-F5344CB8AC3E}">
        <p14:creationId xmlns="" xmlns:p14="http://schemas.microsoft.com/office/powerpoint/2010/main" val="2079714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1004</Words>
  <Application>Microsoft Office PowerPoint</Application>
  <PresentationFormat>Apresentação na tela (4:3)</PresentationFormat>
  <Paragraphs>74</Paragraphs>
  <Slides>16</Slides>
  <Notes>0</Notes>
  <HiddenSlides>0</HiddenSlides>
  <MMClips>1</MMClips>
  <ScaleCrop>false</ScaleCrop>
  <HeadingPairs>
    <vt:vector size="4" baseType="variant">
      <vt:variant>
        <vt:lpstr>Tema</vt:lpstr>
      </vt:variant>
      <vt:variant>
        <vt:i4>1</vt:i4>
      </vt:variant>
      <vt:variant>
        <vt:lpstr>Títulos de slides</vt:lpstr>
      </vt:variant>
      <vt:variant>
        <vt:i4>16</vt:i4>
      </vt:variant>
    </vt:vector>
  </HeadingPairs>
  <TitlesOfParts>
    <vt:vector size="17" baseType="lpstr">
      <vt:lpstr>Tema do Office</vt:lpstr>
      <vt:lpstr>ANÁLISE DA IMPLANTAÇÃO DE UNIDADES DEMONSTRATIVAS DE SANEAMENTO BÁSICO RURAL (UDSBAR)</vt:lpstr>
      <vt:lpstr>Slide 2</vt:lpstr>
      <vt:lpstr>Slide 3</vt:lpstr>
      <vt:lpstr>Slide 4</vt:lpstr>
      <vt:lpstr>Slide 5</vt:lpstr>
      <vt:lpstr>MATERIAL E MÉTODOS</vt:lpstr>
      <vt:lpstr>Slide 7</vt:lpstr>
      <vt:lpstr>Slide 8</vt:lpstr>
      <vt:lpstr>Slide 9</vt:lpstr>
      <vt:lpstr>Slide 10</vt:lpstr>
      <vt:lpstr>RESULTADOS/DISCUSSÃO </vt:lpstr>
      <vt:lpstr>Slide 12</vt:lpstr>
      <vt:lpstr>Slide 13</vt:lpstr>
      <vt:lpstr>  CONCLUSÃO </vt:lpstr>
      <vt:lpstr>REFERÊNCIAS </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NB</cp:lastModifiedBy>
  <cp:revision>22</cp:revision>
  <dcterms:created xsi:type="dcterms:W3CDTF">2018-05-02T19:43:05Z</dcterms:created>
  <dcterms:modified xsi:type="dcterms:W3CDTF">2019-05-08T11:40:46Z</dcterms:modified>
</cp:coreProperties>
</file>