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9" r:id="rId2"/>
    <p:sldId id="262" r:id="rId3"/>
    <p:sldId id="263" r:id="rId4"/>
    <p:sldId id="264" r:id="rId5"/>
    <p:sldId id="265" r:id="rId6"/>
    <p:sldId id="267" r:id="rId7"/>
    <p:sldId id="266" r:id="rId8"/>
    <p:sldId id="268" r:id="rId9"/>
    <p:sldId id="269" r:id="rId10"/>
    <p:sldId id="270" r:id="rId11"/>
    <p:sldId id="271" r:id="rId12"/>
    <p:sldId id="272" r:id="rId13"/>
    <p:sldId id="273" r:id="rId14"/>
    <p:sldId id="274" r:id="rId15"/>
  </p:sldIdLst>
  <p:sldSz cx="9144000" cy="6858000" type="screen4x3"/>
  <p:notesSz cx="7104063" cy="102346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2" d="100"/>
          <a:sy n="112" d="100"/>
        </p:scale>
        <p:origin x="-1548" y="-42"/>
      </p:cViewPr>
      <p:guideLst>
        <p:guide orient="horz" pos="2160"/>
        <p:guide pos="2880"/>
      </p:guideLst>
    </p:cSldViewPr>
  </p:slideViewPr>
  <p:notesTextViewPr>
    <p:cViewPr>
      <p:scale>
        <a:sx n="1" d="1"/>
        <a:sy n="1" d="1"/>
      </p:scale>
      <p:origin x="0" y="0"/>
    </p:cViewPr>
  </p:notesTextViewPr>
  <p:notesViewPr>
    <p:cSldViewPr>
      <p:cViewPr varScale="1">
        <p:scale>
          <a:sx n="71" d="100"/>
          <a:sy n="71" d="100"/>
        </p:scale>
        <p:origin x="-2706" y="-96"/>
      </p:cViewPr>
      <p:guideLst>
        <p:guide orient="horz" pos="3224"/>
        <p:guide pos="223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Pasta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pt-BR"/>
  <c:chart>
    <c:plotArea>
      <c:layout/>
      <c:barChart>
        <c:barDir val="col"/>
        <c:grouping val="clustered"/>
        <c:ser>
          <c:idx val="0"/>
          <c:order val="0"/>
          <c:tx>
            <c:v>jan</c:v>
          </c:tx>
          <c:cat>
            <c:strRef>
              <c:f>Plan1!$M$8:$M$11</c:f>
              <c:strCache>
                <c:ptCount val="4"/>
                <c:pt idx="0">
                  <c:v>Carteira 1</c:v>
                </c:pt>
                <c:pt idx="1">
                  <c:v>Carteira 2</c:v>
                </c:pt>
                <c:pt idx="2">
                  <c:v>Carteira 3</c:v>
                </c:pt>
                <c:pt idx="3">
                  <c:v>Carteira 4</c:v>
                </c:pt>
              </c:strCache>
            </c:strRef>
          </c:cat>
          <c:val>
            <c:numRef>
              <c:f>Plan1!$N$8:$N$11</c:f>
              <c:numCache>
                <c:formatCode>General</c:formatCode>
                <c:ptCount val="4"/>
                <c:pt idx="0">
                  <c:v>97</c:v>
                </c:pt>
                <c:pt idx="1">
                  <c:v>73</c:v>
                </c:pt>
                <c:pt idx="2">
                  <c:v>116</c:v>
                </c:pt>
                <c:pt idx="3">
                  <c:v>86</c:v>
                </c:pt>
              </c:numCache>
            </c:numRef>
          </c:val>
        </c:ser>
        <c:ser>
          <c:idx val="1"/>
          <c:order val="1"/>
          <c:tx>
            <c:v>fev</c:v>
          </c:tx>
          <c:cat>
            <c:strRef>
              <c:f>Plan1!$M$8:$M$11</c:f>
              <c:strCache>
                <c:ptCount val="4"/>
                <c:pt idx="0">
                  <c:v>Carteira 1</c:v>
                </c:pt>
                <c:pt idx="1">
                  <c:v>Carteira 2</c:v>
                </c:pt>
                <c:pt idx="2">
                  <c:v>Carteira 3</c:v>
                </c:pt>
                <c:pt idx="3">
                  <c:v>Carteira 4</c:v>
                </c:pt>
              </c:strCache>
            </c:strRef>
          </c:cat>
          <c:val>
            <c:numRef>
              <c:f>Plan1!$O$8:$O$11</c:f>
              <c:numCache>
                <c:formatCode>General</c:formatCode>
                <c:ptCount val="4"/>
                <c:pt idx="0">
                  <c:v>94</c:v>
                </c:pt>
                <c:pt idx="1">
                  <c:v>133</c:v>
                </c:pt>
                <c:pt idx="2">
                  <c:v>114</c:v>
                </c:pt>
                <c:pt idx="3">
                  <c:v>89</c:v>
                </c:pt>
              </c:numCache>
            </c:numRef>
          </c:val>
        </c:ser>
        <c:axId val="77919360"/>
        <c:axId val="77920896"/>
      </c:barChart>
      <c:catAx>
        <c:axId val="77919360"/>
        <c:scaling>
          <c:orientation val="minMax"/>
        </c:scaling>
        <c:axPos val="b"/>
        <c:tickLblPos val="nextTo"/>
        <c:crossAx val="77920896"/>
        <c:crosses val="autoZero"/>
        <c:auto val="1"/>
        <c:lblAlgn val="ctr"/>
        <c:lblOffset val="100"/>
      </c:catAx>
      <c:valAx>
        <c:axId val="77920896"/>
        <c:scaling>
          <c:orientation val="minMax"/>
        </c:scaling>
        <c:axPos val="l"/>
        <c:majorGridlines/>
        <c:numFmt formatCode="General" sourceLinked="1"/>
        <c:tickLblPos val="nextTo"/>
        <c:crossAx val="77919360"/>
        <c:crosses val="autoZero"/>
        <c:crossBetween val="between"/>
      </c:valAx>
    </c:plotArea>
    <c:legend>
      <c:legendPos val="r"/>
      <c:layout/>
    </c:legend>
    <c:plotVisOnly val="1"/>
  </c:chart>
  <c:spPr>
    <a:ln>
      <a:solidFill>
        <a:schemeClr val="tx1"/>
      </a:solidFill>
    </a:ln>
  </c:sp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pt-BR"/>
          </a:p>
        </p:txBody>
      </p:sp>
      <p:sp>
        <p:nvSpPr>
          <p:cNvPr id="3" name="Espaço Reservado para Data 2"/>
          <p:cNvSpPr>
            <a:spLocks noGrp="1"/>
          </p:cNvSpPr>
          <p:nvPr>
            <p:ph type="dt" sz="quarter" idx="1"/>
          </p:nvPr>
        </p:nvSpPr>
        <p:spPr>
          <a:xfrm>
            <a:off x="4023992" y="0"/>
            <a:ext cx="3078427" cy="511731"/>
          </a:xfrm>
          <a:prstGeom prst="rect">
            <a:avLst/>
          </a:prstGeom>
        </p:spPr>
        <p:txBody>
          <a:bodyPr vert="horz" lIns="99075" tIns="49538" rIns="99075" bIns="49538" rtlCol="0"/>
          <a:lstStyle>
            <a:lvl1pPr algn="r">
              <a:defRPr sz="1300"/>
            </a:lvl1pPr>
          </a:lstStyle>
          <a:p>
            <a:fld id="{1F48AA22-89A4-4CA1-A2D4-78FB884F934E}" type="datetimeFigureOut">
              <a:rPr lang="pt-BR" smtClean="0"/>
              <a:pPr/>
              <a:t>03/05/2019</a:t>
            </a:fld>
            <a:endParaRPr lang="pt-BR"/>
          </a:p>
        </p:txBody>
      </p:sp>
      <p:sp>
        <p:nvSpPr>
          <p:cNvPr id="4" name="Espaço Reservado para Rodapé 3"/>
          <p:cNvSpPr>
            <a:spLocks noGrp="1"/>
          </p:cNvSpPr>
          <p:nvPr>
            <p:ph type="ftr" sz="quarter" idx="2"/>
          </p:nvPr>
        </p:nvSpPr>
        <p:spPr>
          <a:xfrm>
            <a:off x="0" y="9721106"/>
            <a:ext cx="3078427" cy="511731"/>
          </a:xfrm>
          <a:prstGeom prst="rect">
            <a:avLst/>
          </a:prstGeom>
        </p:spPr>
        <p:txBody>
          <a:bodyPr vert="horz" lIns="99075" tIns="49538" rIns="99075" bIns="49538" rtlCol="0" anchor="b"/>
          <a:lstStyle>
            <a:lvl1pPr algn="l">
              <a:defRPr sz="1300"/>
            </a:lvl1pPr>
          </a:lstStyle>
          <a:p>
            <a:endParaRPr lang="pt-BR"/>
          </a:p>
        </p:txBody>
      </p:sp>
      <p:sp>
        <p:nvSpPr>
          <p:cNvPr id="5" name="Espaço Reservado para Número de Slide 4"/>
          <p:cNvSpPr>
            <a:spLocks noGrp="1"/>
          </p:cNvSpPr>
          <p:nvPr>
            <p:ph type="sldNum" sz="quarter" idx="3"/>
          </p:nvPr>
        </p:nvSpPr>
        <p:spPr>
          <a:xfrm>
            <a:off x="4023992" y="9721106"/>
            <a:ext cx="3078427" cy="511731"/>
          </a:xfrm>
          <a:prstGeom prst="rect">
            <a:avLst/>
          </a:prstGeom>
        </p:spPr>
        <p:txBody>
          <a:bodyPr vert="horz" lIns="99075" tIns="49538" rIns="99075" bIns="49538" rtlCol="0" anchor="b"/>
          <a:lstStyle>
            <a:lvl1pPr algn="r">
              <a:defRPr sz="1300"/>
            </a:lvl1pPr>
          </a:lstStyle>
          <a:p>
            <a:fld id="{2FC3A9E8-EF9C-4540-ACF4-4051308097D5}" type="slidenum">
              <a:rPr lang="pt-BR" smtClean="0"/>
              <a:pPr/>
              <a:t>‹nº›</a:t>
            </a:fld>
            <a:endParaRPr lang="pt-BR"/>
          </a:p>
        </p:txBody>
      </p:sp>
    </p:spTree>
    <p:extLst>
      <p:ext uri="{BB962C8B-B14F-4D97-AF65-F5344CB8AC3E}">
        <p14:creationId xmlns:p14="http://schemas.microsoft.com/office/powerpoint/2010/main" xmlns="" val="35165080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677C5135-C6EC-4FEB-97E1-E7A17BEAE96C}" type="datetimeFigureOut">
              <a:rPr lang="pt-BR" smtClean="0"/>
              <a:pPr/>
              <a:t>03/05/2019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pPr/>
              <a:t>‹nº›</a:t>
            </a:fld>
            <a:endParaRPr lang="pt-BR"/>
          </a:p>
        </p:txBody>
      </p:sp>
    </p:spTree>
    <p:extLst>
      <p:ext uri="{BB962C8B-B14F-4D97-AF65-F5344CB8AC3E}">
        <p14:creationId xmlns:p14="http://schemas.microsoft.com/office/powerpoint/2010/main" xmlns="" val="802523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77C5135-C6EC-4FEB-97E1-E7A17BEAE96C}" type="datetimeFigureOut">
              <a:rPr lang="pt-BR" smtClean="0"/>
              <a:pPr/>
              <a:t>03/05/2019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pPr/>
              <a:t>‹nº›</a:t>
            </a:fld>
            <a:endParaRPr lang="pt-BR"/>
          </a:p>
        </p:txBody>
      </p:sp>
    </p:spTree>
    <p:extLst>
      <p:ext uri="{BB962C8B-B14F-4D97-AF65-F5344CB8AC3E}">
        <p14:creationId xmlns:p14="http://schemas.microsoft.com/office/powerpoint/2010/main" xmlns="" val="1495381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40"/>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77C5135-C6EC-4FEB-97E1-E7A17BEAE96C}" type="datetimeFigureOut">
              <a:rPr lang="pt-BR" smtClean="0"/>
              <a:pPr/>
              <a:t>03/05/2019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pPr/>
              <a:t>‹nº›</a:t>
            </a:fld>
            <a:endParaRPr lang="pt-BR"/>
          </a:p>
        </p:txBody>
      </p:sp>
    </p:spTree>
    <p:extLst>
      <p:ext uri="{BB962C8B-B14F-4D97-AF65-F5344CB8AC3E}">
        <p14:creationId xmlns:p14="http://schemas.microsoft.com/office/powerpoint/2010/main" xmlns="" val="1791142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77C5135-C6EC-4FEB-97E1-E7A17BEAE96C}" type="datetimeFigureOut">
              <a:rPr lang="pt-BR" smtClean="0"/>
              <a:pPr/>
              <a:t>03/05/2019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pPr/>
              <a:t>‹nº›</a:t>
            </a:fld>
            <a:endParaRPr lang="pt-BR"/>
          </a:p>
        </p:txBody>
      </p:sp>
    </p:spTree>
    <p:extLst>
      <p:ext uri="{BB962C8B-B14F-4D97-AF65-F5344CB8AC3E}">
        <p14:creationId xmlns:p14="http://schemas.microsoft.com/office/powerpoint/2010/main" xmlns="" val="526933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677C5135-C6EC-4FEB-97E1-E7A17BEAE96C}" type="datetimeFigureOut">
              <a:rPr lang="pt-BR" smtClean="0"/>
              <a:pPr/>
              <a:t>03/05/2019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pPr/>
              <a:t>‹nº›</a:t>
            </a:fld>
            <a:endParaRPr lang="pt-BR"/>
          </a:p>
        </p:txBody>
      </p:sp>
    </p:spTree>
    <p:extLst>
      <p:ext uri="{BB962C8B-B14F-4D97-AF65-F5344CB8AC3E}">
        <p14:creationId xmlns:p14="http://schemas.microsoft.com/office/powerpoint/2010/main" xmlns="" val="183533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677C5135-C6EC-4FEB-97E1-E7A17BEAE96C}" type="datetimeFigureOut">
              <a:rPr lang="pt-BR" smtClean="0"/>
              <a:pPr/>
              <a:t>03/05/2019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1E68D5-6873-41D9-9B60-358195EC3482}" type="slidenum">
              <a:rPr lang="pt-BR" smtClean="0"/>
              <a:pPr/>
              <a:t>‹nº›</a:t>
            </a:fld>
            <a:endParaRPr lang="pt-BR"/>
          </a:p>
        </p:txBody>
      </p:sp>
    </p:spTree>
    <p:extLst>
      <p:ext uri="{BB962C8B-B14F-4D97-AF65-F5344CB8AC3E}">
        <p14:creationId xmlns:p14="http://schemas.microsoft.com/office/powerpoint/2010/main" xmlns="" val="352746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677C5135-C6EC-4FEB-97E1-E7A17BEAE96C}" type="datetimeFigureOut">
              <a:rPr lang="pt-BR" smtClean="0"/>
              <a:pPr/>
              <a:t>03/05/2019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B1E68D5-6873-41D9-9B60-358195EC3482}" type="slidenum">
              <a:rPr lang="pt-BR" smtClean="0"/>
              <a:pPr/>
              <a:t>‹nº›</a:t>
            </a:fld>
            <a:endParaRPr lang="pt-BR"/>
          </a:p>
        </p:txBody>
      </p:sp>
    </p:spTree>
    <p:extLst>
      <p:ext uri="{BB962C8B-B14F-4D97-AF65-F5344CB8AC3E}">
        <p14:creationId xmlns:p14="http://schemas.microsoft.com/office/powerpoint/2010/main" xmlns="" val="1222077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677C5135-C6EC-4FEB-97E1-E7A17BEAE96C}" type="datetimeFigureOut">
              <a:rPr lang="pt-BR" smtClean="0"/>
              <a:pPr/>
              <a:t>03/05/2019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B1E68D5-6873-41D9-9B60-358195EC3482}" type="slidenum">
              <a:rPr lang="pt-BR" smtClean="0"/>
              <a:pPr/>
              <a:t>‹nº›</a:t>
            </a:fld>
            <a:endParaRPr lang="pt-BR"/>
          </a:p>
        </p:txBody>
      </p:sp>
    </p:spTree>
    <p:extLst>
      <p:ext uri="{BB962C8B-B14F-4D97-AF65-F5344CB8AC3E}">
        <p14:creationId xmlns:p14="http://schemas.microsoft.com/office/powerpoint/2010/main" xmlns="" val="3859908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77C5135-C6EC-4FEB-97E1-E7A17BEAE96C}" type="datetimeFigureOut">
              <a:rPr lang="pt-BR" smtClean="0"/>
              <a:pPr/>
              <a:t>03/05/2019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B1E68D5-6873-41D9-9B60-358195EC3482}" type="slidenum">
              <a:rPr lang="pt-BR" smtClean="0"/>
              <a:pPr/>
              <a:t>‹nº›</a:t>
            </a:fld>
            <a:endParaRPr lang="pt-BR"/>
          </a:p>
        </p:txBody>
      </p:sp>
    </p:spTree>
    <p:extLst>
      <p:ext uri="{BB962C8B-B14F-4D97-AF65-F5344CB8AC3E}">
        <p14:creationId xmlns:p14="http://schemas.microsoft.com/office/powerpoint/2010/main" xmlns="" val="2868107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77C5135-C6EC-4FEB-97E1-E7A17BEAE96C}" type="datetimeFigureOut">
              <a:rPr lang="pt-BR" smtClean="0"/>
              <a:pPr/>
              <a:t>03/05/2019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1E68D5-6873-41D9-9B60-358195EC3482}" type="slidenum">
              <a:rPr lang="pt-BR" smtClean="0"/>
              <a:pPr/>
              <a:t>‹nº›</a:t>
            </a:fld>
            <a:endParaRPr lang="pt-BR"/>
          </a:p>
        </p:txBody>
      </p:sp>
    </p:spTree>
    <p:extLst>
      <p:ext uri="{BB962C8B-B14F-4D97-AF65-F5344CB8AC3E}">
        <p14:creationId xmlns:p14="http://schemas.microsoft.com/office/powerpoint/2010/main" xmlns="" val="3524891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77C5135-C6EC-4FEB-97E1-E7A17BEAE96C}" type="datetimeFigureOut">
              <a:rPr lang="pt-BR" smtClean="0"/>
              <a:pPr/>
              <a:t>03/05/2019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1E68D5-6873-41D9-9B60-358195EC3482}" type="slidenum">
              <a:rPr lang="pt-BR" smtClean="0"/>
              <a:pPr/>
              <a:t>‹nº›</a:t>
            </a:fld>
            <a:endParaRPr lang="pt-BR"/>
          </a:p>
        </p:txBody>
      </p:sp>
    </p:spTree>
    <p:extLst>
      <p:ext uri="{BB962C8B-B14F-4D97-AF65-F5344CB8AC3E}">
        <p14:creationId xmlns:p14="http://schemas.microsoft.com/office/powerpoint/2010/main" xmlns="" val="3881768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C5135-C6EC-4FEB-97E1-E7A17BEAE96C}" type="datetimeFigureOut">
              <a:rPr lang="pt-BR" smtClean="0"/>
              <a:pPr/>
              <a:t>03/05/2019</a:t>
            </a:fld>
            <a:endParaRPr lang="pt-BR"/>
          </a:p>
        </p:txBody>
      </p:sp>
      <p:sp>
        <p:nvSpPr>
          <p:cNvPr id="5" name="Espaço Reservado para Rodapé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1"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E68D5-6873-41D9-9B60-358195EC3482}" type="slidenum">
              <a:rPr lang="pt-BR" smtClean="0"/>
              <a:pPr/>
              <a:t>‹nº›</a:t>
            </a:fld>
            <a:endParaRPr lang="pt-BR"/>
          </a:p>
        </p:txBody>
      </p:sp>
      <p:pic>
        <p:nvPicPr>
          <p:cNvPr id="9" name="Picture 2" descr="C:\Users\gabriel.silva\Desktop\Template-49CNSA.jpg"/>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36512" y="-27384"/>
            <a:ext cx="9281121" cy="694332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2797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467544" y="764704"/>
            <a:ext cx="6768752" cy="2387600"/>
          </a:xfrm>
        </p:spPr>
        <p:txBody>
          <a:bodyPr anchor="ctr" anchorCtr="0">
            <a:normAutofit/>
          </a:bodyPr>
          <a:lstStyle/>
          <a:p>
            <a:r>
              <a:rPr lang="pt-BR" sz="2000" b="1" dirty="0" smtClean="0">
                <a:latin typeface="Arial" pitchFamily="34" charset="0"/>
                <a:cs typeface="Arial" pitchFamily="34" charset="0"/>
              </a:rPr>
              <a:t> A FIGURA DO EXECUTIVO DE RELACIONAMENTO COMO ESTRATÉGIA DE ATENDIMENTO DIFERENCIADO AO GRANDE CLIENTE EM EMPRESA DE SANEAMENTO NO CEARÁ</a:t>
            </a:r>
            <a:endParaRPr lang="pt-BR" sz="2000" b="1" dirty="0">
              <a:latin typeface="Arial" pitchFamily="34" charset="0"/>
              <a:cs typeface="Arial" pitchFamily="34" charset="0"/>
            </a:endParaRPr>
          </a:p>
        </p:txBody>
      </p:sp>
      <p:sp>
        <p:nvSpPr>
          <p:cNvPr id="4" name="Subtítulo 2"/>
          <p:cNvSpPr>
            <a:spLocks noGrp="1"/>
          </p:cNvSpPr>
          <p:nvPr>
            <p:ph type="subTitle" idx="4294967295"/>
          </p:nvPr>
        </p:nvSpPr>
        <p:spPr>
          <a:xfrm>
            <a:off x="683568" y="3789040"/>
            <a:ext cx="7776864" cy="1655762"/>
          </a:xfrm>
        </p:spPr>
        <p:txBody>
          <a:bodyPr>
            <a:normAutofit/>
          </a:bodyPr>
          <a:lstStyle/>
          <a:p>
            <a:pPr algn="l">
              <a:buNone/>
            </a:pPr>
            <a:r>
              <a:rPr lang="pt-BR" sz="2800" b="1" dirty="0" smtClean="0"/>
              <a:t>Autores:</a:t>
            </a:r>
          </a:p>
          <a:p>
            <a:pPr algn="l"/>
            <a:r>
              <a:rPr lang="pt-BR" sz="2800" b="1" dirty="0" smtClean="0"/>
              <a:t>Flávia Cristina da </a:t>
            </a:r>
            <a:r>
              <a:rPr lang="pt-BR" sz="2800" b="1" dirty="0" err="1" smtClean="0"/>
              <a:t>S.S.Taleires</a:t>
            </a:r>
            <a:endParaRPr lang="pt-BR" sz="2800" b="1" dirty="0" smtClean="0"/>
          </a:p>
          <a:p>
            <a:pPr algn="l"/>
            <a:r>
              <a:rPr lang="pt-BR" sz="2800" b="1" dirty="0" smtClean="0"/>
              <a:t>Samara Silva Silveira</a:t>
            </a:r>
          </a:p>
          <a:p>
            <a:pPr algn="l"/>
            <a:endParaRPr lang="pt-BR" sz="2800" dirty="0"/>
          </a:p>
        </p:txBody>
      </p:sp>
      <p:sp>
        <p:nvSpPr>
          <p:cNvPr id="5" name="Título 1"/>
          <p:cNvSpPr>
            <a:spLocks noGrp="1"/>
          </p:cNvSpPr>
          <p:nvPr>
            <p:ph type="ctrTitle" idx="4294967295"/>
          </p:nvPr>
        </p:nvSpPr>
        <p:spPr>
          <a:xfrm>
            <a:off x="7020272" y="332656"/>
            <a:ext cx="1872208" cy="1152128"/>
          </a:xfrm>
        </p:spPr>
        <p:txBody>
          <a:bodyPr anchor="t" anchorCtr="0">
            <a:normAutofit/>
          </a:bodyPr>
          <a:lstStyle/>
          <a:p>
            <a:pPr algn="l"/>
            <a:r>
              <a:rPr lang="pt-BR" sz="1200" dirty="0" smtClean="0"/>
              <a:t>Como sugestão podem inserir a logomarca da empresa de origem. Por Exemplo SAAE, DAAE, Universidade, etc.</a:t>
            </a:r>
            <a:endParaRPr lang="pt-BR" sz="1200" dirty="0"/>
          </a:p>
        </p:txBody>
      </p:sp>
      <p:pic>
        <p:nvPicPr>
          <p:cNvPr id="6" name="Imagem 5" descr="unnamed.jpg"/>
          <p:cNvPicPr>
            <a:picLocks noChangeAspect="1"/>
          </p:cNvPicPr>
          <p:nvPr/>
        </p:nvPicPr>
        <p:blipFill>
          <a:blip r:embed="rId2" cstate="print"/>
          <a:stretch>
            <a:fillRect/>
          </a:stretch>
        </p:blipFill>
        <p:spPr>
          <a:xfrm>
            <a:off x="7092280" y="404664"/>
            <a:ext cx="1628800" cy="1772816"/>
          </a:xfrm>
          <a:prstGeom prst="rect">
            <a:avLst/>
          </a:prstGeom>
        </p:spPr>
      </p:pic>
    </p:spTree>
    <p:extLst>
      <p:ext uri="{BB962C8B-B14F-4D97-AF65-F5344CB8AC3E}">
        <p14:creationId xmlns:p14="http://schemas.microsoft.com/office/powerpoint/2010/main" xmlns="" val="12695718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404664"/>
            <a:ext cx="7200800" cy="4525963"/>
          </a:xfrm>
        </p:spPr>
        <p:txBody>
          <a:bodyPr>
            <a:normAutofit/>
          </a:bodyPr>
          <a:lstStyle/>
          <a:p>
            <a:pPr>
              <a:buNone/>
            </a:pPr>
            <a:r>
              <a:rPr lang="pt-BR" sz="2100" dirty="0" smtClean="0">
                <a:latin typeface="Arial" pitchFamily="34" charset="0"/>
                <a:cs typeface="Arial" pitchFamily="34" charset="0"/>
              </a:rPr>
              <a:t>     A representação dos Grandes Clientes em relação ao total geral de clientes da companhia, corresponde a 0,06%. Entretanto, a nível de faturamento, representa cerca de 10% do total faturado pela companhia.</a:t>
            </a:r>
          </a:p>
          <a:p>
            <a:pPr>
              <a:buNone/>
            </a:pPr>
            <a:r>
              <a:rPr lang="pt-BR" sz="2100" dirty="0" smtClean="0">
                <a:latin typeface="Arial" pitchFamily="34" charset="0"/>
                <a:cs typeface="Arial" pitchFamily="34" charset="0"/>
              </a:rPr>
              <a:t>     </a:t>
            </a:r>
          </a:p>
          <a:p>
            <a:pPr>
              <a:buNone/>
            </a:pPr>
            <a:r>
              <a:rPr lang="pt-BR" sz="2100" dirty="0" smtClean="0">
                <a:latin typeface="Arial" pitchFamily="34" charset="0"/>
                <a:cs typeface="Arial" pitchFamily="34" charset="0"/>
              </a:rPr>
              <a:t>     </a:t>
            </a:r>
            <a:endParaRPr lang="pt-BR" dirty="0"/>
          </a:p>
        </p:txBody>
      </p:sp>
      <p:pic>
        <p:nvPicPr>
          <p:cNvPr id="23554" name="Picture 2" descr="C:\Users\Flávia\AppData\Local\Microsoft\Windows\INetCache\IE\9F3P1CMQ\percent_PNG50[1].png"/>
          <p:cNvPicPr>
            <a:picLocks noChangeAspect="1" noChangeArrowheads="1"/>
          </p:cNvPicPr>
          <p:nvPr/>
        </p:nvPicPr>
        <p:blipFill>
          <a:blip r:embed="rId2" cstate="print"/>
          <a:srcRect/>
          <a:stretch>
            <a:fillRect/>
          </a:stretch>
        </p:blipFill>
        <p:spPr bwMode="auto">
          <a:xfrm>
            <a:off x="7596336" y="332656"/>
            <a:ext cx="1291208" cy="1291208"/>
          </a:xfrm>
          <a:prstGeom prst="rect">
            <a:avLst/>
          </a:prstGeom>
          <a:noFill/>
        </p:spPr>
      </p:pic>
      <p:pic>
        <p:nvPicPr>
          <p:cNvPr id="23555" name="Picture 3" descr="C:\Users\Flávia\AppData\Local\Microsoft\Windows\INetCache\IE\2DCWWR9N\centrado-en-cliente[1].jpg"/>
          <p:cNvPicPr>
            <a:picLocks noChangeAspect="1" noChangeArrowheads="1"/>
          </p:cNvPicPr>
          <p:nvPr/>
        </p:nvPicPr>
        <p:blipFill>
          <a:blip r:embed="rId3" cstate="print"/>
          <a:srcRect/>
          <a:stretch>
            <a:fillRect/>
          </a:stretch>
        </p:blipFill>
        <p:spPr bwMode="auto">
          <a:xfrm>
            <a:off x="2051720" y="2204864"/>
            <a:ext cx="4214855" cy="273258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404664"/>
            <a:ext cx="6696744" cy="4525963"/>
          </a:xfrm>
        </p:spPr>
        <p:txBody>
          <a:bodyPr/>
          <a:lstStyle/>
          <a:p>
            <a:pPr>
              <a:buNone/>
            </a:pPr>
            <a:r>
              <a:rPr lang="pt-BR" dirty="0" smtClean="0">
                <a:latin typeface="Arial" pitchFamily="34" charset="0"/>
                <a:cs typeface="Arial" pitchFamily="34" charset="0"/>
              </a:rPr>
              <a:t>   </a:t>
            </a:r>
            <a:r>
              <a:rPr lang="pt-BR" sz="1800" dirty="0" smtClean="0">
                <a:latin typeface="Arial" pitchFamily="34" charset="0"/>
                <a:cs typeface="Arial" pitchFamily="34" charset="0"/>
              </a:rPr>
              <a:t>Ainda como forma de classificar e distribuir o atendimento desses clientes na equipe, criou-se uma classificação que varia de acordo com o faturamento mensal dos serviços de fornecimento de água e coleta e tratamento de esgoto. Assim, os clientes foram classificados como: Ouro, Prata, Bronze e Cobre.</a:t>
            </a:r>
          </a:p>
          <a:p>
            <a:pPr>
              <a:buNone/>
            </a:pPr>
            <a:endParaRPr lang="pt-BR" sz="1800" dirty="0" smtClean="0">
              <a:latin typeface="Arial" pitchFamily="34" charset="0"/>
              <a:cs typeface="Arial" pitchFamily="34" charset="0"/>
            </a:endParaRPr>
          </a:p>
          <a:p>
            <a:pPr>
              <a:buNone/>
            </a:pPr>
            <a:r>
              <a:rPr lang="pt-BR" sz="1800" dirty="0" smtClean="0">
                <a:latin typeface="Arial" pitchFamily="34" charset="0"/>
                <a:cs typeface="Arial" pitchFamily="34" charset="0"/>
              </a:rPr>
              <a:t>      Os clientes ouro e prata são todos da categoria industrial.Já os bronze e cobre estão entre os comerciais e residenciais</a:t>
            </a:r>
          </a:p>
        </p:txBody>
      </p:sp>
      <p:pic>
        <p:nvPicPr>
          <p:cNvPr id="24579" name="Picture 3" descr="C:\Users\Flávia\AppData\Local\Microsoft\Windows\INetCache\IE\J8D71SYY\3445561305_c838670706_b[1].jpg"/>
          <p:cNvPicPr>
            <a:picLocks noChangeAspect="1" noChangeArrowheads="1"/>
          </p:cNvPicPr>
          <p:nvPr/>
        </p:nvPicPr>
        <p:blipFill>
          <a:blip r:embed="rId2" cstate="print"/>
          <a:srcRect/>
          <a:stretch>
            <a:fillRect/>
          </a:stretch>
        </p:blipFill>
        <p:spPr bwMode="auto">
          <a:xfrm>
            <a:off x="6804248" y="404664"/>
            <a:ext cx="2018305" cy="73984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404664"/>
            <a:ext cx="6840760" cy="4525963"/>
          </a:xfrm>
        </p:spPr>
        <p:txBody>
          <a:bodyPr>
            <a:normAutofit/>
          </a:bodyPr>
          <a:lstStyle/>
          <a:p>
            <a:pPr algn="just">
              <a:buNone/>
            </a:pPr>
            <a:r>
              <a:rPr lang="pt-BR" sz="1600" dirty="0" smtClean="0">
                <a:latin typeface="Arial" pitchFamily="34" charset="0"/>
                <a:cs typeface="Arial" pitchFamily="34" charset="0"/>
              </a:rPr>
              <a:t>      A classe Grande Cliente é tratada nas categorias residenciais, comerciais e industriais, sendo esta última acompanhada também sob o ponto de vista “qualidade de efluente gerado para fins de atendimento às legislações ambientais para padrões de lançamento de efluentes em rede de esgoto”. Mensalmente, os clientes industriais, de maior contribuição em volume de esgoto, recebem por meio do seu executivo os laudos das análises realizada pela Companhia para que possam promover os ajustes necessários em seu pré-tratamento.</a:t>
            </a:r>
          </a:p>
          <a:p>
            <a:pPr>
              <a:buNone/>
            </a:pPr>
            <a:endParaRPr lang="pt-BR" dirty="0"/>
          </a:p>
        </p:txBody>
      </p:sp>
      <p:pic>
        <p:nvPicPr>
          <p:cNvPr id="25604" name="Picture 4" descr="C:\Users\Flávia\AppData\Local\Microsoft\Windows\INetCache\IE\J8D71SYY\2017-05-14-15-20-23[1].jpg"/>
          <p:cNvPicPr>
            <a:picLocks noChangeAspect="1" noChangeArrowheads="1"/>
          </p:cNvPicPr>
          <p:nvPr/>
        </p:nvPicPr>
        <p:blipFill>
          <a:blip r:embed="rId2" cstate="print"/>
          <a:srcRect/>
          <a:stretch>
            <a:fillRect/>
          </a:stretch>
        </p:blipFill>
        <p:spPr bwMode="auto">
          <a:xfrm>
            <a:off x="7236296" y="404664"/>
            <a:ext cx="1619672" cy="1079891"/>
          </a:xfrm>
          <a:prstGeom prst="rect">
            <a:avLst/>
          </a:prstGeom>
          <a:noFill/>
        </p:spPr>
      </p:pic>
      <p:graphicFrame>
        <p:nvGraphicFramePr>
          <p:cNvPr id="7" name="Tabela 6"/>
          <p:cNvGraphicFramePr>
            <a:graphicFrameLocks noGrp="1"/>
          </p:cNvGraphicFramePr>
          <p:nvPr/>
        </p:nvGraphicFramePr>
        <p:xfrm>
          <a:off x="2699792" y="2852936"/>
          <a:ext cx="3683000" cy="2293222"/>
        </p:xfrm>
        <a:graphic>
          <a:graphicData uri="http://schemas.openxmlformats.org/drawingml/2006/table">
            <a:tbl>
              <a:tblPr/>
              <a:tblGrid>
                <a:gridCol w="927100"/>
                <a:gridCol w="977900"/>
                <a:gridCol w="889000"/>
                <a:gridCol w="889000"/>
              </a:tblGrid>
              <a:tr h="375938">
                <a:tc>
                  <a:txBody>
                    <a:bodyPr/>
                    <a:lstStyle/>
                    <a:p>
                      <a:endParaRPr lang="pt-BR" sz="1000">
                        <a:latin typeface="Calibri"/>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000" b="1">
                          <a:latin typeface="Arial"/>
                          <a:ea typeface="Times New Roman"/>
                          <a:cs typeface="Times New Roman"/>
                        </a:rPr>
                        <a:t>RESIDENCIAL</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B2B2"/>
                    </a:solidFill>
                  </a:tcPr>
                </a:tc>
                <a:tc>
                  <a:txBody>
                    <a:bodyPr/>
                    <a:lstStyle/>
                    <a:p>
                      <a:pPr algn="ctr">
                        <a:lnSpc>
                          <a:spcPct val="115000"/>
                        </a:lnSpc>
                        <a:spcAft>
                          <a:spcPts val="0"/>
                        </a:spcAft>
                      </a:pPr>
                      <a:r>
                        <a:rPr lang="pt-BR" sz="1000" b="1">
                          <a:latin typeface="Arial"/>
                          <a:ea typeface="Times New Roman"/>
                          <a:cs typeface="Times New Roman"/>
                        </a:rPr>
                        <a:t>COMERCIAL</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B2B2"/>
                    </a:solidFill>
                  </a:tcPr>
                </a:tc>
                <a:tc>
                  <a:txBody>
                    <a:bodyPr/>
                    <a:lstStyle/>
                    <a:p>
                      <a:pPr algn="ctr">
                        <a:lnSpc>
                          <a:spcPct val="115000"/>
                        </a:lnSpc>
                        <a:spcAft>
                          <a:spcPts val="0"/>
                        </a:spcAft>
                      </a:pPr>
                      <a:r>
                        <a:rPr lang="pt-BR" sz="1000" b="1">
                          <a:latin typeface="Arial"/>
                          <a:ea typeface="Times New Roman"/>
                          <a:cs typeface="Times New Roman"/>
                        </a:rPr>
                        <a:t>INDUSTRIAL</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B2B2"/>
                    </a:solidFill>
                  </a:tcPr>
                </a:tc>
              </a:tr>
              <a:tr h="375938">
                <a:tc>
                  <a:txBody>
                    <a:bodyPr/>
                    <a:lstStyle/>
                    <a:p>
                      <a:pPr algn="ctr">
                        <a:lnSpc>
                          <a:spcPct val="115000"/>
                        </a:lnSpc>
                        <a:spcAft>
                          <a:spcPts val="0"/>
                        </a:spcAft>
                      </a:pPr>
                      <a:r>
                        <a:rPr lang="pt-BR" sz="1000" b="1">
                          <a:latin typeface="Arial"/>
                          <a:ea typeface="Times New Roman"/>
                          <a:cs typeface="Times New Roman"/>
                        </a:rPr>
                        <a:t>Carteira 1</a:t>
                      </a:r>
                      <a:endParaRPr lang="pt-BR" sz="1100">
                        <a:latin typeface="Calibri"/>
                        <a:ea typeface="Calibri"/>
                        <a:cs typeface="Times New Roman"/>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465A4"/>
                    </a:solidFill>
                  </a:tcPr>
                </a:tc>
                <a:tc>
                  <a:txBody>
                    <a:bodyPr/>
                    <a:lstStyle/>
                    <a:p>
                      <a:pPr algn="ctr">
                        <a:lnSpc>
                          <a:spcPct val="115000"/>
                        </a:lnSpc>
                        <a:spcAft>
                          <a:spcPts val="0"/>
                        </a:spcAft>
                      </a:pPr>
                      <a:r>
                        <a:rPr lang="pt-BR" sz="1000">
                          <a:latin typeface="Arial"/>
                          <a:ea typeface="Times New Roman"/>
                          <a:cs typeface="Times New Roman"/>
                        </a:rPr>
                        <a:t>17,05%</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000">
                          <a:latin typeface="Arial"/>
                          <a:ea typeface="Times New Roman"/>
                          <a:cs typeface="Times New Roman"/>
                        </a:rPr>
                        <a:t>11,16%</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000">
                          <a:latin typeface="Arial"/>
                          <a:ea typeface="Times New Roman"/>
                          <a:cs typeface="Times New Roman"/>
                        </a:rPr>
                        <a:t>39,33%</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938">
                <a:tc>
                  <a:txBody>
                    <a:bodyPr/>
                    <a:lstStyle/>
                    <a:p>
                      <a:pPr algn="ctr">
                        <a:lnSpc>
                          <a:spcPct val="115000"/>
                        </a:lnSpc>
                        <a:spcAft>
                          <a:spcPts val="0"/>
                        </a:spcAft>
                      </a:pPr>
                      <a:r>
                        <a:rPr lang="pt-BR" sz="1000" b="1">
                          <a:latin typeface="Arial"/>
                          <a:ea typeface="Times New Roman"/>
                          <a:cs typeface="Times New Roman"/>
                        </a:rPr>
                        <a:t>Carteira 2</a:t>
                      </a:r>
                      <a:endParaRPr lang="pt-BR" sz="1100">
                        <a:latin typeface="Calibri"/>
                        <a:ea typeface="Calibri"/>
                        <a:cs typeface="Times New Roman"/>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8220"/>
                    </a:solidFill>
                  </a:tcPr>
                </a:tc>
                <a:tc>
                  <a:txBody>
                    <a:bodyPr/>
                    <a:lstStyle/>
                    <a:p>
                      <a:pPr algn="ctr">
                        <a:lnSpc>
                          <a:spcPct val="115000"/>
                        </a:lnSpc>
                        <a:spcAft>
                          <a:spcPts val="0"/>
                        </a:spcAft>
                      </a:pPr>
                      <a:r>
                        <a:rPr lang="pt-BR" sz="1000">
                          <a:latin typeface="Arial"/>
                          <a:ea typeface="Times New Roman"/>
                          <a:cs typeface="Times New Roman"/>
                        </a:rPr>
                        <a:t>29,55%</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000">
                          <a:latin typeface="Arial"/>
                          <a:ea typeface="Times New Roman"/>
                          <a:cs typeface="Times New Roman"/>
                        </a:rPr>
                        <a:t>34,98%</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000">
                          <a:latin typeface="Arial"/>
                          <a:ea typeface="Times New Roman"/>
                          <a:cs typeface="Times New Roman"/>
                        </a:rPr>
                        <a:t>25,52%</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938">
                <a:tc>
                  <a:txBody>
                    <a:bodyPr/>
                    <a:lstStyle/>
                    <a:p>
                      <a:pPr algn="ctr">
                        <a:lnSpc>
                          <a:spcPct val="115000"/>
                        </a:lnSpc>
                        <a:spcAft>
                          <a:spcPts val="0"/>
                        </a:spcAft>
                      </a:pPr>
                      <a:r>
                        <a:rPr lang="pt-BR" sz="1000" b="1">
                          <a:latin typeface="Arial"/>
                          <a:ea typeface="Times New Roman"/>
                          <a:cs typeface="Times New Roman"/>
                        </a:rPr>
                        <a:t>Carteira 3</a:t>
                      </a:r>
                      <a:endParaRPr lang="pt-BR" sz="1100">
                        <a:latin typeface="Calibri"/>
                        <a:ea typeface="Calibri"/>
                        <a:cs typeface="Times New Roman"/>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00"/>
                    </a:solidFill>
                  </a:tcPr>
                </a:tc>
                <a:tc>
                  <a:txBody>
                    <a:bodyPr/>
                    <a:lstStyle/>
                    <a:p>
                      <a:pPr algn="ctr">
                        <a:lnSpc>
                          <a:spcPct val="115000"/>
                        </a:lnSpc>
                        <a:spcAft>
                          <a:spcPts val="0"/>
                        </a:spcAft>
                      </a:pPr>
                      <a:r>
                        <a:rPr lang="pt-BR" sz="1000">
                          <a:latin typeface="Arial"/>
                          <a:ea typeface="Times New Roman"/>
                          <a:cs typeface="Times New Roman"/>
                        </a:rPr>
                        <a:t>26,04%</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000">
                          <a:latin typeface="Arial"/>
                          <a:ea typeface="Times New Roman"/>
                          <a:cs typeface="Times New Roman"/>
                        </a:rPr>
                        <a:t>30,11%</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000">
                          <a:latin typeface="Arial"/>
                          <a:ea typeface="Times New Roman"/>
                          <a:cs typeface="Times New Roman"/>
                        </a:rPr>
                        <a:t>8,78%</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938">
                <a:tc>
                  <a:txBody>
                    <a:bodyPr/>
                    <a:lstStyle/>
                    <a:p>
                      <a:pPr algn="ctr">
                        <a:lnSpc>
                          <a:spcPct val="115000"/>
                        </a:lnSpc>
                        <a:spcAft>
                          <a:spcPts val="0"/>
                        </a:spcAft>
                      </a:pPr>
                      <a:r>
                        <a:rPr lang="pt-BR" sz="1000" b="1">
                          <a:latin typeface="Arial"/>
                          <a:ea typeface="Times New Roman"/>
                          <a:cs typeface="Times New Roman"/>
                        </a:rPr>
                        <a:t>Carteira 4</a:t>
                      </a:r>
                      <a:endParaRPr lang="pt-BR" sz="1100">
                        <a:latin typeface="Calibri"/>
                        <a:ea typeface="Calibri"/>
                        <a:cs typeface="Times New Roman"/>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2BF44"/>
                    </a:solidFill>
                  </a:tcPr>
                </a:tc>
                <a:tc>
                  <a:txBody>
                    <a:bodyPr/>
                    <a:lstStyle/>
                    <a:p>
                      <a:pPr algn="ctr">
                        <a:lnSpc>
                          <a:spcPct val="115000"/>
                        </a:lnSpc>
                        <a:spcAft>
                          <a:spcPts val="0"/>
                        </a:spcAft>
                      </a:pPr>
                      <a:r>
                        <a:rPr lang="pt-BR" sz="1000">
                          <a:latin typeface="Arial"/>
                          <a:ea typeface="Times New Roman"/>
                          <a:cs typeface="Times New Roman"/>
                        </a:rPr>
                        <a:t>27,36%</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000">
                          <a:latin typeface="Arial"/>
                          <a:ea typeface="Times New Roman"/>
                          <a:cs typeface="Times New Roman"/>
                        </a:rPr>
                        <a:t>23,76%</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000">
                          <a:latin typeface="Arial"/>
                          <a:ea typeface="Times New Roman"/>
                          <a:cs typeface="Times New Roman"/>
                        </a:rPr>
                        <a:t>26,37%</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532">
                <a:tc>
                  <a:txBody>
                    <a:bodyPr/>
                    <a:lstStyle/>
                    <a:p>
                      <a:pPr algn="ctr">
                        <a:lnSpc>
                          <a:spcPct val="115000"/>
                        </a:lnSpc>
                        <a:spcAft>
                          <a:spcPts val="0"/>
                        </a:spcAft>
                      </a:pPr>
                      <a:r>
                        <a:rPr lang="pt-BR" sz="1000" b="1">
                          <a:latin typeface="Arial"/>
                          <a:ea typeface="Times New Roman"/>
                          <a:cs typeface="Times New Roman"/>
                        </a:rPr>
                        <a:t>Total</a:t>
                      </a:r>
                      <a:endParaRPr lang="pt-BR" sz="1100">
                        <a:latin typeface="Calibri"/>
                        <a:ea typeface="Calibri"/>
                        <a:cs typeface="Times New Roman"/>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a:latin typeface="Calibri"/>
                          <a:ea typeface="Calibri"/>
                          <a:cs typeface="Times New Roman"/>
                        </a:rPr>
                        <a:t>100,00%</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a:latin typeface="Calibri"/>
                          <a:ea typeface="Calibri"/>
                          <a:cs typeface="Times New Roman"/>
                        </a:rPr>
                        <a:t>100,00%</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dirty="0">
                          <a:latin typeface="Calibri"/>
                          <a:ea typeface="Calibri"/>
                          <a:cs typeface="Times New Roman"/>
                        </a:rPr>
                        <a:t>100,00%</a:t>
                      </a:r>
                    </a:p>
                  </a:txBody>
                  <a:tcPr marL="44450" marR="4445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908720"/>
            <a:ext cx="8229600" cy="5040560"/>
          </a:xfrm>
        </p:spPr>
        <p:txBody>
          <a:bodyPr>
            <a:normAutofit fontScale="62500" lnSpcReduction="20000"/>
          </a:bodyPr>
          <a:lstStyle/>
          <a:p>
            <a:pPr algn="just">
              <a:buNone/>
            </a:pPr>
            <a:r>
              <a:rPr lang="pt-BR" sz="4500" b="1" dirty="0" smtClean="0">
                <a:latin typeface="Arial" pitchFamily="34" charset="0"/>
                <a:cs typeface="Arial" pitchFamily="34" charset="0"/>
              </a:rPr>
              <a:t> </a:t>
            </a:r>
            <a:r>
              <a:rPr lang="pt-BR" dirty="0" smtClean="0"/>
              <a:t>     </a:t>
            </a:r>
          </a:p>
          <a:p>
            <a:pPr algn="just">
              <a:buNone/>
            </a:pPr>
            <a:r>
              <a:rPr lang="pt-BR" dirty="0" smtClean="0">
                <a:latin typeface="Arial" pitchFamily="34" charset="0"/>
                <a:cs typeface="Arial" pitchFamily="34" charset="0"/>
              </a:rPr>
              <a:t>     Desde que foi implantado, percebe-se que  a figura do executivo de relacionamento direcionada ao Grande Cliente promove um diferencial no atendimento comercial. A atuação dessa equipe, tem contribuído para a sustentabilidade de operações que necessitam de financiamento, bem como garantia de investimentos. Isso porque, considerando que esse público representa em torno de 10% do faturamento total e somam considerável eficiência de arrecadação, com altos índices de adimplência, garantem ao orçamento da companhia uma receita mensal expressiva.</a:t>
            </a:r>
          </a:p>
          <a:p>
            <a:pPr algn="just">
              <a:buNone/>
            </a:pPr>
            <a:endParaRPr lang="pt-BR" dirty="0" smtClean="0">
              <a:latin typeface="Arial" pitchFamily="34" charset="0"/>
              <a:cs typeface="Arial" pitchFamily="34" charset="0"/>
            </a:endParaRPr>
          </a:p>
          <a:p>
            <a:pPr algn="just">
              <a:buNone/>
            </a:pPr>
            <a:r>
              <a:rPr lang="pt-BR" dirty="0" smtClean="0">
                <a:latin typeface="Arial" pitchFamily="34" charset="0"/>
                <a:cs typeface="Arial" pitchFamily="34" charset="0"/>
              </a:rPr>
              <a:t>      É fato que as preocupações da empresas públicas e privadas são diferentes, entretanto, satisfazer o cliente, no âmbito público, deve ir muito além de satisfazer o cliente na obrigação do Estado. O foco no cliente deve fazer parte do planejamento estratégico da empresa e ter todos os setores envolvidos com esse objetivo final, que é a satisfação do cliente com os serviços prestados pela companhia. </a:t>
            </a:r>
          </a:p>
          <a:p>
            <a:pPr>
              <a:buNone/>
            </a:pPr>
            <a:endParaRPr lang="pt-BR" dirty="0"/>
          </a:p>
        </p:txBody>
      </p:sp>
      <p:sp>
        <p:nvSpPr>
          <p:cNvPr id="4" name="Retângulo 3"/>
          <p:cNvSpPr/>
          <p:nvPr/>
        </p:nvSpPr>
        <p:spPr>
          <a:xfrm>
            <a:off x="755576" y="764704"/>
            <a:ext cx="1364476" cy="369332"/>
          </a:xfrm>
          <a:prstGeom prst="rect">
            <a:avLst/>
          </a:prstGeom>
        </p:spPr>
        <p:txBody>
          <a:bodyPr wrap="none">
            <a:spAutoFit/>
          </a:bodyPr>
          <a:lstStyle/>
          <a:p>
            <a:pPr>
              <a:buNone/>
            </a:pPr>
            <a:r>
              <a:rPr lang="pt-BR" b="1" dirty="0" smtClean="0">
                <a:latin typeface="Arial" pitchFamily="34" charset="0"/>
                <a:cs typeface="Arial" pitchFamily="34" charset="0"/>
              </a:rPr>
              <a:t>Conclusão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404664"/>
            <a:ext cx="2746648" cy="1143000"/>
          </a:xfrm>
        </p:spPr>
        <p:txBody>
          <a:bodyPr>
            <a:normAutofit/>
          </a:bodyPr>
          <a:lstStyle/>
          <a:p>
            <a:pPr algn="l"/>
            <a:r>
              <a:rPr lang="pt-BR" sz="1800" b="1" dirty="0" smtClean="0">
                <a:latin typeface="Arial" pitchFamily="34" charset="0"/>
                <a:cs typeface="Arial" pitchFamily="34" charset="0"/>
              </a:rPr>
              <a:t>Referências</a:t>
            </a:r>
            <a:endParaRPr lang="pt-BR" sz="1800" b="1" dirty="0">
              <a:latin typeface="Arial" pitchFamily="34" charset="0"/>
              <a:cs typeface="Arial" pitchFamily="34" charset="0"/>
            </a:endParaRPr>
          </a:p>
        </p:txBody>
      </p:sp>
      <p:sp>
        <p:nvSpPr>
          <p:cNvPr id="3" name="Espaço Reservado para Conteúdo 2"/>
          <p:cNvSpPr>
            <a:spLocks noGrp="1"/>
          </p:cNvSpPr>
          <p:nvPr>
            <p:ph idx="1"/>
          </p:nvPr>
        </p:nvSpPr>
        <p:spPr>
          <a:xfrm>
            <a:off x="395536" y="1196752"/>
            <a:ext cx="8229600" cy="4525963"/>
          </a:xfrm>
        </p:spPr>
        <p:txBody>
          <a:bodyPr>
            <a:normAutofit fontScale="55000" lnSpcReduction="20000"/>
          </a:bodyPr>
          <a:lstStyle/>
          <a:p>
            <a:r>
              <a:rPr lang="pt-BR" dirty="0" smtClean="0">
                <a:latin typeface="Arial" pitchFamily="34" charset="0"/>
                <a:cs typeface="Arial" pitchFamily="34" charset="0"/>
              </a:rPr>
              <a:t>KOTLER, P. e ARMSTRONG, G. </a:t>
            </a:r>
            <a:r>
              <a:rPr lang="pt-BR" b="1" dirty="0" smtClean="0">
                <a:latin typeface="Arial" pitchFamily="34" charset="0"/>
                <a:cs typeface="Arial" pitchFamily="34" charset="0"/>
              </a:rPr>
              <a:t>Princípios de Marketing</a:t>
            </a:r>
            <a:r>
              <a:rPr lang="pt-BR" dirty="0" smtClean="0">
                <a:latin typeface="Arial" pitchFamily="34" charset="0"/>
                <a:cs typeface="Arial" pitchFamily="34" charset="0"/>
              </a:rPr>
              <a:t>. 9. ed. São Paulo:</a:t>
            </a:r>
          </a:p>
          <a:p>
            <a:r>
              <a:rPr lang="pt-BR" dirty="0" err="1" smtClean="0">
                <a:latin typeface="Arial" pitchFamily="34" charset="0"/>
                <a:cs typeface="Arial" pitchFamily="34" charset="0"/>
              </a:rPr>
              <a:t>Prentice</a:t>
            </a:r>
            <a:r>
              <a:rPr lang="pt-BR" dirty="0" smtClean="0">
                <a:latin typeface="Arial" pitchFamily="34" charset="0"/>
                <a:cs typeface="Arial" pitchFamily="34" charset="0"/>
              </a:rPr>
              <a:t> Hall, 2003.</a:t>
            </a:r>
          </a:p>
          <a:p>
            <a:r>
              <a:rPr lang="pt-BR" dirty="0" smtClean="0">
                <a:latin typeface="Arial" pitchFamily="34" charset="0"/>
                <a:cs typeface="Arial" pitchFamily="34" charset="0"/>
              </a:rPr>
              <a:t>NEVES </a:t>
            </a:r>
            <a:r>
              <a:rPr lang="pt-BR" dirty="0" err="1" smtClean="0">
                <a:latin typeface="Arial" pitchFamily="34" charset="0"/>
                <a:cs typeface="Arial" pitchFamily="34" charset="0"/>
              </a:rPr>
              <a:t>M.V.</a:t>
            </a:r>
            <a:r>
              <a:rPr lang="pt-BR" dirty="0" smtClean="0">
                <a:latin typeface="Arial" pitchFamily="34" charset="0"/>
                <a:cs typeface="Arial" pitchFamily="34" charset="0"/>
              </a:rPr>
              <a:t>V;MADURO,M.R;ARAÚJO,P.C.D E BITTENCOURT.M.A  </a:t>
            </a:r>
            <a:r>
              <a:rPr lang="pt-BR" b="1" dirty="0" smtClean="0">
                <a:latin typeface="Arial" pitchFamily="34" charset="0"/>
                <a:cs typeface="Arial" pitchFamily="34" charset="0"/>
              </a:rPr>
              <a:t>Qualidade do atendimento ao cliente - as percepções dos alunos quanto ao atendimento oferecido na secretaria da </a:t>
            </a:r>
            <a:r>
              <a:rPr lang="pt-BR" b="1" dirty="0" err="1" smtClean="0">
                <a:latin typeface="Arial" pitchFamily="34" charset="0"/>
                <a:cs typeface="Arial" pitchFamily="34" charset="0"/>
              </a:rPr>
              <a:t>uea</a:t>
            </a:r>
            <a:r>
              <a:rPr lang="pt-BR" b="1" dirty="0" smtClean="0">
                <a:latin typeface="Arial" pitchFamily="34" charset="0"/>
                <a:cs typeface="Arial" pitchFamily="34" charset="0"/>
              </a:rPr>
              <a:t> de itacoatiara-am.</a:t>
            </a:r>
            <a:r>
              <a:rPr lang="pt-BR" dirty="0" smtClean="0">
                <a:latin typeface="Arial" pitchFamily="34" charset="0"/>
                <a:cs typeface="Arial" pitchFamily="34" charset="0"/>
              </a:rPr>
              <a:t>Disponível em&lt; https://revista.ufrr.br/index.php/adminrr/&gt; acesso em 15 de abril de 2019</a:t>
            </a:r>
          </a:p>
          <a:p>
            <a:r>
              <a:rPr lang="pt-BR" dirty="0" smtClean="0">
                <a:latin typeface="Arial" pitchFamily="34" charset="0"/>
                <a:cs typeface="Arial" pitchFamily="34" charset="0"/>
              </a:rPr>
              <a:t>PAGNANI.E.M E OLIVEIRA JUNIOR.R. </a:t>
            </a:r>
            <a:r>
              <a:rPr lang="pt-BR" b="1" dirty="0" smtClean="0">
                <a:latin typeface="Arial" pitchFamily="34" charset="0"/>
                <a:cs typeface="Arial" pitchFamily="34" charset="0"/>
              </a:rPr>
              <a:t>Administração e Gestão de Custos em Saneamento Básico: Um Estudo de Empresa Pública</a:t>
            </a:r>
            <a:r>
              <a:rPr lang="pt-BR" dirty="0" smtClean="0">
                <a:latin typeface="Arial" pitchFamily="34" charset="0"/>
                <a:cs typeface="Arial" pitchFamily="34" charset="0"/>
              </a:rPr>
              <a:t> Municipal.Disponível em &lt;https://anaiscbc.emnuvens.com.br/anais/article/download/970/970&gt; acesso em 15 de abril de 2019</a:t>
            </a:r>
          </a:p>
          <a:p>
            <a:r>
              <a:rPr lang="pt-BR" dirty="0" smtClean="0">
                <a:latin typeface="Arial" pitchFamily="34" charset="0"/>
                <a:cs typeface="Arial" pitchFamily="34" charset="0"/>
              </a:rPr>
              <a:t>ROCHA,</a:t>
            </a:r>
            <a:r>
              <a:rPr lang="pt-BR" dirty="0" err="1" smtClean="0">
                <a:latin typeface="Arial" pitchFamily="34" charset="0"/>
                <a:cs typeface="Arial" pitchFamily="34" charset="0"/>
              </a:rPr>
              <a:t>W.S.</a:t>
            </a:r>
            <a:r>
              <a:rPr lang="pt-BR" dirty="0" smtClean="0">
                <a:latin typeface="Arial" pitchFamily="34" charset="0"/>
                <a:cs typeface="Arial" pitchFamily="34" charset="0"/>
              </a:rPr>
              <a:t> </a:t>
            </a:r>
            <a:r>
              <a:rPr lang="pt-BR" b="1" dirty="0" smtClean="0">
                <a:latin typeface="Arial" pitchFamily="34" charset="0"/>
                <a:cs typeface="Arial" pitchFamily="34" charset="0"/>
              </a:rPr>
              <a:t>Estudo de caso do modelo de gestão de </a:t>
            </a:r>
            <a:r>
              <a:rPr lang="pt-BR" b="1" dirty="0" err="1" smtClean="0">
                <a:latin typeface="Arial" pitchFamily="34" charset="0"/>
                <a:cs typeface="Arial" pitchFamily="34" charset="0"/>
              </a:rPr>
              <a:t>agua</a:t>
            </a:r>
            <a:r>
              <a:rPr lang="pt-BR" b="1" dirty="0" smtClean="0">
                <a:latin typeface="Arial" pitchFamily="34" charset="0"/>
                <a:cs typeface="Arial" pitchFamily="34" charset="0"/>
              </a:rPr>
              <a:t> potável e saneamento rural denominado “Sistema Integrado de Saneamento Rural” (SISAR) no Brasil</a:t>
            </a:r>
            <a:r>
              <a:rPr lang="pt-BR" dirty="0" smtClean="0">
                <a:latin typeface="Arial" pitchFamily="34" charset="0"/>
                <a:cs typeface="Arial" pitchFamily="34" charset="0"/>
              </a:rPr>
              <a:t>. BID,  2013</a:t>
            </a:r>
          </a:p>
          <a:p>
            <a:pPr>
              <a:buNone/>
            </a:pPr>
            <a:r>
              <a:rPr lang="pt-BR" dirty="0" smtClean="0">
                <a:latin typeface="Arial" pitchFamily="34" charset="0"/>
                <a:cs typeface="Arial" pitchFamily="34" charset="0"/>
              </a:rPr>
              <a:t> </a:t>
            </a:r>
          </a:p>
          <a:p>
            <a:endParaRPr lang="pt-B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611560" y="1268760"/>
            <a:ext cx="7956376" cy="4320480"/>
          </a:xfrm>
        </p:spPr>
        <p:txBody>
          <a:bodyPr anchor="t" anchorCtr="0">
            <a:normAutofit/>
          </a:bodyPr>
          <a:lstStyle/>
          <a:p>
            <a:pPr algn="just"/>
            <a:r>
              <a:rPr lang="pt-BR" sz="2400" b="1" dirty="0" smtClean="0">
                <a:latin typeface="Arial" pitchFamily="34" charset="0"/>
                <a:cs typeface="Arial" pitchFamily="34" charset="0"/>
              </a:rPr>
              <a:t/>
            </a:r>
            <a:br>
              <a:rPr lang="pt-BR" sz="2400" b="1" dirty="0" smtClean="0">
                <a:latin typeface="Arial" pitchFamily="34" charset="0"/>
                <a:cs typeface="Arial" pitchFamily="34" charset="0"/>
              </a:rPr>
            </a:br>
            <a:r>
              <a:rPr lang="pt-BR" sz="1800" dirty="0" smtClean="0">
                <a:latin typeface="Arial" pitchFamily="34" charset="0"/>
                <a:cs typeface="Arial" pitchFamily="34" charset="0"/>
              </a:rPr>
              <a:t>O trabalho em questão visa demonstrar uma estratégia da Companhia de Água e Esgoto do Ceará relacionada ao atendimento a clientes , denominados de grandes clientes, ao considerar o valor pago pelo consumo de água e esgoto.Para atendimento desse público foi criada a figura do executivo de relacionamento, que atua diretamente com esse público e exerce uma função de atendimento diferenciado, servindo de canal entre o cliente e a Companhia</a:t>
            </a:r>
            <a:endParaRPr lang="pt-BR" sz="1800" dirty="0">
              <a:latin typeface="Arial" pitchFamily="34" charset="0"/>
              <a:cs typeface="Arial" pitchFamily="34" charset="0"/>
            </a:endParaRPr>
          </a:p>
        </p:txBody>
      </p:sp>
      <p:sp>
        <p:nvSpPr>
          <p:cNvPr id="5" name="Retângulo 4"/>
          <p:cNvSpPr/>
          <p:nvPr/>
        </p:nvSpPr>
        <p:spPr>
          <a:xfrm>
            <a:off x="683568" y="1052736"/>
            <a:ext cx="1377300" cy="369332"/>
          </a:xfrm>
          <a:prstGeom prst="rect">
            <a:avLst/>
          </a:prstGeom>
        </p:spPr>
        <p:txBody>
          <a:bodyPr wrap="none">
            <a:spAutoFit/>
          </a:bodyPr>
          <a:lstStyle/>
          <a:p>
            <a:r>
              <a:rPr lang="pt-BR" b="1" dirty="0" smtClean="0">
                <a:latin typeface="Arial" pitchFamily="34" charset="0"/>
                <a:cs typeface="Arial" pitchFamily="34" charset="0"/>
              </a:rPr>
              <a:t>Introdução</a:t>
            </a:r>
            <a:endParaRPr lang="pt-BR" dirty="0"/>
          </a:p>
        </p:txBody>
      </p:sp>
    </p:spTree>
    <p:extLst>
      <p:ext uri="{BB962C8B-B14F-4D97-AF65-F5344CB8AC3E}">
        <p14:creationId xmlns:p14="http://schemas.microsoft.com/office/powerpoint/2010/main" xmlns="" val="2844571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611560" y="908720"/>
            <a:ext cx="7956376" cy="4320480"/>
          </a:xfrm>
        </p:spPr>
        <p:txBody>
          <a:bodyPr anchor="t" anchorCtr="0">
            <a:normAutofit/>
          </a:bodyPr>
          <a:lstStyle/>
          <a:p>
            <a:pPr algn="l"/>
            <a:r>
              <a:rPr lang="pt-BR" sz="1800" b="1" dirty="0" smtClean="0">
                <a:latin typeface="Arial" pitchFamily="34" charset="0"/>
                <a:cs typeface="Arial" pitchFamily="34" charset="0"/>
              </a:rPr>
              <a:t/>
            </a:r>
            <a:br>
              <a:rPr lang="pt-BR" sz="1800" b="1" dirty="0" smtClean="0">
                <a:latin typeface="Arial" pitchFamily="34" charset="0"/>
                <a:cs typeface="Arial" pitchFamily="34" charset="0"/>
              </a:rPr>
            </a:br>
            <a:r>
              <a:rPr lang="pt-BR" sz="1800" b="1" dirty="0" smtClean="0">
                <a:latin typeface="Arial" pitchFamily="34" charset="0"/>
                <a:cs typeface="Arial" pitchFamily="34" charset="0"/>
              </a:rPr>
              <a:t/>
            </a:r>
            <a:br>
              <a:rPr lang="pt-BR" sz="1800" b="1" dirty="0" smtClean="0">
                <a:latin typeface="Arial" pitchFamily="34" charset="0"/>
                <a:cs typeface="Arial" pitchFamily="34" charset="0"/>
              </a:rPr>
            </a:br>
            <a:r>
              <a:rPr lang="pt-BR" sz="1800" b="1" dirty="0" smtClean="0">
                <a:latin typeface="Arial" pitchFamily="34" charset="0"/>
                <a:cs typeface="Arial" pitchFamily="34" charset="0"/>
              </a:rPr>
              <a:t>Geral</a:t>
            </a:r>
            <a:r>
              <a:rPr lang="pt-BR" sz="1800" dirty="0" smtClean="0">
                <a:latin typeface="Arial" pitchFamily="34" charset="0"/>
                <a:cs typeface="Arial" pitchFamily="34" charset="0"/>
              </a:rPr>
              <a:t> desse estudo é apresentar a atuação dos colaboradores envolvidos no processo de atendimento ao Grande Cliente e o impacto desse atendimento no faturamento da empresa. </a:t>
            </a:r>
            <a:br>
              <a:rPr lang="pt-BR" sz="1800" dirty="0" smtClean="0">
                <a:latin typeface="Arial" pitchFamily="34" charset="0"/>
                <a:cs typeface="Arial" pitchFamily="34" charset="0"/>
              </a:rPr>
            </a:br>
            <a:r>
              <a:rPr lang="pt-BR" sz="1800" dirty="0" smtClean="0">
                <a:latin typeface="Arial" pitchFamily="34" charset="0"/>
                <a:cs typeface="Arial" pitchFamily="34" charset="0"/>
              </a:rPr>
              <a:t/>
            </a:r>
            <a:br>
              <a:rPr lang="pt-BR" sz="1800" dirty="0" smtClean="0">
                <a:latin typeface="Arial" pitchFamily="34" charset="0"/>
                <a:cs typeface="Arial" pitchFamily="34" charset="0"/>
              </a:rPr>
            </a:br>
            <a:r>
              <a:rPr lang="pt-BR" sz="1800" b="1" dirty="0" smtClean="0">
                <a:latin typeface="Arial" pitchFamily="34" charset="0"/>
                <a:cs typeface="Arial" pitchFamily="34" charset="0"/>
              </a:rPr>
              <a:t>Específicos</a:t>
            </a:r>
            <a:r>
              <a:rPr lang="pt-BR" sz="1800" dirty="0" smtClean="0">
                <a:latin typeface="Arial" pitchFamily="34" charset="0"/>
                <a:cs typeface="Arial" pitchFamily="34" charset="0"/>
              </a:rPr>
              <a:t> estão: 1) Identificar as formas de controle e acompanhamento; 2) Identificar a importância da diversificação no atendimento ao cliente; e 3)  Avaliar os resultados obtidos nos anos de 2017 e 2018.</a:t>
            </a:r>
            <a:br>
              <a:rPr lang="pt-BR" sz="1800" dirty="0" smtClean="0">
                <a:latin typeface="Arial" pitchFamily="34" charset="0"/>
                <a:cs typeface="Arial" pitchFamily="34" charset="0"/>
              </a:rPr>
            </a:br>
            <a:endParaRPr lang="pt-BR" sz="1800" dirty="0">
              <a:latin typeface="Arial" pitchFamily="34" charset="0"/>
              <a:cs typeface="Arial" pitchFamily="34" charset="0"/>
            </a:endParaRPr>
          </a:p>
        </p:txBody>
      </p:sp>
      <p:sp>
        <p:nvSpPr>
          <p:cNvPr id="4" name="Retângulo 3"/>
          <p:cNvSpPr/>
          <p:nvPr/>
        </p:nvSpPr>
        <p:spPr>
          <a:xfrm>
            <a:off x="683568" y="836712"/>
            <a:ext cx="1236236" cy="369332"/>
          </a:xfrm>
          <a:prstGeom prst="rect">
            <a:avLst/>
          </a:prstGeom>
        </p:spPr>
        <p:txBody>
          <a:bodyPr wrap="none">
            <a:spAutoFit/>
          </a:bodyPr>
          <a:lstStyle/>
          <a:p>
            <a:r>
              <a:rPr lang="pt-BR" b="1" dirty="0" smtClean="0">
                <a:latin typeface="Arial" pitchFamily="34" charset="0"/>
                <a:cs typeface="Arial" pitchFamily="34" charset="0"/>
              </a:rPr>
              <a:t>Objetivos</a:t>
            </a:r>
            <a:endParaRPr lang="pt-BR" dirty="0"/>
          </a:p>
        </p:txBody>
      </p:sp>
    </p:spTree>
    <p:extLst>
      <p:ext uri="{BB962C8B-B14F-4D97-AF65-F5344CB8AC3E}">
        <p14:creationId xmlns:p14="http://schemas.microsoft.com/office/powerpoint/2010/main" xmlns="" val="2844571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395536" y="980728"/>
            <a:ext cx="8352928" cy="4320480"/>
          </a:xfrm>
        </p:spPr>
        <p:txBody>
          <a:bodyPr anchor="t" anchorCtr="0">
            <a:normAutofit fontScale="90000"/>
          </a:bodyPr>
          <a:lstStyle/>
          <a:p>
            <a:pPr algn="l"/>
            <a:r>
              <a:rPr lang="pt-BR" sz="2400" b="1" dirty="0" smtClean="0"/>
              <a:t/>
            </a:r>
            <a:br>
              <a:rPr lang="pt-BR" sz="2400" b="1" dirty="0" smtClean="0"/>
            </a:br>
            <a:r>
              <a:rPr lang="pt-BR" sz="2400" b="1" dirty="0" smtClean="0"/>
              <a:t/>
            </a:r>
            <a:br>
              <a:rPr lang="pt-BR" sz="2400" b="1" dirty="0" smtClean="0"/>
            </a:br>
            <a:r>
              <a:rPr lang="pt-BR" sz="1800" dirty="0" smtClean="0">
                <a:latin typeface="Arial" pitchFamily="34" charset="0"/>
                <a:cs typeface="Arial" pitchFamily="34" charset="0"/>
              </a:rPr>
              <a:t>A metodologia aplicada nesse estudo é pautada na análise qualitativa dos resultados obtidos no trabalho de acompanhamento do atendimento ao grande cliente durante os anos de 2017 e 2018, anos em que houve uma readequação das equipes e intervenções nos processos de atendimento.</a:t>
            </a:r>
            <a:br>
              <a:rPr lang="pt-BR" sz="1800" dirty="0" smtClean="0">
                <a:latin typeface="Arial" pitchFamily="34" charset="0"/>
                <a:cs typeface="Arial" pitchFamily="34" charset="0"/>
              </a:rPr>
            </a:br>
            <a:r>
              <a:rPr lang="pt-BR" sz="1800" dirty="0" smtClean="0">
                <a:latin typeface="Arial" pitchFamily="34" charset="0"/>
                <a:cs typeface="Arial" pitchFamily="34" charset="0"/>
              </a:rPr>
              <a:t/>
            </a:r>
            <a:br>
              <a:rPr lang="pt-BR" sz="1800" dirty="0" smtClean="0">
                <a:latin typeface="Arial" pitchFamily="34" charset="0"/>
                <a:cs typeface="Arial" pitchFamily="34" charset="0"/>
              </a:rPr>
            </a:br>
            <a:r>
              <a:rPr lang="pt-BR" sz="1800" dirty="0" smtClean="0">
                <a:latin typeface="Arial" pitchFamily="34" charset="0"/>
                <a:cs typeface="Arial" pitchFamily="34" charset="0"/>
              </a:rPr>
              <a:t>Coordenação (1)</a:t>
            </a:r>
            <a:br>
              <a:rPr lang="pt-BR" sz="1800" dirty="0" smtClean="0">
                <a:latin typeface="Arial" pitchFamily="34" charset="0"/>
                <a:cs typeface="Arial" pitchFamily="34" charset="0"/>
              </a:rPr>
            </a:br>
            <a:r>
              <a:rPr lang="pt-BR" sz="1800" dirty="0" smtClean="0">
                <a:latin typeface="Arial" pitchFamily="34" charset="0"/>
                <a:cs typeface="Arial" pitchFamily="34" charset="0"/>
              </a:rPr>
              <a:t>Executivos de Relacionamento(4)</a:t>
            </a:r>
            <a:br>
              <a:rPr lang="pt-BR" sz="1800" dirty="0" smtClean="0">
                <a:latin typeface="Arial" pitchFamily="34" charset="0"/>
                <a:cs typeface="Arial" pitchFamily="34" charset="0"/>
              </a:rPr>
            </a:br>
            <a:r>
              <a:rPr lang="pt-BR" sz="1800" dirty="0" smtClean="0">
                <a:latin typeface="Arial" pitchFamily="34" charset="0"/>
                <a:cs typeface="Arial" pitchFamily="34" charset="0"/>
              </a:rPr>
              <a:t>Analistas de Faturamento(4)</a:t>
            </a:r>
            <a:br>
              <a:rPr lang="pt-BR" sz="1800" dirty="0" smtClean="0">
                <a:latin typeface="Arial" pitchFamily="34" charset="0"/>
                <a:cs typeface="Arial" pitchFamily="34" charset="0"/>
              </a:rPr>
            </a:br>
            <a:r>
              <a:rPr lang="pt-BR" sz="1800" dirty="0" smtClean="0">
                <a:latin typeface="Arial" pitchFamily="34" charset="0"/>
                <a:cs typeface="Arial" pitchFamily="34" charset="0"/>
              </a:rPr>
              <a:t>Programação Técnica(1)</a:t>
            </a:r>
            <a:br>
              <a:rPr lang="pt-BR" sz="1800" dirty="0" smtClean="0">
                <a:latin typeface="Arial" pitchFamily="34" charset="0"/>
                <a:cs typeface="Arial" pitchFamily="34" charset="0"/>
              </a:rPr>
            </a:br>
            <a:r>
              <a:rPr lang="pt-BR" sz="1800" dirty="0" smtClean="0">
                <a:latin typeface="Arial" pitchFamily="34" charset="0"/>
                <a:cs typeface="Arial" pitchFamily="34" charset="0"/>
              </a:rPr>
              <a:t>Fiscais de Campo(2)</a:t>
            </a:r>
            <a:br>
              <a:rPr lang="pt-BR" sz="1800" dirty="0" smtClean="0">
                <a:latin typeface="Arial" pitchFamily="34" charset="0"/>
                <a:cs typeface="Arial" pitchFamily="34" charset="0"/>
              </a:rPr>
            </a:br>
            <a:r>
              <a:rPr lang="pt-BR" sz="1800" dirty="0" smtClean="0">
                <a:latin typeface="Arial" pitchFamily="34" charset="0"/>
                <a:cs typeface="Arial" pitchFamily="34" charset="0"/>
              </a:rPr>
              <a:t>Estagiários(2)</a:t>
            </a:r>
            <a:br>
              <a:rPr lang="pt-BR" sz="1800" dirty="0" smtClean="0">
                <a:latin typeface="Arial" pitchFamily="34" charset="0"/>
                <a:cs typeface="Arial" pitchFamily="34" charset="0"/>
              </a:rPr>
            </a:br>
            <a:r>
              <a:rPr lang="pt-BR" sz="1800" dirty="0" smtClean="0">
                <a:latin typeface="Arial" pitchFamily="34" charset="0"/>
                <a:cs typeface="Arial" pitchFamily="34" charset="0"/>
              </a:rPr>
              <a:t/>
            </a:r>
            <a:br>
              <a:rPr lang="pt-BR" sz="1800" dirty="0" smtClean="0">
                <a:latin typeface="Arial" pitchFamily="34" charset="0"/>
                <a:cs typeface="Arial" pitchFamily="34" charset="0"/>
              </a:rPr>
            </a:br>
            <a:endParaRPr lang="pt-BR" sz="1800" dirty="0">
              <a:latin typeface="Arial" pitchFamily="34" charset="0"/>
              <a:cs typeface="Arial" pitchFamily="34" charset="0"/>
            </a:endParaRPr>
          </a:p>
        </p:txBody>
      </p:sp>
      <p:sp>
        <p:nvSpPr>
          <p:cNvPr id="4" name="Retângulo 3"/>
          <p:cNvSpPr/>
          <p:nvPr/>
        </p:nvSpPr>
        <p:spPr>
          <a:xfrm>
            <a:off x="467544" y="1052736"/>
            <a:ext cx="1544012" cy="369332"/>
          </a:xfrm>
          <a:prstGeom prst="rect">
            <a:avLst/>
          </a:prstGeom>
        </p:spPr>
        <p:txBody>
          <a:bodyPr wrap="none">
            <a:spAutoFit/>
          </a:bodyPr>
          <a:lstStyle/>
          <a:p>
            <a:r>
              <a:rPr lang="pt-BR" b="1" dirty="0" smtClean="0">
                <a:latin typeface="Arial" pitchFamily="34" charset="0"/>
                <a:cs typeface="Arial" pitchFamily="34" charset="0"/>
              </a:rPr>
              <a:t>Metodologia</a:t>
            </a:r>
            <a:endParaRPr lang="pt-BR" dirty="0">
              <a:latin typeface="Arial" pitchFamily="34" charset="0"/>
              <a:cs typeface="Arial" pitchFamily="34" charset="0"/>
            </a:endParaRPr>
          </a:p>
        </p:txBody>
      </p:sp>
    </p:spTree>
    <p:extLst>
      <p:ext uri="{BB962C8B-B14F-4D97-AF65-F5344CB8AC3E}">
        <p14:creationId xmlns:p14="http://schemas.microsoft.com/office/powerpoint/2010/main" xmlns="" val="2844571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395536" y="620688"/>
            <a:ext cx="8280920" cy="1152128"/>
          </a:xfrm>
        </p:spPr>
        <p:txBody>
          <a:bodyPr anchor="t" anchorCtr="0">
            <a:normAutofit/>
          </a:bodyPr>
          <a:lstStyle/>
          <a:p>
            <a:pPr algn="l"/>
            <a:r>
              <a:rPr lang="pt-BR" sz="1800" dirty="0" smtClean="0">
                <a:latin typeface="Arial" pitchFamily="34" charset="0"/>
                <a:cs typeface="Arial" pitchFamily="34" charset="0"/>
              </a:rPr>
              <a:t/>
            </a:r>
            <a:br>
              <a:rPr lang="pt-BR" sz="1800" dirty="0" smtClean="0">
                <a:latin typeface="Arial" pitchFamily="34" charset="0"/>
                <a:cs typeface="Arial" pitchFamily="34" charset="0"/>
              </a:rPr>
            </a:br>
            <a:endParaRPr lang="pt-BR" sz="1800" dirty="0">
              <a:latin typeface="Arial" pitchFamily="34" charset="0"/>
              <a:cs typeface="Arial" pitchFamily="34" charset="0"/>
            </a:endParaRPr>
          </a:p>
        </p:txBody>
      </p:sp>
      <p:sp>
        <p:nvSpPr>
          <p:cNvPr id="4" name="CaixaDeTexto 3"/>
          <p:cNvSpPr txBox="1"/>
          <p:nvPr/>
        </p:nvSpPr>
        <p:spPr>
          <a:xfrm>
            <a:off x="323529" y="836712"/>
            <a:ext cx="8352928" cy="923330"/>
          </a:xfrm>
          <a:prstGeom prst="rect">
            <a:avLst/>
          </a:prstGeom>
          <a:noFill/>
        </p:spPr>
        <p:txBody>
          <a:bodyPr wrap="square" rtlCol="0">
            <a:spAutoFit/>
          </a:bodyPr>
          <a:lstStyle/>
          <a:p>
            <a:r>
              <a:rPr lang="pt-BR" dirty="0" smtClean="0">
                <a:latin typeface="Arial" pitchFamily="34" charset="0"/>
                <a:cs typeface="Arial" pitchFamily="34" charset="0"/>
              </a:rPr>
              <a:t>Cada Executivo acompanha uma relação de clientes que chamamos de </a:t>
            </a:r>
            <a:r>
              <a:rPr lang="pt-BR" b="1" dirty="0" smtClean="0">
                <a:latin typeface="Arial" pitchFamily="34" charset="0"/>
                <a:cs typeface="Arial" pitchFamily="34" charset="0"/>
              </a:rPr>
              <a:t>Carteira de Faturamento.</a:t>
            </a:r>
          </a:p>
          <a:p>
            <a:r>
              <a:rPr lang="pt-BR" dirty="0" smtClean="0">
                <a:latin typeface="Arial" pitchFamily="34" charset="0"/>
                <a:cs typeface="Arial" pitchFamily="34" charset="0"/>
              </a:rPr>
              <a:t>São 1349 grandes clientes, divididos entre 4 carteiras</a:t>
            </a:r>
            <a:endParaRPr lang="pt-BR" dirty="0">
              <a:latin typeface="Arial" pitchFamily="34" charset="0"/>
              <a:cs typeface="Arial" pitchFamily="34" charset="0"/>
            </a:endParaRPr>
          </a:p>
        </p:txBody>
      </p:sp>
      <p:pic>
        <p:nvPicPr>
          <p:cNvPr id="1026" name="Picture 2" descr="C:\Users\Flávia\AppData\Local\Microsoft\Windows\INetCache\IE\J8D71SYY\imobex_[1].jpg"/>
          <p:cNvPicPr>
            <a:picLocks noChangeAspect="1" noChangeArrowheads="1"/>
          </p:cNvPicPr>
          <p:nvPr/>
        </p:nvPicPr>
        <p:blipFill>
          <a:blip r:embed="rId2" cstate="print"/>
          <a:srcRect/>
          <a:stretch>
            <a:fillRect/>
          </a:stretch>
        </p:blipFill>
        <p:spPr bwMode="auto">
          <a:xfrm>
            <a:off x="467544" y="2060848"/>
            <a:ext cx="3175496" cy="1956619"/>
          </a:xfrm>
          <a:prstGeom prst="rect">
            <a:avLst/>
          </a:prstGeom>
          <a:noFill/>
        </p:spPr>
      </p:pic>
      <p:sp>
        <p:nvSpPr>
          <p:cNvPr id="1028" name="Rectangle 4"/>
          <p:cNvSpPr>
            <a:spLocks noChangeArrowheads="1"/>
          </p:cNvSpPr>
          <p:nvPr/>
        </p:nvSpPr>
        <p:spPr bwMode="auto">
          <a:xfrm>
            <a:off x="3779912" y="2060848"/>
            <a:ext cx="4464496"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Diariamente, a equipe de análise de faturamento verifica possíveis divergências de volume faturado, bem como atende de forma direta e individual os clientes, retirando dúvidas ou ainda realizando atendimentos a respeito de solicitações diversas. Com esse tipo de atendimento, o Grande Cliente não precisa se dirigir aos demais canais de atendimento</a:t>
            </a:r>
            <a:r>
              <a:rPr kumimoji="0" lang="pt-B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pt-B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844571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1628800"/>
            <a:ext cx="8229600" cy="3384376"/>
          </a:xfrm>
        </p:spPr>
        <p:txBody>
          <a:bodyPr>
            <a:normAutofit/>
          </a:bodyPr>
          <a:lstStyle/>
          <a:p>
            <a:pPr lvl="0"/>
            <a:r>
              <a:rPr lang="pt-BR" sz="1400" dirty="0" smtClean="0">
                <a:latin typeface="Arial" pitchFamily="34" charset="0"/>
                <a:cs typeface="Arial" pitchFamily="34" charset="0"/>
              </a:rPr>
              <a:t>Procedimento de medição individualizada;</a:t>
            </a:r>
          </a:p>
          <a:p>
            <a:pPr lvl="0"/>
            <a:r>
              <a:rPr lang="pt-BR" sz="1400" dirty="0" smtClean="0">
                <a:latin typeface="Arial" pitchFamily="34" charset="0"/>
                <a:cs typeface="Arial" pitchFamily="34" charset="0"/>
              </a:rPr>
              <a:t>Estrutura tarifária e procedimento de ajuste de leitura dos condomínios;</a:t>
            </a:r>
          </a:p>
          <a:p>
            <a:pPr lvl="0"/>
            <a:r>
              <a:rPr lang="pt-BR" sz="1400" dirty="0" smtClean="0">
                <a:latin typeface="Arial" pitchFamily="34" charset="0"/>
                <a:cs typeface="Arial" pitchFamily="34" charset="0"/>
              </a:rPr>
              <a:t>Monitoramento de consumo diário de água;</a:t>
            </a:r>
          </a:p>
          <a:p>
            <a:pPr lvl="0"/>
            <a:r>
              <a:rPr lang="pt-BR" sz="1400" dirty="0" smtClean="0">
                <a:latin typeface="Arial" pitchFamily="34" charset="0"/>
                <a:cs typeface="Arial" pitchFamily="34" charset="0"/>
              </a:rPr>
              <a:t>Cálculo da fatura,  valor do m³, valor de serviços;</a:t>
            </a:r>
          </a:p>
          <a:p>
            <a:pPr lvl="0"/>
            <a:r>
              <a:rPr lang="pt-BR" sz="1400" dirty="0" smtClean="0">
                <a:latin typeface="Arial" pitchFamily="34" charset="0"/>
                <a:cs typeface="Arial" pitchFamily="34" charset="0"/>
              </a:rPr>
              <a:t>Teste no hidrômetro;</a:t>
            </a:r>
          </a:p>
          <a:p>
            <a:pPr lvl="0"/>
            <a:r>
              <a:rPr lang="pt-BR" sz="1400" dirty="0" smtClean="0">
                <a:latin typeface="Arial" pitchFamily="34" charset="0"/>
                <a:cs typeface="Arial" pitchFamily="34" charset="0"/>
              </a:rPr>
              <a:t>Negociação de débito;</a:t>
            </a:r>
          </a:p>
          <a:p>
            <a:pPr lvl="0"/>
            <a:r>
              <a:rPr lang="pt-BR" sz="1400" dirty="0" smtClean="0">
                <a:latin typeface="Arial" pitchFamily="34" charset="0"/>
                <a:cs typeface="Arial" pitchFamily="34" charset="0"/>
              </a:rPr>
              <a:t>Conservação do medidor;</a:t>
            </a:r>
          </a:p>
          <a:p>
            <a:pPr lvl="0"/>
            <a:r>
              <a:rPr lang="pt-BR" sz="1400" dirty="0" smtClean="0">
                <a:latin typeface="Arial" pitchFamily="34" charset="0"/>
                <a:cs typeface="Arial" pitchFamily="34" charset="0"/>
              </a:rPr>
              <a:t>Sistema de medição de esgoto junto às indústrias (Calha </a:t>
            </a:r>
            <a:r>
              <a:rPr lang="pt-BR" sz="1400" dirty="0" err="1" smtClean="0">
                <a:latin typeface="Arial" pitchFamily="34" charset="0"/>
                <a:cs typeface="Arial" pitchFamily="34" charset="0"/>
              </a:rPr>
              <a:t>Parshall</a:t>
            </a:r>
            <a:r>
              <a:rPr lang="pt-BR" sz="1400" dirty="0" smtClean="0">
                <a:latin typeface="Arial" pitchFamily="34" charset="0"/>
                <a:cs typeface="Arial" pitchFamily="34" charset="0"/>
              </a:rPr>
              <a:t>);</a:t>
            </a:r>
          </a:p>
          <a:p>
            <a:pPr lvl="0"/>
            <a:r>
              <a:rPr lang="pt-BR" sz="1400" dirty="0" smtClean="0">
                <a:latin typeface="Arial" pitchFamily="34" charset="0"/>
                <a:cs typeface="Arial" pitchFamily="34" charset="0"/>
              </a:rPr>
              <a:t>Uso de fonte alternativa;</a:t>
            </a:r>
          </a:p>
          <a:p>
            <a:pPr lvl="0"/>
            <a:r>
              <a:rPr lang="pt-BR" sz="1400" dirty="0" smtClean="0">
                <a:latin typeface="Arial" pitchFamily="34" charset="0"/>
                <a:cs typeface="Arial" pitchFamily="34" charset="0"/>
              </a:rPr>
              <a:t>Dicas de retirada de vazamento oculto e visível.</a:t>
            </a:r>
          </a:p>
          <a:p>
            <a:pPr lvl="0"/>
            <a:r>
              <a:rPr lang="pt-BR" sz="1400" dirty="0" smtClean="0">
                <a:latin typeface="Arial" pitchFamily="34" charset="0"/>
                <a:cs typeface="Arial" pitchFamily="34" charset="0"/>
              </a:rPr>
              <a:t>Entrega de material educativo acerca do uso racional da água ou utilização correta da rede coletora de esgoto,  como </a:t>
            </a:r>
            <a:r>
              <a:rPr lang="pt-BR" sz="1400" dirty="0" err="1" smtClean="0">
                <a:latin typeface="Arial" pitchFamily="34" charset="0"/>
                <a:cs typeface="Arial" pitchFamily="34" charset="0"/>
              </a:rPr>
              <a:t>folderes</a:t>
            </a:r>
            <a:r>
              <a:rPr lang="pt-BR" sz="1400" dirty="0" smtClean="0">
                <a:latin typeface="Arial" pitchFamily="34" charset="0"/>
                <a:cs typeface="Arial" pitchFamily="34" charset="0"/>
              </a:rPr>
              <a:t>, cartazes  ou  cartilhas</a:t>
            </a:r>
          </a:p>
          <a:p>
            <a:endParaRPr lang="pt-BR" dirty="0"/>
          </a:p>
        </p:txBody>
      </p:sp>
      <p:pic>
        <p:nvPicPr>
          <p:cNvPr id="20482" name="Picture 2" descr="C:\Users\Flávia\AppData\Local\Microsoft\Windows\INetCache\IE\J8D71SYY\aperto_de_mao[1].jpg"/>
          <p:cNvPicPr>
            <a:picLocks noChangeAspect="1" noChangeArrowheads="1"/>
          </p:cNvPicPr>
          <p:nvPr/>
        </p:nvPicPr>
        <p:blipFill>
          <a:blip r:embed="rId2" cstate="print"/>
          <a:srcRect/>
          <a:stretch>
            <a:fillRect/>
          </a:stretch>
        </p:blipFill>
        <p:spPr bwMode="auto">
          <a:xfrm>
            <a:off x="6660232" y="1124744"/>
            <a:ext cx="2189001" cy="2239387"/>
          </a:xfrm>
          <a:prstGeom prst="rect">
            <a:avLst/>
          </a:prstGeom>
          <a:noFill/>
        </p:spPr>
      </p:pic>
      <p:sp>
        <p:nvSpPr>
          <p:cNvPr id="5" name="Retângulo 4"/>
          <p:cNvSpPr/>
          <p:nvPr/>
        </p:nvSpPr>
        <p:spPr>
          <a:xfrm>
            <a:off x="683568" y="836712"/>
            <a:ext cx="2463175" cy="369332"/>
          </a:xfrm>
          <a:prstGeom prst="rect">
            <a:avLst/>
          </a:prstGeom>
        </p:spPr>
        <p:txBody>
          <a:bodyPr wrap="none">
            <a:spAutoFit/>
          </a:bodyPr>
          <a:lstStyle/>
          <a:p>
            <a:pPr lvl="0"/>
            <a:r>
              <a:rPr lang="pt-BR" b="1" dirty="0" smtClean="0">
                <a:latin typeface="Arial" pitchFamily="34" charset="0"/>
                <a:cs typeface="Arial" pitchFamily="34" charset="0"/>
              </a:rPr>
              <a:t>Visitas Programadas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395536" y="620688"/>
            <a:ext cx="8280920" cy="1152128"/>
          </a:xfrm>
        </p:spPr>
        <p:txBody>
          <a:bodyPr anchor="t" anchorCtr="0">
            <a:normAutofit/>
          </a:bodyPr>
          <a:lstStyle/>
          <a:p>
            <a:pPr algn="l"/>
            <a:r>
              <a:rPr lang="pt-BR" sz="1800" dirty="0" smtClean="0">
                <a:latin typeface="Arial" pitchFamily="34" charset="0"/>
                <a:cs typeface="Arial" pitchFamily="34" charset="0"/>
              </a:rPr>
              <a:t/>
            </a:r>
            <a:br>
              <a:rPr lang="pt-BR" sz="1800" dirty="0" smtClean="0">
                <a:latin typeface="Arial" pitchFamily="34" charset="0"/>
                <a:cs typeface="Arial" pitchFamily="34" charset="0"/>
              </a:rPr>
            </a:br>
            <a:endParaRPr lang="pt-BR" sz="1800" dirty="0">
              <a:latin typeface="Arial" pitchFamily="34" charset="0"/>
              <a:cs typeface="Arial" pitchFamily="34" charset="0"/>
            </a:endParaRPr>
          </a:p>
        </p:txBody>
      </p:sp>
      <p:sp>
        <p:nvSpPr>
          <p:cNvPr id="1028" name="Rectangle 4"/>
          <p:cNvSpPr>
            <a:spLocks noChangeArrowheads="1"/>
          </p:cNvSpPr>
          <p:nvPr/>
        </p:nvSpPr>
        <p:spPr bwMode="auto">
          <a:xfrm>
            <a:off x="323528" y="620688"/>
            <a:ext cx="8496944"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pt-BR" sz="1400" dirty="0" smtClean="0">
                <a:latin typeface="Arial" pitchFamily="34" charset="0"/>
                <a:cs typeface="Arial" pitchFamily="34" charset="0"/>
              </a:rPr>
              <a:t>Todo o acompanhamento desses clientes é realizado por meio do sistema comercial da companhia e registrado em planilhas eletrônicas para análises de resultados qualitativos e quantitativos, elaboração de relatórios e gráficos que permitam identificar as principais ocorrências que venham a contribuir na eficiência de arrecadação e na satisfação dos Grandes Clientes em relação aos serviços prestados pela empresa.</a:t>
            </a:r>
          </a:p>
          <a:p>
            <a:pPr marL="0" marR="0" lvl="0" indent="0" algn="just" defTabSz="914400" rtl="0" eaLnBrk="1" fontAlgn="base" latinLnBrk="0" hangingPunct="1">
              <a:lnSpc>
                <a:spcPct val="100000"/>
              </a:lnSpc>
              <a:spcBef>
                <a:spcPct val="0"/>
              </a:spcBef>
              <a:spcAft>
                <a:spcPct val="0"/>
              </a:spcAft>
              <a:buClrTx/>
              <a:buSzTx/>
              <a:buFontTx/>
              <a:buNone/>
              <a:tabLst/>
            </a:pPr>
            <a:r>
              <a:rPr kumimoji="0" lang="pt-B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pt-BR" sz="1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ela 3"/>
          <p:cNvGraphicFramePr>
            <a:graphicFrameLocks noGrp="1"/>
          </p:cNvGraphicFramePr>
          <p:nvPr/>
        </p:nvGraphicFramePr>
        <p:xfrm>
          <a:off x="1547664" y="4509120"/>
          <a:ext cx="6048673" cy="1348074"/>
        </p:xfrm>
        <a:graphic>
          <a:graphicData uri="http://schemas.openxmlformats.org/drawingml/2006/table">
            <a:tbl>
              <a:tblPr/>
              <a:tblGrid>
                <a:gridCol w="2435821"/>
                <a:gridCol w="817618"/>
                <a:gridCol w="1397617"/>
                <a:gridCol w="1397617"/>
              </a:tblGrid>
              <a:tr h="148257">
                <a:tc rowSpan="2">
                  <a:txBody>
                    <a:bodyPr/>
                    <a:lstStyle/>
                    <a:p>
                      <a:pPr algn="ctr">
                        <a:lnSpc>
                          <a:spcPct val="115000"/>
                        </a:lnSpc>
                        <a:spcAft>
                          <a:spcPts val="0"/>
                        </a:spcAft>
                      </a:pPr>
                      <a:r>
                        <a:rPr lang="pt-BR" sz="1000" dirty="0">
                          <a:latin typeface="Arial"/>
                          <a:ea typeface="Times New Roman"/>
                          <a:cs typeface="Times New Roman"/>
                        </a:rPr>
                        <a:t> </a:t>
                      </a:r>
                      <a:endParaRPr lang="pt-BR"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pt-BR" sz="1000">
                          <a:latin typeface="Arial"/>
                          <a:ea typeface="Times New Roman"/>
                          <a:cs typeface="Times New Roman"/>
                        </a:rPr>
                        <a:t>Meta</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pt-BR" sz="1000" dirty="0">
                          <a:latin typeface="Arial"/>
                          <a:ea typeface="Times New Roman"/>
                          <a:cs typeface="Times New Roman"/>
                        </a:rPr>
                        <a:t>Resultados Alcançados</a:t>
                      </a:r>
                      <a:endParaRPr lang="pt-BR"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r>
              <a:tr h="148257">
                <a:tc vMerge="1">
                  <a:txBody>
                    <a:bodyPr/>
                    <a:lstStyle/>
                    <a:p>
                      <a:endParaRPr lang="pt-BR"/>
                    </a:p>
                  </a:txBody>
                  <a:tcPr/>
                </a:tc>
                <a:tc vMerge="1">
                  <a:txBody>
                    <a:bodyPr/>
                    <a:lstStyle/>
                    <a:p>
                      <a:endParaRPr lang="pt-BR"/>
                    </a:p>
                  </a:txBody>
                  <a:tcPr/>
                </a:tc>
                <a:tc>
                  <a:txBody>
                    <a:bodyPr/>
                    <a:lstStyle/>
                    <a:p>
                      <a:pPr algn="l">
                        <a:lnSpc>
                          <a:spcPct val="115000"/>
                        </a:lnSpc>
                        <a:spcAft>
                          <a:spcPts val="0"/>
                        </a:spcAft>
                      </a:pPr>
                      <a:r>
                        <a:rPr lang="pt-BR" sz="1000">
                          <a:latin typeface="Arial"/>
                          <a:ea typeface="Times New Roman"/>
                          <a:cs typeface="Times New Roman"/>
                        </a:rPr>
                        <a:t>jan</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pt-BR" sz="1000">
                          <a:latin typeface="Arial"/>
                          <a:ea typeface="Times New Roman"/>
                          <a:cs typeface="Times New Roman"/>
                        </a:rPr>
                        <a:t>fev</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257">
                <a:tc>
                  <a:txBody>
                    <a:bodyPr/>
                    <a:lstStyle/>
                    <a:p>
                      <a:pPr algn="l">
                        <a:lnSpc>
                          <a:spcPct val="115000"/>
                        </a:lnSpc>
                        <a:spcAft>
                          <a:spcPts val="0"/>
                        </a:spcAft>
                      </a:pPr>
                      <a:r>
                        <a:rPr lang="pt-BR" sz="1000">
                          <a:latin typeface="Arial"/>
                          <a:ea typeface="Times New Roman"/>
                          <a:cs typeface="Times New Roman"/>
                        </a:rPr>
                        <a:t>Carteira 1</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000">
                          <a:latin typeface="Arial"/>
                          <a:ea typeface="Times New Roman"/>
                          <a:cs typeface="Times New Roman"/>
                        </a:rPr>
                        <a:t>99%</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000">
                          <a:latin typeface="Arial"/>
                          <a:ea typeface="Times New Roman"/>
                          <a:cs typeface="Times New Roman"/>
                        </a:rPr>
                        <a:t>97%</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000" dirty="0">
                          <a:latin typeface="Arial"/>
                          <a:ea typeface="Times New Roman"/>
                          <a:cs typeface="Times New Roman"/>
                        </a:rPr>
                        <a:t>94%</a:t>
                      </a:r>
                      <a:endParaRPr lang="pt-BR"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257">
                <a:tc>
                  <a:txBody>
                    <a:bodyPr/>
                    <a:lstStyle/>
                    <a:p>
                      <a:pPr algn="l">
                        <a:lnSpc>
                          <a:spcPct val="115000"/>
                        </a:lnSpc>
                        <a:spcAft>
                          <a:spcPts val="0"/>
                        </a:spcAft>
                      </a:pPr>
                      <a:r>
                        <a:rPr lang="pt-BR" sz="1000">
                          <a:latin typeface="Arial"/>
                          <a:ea typeface="Times New Roman"/>
                          <a:cs typeface="Times New Roman"/>
                        </a:rPr>
                        <a:t>Carteira 2</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000">
                          <a:latin typeface="Arial"/>
                          <a:ea typeface="Times New Roman"/>
                          <a:cs typeface="Times New Roman"/>
                        </a:rPr>
                        <a:t>88%</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000">
                          <a:latin typeface="Arial"/>
                          <a:ea typeface="Times New Roman"/>
                          <a:cs typeface="Times New Roman"/>
                        </a:rPr>
                        <a:t>73%</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000">
                          <a:latin typeface="Arial"/>
                          <a:ea typeface="Times New Roman"/>
                          <a:cs typeface="Times New Roman"/>
                        </a:rPr>
                        <a:t>133%</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257">
                <a:tc>
                  <a:txBody>
                    <a:bodyPr/>
                    <a:lstStyle/>
                    <a:p>
                      <a:pPr algn="l">
                        <a:lnSpc>
                          <a:spcPct val="115000"/>
                        </a:lnSpc>
                        <a:spcAft>
                          <a:spcPts val="0"/>
                        </a:spcAft>
                      </a:pPr>
                      <a:r>
                        <a:rPr lang="pt-BR" sz="1000">
                          <a:latin typeface="Arial"/>
                          <a:ea typeface="Times New Roman"/>
                          <a:cs typeface="Times New Roman"/>
                        </a:rPr>
                        <a:t>Carteira 3</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000">
                          <a:latin typeface="Arial"/>
                          <a:ea typeface="Times New Roman"/>
                          <a:cs typeface="Times New Roman"/>
                        </a:rPr>
                        <a:t>98%</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000">
                          <a:latin typeface="Arial"/>
                          <a:ea typeface="Times New Roman"/>
                          <a:cs typeface="Times New Roman"/>
                        </a:rPr>
                        <a:t>116%</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000" u="none" strike="noStrike" dirty="0">
                          <a:solidFill>
                            <a:schemeClr val="tx1"/>
                          </a:solidFill>
                          <a:latin typeface="Arial"/>
                          <a:ea typeface="Times New Roman"/>
                          <a:cs typeface="Times New Roman"/>
                        </a:rPr>
                        <a:t>114%</a:t>
                      </a:r>
                      <a:endParaRPr lang="pt-BR" sz="1100" dirty="0">
                        <a:solidFill>
                          <a:schemeClr val="tx1"/>
                        </a:solidFill>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257">
                <a:tc>
                  <a:txBody>
                    <a:bodyPr/>
                    <a:lstStyle/>
                    <a:p>
                      <a:pPr algn="l">
                        <a:lnSpc>
                          <a:spcPct val="115000"/>
                        </a:lnSpc>
                        <a:spcAft>
                          <a:spcPts val="0"/>
                        </a:spcAft>
                      </a:pPr>
                      <a:r>
                        <a:rPr lang="pt-BR" sz="1000">
                          <a:latin typeface="Arial"/>
                          <a:ea typeface="Times New Roman"/>
                          <a:cs typeface="Times New Roman"/>
                        </a:rPr>
                        <a:t>Carteira 4</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000">
                          <a:latin typeface="Arial"/>
                          <a:ea typeface="Times New Roman"/>
                          <a:cs typeface="Times New Roman"/>
                        </a:rPr>
                        <a:t>90%</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000">
                          <a:latin typeface="Arial"/>
                          <a:ea typeface="Times New Roman"/>
                          <a:cs typeface="Times New Roman"/>
                        </a:rPr>
                        <a:t>86%</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000">
                          <a:latin typeface="Arial"/>
                          <a:ea typeface="Times New Roman"/>
                          <a:cs typeface="Times New Roman"/>
                        </a:rPr>
                        <a:t>89%</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514">
                <a:tc>
                  <a:txBody>
                    <a:bodyPr/>
                    <a:lstStyle/>
                    <a:p>
                      <a:pPr algn="l">
                        <a:lnSpc>
                          <a:spcPct val="115000"/>
                        </a:lnSpc>
                        <a:spcAft>
                          <a:spcPts val="0"/>
                        </a:spcAft>
                      </a:pPr>
                      <a:r>
                        <a:rPr lang="pt-BR" sz="1000">
                          <a:latin typeface="Arial"/>
                          <a:ea typeface="Times New Roman"/>
                          <a:cs typeface="Times New Roman"/>
                        </a:rPr>
                        <a:t>Meta Geral da coordenação </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000">
                          <a:latin typeface="Arial"/>
                          <a:ea typeface="Times New Roman"/>
                          <a:cs typeface="Times New Roman"/>
                        </a:rPr>
                        <a:t>95%</a:t>
                      </a:r>
                      <a:endParaRPr lang="pt-BR"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000" dirty="0">
                          <a:latin typeface="Arial"/>
                          <a:ea typeface="Times New Roman"/>
                          <a:cs typeface="Times New Roman"/>
                        </a:rPr>
                        <a:t>103%</a:t>
                      </a:r>
                      <a:endParaRPr lang="pt-BR"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000" dirty="0">
                          <a:latin typeface="Arial"/>
                          <a:ea typeface="Times New Roman"/>
                          <a:cs typeface="Times New Roman"/>
                        </a:rPr>
                        <a:t>98%</a:t>
                      </a:r>
                      <a:endParaRPr lang="pt-BR"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Gráfico 4"/>
          <p:cNvGraphicFramePr/>
          <p:nvPr/>
        </p:nvGraphicFramePr>
        <p:xfrm>
          <a:off x="2267744" y="1700808"/>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844571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20688"/>
            <a:ext cx="2458616" cy="796950"/>
          </a:xfrm>
        </p:spPr>
        <p:txBody>
          <a:bodyPr>
            <a:normAutofit/>
          </a:bodyPr>
          <a:lstStyle/>
          <a:p>
            <a:r>
              <a:rPr lang="pt-BR" sz="1800" b="1" dirty="0" smtClean="0">
                <a:latin typeface="Arial" pitchFamily="34" charset="0"/>
                <a:cs typeface="Arial" pitchFamily="34" charset="0"/>
              </a:rPr>
              <a:t>Indicadores</a:t>
            </a:r>
            <a:endParaRPr lang="pt-BR" sz="1800" b="1" dirty="0">
              <a:latin typeface="Arial" pitchFamily="34" charset="0"/>
              <a:cs typeface="Arial" pitchFamily="34" charset="0"/>
            </a:endParaRPr>
          </a:p>
        </p:txBody>
      </p:sp>
      <p:sp>
        <p:nvSpPr>
          <p:cNvPr id="3" name="Espaço Reservado para Conteúdo 2"/>
          <p:cNvSpPr>
            <a:spLocks noGrp="1"/>
          </p:cNvSpPr>
          <p:nvPr>
            <p:ph idx="1"/>
          </p:nvPr>
        </p:nvSpPr>
        <p:spPr>
          <a:xfrm>
            <a:off x="467544" y="1340768"/>
            <a:ext cx="7632848" cy="4237931"/>
          </a:xfrm>
        </p:spPr>
        <p:txBody>
          <a:bodyPr>
            <a:normAutofit/>
          </a:bodyPr>
          <a:lstStyle/>
          <a:p>
            <a:pPr algn="just">
              <a:buNone/>
            </a:pPr>
            <a:r>
              <a:rPr lang="pt-BR" dirty="0" smtClean="0">
                <a:latin typeface="Arial" pitchFamily="34" charset="0"/>
                <a:cs typeface="Arial" pitchFamily="34" charset="0"/>
              </a:rPr>
              <a:t>   </a:t>
            </a:r>
            <a:r>
              <a:rPr lang="pt-BR" sz="1900" dirty="0" smtClean="0">
                <a:latin typeface="Arial" pitchFamily="34" charset="0"/>
                <a:cs typeface="Arial" pitchFamily="34" charset="0"/>
              </a:rPr>
              <a:t>No que se refere aos indicadores do serviço prestado, a Coordenação de Grandes Clientes possui como meta setorial monitorar a reclamação dos clientes. O indicador “Índice de reclamação de água e esgoto dos Grandes Clientes” representa as reclamações geradas de forma externa (lojas de atendimento, </a:t>
            </a:r>
            <a:r>
              <a:rPr lang="pt-BR" sz="1900" dirty="0" err="1" smtClean="0">
                <a:latin typeface="Arial" pitchFamily="34" charset="0"/>
                <a:cs typeface="Arial" pitchFamily="34" charset="0"/>
              </a:rPr>
              <a:t>APP´s</a:t>
            </a:r>
            <a:r>
              <a:rPr lang="pt-BR" sz="1900" dirty="0" smtClean="0">
                <a:latin typeface="Arial" pitchFamily="34" charset="0"/>
                <a:cs typeface="Arial" pitchFamily="34" charset="0"/>
              </a:rPr>
              <a:t> e Central telefônica gratuita)</a:t>
            </a:r>
            <a:endParaRPr lang="pt-BR" sz="1900" dirty="0">
              <a:latin typeface="Arial" pitchFamily="34" charset="0"/>
              <a:cs typeface="Arial" pitchFamily="34" charset="0"/>
            </a:endParaRPr>
          </a:p>
        </p:txBody>
      </p:sp>
      <p:pic>
        <p:nvPicPr>
          <p:cNvPr id="21507" name="Picture 3" descr="C:\Users\Flávia\AppData\Local\Microsoft\Windows\INetCache\IE\2DCWWR9N\Pesquisa[1].jpg"/>
          <p:cNvPicPr>
            <a:picLocks noChangeAspect="1" noChangeArrowheads="1"/>
          </p:cNvPicPr>
          <p:nvPr/>
        </p:nvPicPr>
        <p:blipFill>
          <a:blip r:embed="rId2" cstate="print"/>
          <a:srcRect/>
          <a:stretch>
            <a:fillRect/>
          </a:stretch>
        </p:blipFill>
        <p:spPr bwMode="auto">
          <a:xfrm>
            <a:off x="7596336" y="404664"/>
            <a:ext cx="1230910" cy="112474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76672"/>
            <a:ext cx="3394720" cy="576064"/>
          </a:xfrm>
        </p:spPr>
        <p:txBody>
          <a:bodyPr>
            <a:normAutofit/>
          </a:bodyPr>
          <a:lstStyle/>
          <a:p>
            <a:pPr algn="l"/>
            <a:r>
              <a:rPr lang="pt-BR" sz="2000" b="1" dirty="0" smtClean="0">
                <a:latin typeface="Arial" pitchFamily="34" charset="0"/>
                <a:cs typeface="Arial" pitchFamily="34" charset="0"/>
              </a:rPr>
              <a:t>Resultados</a:t>
            </a:r>
            <a:endParaRPr lang="pt-BR" sz="2000" b="1" dirty="0">
              <a:latin typeface="Arial" pitchFamily="34" charset="0"/>
              <a:cs typeface="Arial" pitchFamily="34" charset="0"/>
            </a:endParaRPr>
          </a:p>
        </p:txBody>
      </p:sp>
      <p:sp>
        <p:nvSpPr>
          <p:cNvPr id="3" name="Espaço Reservado para Conteúdo 2"/>
          <p:cNvSpPr>
            <a:spLocks noGrp="1"/>
          </p:cNvSpPr>
          <p:nvPr>
            <p:ph idx="1"/>
          </p:nvPr>
        </p:nvSpPr>
        <p:spPr>
          <a:xfrm>
            <a:off x="323528" y="908720"/>
            <a:ext cx="8229600" cy="4896544"/>
          </a:xfrm>
        </p:spPr>
        <p:txBody>
          <a:bodyPr>
            <a:normAutofit/>
          </a:bodyPr>
          <a:lstStyle/>
          <a:p>
            <a:pPr algn="just">
              <a:buNone/>
            </a:pPr>
            <a:r>
              <a:rPr lang="pt-BR" dirty="0" smtClean="0"/>
              <a:t>    </a:t>
            </a:r>
            <a:r>
              <a:rPr lang="pt-BR" sz="1700" dirty="0" smtClean="0">
                <a:latin typeface="Arial" pitchFamily="34" charset="0"/>
                <a:cs typeface="Arial" pitchFamily="34" charset="0"/>
              </a:rPr>
              <a:t>Em 2017, a equipe de Grandes Cliente da </a:t>
            </a:r>
            <a:r>
              <a:rPr lang="pt-BR" sz="1700" dirty="0" err="1" smtClean="0">
                <a:latin typeface="Arial" pitchFamily="34" charset="0"/>
                <a:cs typeface="Arial" pitchFamily="34" charset="0"/>
              </a:rPr>
              <a:t>Cagece</a:t>
            </a:r>
            <a:r>
              <a:rPr lang="pt-BR" sz="1700" dirty="0" smtClean="0">
                <a:latin typeface="Arial" pitchFamily="34" charset="0"/>
                <a:cs typeface="Arial" pitchFamily="34" charset="0"/>
              </a:rPr>
              <a:t> passou por uma reestruturação, aproveitando-se da oportunidade para identificar, de forma mais </a:t>
            </a:r>
            <a:r>
              <a:rPr lang="pt-BR" sz="1700" dirty="0" err="1" smtClean="0">
                <a:latin typeface="Arial" pitchFamily="34" charset="0"/>
                <a:cs typeface="Arial" pitchFamily="34" charset="0"/>
              </a:rPr>
              <a:t>minunciosa</a:t>
            </a:r>
            <a:r>
              <a:rPr lang="pt-BR" sz="1700" dirty="0" smtClean="0">
                <a:latin typeface="Arial" pitchFamily="34" charset="0"/>
                <a:cs typeface="Arial" pitchFamily="34" charset="0"/>
              </a:rPr>
              <a:t>, pontos fortes e as oportunidades de melhoria.  Diante do resultado, foi estabelecida uma nova forma de trabalho, onde, ao comparar os resultados obtidos na eficiência de arrecadação, notou-se, de forma global, um aumento nesta com valores menores que em 2017 apenas nos meses de maio e outubro do mencionado ano</a:t>
            </a:r>
          </a:p>
          <a:p>
            <a:pPr algn="just">
              <a:buNone/>
            </a:pPr>
            <a:endParaRPr lang="pt-BR" sz="1400" dirty="0">
              <a:latin typeface="Arial" pitchFamily="34" charset="0"/>
              <a:cs typeface="Arial" pitchFamily="34" charset="0"/>
            </a:endParaRPr>
          </a:p>
        </p:txBody>
      </p:sp>
      <p:pic>
        <p:nvPicPr>
          <p:cNvPr id="22530" name="Picture 2"/>
          <p:cNvPicPr>
            <a:picLocks noChangeAspect="1" noChangeArrowheads="1"/>
          </p:cNvPicPr>
          <p:nvPr/>
        </p:nvPicPr>
        <p:blipFill>
          <a:blip r:embed="rId2" cstate="print"/>
          <a:srcRect/>
          <a:stretch>
            <a:fillRect/>
          </a:stretch>
        </p:blipFill>
        <p:spPr bwMode="auto">
          <a:xfrm>
            <a:off x="1331640" y="3140968"/>
            <a:ext cx="6191250" cy="2857500"/>
          </a:xfrm>
          <a:prstGeom prst="rect">
            <a:avLst/>
          </a:prstGeom>
          <a:solidFill>
            <a:srgbClr val="000000"/>
          </a:solid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999</Words>
  <Application>Microsoft Office PowerPoint</Application>
  <PresentationFormat>Apresentação na tela (4:3)</PresentationFormat>
  <Paragraphs>101</Paragraphs>
  <Slides>14</Slides>
  <Notes>0</Notes>
  <HiddenSlides>0</HiddenSlides>
  <MMClips>0</MMClips>
  <ScaleCrop>false</ScaleCrop>
  <HeadingPairs>
    <vt:vector size="4" baseType="variant">
      <vt:variant>
        <vt:lpstr>Tema</vt:lpstr>
      </vt:variant>
      <vt:variant>
        <vt:i4>1</vt:i4>
      </vt:variant>
      <vt:variant>
        <vt:lpstr>Títulos de slides</vt:lpstr>
      </vt:variant>
      <vt:variant>
        <vt:i4>14</vt:i4>
      </vt:variant>
    </vt:vector>
  </HeadingPairs>
  <TitlesOfParts>
    <vt:vector size="15" baseType="lpstr">
      <vt:lpstr>Tema do Office</vt:lpstr>
      <vt:lpstr> A FIGURA DO EXECUTIVO DE RELACIONAMENTO COMO ESTRATÉGIA DE ATENDIMENTO DIFERENCIADO AO GRANDE CLIENTE EM EMPRESA DE SANEAMENTO NO CEARÁ</vt:lpstr>
      <vt:lpstr> O trabalho em questão visa demonstrar uma estratégia da Companhia de Água e Esgoto do Ceará relacionada ao atendimento a clientes , denominados de grandes clientes, ao considerar o valor pago pelo consumo de água e esgoto.Para atendimento desse público foi criada a figura do executivo de relacionamento, que atua diretamente com esse público e exerce uma função de atendimento diferenciado, servindo de canal entre o cliente e a Companhia</vt:lpstr>
      <vt:lpstr>  Geral desse estudo é apresentar a atuação dos colaboradores envolvidos no processo de atendimento ao Grande Cliente e o impacto desse atendimento no faturamento da empresa.   Específicos estão: 1) Identificar as formas de controle e acompanhamento; 2) Identificar a importância da diversificação no atendimento ao cliente; e 3)  Avaliar os resultados obtidos nos anos de 2017 e 2018. </vt:lpstr>
      <vt:lpstr>  A metodologia aplicada nesse estudo é pautada na análise qualitativa dos resultados obtidos no trabalho de acompanhamento do atendimento ao grande cliente durante os anos de 2017 e 2018, anos em que houve uma readequação das equipes e intervenções nos processos de atendimento.  Coordenação (1) Executivos de Relacionamento(4) Analistas de Faturamento(4) Programação Técnica(1) Fiscais de Campo(2) Estagiários(2)  </vt:lpstr>
      <vt:lpstr> </vt:lpstr>
      <vt:lpstr>Slide 6</vt:lpstr>
      <vt:lpstr> </vt:lpstr>
      <vt:lpstr>Indicadores</vt:lpstr>
      <vt:lpstr>Resultados</vt:lpstr>
      <vt:lpstr>Slide 10</vt:lpstr>
      <vt:lpstr>Slide 11</vt:lpstr>
      <vt:lpstr>Slide 12</vt:lpstr>
      <vt:lpstr>Slide 13</vt:lpstr>
      <vt:lpstr>Referências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Gabriel Silva</dc:creator>
  <cp:lastModifiedBy>Flávia</cp:lastModifiedBy>
  <cp:revision>35</cp:revision>
  <dcterms:created xsi:type="dcterms:W3CDTF">2018-05-02T19:43:05Z</dcterms:created>
  <dcterms:modified xsi:type="dcterms:W3CDTF">2019-05-04T00:47:14Z</dcterms:modified>
</cp:coreProperties>
</file>