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9"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80" r:id="rId18"/>
    <p:sldId id="281" r:id="rId19"/>
    <p:sldId id="282" r:id="rId20"/>
    <p:sldId id="278" r:id="rId21"/>
    <p:sldId id="279" r:id="rId22"/>
    <p:sldId id="283" r:id="rId23"/>
    <p:sldId id="284" r:id="rId24"/>
    <p:sldId id="285" r:id="rId25"/>
    <p:sldId id="286" r:id="rId26"/>
    <p:sldId id="287" r:id="rId27"/>
    <p:sldId id="288" r:id="rId28"/>
    <p:sldId id="289" r:id="rId2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8AA22-89A4-4CA1-A2D4-78FB884F934E}" type="datetimeFigureOut">
              <a:rPr lang="pt-BR" smtClean="0"/>
              <a:t>09/05/2019</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C3A9E8-EF9C-4540-ACF4-4051308097D5}" type="slidenum">
              <a:rPr lang="pt-BR" smtClean="0"/>
              <a:t>‹nº›</a:t>
            </a:fld>
            <a:endParaRPr lang="pt-BR"/>
          </a:p>
        </p:txBody>
      </p:sp>
    </p:spTree>
    <p:extLst>
      <p:ext uri="{BB962C8B-B14F-4D97-AF65-F5344CB8AC3E}">
        <p14:creationId xmlns:p14="http://schemas.microsoft.com/office/powerpoint/2010/main" val="3516508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E844C-8BF7-486A-B9D2-FA901B8CE83B}" type="datetimeFigureOut">
              <a:rPr lang="pt-BR" smtClean="0"/>
              <a:t>09/05/2019</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EDAAF-660A-44F9-AEBF-42B11ABE7BBC}" type="slidenum">
              <a:rPr lang="pt-BR" smtClean="0"/>
              <a:t>‹nº›</a:t>
            </a:fld>
            <a:endParaRPr lang="pt-BR"/>
          </a:p>
        </p:txBody>
      </p:sp>
    </p:spTree>
    <p:extLst>
      <p:ext uri="{BB962C8B-B14F-4D97-AF65-F5344CB8AC3E}">
        <p14:creationId xmlns:p14="http://schemas.microsoft.com/office/powerpoint/2010/main" val="3357679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59EDAAF-660A-44F9-AEBF-42B11ABE7BBC}" type="slidenum">
              <a:rPr lang="pt-BR" smtClean="0"/>
              <a:t>22</a:t>
            </a:fld>
            <a:endParaRPr lang="pt-BR"/>
          </a:p>
        </p:txBody>
      </p:sp>
    </p:spTree>
    <p:extLst>
      <p:ext uri="{BB962C8B-B14F-4D97-AF65-F5344CB8AC3E}">
        <p14:creationId xmlns:p14="http://schemas.microsoft.com/office/powerpoint/2010/main" val="1409512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09/05/2019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8025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09/05/2019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495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09/05/2019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79114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09/05/2019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526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09/05/2019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8353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77C5135-C6EC-4FEB-97E1-E7A17BEAE96C}" type="datetimeFigureOut">
              <a:rPr lang="pt-BR" smtClean="0"/>
              <a:t>09/05/2019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7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77C5135-C6EC-4FEB-97E1-E7A17BEAE96C}" type="datetimeFigureOut">
              <a:rPr lang="pt-BR" smtClean="0"/>
              <a:t>09/05/2019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2220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77C5135-C6EC-4FEB-97E1-E7A17BEAE96C}" type="datetimeFigureOut">
              <a:rPr lang="pt-BR" smtClean="0"/>
              <a:t>09/05/2019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59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77C5135-C6EC-4FEB-97E1-E7A17BEAE96C}" type="datetimeFigureOut">
              <a:rPr lang="pt-BR" smtClean="0"/>
              <a:t>09/05/2019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28681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09/05/2019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489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09/05/2019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8176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C5135-C6EC-4FEB-97E1-E7A17BEAE96C}" type="datetimeFigureOut">
              <a:rPr lang="pt-BR" smtClean="0"/>
              <a:t>09/05/2019</a:t>
            </a:fld>
            <a:endParaRPr lang="pt-BR"/>
          </a:p>
        </p:txBody>
      </p:sp>
      <p:sp>
        <p:nvSpPr>
          <p:cNvPr id="5" name="Espaço Reservado para Rodapé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E68D5-6873-41D9-9B60-358195EC3482}" type="slidenum">
              <a:rPr lang="pt-BR" smtClean="0"/>
              <a:t>‹nº›</a:t>
            </a:fld>
            <a:endParaRPr lang="pt-BR"/>
          </a:p>
        </p:txBody>
      </p:sp>
      <p:pic>
        <p:nvPicPr>
          <p:cNvPr id="9" name="Picture 2" descr="C:\Users\gabriel.silva\Desktop\Template-49CNSA.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6512" y="-27384"/>
            <a:ext cx="9281121" cy="6943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ctrTitle" idx="4294967295"/>
          </p:nvPr>
        </p:nvSpPr>
        <p:spPr>
          <a:xfrm>
            <a:off x="321092" y="1701087"/>
            <a:ext cx="8501816" cy="2387600"/>
          </a:xfrm>
        </p:spPr>
        <p:txBody>
          <a:bodyPr anchor="ctr" anchorCtr="0">
            <a:normAutofit/>
          </a:bodyPr>
          <a:lstStyle/>
          <a:p>
            <a:r>
              <a:rPr lang="pt-BR" sz="3200" b="1" dirty="0"/>
              <a:t>EFEITOS DAS AÇÕES DE COMBATE E CONTROLE DE PERDAS NA RELAÇÃO ENTRE ÁGUA DISPONÍVEL E POPULAÇÃO ATENDIDA</a:t>
            </a:r>
          </a:p>
        </p:txBody>
      </p:sp>
      <p:sp>
        <p:nvSpPr>
          <p:cNvPr id="4" name="Subtítulo 2"/>
          <p:cNvSpPr>
            <a:spLocks noGrp="1"/>
          </p:cNvSpPr>
          <p:nvPr>
            <p:ph type="subTitle" idx="4294967295"/>
          </p:nvPr>
        </p:nvSpPr>
        <p:spPr>
          <a:xfrm>
            <a:off x="5004048" y="4509120"/>
            <a:ext cx="3888432" cy="1360025"/>
          </a:xfrm>
        </p:spPr>
        <p:txBody>
          <a:bodyPr>
            <a:normAutofit/>
          </a:bodyPr>
          <a:lstStyle/>
          <a:p>
            <a:pPr marL="0" indent="0">
              <a:buNone/>
            </a:pPr>
            <a:r>
              <a:rPr lang="pt-BR" sz="2400" b="1" dirty="0"/>
              <a:t>Thiago Garcia da Silva Santim</a:t>
            </a:r>
          </a:p>
          <a:p>
            <a:pPr marL="0" indent="0">
              <a:buNone/>
            </a:pPr>
            <a:r>
              <a:rPr lang="pt-BR" sz="2400" b="1" dirty="0"/>
              <a:t>Luiz Eduardo Mendes</a:t>
            </a:r>
          </a:p>
          <a:p>
            <a:pPr marL="0" indent="0">
              <a:buNone/>
            </a:pPr>
            <a:r>
              <a:rPr lang="pt-BR" sz="2400" b="1" dirty="0"/>
              <a:t>Olavo Costa de Castro Filho</a:t>
            </a:r>
            <a:endParaRPr lang="pt-BR" sz="2400" dirty="0"/>
          </a:p>
          <a:p>
            <a:pPr marL="0" indent="0">
              <a:buNone/>
            </a:pPr>
            <a:endParaRPr lang="pt-BR" sz="2400" b="1" dirty="0"/>
          </a:p>
          <a:p>
            <a:pPr algn="l"/>
            <a:endParaRPr lang="pt-BR" sz="2400" dirty="0"/>
          </a:p>
        </p:txBody>
      </p:sp>
      <p:pic>
        <p:nvPicPr>
          <p:cNvPr id="6" name="Picture 4" descr="LOGO_SAAE">
            <a:extLst>
              <a:ext uri="{FF2B5EF4-FFF2-40B4-BE49-F238E27FC236}">
                <a16:creationId xmlns:a16="http://schemas.microsoft.com/office/drawing/2014/main" id="{6F60E836-44EB-4C03-96BF-0F9CEE2BFB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080" y="356396"/>
            <a:ext cx="725256" cy="105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a:extLst>
              <a:ext uri="{FF2B5EF4-FFF2-40B4-BE49-F238E27FC236}">
                <a16:creationId xmlns:a16="http://schemas.microsoft.com/office/drawing/2014/main" id="{CA19ED8D-658C-4E26-A446-7F48EB0882F7}"/>
              </a:ext>
            </a:extLst>
          </p:cNvPr>
          <p:cNvPicPr>
            <a:picLocks noChangeAspect="1"/>
          </p:cNvPicPr>
          <p:nvPr/>
        </p:nvPicPr>
        <p:blipFill rotWithShape="1">
          <a:blip r:embed="rId3"/>
          <a:srcRect l="14827" t="10790" r="80711" b="78013"/>
          <a:stretch/>
        </p:blipFill>
        <p:spPr>
          <a:xfrm>
            <a:off x="7092280" y="335844"/>
            <a:ext cx="749117" cy="1056802"/>
          </a:xfrm>
          <a:prstGeom prst="rect">
            <a:avLst/>
          </a:prstGeom>
        </p:spPr>
      </p:pic>
    </p:spTree>
    <p:extLst>
      <p:ext uri="{BB962C8B-B14F-4D97-AF65-F5344CB8AC3E}">
        <p14:creationId xmlns:p14="http://schemas.microsoft.com/office/powerpoint/2010/main" val="1269571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7672B-8007-42E6-8A62-3C43F855DCD9}"/>
              </a:ext>
            </a:extLst>
          </p:cNvPr>
          <p:cNvSpPr>
            <a:spLocks noGrp="1"/>
          </p:cNvSpPr>
          <p:nvPr>
            <p:ph type="title"/>
          </p:nvPr>
        </p:nvSpPr>
        <p:spPr/>
        <p:txBody>
          <a:bodyPr/>
          <a:lstStyle/>
          <a:p>
            <a:r>
              <a:rPr lang="pt-BR" dirty="0"/>
              <a:t>MÉTODO</a:t>
            </a:r>
          </a:p>
        </p:txBody>
      </p:sp>
      <p:sp>
        <p:nvSpPr>
          <p:cNvPr id="3" name="Espaço Reservado para Conteúdo 2">
            <a:extLst>
              <a:ext uri="{FF2B5EF4-FFF2-40B4-BE49-F238E27FC236}">
                <a16:creationId xmlns:a16="http://schemas.microsoft.com/office/drawing/2014/main" id="{2ADC1DCC-40EA-4A40-8189-4215F44D6AC4}"/>
              </a:ext>
            </a:extLst>
          </p:cNvPr>
          <p:cNvSpPr>
            <a:spLocks noGrp="1"/>
          </p:cNvSpPr>
          <p:nvPr>
            <p:ph idx="1"/>
          </p:nvPr>
        </p:nvSpPr>
        <p:spPr>
          <a:xfrm>
            <a:off x="457200" y="3356992"/>
            <a:ext cx="8229600" cy="2769173"/>
          </a:xfrm>
        </p:spPr>
        <p:txBody>
          <a:bodyPr>
            <a:normAutofit/>
          </a:bodyPr>
          <a:lstStyle/>
          <a:p>
            <a:pPr algn="just">
              <a:lnSpc>
                <a:spcPct val="90000"/>
              </a:lnSpc>
            </a:pPr>
            <a:r>
              <a:rPr lang="pt-BR" sz="3000" dirty="0"/>
              <a:t>Com o consumo per capita anual calculado, foi elaborado o gráfico de acompanhamento anual versus a disponibilidade;</a:t>
            </a:r>
          </a:p>
          <a:p>
            <a:pPr algn="just">
              <a:lnSpc>
                <a:spcPct val="90000"/>
              </a:lnSpc>
            </a:pPr>
            <a:endParaRPr lang="pt-BR" sz="3000" dirty="0"/>
          </a:p>
          <a:p>
            <a:pPr lvl="1" algn="just"/>
            <a:endParaRPr lang="pt-BR" dirty="0"/>
          </a:p>
        </p:txBody>
      </p:sp>
      <p:pic>
        <p:nvPicPr>
          <p:cNvPr id="4" name="Imagem 3">
            <a:extLst>
              <a:ext uri="{FF2B5EF4-FFF2-40B4-BE49-F238E27FC236}">
                <a16:creationId xmlns:a16="http://schemas.microsoft.com/office/drawing/2014/main" id="{BFADA101-0169-4E61-B843-D8A3976FD520}"/>
              </a:ext>
            </a:extLst>
          </p:cNvPr>
          <p:cNvPicPr>
            <a:picLocks noChangeAspect="1"/>
          </p:cNvPicPr>
          <p:nvPr/>
        </p:nvPicPr>
        <p:blipFill rotWithShape="1">
          <a:blip r:embed="rId2"/>
          <a:srcRect l="18500" t="54202" r="16926" b="21987"/>
          <a:stretch/>
        </p:blipFill>
        <p:spPr>
          <a:xfrm>
            <a:off x="478903" y="1397054"/>
            <a:ext cx="8064481" cy="1671906"/>
          </a:xfrm>
          <a:prstGeom prst="rect">
            <a:avLst/>
          </a:prstGeom>
        </p:spPr>
      </p:pic>
    </p:spTree>
    <p:extLst>
      <p:ext uri="{BB962C8B-B14F-4D97-AF65-F5344CB8AC3E}">
        <p14:creationId xmlns:p14="http://schemas.microsoft.com/office/powerpoint/2010/main" val="214394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7672B-8007-42E6-8A62-3C43F855DCD9}"/>
              </a:ext>
            </a:extLst>
          </p:cNvPr>
          <p:cNvSpPr>
            <a:spLocks noGrp="1"/>
          </p:cNvSpPr>
          <p:nvPr>
            <p:ph type="title"/>
          </p:nvPr>
        </p:nvSpPr>
        <p:spPr/>
        <p:txBody>
          <a:bodyPr/>
          <a:lstStyle/>
          <a:p>
            <a:r>
              <a:rPr lang="pt-BR" dirty="0"/>
              <a:t>MÉTODO</a:t>
            </a:r>
          </a:p>
        </p:txBody>
      </p:sp>
      <p:sp>
        <p:nvSpPr>
          <p:cNvPr id="3" name="Espaço Reservado para Conteúdo 2">
            <a:extLst>
              <a:ext uri="{FF2B5EF4-FFF2-40B4-BE49-F238E27FC236}">
                <a16:creationId xmlns:a16="http://schemas.microsoft.com/office/drawing/2014/main" id="{2ADC1DCC-40EA-4A40-8189-4215F44D6AC4}"/>
              </a:ext>
            </a:extLst>
          </p:cNvPr>
          <p:cNvSpPr>
            <a:spLocks noGrp="1"/>
          </p:cNvSpPr>
          <p:nvPr>
            <p:ph idx="1"/>
          </p:nvPr>
        </p:nvSpPr>
        <p:spPr>
          <a:xfrm>
            <a:off x="457200" y="1417638"/>
            <a:ext cx="8229600" cy="2731441"/>
          </a:xfrm>
        </p:spPr>
        <p:txBody>
          <a:bodyPr>
            <a:normAutofit/>
          </a:bodyPr>
          <a:lstStyle/>
          <a:p>
            <a:pPr lvl="0" algn="just"/>
            <a:r>
              <a:rPr lang="pt-BR" sz="2400" dirty="0"/>
              <a:t>Por fim, foi proposto um indicador adimensional comparativo, denominado IC – índice de consumo, que é o quociente entre o per capita total que considera as perdas de água, dividido pelo per capita previsto por SAAE (2012) no PDSA – Plano Diretor de Saneamento Ambiental, conforme exposto pela Equação 02.</a:t>
            </a:r>
          </a:p>
          <a:p>
            <a:pPr lvl="1" algn="just"/>
            <a:endParaRPr lang="pt-BR" sz="2400" dirty="0"/>
          </a:p>
        </p:txBody>
      </p:sp>
      <p:pic>
        <p:nvPicPr>
          <p:cNvPr id="4" name="Imagem 3">
            <a:extLst>
              <a:ext uri="{FF2B5EF4-FFF2-40B4-BE49-F238E27FC236}">
                <a16:creationId xmlns:a16="http://schemas.microsoft.com/office/drawing/2014/main" id="{95A851D3-5B6E-4C85-BD7C-720754E67D5B}"/>
              </a:ext>
            </a:extLst>
          </p:cNvPr>
          <p:cNvPicPr>
            <a:picLocks noChangeAspect="1"/>
          </p:cNvPicPr>
          <p:nvPr/>
        </p:nvPicPr>
        <p:blipFill rotWithShape="1">
          <a:blip r:embed="rId2"/>
          <a:srcRect l="17713" t="46870" r="17713" b="28989"/>
          <a:stretch/>
        </p:blipFill>
        <p:spPr>
          <a:xfrm>
            <a:off x="683568" y="3861048"/>
            <a:ext cx="8003232" cy="1682155"/>
          </a:xfrm>
          <a:prstGeom prst="rect">
            <a:avLst/>
          </a:prstGeom>
        </p:spPr>
      </p:pic>
    </p:spTree>
    <p:extLst>
      <p:ext uri="{BB962C8B-B14F-4D97-AF65-F5344CB8AC3E}">
        <p14:creationId xmlns:p14="http://schemas.microsoft.com/office/powerpoint/2010/main" val="283786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7672B-8007-42E6-8A62-3C43F855DCD9}"/>
              </a:ext>
            </a:extLst>
          </p:cNvPr>
          <p:cNvSpPr>
            <a:spLocks noGrp="1"/>
          </p:cNvSpPr>
          <p:nvPr>
            <p:ph type="title"/>
          </p:nvPr>
        </p:nvSpPr>
        <p:spPr/>
        <p:txBody>
          <a:bodyPr/>
          <a:lstStyle/>
          <a:p>
            <a:r>
              <a:rPr lang="pt-BR" dirty="0"/>
              <a:t>MÉTODO</a:t>
            </a:r>
          </a:p>
        </p:txBody>
      </p:sp>
      <p:sp>
        <p:nvSpPr>
          <p:cNvPr id="3" name="Espaço Reservado para Conteúdo 2">
            <a:extLst>
              <a:ext uri="{FF2B5EF4-FFF2-40B4-BE49-F238E27FC236}">
                <a16:creationId xmlns:a16="http://schemas.microsoft.com/office/drawing/2014/main" id="{2ADC1DCC-40EA-4A40-8189-4215F44D6AC4}"/>
              </a:ext>
            </a:extLst>
          </p:cNvPr>
          <p:cNvSpPr>
            <a:spLocks noGrp="1"/>
          </p:cNvSpPr>
          <p:nvPr>
            <p:ph idx="1"/>
          </p:nvPr>
        </p:nvSpPr>
        <p:spPr>
          <a:xfrm>
            <a:off x="439082" y="2282483"/>
            <a:ext cx="8229600" cy="1512168"/>
          </a:xfrm>
        </p:spPr>
        <p:txBody>
          <a:bodyPr>
            <a:normAutofit/>
          </a:bodyPr>
          <a:lstStyle/>
          <a:p>
            <a:pPr lvl="0" algn="just"/>
            <a:r>
              <a:rPr lang="pt-BR" sz="2400" dirty="0"/>
              <a:t>Quanto mais próximo de 1,00 for o valor de IC, mais próximo do consumo per capita previsto pelo PDSA (180 litros/</a:t>
            </a:r>
            <a:r>
              <a:rPr lang="pt-BR" sz="2400" dirty="0" err="1"/>
              <a:t>hab</a:t>
            </a:r>
            <a:r>
              <a:rPr lang="pt-BR" sz="2400" dirty="0"/>
              <a:t>/dia) está o consumo real.</a:t>
            </a:r>
          </a:p>
          <a:p>
            <a:pPr lvl="1" algn="just"/>
            <a:endParaRPr lang="pt-BR" sz="2400" dirty="0"/>
          </a:p>
        </p:txBody>
      </p:sp>
    </p:spTree>
    <p:extLst>
      <p:ext uri="{BB962C8B-B14F-4D97-AF65-F5344CB8AC3E}">
        <p14:creationId xmlns:p14="http://schemas.microsoft.com/office/powerpoint/2010/main" val="88609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7672B-8007-42E6-8A62-3C43F855DCD9}"/>
              </a:ext>
            </a:extLst>
          </p:cNvPr>
          <p:cNvSpPr>
            <a:spLocks noGrp="1"/>
          </p:cNvSpPr>
          <p:nvPr>
            <p:ph type="title"/>
          </p:nvPr>
        </p:nvSpPr>
        <p:spPr/>
        <p:txBody>
          <a:bodyPr/>
          <a:lstStyle/>
          <a:p>
            <a:r>
              <a:rPr lang="pt-BR" dirty="0"/>
              <a:t>RESULTADO</a:t>
            </a:r>
          </a:p>
        </p:txBody>
      </p:sp>
      <p:sp>
        <p:nvSpPr>
          <p:cNvPr id="3" name="Espaço Reservado para Conteúdo 2">
            <a:extLst>
              <a:ext uri="{FF2B5EF4-FFF2-40B4-BE49-F238E27FC236}">
                <a16:creationId xmlns:a16="http://schemas.microsoft.com/office/drawing/2014/main" id="{2ADC1DCC-40EA-4A40-8189-4215F44D6AC4}"/>
              </a:ext>
            </a:extLst>
          </p:cNvPr>
          <p:cNvSpPr>
            <a:spLocks noGrp="1"/>
          </p:cNvSpPr>
          <p:nvPr>
            <p:ph idx="1"/>
          </p:nvPr>
        </p:nvSpPr>
        <p:spPr>
          <a:xfrm>
            <a:off x="457200" y="1417639"/>
            <a:ext cx="8229600" cy="571202"/>
          </a:xfrm>
        </p:spPr>
        <p:txBody>
          <a:bodyPr>
            <a:normAutofit lnSpcReduction="10000"/>
          </a:bodyPr>
          <a:lstStyle/>
          <a:p>
            <a:pPr marL="0" indent="0">
              <a:buNone/>
            </a:pPr>
            <a:r>
              <a:rPr lang="pt-BR" b="1" dirty="0"/>
              <a:t>Gráfico 01 - população X disponibilidade X ano</a:t>
            </a:r>
            <a:endParaRPr lang="pt-BR" dirty="0"/>
          </a:p>
          <a:p>
            <a:pPr lvl="1" algn="just"/>
            <a:endParaRPr lang="pt-BR" dirty="0"/>
          </a:p>
        </p:txBody>
      </p:sp>
      <p:pic>
        <p:nvPicPr>
          <p:cNvPr id="1026" name="Imagem 1">
            <a:extLst>
              <a:ext uri="{FF2B5EF4-FFF2-40B4-BE49-F238E27FC236}">
                <a16:creationId xmlns:a16="http://schemas.microsoft.com/office/drawing/2014/main" id="{C0369259-2C70-41C9-9F4B-12DC8D10D1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13" t="21397" r="28352" b="16617"/>
          <a:stretch>
            <a:fillRect/>
          </a:stretch>
        </p:blipFill>
        <p:spPr bwMode="auto">
          <a:xfrm>
            <a:off x="5296" y="1897062"/>
            <a:ext cx="9175216" cy="485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5658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7672B-8007-42E6-8A62-3C43F855DCD9}"/>
              </a:ext>
            </a:extLst>
          </p:cNvPr>
          <p:cNvSpPr>
            <a:spLocks noGrp="1"/>
          </p:cNvSpPr>
          <p:nvPr>
            <p:ph type="title"/>
          </p:nvPr>
        </p:nvSpPr>
        <p:spPr/>
        <p:txBody>
          <a:bodyPr/>
          <a:lstStyle/>
          <a:p>
            <a:r>
              <a:rPr lang="pt-BR" dirty="0"/>
              <a:t>RESULTADO</a:t>
            </a:r>
          </a:p>
        </p:txBody>
      </p:sp>
      <p:sp>
        <p:nvSpPr>
          <p:cNvPr id="3" name="Espaço Reservado para Conteúdo 2">
            <a:extLst>
              <a:ext uri="{FF2B5EF4-FFF2-40B4-BE49-F238E27FC236}">
                <a16:creationId xmlns:a16="http://schemas.microsoft.com/office/drawing/2014/main" id="{2ADC1DCC-40EA-4A40-8189-4215F44D6AC4}"/>
              </a:ext>
            </a:extLst>
          </p:cNvPr>
          <p:cNvSpPr>
            <a:spLocks noGrp="1"/>
          </p:cNvSpPr>
          <p:nvPr>
            <p:ph idx="1"/>
          </p:nvPr>
        </p:nvSpPr>
        <p:spPr>
          <a:xfrm>
            <a:off x="457200" y="1417639"/>
            <a:ext cx="8229600" cy="571202"/>
          </a:xfrm>
        </p:spPr>
        <p:txBody>
          <a:bodyPr>
            <a:normAutofit fontScale="70000" lnSpcReduction="20000"/>
          </a:bodyPr>
          <a:lstStyle/>
          <a:p>
            <a:r>
              <a:rPr lang="pt-BR" b="1" dirty="0"/>
              <a:t>Gráfico 02 – consumo per capita total X disponibilidade X ano</a:t>
            </a:r>
            <a:endParaRPr lang="pt-BR" dirty="0"/>
          </a:p>
        </p:txBody>
      </p:sp>
      <p:pic>
        <p:nvPicPr>
          <p:cNvPr id="2050" name="Imagem 1">
            <a:extLst>
              <a:ext uri="{FF2B5EF4-FFF2-40B4-BE49-F238E27FC236}">
                <a16:creationId xmlns:a16="http://schemas.microsoft.com/office/drawing/2014/main" id="{301BD4FB-4911-4B0C-939E-447843BBF0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809" t="19058" r="27623" b="10876"/>
          <a:stretch>
            <a:fillRect/>
          </a:stretch>
        </p:blipFill>
        <p:spPr bwMode="auto">
          <a:xfrm>
            <a:off x="0" y="1691481"/>
            <a:ext cx="9144000" cy="514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4260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7672B-8007-42E6-8A62-3C43F855DCD9}"/>
              </a:ext>
            </a:extLst>
          </p:cNvPr>
          <p:cNvSpPr>
            <a:spLocks noGrp="1"/>
          </p:cNvSpPr>
          <p:nvPr>
            <p:ph type="title"/>
          </p:nvPr>
        </p:nvSpPr>
        <p:spPr/>
        <p:txBody>
          <a:bodyPr/>
          <a:lstStyle/>
          <a:p>
            <a:r>
              <a:rPr lang="pt-BR" dirty="0"/>
              <a:t>DISCUSSÃO</a:t>
            </a:r>
          </a:p>
        </p:txBody>
      </p:sp>
      <p:sp>
        <p:nvSpPr>
          <p:cNvPr id="3" name="Espaço Reservado para Conteúdo 2">
            <a:extLst>
              <a:ext uri="{FF2B5EF4-FFF2-40B4-BE49-F238E27FC236}">
                <a16:creationId xmlns:a16="http://schemas.microsoft.com/office/drawing/2014/main" id="{2ADC1DCC-40EA-4A40-8189-4215F44D6AC4}"/>
              </a:ext>
            </a:extLst>
          </p:cNvPr>
          <p:cNvSpPr>
            <a:spLocks noGrp="1"/>
          </p:cNvSpPr>
          <p:nvPr>
            <p:ph idx="1"/>
          </p:nvPr>
        </p:nvSpPr>
        <p:spPr>
          <a:xfrm>
            <a:off x="433362" y="2060848"/>
            <a:ext cx="8229600" cy="2155377"/>
          </a:xfrm>
        </p:spPr>
        <p:txBody>
          <a:bodyPr>
            <a:normAutofit/>
          </a:bodyPr>
          <a:lstStyle/>
          <a:p>
            <a:pPr algn="just"/>
            <a:r>
              <a:rPr lang="pt-BR" sz="2400" dirty="0"/>
              <a:t>Enquanto a população cresceu a uma taxa média anual de 2,53% ao ano, o consumo per capita total cresceu a uma taxa média anual de 3,67%;</a:t>
            </a:r>
          </a:p>
          <a:p>
            <a:pPr algn="just"/>
            <a:r>
              <a:rPr lang="pt-BR" sz="2400" dirty="0"/>
              <a:t>Enquanto que o fornecimento teve um incremento médio anual da ordem de 6,31%;</a:t>
            </a:r>
          </a:p>
          <a:p>
            <a:pPr lvl="1" algn="just"/>
            <a:endParaRPr lang="pt-BR" sz="2400" dirty="0"/>
          </a:p>
        </p:txBody>
      </p:sp>
    </p:spTree>
    <p:extLst>
      <p:ext uri="{BB962C8B-B14F-4D97-AF65-F5344CB8AC3E}">
        <p14:creationId xmlns:p14="http://schemas.microsoft.com/office/powerpoint/2010/main" val="3150290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7672B-8007-42E6-8A62-3C43F855DCD9}"/>
              </a:ext>
            </a:extLst>
          </p:cNvPr>
          <p:cNvSpPr>
            <a:spLocks noGrp="1"/>
          </p:cNvSpPr>
          <p:nvPr>
            <p:ph type="title"/>
          </p:nvPr>
        </p:nvSpPr>
        <p:spPr/>
        <p:txBody>
          <a:bodyPr/>
          <a:lstStyle/>
          <a:p>
            <a:r>
              <a:rPr lang="pt-BR" dirty="0"/>
              <a:t>DISCUSSÃO</a:t>
            </a:r>
          </a:p>
        </p:txBody>
      </p:sp>
      <p:sp>
        <p:nvSpPr>
          <p:cNvPr id="3" name="Espaço Reservado para Conteúdo 2">
            <a:extLst>
              <a:ext uri="{FF2B5EF4-FFF2-40B4-BE49-F238E27FC236}">
                <a16:creationId xmlns:a16="http://schemas.microsoft.com/office/drawing/2014/main" id="{2ADC1DCC-40EA-4A40-8189-4215F44D6AC4}"/>
              </a:ext>
            </a:extLst>
          </p:cNvPr>
          <p:cNvSpPr>
            <a:spLocks noGrp="1"/>
          </p:cNvSpPr>
          <p:nvPr>
            <p:ph idx="1"/>
          </p:nvPr>
        </p:nvSpPr>
        <p:spPr>
          <a:xfrm>
            <a:off x="457200" y="1955267"/>
            <a:ext cx="8229600" cy="2947465"/>
          </a:xfrm>
        </p:spPr>
        <p:txBody>
          <a:bodyPr>
            <a:normAutofit/>
          </a:bodyPr>
          <a:lstStyle/>
          <a:p>
            <a:pPr algn="just"/>
            <a:r>
              <a:rPr lang="pt-BR" sz="2400" dirty="0"/>
              <a:t>Por meio dos Gráficos 1 e 2 foi possível destacar alguns pontos para análise:</a:t>
            </a:r>
          </a:p>
          <a:p>
            <a:pPr lvl="1" algn="just"/>
            <a:r>
              <a:rPr lang="pt-BR" sz="2400" dirty="0"/>
              <a:t>2000 a 2011 – período em que o índice IC aumentou e o consumo per capita total atingiu cerca de 292,94 l/</a:t>
            </a:r>
            <a:r>
              <a:rPr lang="pt-BR" sz="2400" dirty="0" err="1"/>
              <a:t>hab</a:t>
            </a:r>
            <a:r>
              <a:rPr lang="pt-BR" sz="2400" dirty="0"/>
              <a:t>/dia no ano de 2008, ano no qual as ações do programa de perdas do SAAE começaram a ser implantadas, conforme exposto por COSTA &amp; TAMAI (2007);</a:t>
            </a:r>
          </a:p>
          <a:p>
            <a:pPr lvl="1" algn="just"/>
            <a:endParaRPr lang="pt-BR" sz="2400" dirty="0"/>
          </a:p>
        </p:txBody>
      </p:sp>
    </p:spTree>
    <p:extLst>
      <p:ext uri="{BB962C8B-B14F-4D97-AF65-F5344CB8AC3E}">
        <p14:creationId xmlns:p14="http://schemas.microsoft.com/office/powerpoint/2010/main" val="20825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7672B-8007-42E6-8A62-3C43F855DCD9}"/>
              </a:ext>
            </a:extLst>
          </p:cNvPr>
          <p:cNvSpPr>
            <a:spLocks noGrp="1"/>
          </p:cNvSpPr>
          <p:nvPr>
            <p:ph type="title"/>
          </p:nvPr>
        </p:nvSpPr>
        <p:spPr/>
        <p:txBody>
          <a:bodyPr/>
          <a:lstStyle/>
          <a:p>
            <a:r>
              <a:rPr lang="pt-BR" dirty="0"/>
              <a:t>DISCUSSÃO</a:t>
            </a:r>
          </a:p>
        </p:txBody>
      </p:sp>
      <p:sp>
        <p:nvSpPr>
          <p:cNvPr id="3" name="Espaço Reservado para Conteúdo 2">
            <a:extLst>
              <a:ext uri="{FF2B5EF4-FFF2-40B4-BE49-F238E27FC236}">
                <a16:creationId xmlns:a16="http://schemas.microsoft.com/office/drawing/2014/main" id="{2ADC1DCC-40EA-4A40-8189-4215F44D6AC4}"/>
              </a:ext>
            </a:extLst>
          </p:cNvPr>
          <p:cNvSpPr>
            <a:spLocks noGrp="1"/>
          </p:cNvSpPr>
          <p:nvPr>
            <p:ph idx="1"/>
          </p:nvPr>
        </p:nvSpPr>
        <p:spPr>
          <a:xfrm>
            <a:off x="437906" y="1235187"/>
            <a:ext cx="8229600" cy="4387626"/>
          </a:xfrm>
        </p:spPr>
        <p:txBody>
          <a:bodyPr>
            <a:normAutofit fontScale="85000" lnSpcReduction="10000"/>
          </a:bodyPr>
          <a:lstStyle/>
          <a:p>
            <a:pPr lvl="1" algn="just"/>
            <a:r>
              <a:rPr lang="pt-BR" dirty="0"/>
              <a:t>2000 a 2011 – Foi o período em que a maior parte das ações de combate e controle de perdas foram implantadas:</a:t>
            </a:r>
          </a:p>
          <a:p>
            <a:pPr lvl="2" algn="just"/>
            <a:r>
              <a:rPr lang="pt-BR" dirty="0"/>
              <a:t>Setorização do sistema de abastecimento em 92 (noventa e dois) distritos de medição e controle;</a:t>
            </a:r>
          </a:p>
          <a:p>
            <a:pPr lvl="2" algn="just"/>
            <a:r>
              <a:rPr lang="pt-BR" dirty="0"/>
              <a:t>Aquisição e implantação de </a:t>
            </a:r>
            <a:r>
              <a:rPr lang="pt-BR" dirty="0" err="1"/>
              <a:t>macromedidores</a:t>
            </a:r>
            <a:r>
              <a:rPr lang="pt-BR" dirty="0"/>
              <a:t>;</a:t>
            </a:r>
          </a:p>
          <a:p>
            <a:pPr lvl="2" algn="just"/>
            <a:r>
              <a:rPr lang="pt-BR" dirty="0"/>
              <a:t>Aquisição e implantação de equipamentos de telemetria/telecomando;</a:t>
            </a:r>
          </a:p>
          <a:p>
            <a:pPr lvl="2" algn="just"/>
            <a:r>
              <a:rPr lang="pt-BR" dirty="0"/>
              <a:t>Aquisição e implantação de inversores de frequência nas estações de bombeamento;</a:t>
            </a:r>
          </a:p>
          <a:p>
            <a:pPr lvl="2" algn="just"/>
            <a:r>
              <a:rPr lang="pt-BR" dirty="0"/>
              <a:t>Aquisição e implantação de válvulas redutoras de pressão - </a:t>
            </a:r>
            <a:r>
              <a:rPr lang="pt-BR" dirty="0" err="1"/>
              <a:t>VRPs</a:t>
            </a:r>
            <a:r>
              <a:rPr lang="pt-BR" dirty="0"/>
              <a:t>;</a:t>
            </a:r>
          </a:p>
          <a:p>
            <a:pPr lvl="2" algn="just"/>
            <a:r>
              <a:rPr lang="pt-BR" dirty="0"/>
              <a:t>Calibrar periodicamente e manter as manutenções preventivas dos </a:t>
            </a:r>
            <a:r>
              <a:rPr lang="pt-BR" dirty="0" err="1"/>
              <a:t>macromedidores</a:t>
            </a:r>
            <a:r>
              <a:rPr lang="pt-BR" dirty="0"/>
              <a:t>;</a:t>
            </a:r>
          </a:p>
          <a:p>
            <a:pPr lvl="2" algn="just"/>
            <a:endParaRPr lang="pt-BR" dirty="0"/>
          </a:p>
          <a:p>
            <a:pPr lvl="1" algn="just"/>
            <a:endParaRPr lang="pt-BR" dirty="0"/>
          </a:p>
        </p:txBody>
      </p:sp>
    </p:spTree>
    <p:extLst>
      <p:ext uri="{BB962C8B-B14F-4D97-AF65-F5344CB8AC3E}">
        <p14:creationId xmlns:p14="http://schemas.microsoft.com/office/powerpoint/2010/main" val="3051633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7672B-8007-42E6-8A62-3C43F855DCD9}"/>
              </a:ext>
            </a:extLst>
          </p:cNvPr>
          <p:cNvSpPr>
            <a:spLocks noGrp="1"/>
          </p:cNvSpPr>
          <p:nvPr>
            <p:ph type="title"/>
          </p:nvPr>
        </p:nvSpPr>
        <p:spPr/>
        <p:txBody>
          <a:bodyPr/>
          <a:lstStyle/>
          <a:p>
            <a:r>
              <a:rPr lang="pt-BR" dirty="0"/>
              <a:t>DISCUSSÃO</a:t>
            </a:r>
          </a:p>
        </p:txBody>
      </p:sp>
      <p:sp>
        <p:nvSpPr>
          <p:cNvPr id="3" name="Espaço Reservado para Conteúdo 2">
            <a:extLst>
              <a:ext uri="{FF2B5EF4-FFF2-40B4-BE49-F238E27FC236}">
                <a16:creationId xmlns:a16="http://schemas.microsoft.com/office/drawing/2014/main" id="{2ADC1DCC-40EA-4A40-8189-4215F44D6AC4}"/>
              </a:ext>
            </a:extLst>
          </p:cNvPr>
          <p:cNvSpPr>
            <a:spLocks noGrp="1"/>
          </p:cNvSpPr>
          <p:nvPr>
            <p:ph idx="1"/>
          </p:nvPr>
        </p:nvSpPr>
        <p:spPr>
          <a:xfrm>
            <a:off x="457200" y="1196752"/>
            <a:ext cx="8229600" cy="4680519"/>
          </a:xfrm>
        </p:spPr>
        <p:txBody>
          <a:bodyPr>
            <a:normAutofit fontScale="85000" lnSpcReduction="10000"/>
          </a:bodyPr>
          <a:lstStyle/>
          <a:p>
            <a:pPr lvl="2" algn="just"/>
            <a:r>
              <a:rPr lang="pt-BR" dirty="0"/>
              <a:t>Manutenção das calibrações preventivas e emergenciais nas </a:t>
            </a:r>
            <a:r>
              <a:rPr lang="pt-BR" dirty="0" err="1"/>
              <a:t>VRPs</a:t>
            </a:r>
            <a:r>
              <a:rPr lang="pt-BR" dirty="0"/>
              <a:t>;</a:t>
            </a:r>
          </a:p>
          <a:p>
            <a:pPr lvl="2" algn="just"/>
            <a:r>
              <a:rPr lang="pt-BR" dirty="0"/>
              <a:t>Implantação da pesquisa de vazamentos preventiva através da análise da vazão mínima noturna;</a:t>
            </a:r>
          </a:p>
          <a:p>
            <a:pPr lvl="2" algn="just"/>
            <a:r>
              <a:rPr lang="pt-BR" dirty="0"/>
              <a:t>Implantar e acompanhar os indicadores de perdas no SACP - Sistema de Apoio ao Controle de Perdas inserido no SIG;</a:t>
            </a:r>
          </a:p>
          <a:p>
            <a:pPr lvl="2" algn="just"/>
            <a:r>
              <a:rPr lang="pt-BR" dirty="0"/>
              <a:t>Consolidar e disponibilizar as informações dos cadastros técnicos de redes e do cadastro comercial para a realização de simulações no ambiente SIG;</a:t>
            </a:r>
          </a:p>
          <a:p>
            <a:pPr lvl="2" algn="just"/>
            <a:r>
              <a:rPr lang="pt-BR" dirty="0"/>
              <a:t>Apresentar as demandas do plano de redução de perdas físicas no SIG;</a:t>
            </a:r>
          </a:p>
          <a:p>
            <a:pPr lvl="2" algn="just"/>
            <a:r>
              <a:rPr lang="pt-BR" dirty="0"/>
              <a:t>Estruturação de metodologia de acompanhamento e análise crítica dos indicadores de perdas;</a:t>
            </a:r>
          </a:p>
          <a:p>
            <a:pPr lvl="2" algn="just"/>
            <a:r>
              <a:rPr lang="pt-BR" dirty="0"/>
              <a:t>Troca de ramais ou redes com base nos resultados observados na pesquisa de vazamentos preventiva;</a:t>
            </a:r>
          </a:p>
          <a:p>
            <a:pPr lvl="2" algn="just"/>
            <a:r>
              <a:rPr lang="pt-BR" dirty="0"/>
              <a:t>Implantação de </a:t>
            </a:r>
            <a:r>
              <a:rPr lang="pt-BR" dirty="0" err="1"/>
              <a:t>macromedidores</a:t>
            </a:r>
            <a:r>
              <a:rPr lang="pt-BR" dirty="0"/>
              <a:t> em núcleos habitacionais;</a:t>
            </a:r>
          </a:p>
          <a:p>
            <a:pPr lvl="2" algn="just"/>
            <a:endParaRPr lang="pt-BR" dirty="0"/>
          </a:p>
          <a:p>
            <a:pPr lvl="1" algn="just"/>
            <a:endParaRPr lang="pt-BR" dirty="0"/>
          </a:p>
        </p:txBody>
      </p:sp>
    </p:spTree>
    <p:extLst>
      <p:ext uri="{BB962C8B-B14F-4D97-AF65-F5344CB8AC3E}">
        <p14:creationId xmlns:p14="http://schemas.microsoft.com/office/powerpoint/2010/main" val="3763754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7672B-8007-42E6-8A62-3C43F855DCD9}"/>
              </a:ext>
            </a:extLst>
          </p:cNvPr>
          <p:cNvSpPr>
            <a:spLocks noGrp="1"/>
          </p:cNvSpPr>
          <p:nvPr>
            <p:ph type="title"/>
          </p:nvPr>
        </p:nvSpPr>
        <p:spPr/>
        <p:txBody>
          <a:bodyPr/>
          <a:lstStyle/>
          <a:p>
            <a:r>
              <a:rPr lang="pt-BR" dirty="0"/>
              <a:t>DISCUSSÃO</a:t>
            </a:r>
          </a:p>
        </p:txBody>
      </p:sp>
      <p:sp>
        <p:nvSpPr>
          <p:cNvPr id="3" name="Espaço Reservado para Conteúdo 2">
            <a:extLst>
              <a:ext uri="{FF2B5EF4-FFF2-40B4-BE49-F238E27FC236}">
                <a16:creationId xmlns:a16="http://schemas.microsoft.com/office/drawing/2014/main" id="{2ADC1DCC-40EA-4A40-8189-4215F44D6AC4}"/>
              </a:ext>
            </a:extLst>
          </p:cNvPr>
          <p:cNvSpPr>
            <a:spLocks noGrp="1"/>
          </p:cNvSpPr>
          <p:nvPr>
            <p:ph idx="1"/>
          </p:nvPr>
        </p:nvSpPr>
        <p:spPr>
          <a:xfrm>
            <a:off x="457200" y="1417639"/>
            <a:ext cx="8229600" cy="4243609"/>
          </a:xfrm>
        </p:spPr>
        <p:txBody>
          <a:bodyPr>
            <a:normAutofit fontScale="85000" lnSpcReduction="10000"/>
          </a:bodyPr>
          <a:lstStyle/>
          <a:p>
            <a:pPr lvl="2" algn="just"/>
            <a:r>
              <a:rPr lang="pt-BR" dirty="0"/>
              <a:t>Adequar o funcionamento das estações elevatórias para reduzir as cargas de pressão durante os períodos em que a demanda era reduzida;</a:t>
            </a:r>
          </a:p>
          <a:p>
            <a:pPr lvl="2" algn="just"/>
            <a:r>
              <a:rPr lang="pt-BR" dirty="0"/>
              <a:t>Controle de pressões no sistema de abastecimento;</a:t>
            </a:r>
          </a:p>
          <a:p>
            <a:pPr lvl="2" algn="just"/>
            <a:r>
              <a:rPr lang="pt-BR" dirty="0"/>
              <a:t>Estruturar o CCO - Centro de Controle Operacional para o controle e gestão das pressões no sistema de abastecimento;</a:t>
            </a:r>
          </a:p>
          <a:p>
            <a:pPr lvl="2" algn="just"/>
            <a:r>
              <a:rPr lang="pt-BR" dirty="0"/>
              <a:t>Revisão e relocação dos centros operacionais para equalizar as demandas de serviços e reduzir o tempo de atendimento para reparo de vazamentos;</a:t>
            </a:r>
          </a:p>
          <a:p>
            <a:pPr lvl="2" algn="just"/>
            <a:r>
              <a:rPr lang="pt-BR" dirty="0"/>
              <a:t>Montar uma estrutura no departamento para apoio/análise gerencial das perdas no sistema de abastecimento de Guarulhos e apoio na especificação de equipamentos, materiais, serviços e treinamentos necessários à manutenção dos resultados alcançados.</a:t>
            </a:r>
          </a:p>
          <a:p>
            <a:pPr lvl="2" algn="just"/>
            <a:endParaRPr lang="pt-BR" dirty="0"/>
          </a:p>
          <a:p>
            <a:pPr lvl="1" algn="just"/>
            <a:endParaRPr lang="pt-BR" dirty="0"/>
          </a:p>
        </p:txBody>
      </p:sp>
    </p:spTree>
    <p:extLst>
      <p:ext uri="{BB962C8B-B14F-4D97-AF65-F5344CB8AC3E}">
        <p14:creationId xmlns:p14="http://schemas.microsoft.com/office/powerpoint/2010/main" val="3607658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7672B-8007-42E6-8A62-3C43F855DCD9}"/>
              </a:ext>
            </a:extLst>
          </p:cNvPr>
          <p:cNvSpPr>
            <a:spLocks noGrp="1"/>
          </p:cNvSpPr>
          <p:nvPr>
            <p:ph type="title"/>
          </p:nvPr>
        </p:nvSpPr>
        <p:spPr/>
        <p:txBody>
          <a:bodyPr/>
          <a:lstStyle/>
          <a:p>
            <a:r>
              <a:rPr lang="pt-BR" dirty="0"/>
              <a:t>INTRODUÇÃO</a:t>
            </a:r>
          </a:p>
        </p:txBody>
      </p:sp>
      <p:sp>
        <p:nvSpPr>
          <p:cNvPr id="3" name="Espaço Reservado para Conteúdo 2">
            <a:extLst>
              <a:ext uri="{FF2B5EF4-FFF2-40B4-BE49-F238E27FC236}">
                <a16:creationId xmlns:a16="http://schemas.microsoft.com/office/drawing/2014/main" id="{2ADC1DCC-40EA-4A40-8189-4215F44D6AC4}"/>
              </a:ext>
            </a:extLst>
          </p:cNvPr>
          <p:cNvSpPr>
            <a:spLocks noGrp="1"/>
          </p:cNvSpPr>
          <p:nvPr>
            <p:ph idx="1"/>
          </p:nvPr>
        </p:nvSpPr>
        <p:spPr>
          <a:xfrm>
            <a:off x="323528" y="1916832"/>
            <a:ext cx="8229600" cy="2736304"/>
          </a:xfrm>
        </p:spPr>
        <p:txBody>
          <a:bodyPr>
            <a:normAutofit/>
          </a:bodyPr>
          <a:lstStyle/>
          <a:p>
            <a:pPr algn="just"/>
            <a:r>
              <a:rPr lang="pt-BR" sz="2400" dirty="0"/>
              <a:t>O crescimento populacional é uma variável a qual tem atrelada a si o aumento natural da demanda por água;</a:t>
            </a:r>
          </a:p>
          <a:p>
            <a:pPr algn="just"/>
            <a:r>
              <a:rPr lang="pt-BR" sz="2400" dirty="0"/>
              <a:t>As ações de combate e controle de perdas possibilitam:</a:t>
            </a:r>
          </a:p>
          <a:p>
            <a:pPr lvl="1" algn="just"/>
            <a:r>
              <a:rPr lang="pt-BR" sz="2400" dirty="0"/>
              <a:t>Aumento no volume de água disponível para o abastecimento;</a:t>
            </a:r>
          </a:p>
          <a:p>
            <a:pPr lvl="1" algn="just"/>
            <a:r>
              <a:rPr lang="pt-BR" sz="2400" dirty="0"/>
              <a:t>Redução da demanda por novas captações</a:t>
            </a:r>
          </a:p>
        </p:txBody>
      </p:sp>
    </p:spTree>
    <p:extLst>
      <p:ext uri="{BB962C8B-B14F-4D97-AF65-F5344CB8AC3E}">
        <p14:creationId xmlns:p14="http://schemas.microsoft.com/office/powerpoint/2010/main" val="818549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7672B-8007-42E6-8A62-3C43F855DCD9}"/>
              </a:ext>
            </a:extLst>
          </p:cNvPr>
          <p:cNvSpPr>
            <a:spLocks noGrp="1"/>
          </p:cNvSpPr>
          <p:nvPr>
            <p:ph type="title"/>
          </p:nvPr>
        </p:nvSpPr>
        <p:spPr/>
        <p:txBody>
          <a:bodyPr/>
          <a:lstStyle/>
          <a:p>
            <a:r>
              <a:rPr lang="pt-BR" dirty="0"/>
              <a:t>DISCUSSÃO</a:t>
            </a:r>
          </a:p>
        </p:txBody>
      </p:sp>
      <p:sp>
        <p:nvSpPr>
          <p:cNvPr id="3" name="Espaço Reservado para Conteúdo 2">
            <a:extLst>
              <a:ext uri="{FF2B5EF4-FFF2-40B4-BE49-F238E27FC236}">
                <a16:creationId xmlns:a16="http://schemas.microsoft.com/office/drawing/2014/main" id="{2ADC1DCC-40EA-4A40-8189-4215F44D6AC4}"/>
              </a:ext>
            </a:extLst>
          </p:cNvPr>
          <p:cNvSpPr>
            <a:spLocks noGrp="1"/>
          </p:cNvSpPr>
          <p:nvPr>
            <p:ph idx="1"/>
          </p:nvPr>
        </p:nvSpPr>
        <p:spPr>
          <a:xfrm>
            <a:off x="440751" y="1808820"/>
            <a:ext cx="8229600" cy="3240360"/>
          </a:xfrm>
        </p:spPr>
        <p:txBody>
          <a:bodyPr>
            <a:normAutofit/>
          </a:bodyPr>
          <a:lstStyle/>
          <a:p>
            <a:pPr lvl="1" algn="just"/>
            <a:r>
              <a:rPr lang="pt-BR" sz="2400" dirty="0"/>
              <a:t>2012 a 2013 – período em que o volume disponibilizado e o consumo per capita total apresentaram redução;</a:t>
            </a:r>
          </a:p>
          <a:p>
            <a:pPr lvl="1" algn="just"/>
            <a:r>
              <a:rPr lang="pt-BR" sz="2400" dirty="0"/>
              <a:t>2014 a 2015 – período da crise hídrica, situação em que o consumo per capita total foi compatível com os registros de 1984 e o volume disponibilizado compatível com os registros de 2000. </a:t>
            </a:r>
            <a:r>
              <a:rPr lang="pt-BR" sz="2400" b="1" dirty="0">
                <a:solidFill>
                  <a:srgbClr val="FF0000"/>
                </a:solidFill>
              </a:rPr>
              <a:t>Comprometimento com o programa de combate e controle de perdas implantado entre 2000 e 2011</a:t>
            </a:r>
            <a:r>
              <a:rPr lang="pt-BR" sz="2400" dirty="0"/>
              <a:t>;</a:t>
            </a:r>
          </a:p>
          <a:p>
            <a:pPr lvl="1" algn="just"/>
            <a:endParaRPr lang="pt-BR" sz="2400" dirty="0"/>
          </a:p>
          <a:p>
            <a:pPr marL="457200" lvl="1" indent="0" algn="just">
              <a:buNone/>
            </a:pPr>
            <a:endParaRPr lang="pt-BR" sz="2400" dirty="0"/>
          </a:p>
        </p:txBody>
      </p:sp>
    </p:spTree>
    <p:extLst>
      <p:ext uri="{BB962C8B-B14F-4D97-AF65-F5344CB8AC3E}">
        <p14:creationId xmlns:p14="http://schemas.microsoft.com/office/powerpoint/2010/main" val="3892537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7672B-8007-42E6-8A62-3C43F855DCD9}"/>
              </a:ext>
            </a:extLst>
          </p:cNvPr>
          <p:cNvSpPr>
            <a:spLocks noGrp="1"/>
          </p:cNvSpPr>
          <p:nvPr>
            <p:ph type="title"/>
          </p:nvPr>
        </p:nvSpPr>
        <p:spPr/>
        <p:txBody>
          <a:bodyPr/>
          <a:lstStyle/>
          <a:p>
            <a:r>
              <a:rPr lang="pt-BR" dirty="0"/>
              <a:t>DISCUSSÃO</a:t>
            </a:r>
          </a:p>
        </p:txBody>
      </p:sp>
      <p:sp>
        <p:nvSpPr>
          <p:cNvPr id="3" name="Espaço Reservado para Conteúdo 2">
            <a:extLst>
              <a:ext uri="{FF2B5EF4-FFF2-40B4-BE49-F238E27FC236}">
                <a16:creationId xmlns:a16="http://schemas.microsoft.com/office/drawing/2014/main" id="{2ADC1DCC-40EA-4A40-8189-4215F44D6AC4}"/>
              </a:ext>
            </a:extLst>
          </p:cNvPr>
          <p:cNvSpPr>
            <a:spLocks noGrp="1"/>
          </p:cNvSpPr>
          <p:nvPr>
            <p:ph idx="1"/>
          </p:nvPr>
        </p:nvSpPr>
        <p:spPr>
          <a:xfrm>
            <a:off x="442421" y="2204864"/>
            <a:ext cx="8229600" cy="2121805"/>
          </a:xfrm>
        </p:spPr>
        <p:txBody>
          <a:bodyPr>
            <a:normAutofit/>
          </a:bodyPr>
          <a:lstStyle/>
          <a:p>
            <a:pPr lvl="0" algn="just"/>
            <a:r>
              <a:rPr lang="pt-BR" sz="2400" dirty="0"/>
              <a:t>2016 a 2018 – período pós-crise hídrica no qual as boas práticas de combate e controle de perdas aplicadas durante a crise hídrica foram mantidas e resultaram em um consumo per capita total cada vez menor mesmo com o aumento do macromedido.</a:t>
            </a:r>
          </a:p>
          <a:p>
            <a:pPr lvl="1" algn="just"/>
            <a:endParaRPr lang="pt-BR" sz="2400" dirty="0"/>
          </a:p>
          <a:p>
            <a:pPr lvl="1" algn="just"/>
            <a:endParaRPr lang="pt-BR" sz="2400" dirty="0"/>
          </a:p>
        </p:txBody>
      </p:sp>
    </p:spTree>
    <p:extLst>
      <p:ext uri="{BB962C8B-B14F-4D97-AF65-F5344CB8AC3E}">
        <p14:creationId xmlns:p14="http://schemas.microsoft.com/office/powerpoint/2010/main" val="1321853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7672B-8007-42E6-8A62-3C43F855DCD9}"/>
              </a:ext>
            </a:extLst>
          </p:cNvPr>
          <p:cNvSpPr>
            <a:spLocks noGrp="1"/>
          </p:cNvSpPr>
          <p:nvPr>
            <p:ph type="title"/>
          </p:nvPr>
        </p:nvSpPr>
        <p:spPr/>
        <p:txBody>
          <a:bodyPr/>
          <a:lstStyle/>
          <a:p>
            <a:r>
              <a:rPr lang="pt-BR" dirty="0"/>
              <a:t>CONCLUSÃO</a:t>
            </a:r>
          </a:p>
        </p:txBody>
      </p:sp>
      <p:sp>
        <p:nvSpPr>
          <p:cNvPr id="3" name="Espaço Reservado para Conteúdo 2">
            <a:extLst>
              <a:ext uri="{FF2B5EF4-FFF2-40B4-BE49-F238E27FC236}">
                <a16:creationId xmlns:a16="http://schemas.microsoft.com/office/drawing/2014/main" id="{2ADC1DCC-40EA-4A40-8189-4215F44D6AC4}"/>
              </a:ext>
            </a:extLst>
          </p:cNvPr>
          <p:cNvSpPr>
            <a:spLocks noGrp="1"/>
          </p:cNvSpPr>
          <p:nvPr>
            <p:ph idx="1"/>
          </p:nvPr>
        </p:nvSpPr>
        <p:spPr>
          <a:xfrm>
            <a:off x="433362" y="1844824"/>
            <a:ext cx="8229600" cy="2736304"/>
          </a:xfrm>
        </p:spPr>
        <p:txBody>
          <a:bodyPr>
            <a:normAutofit/>
          </a:bodyPr>
          <a:lstStyle/>
          <a:p>
            <a:pPr algn="just"/>
            <a:r>
              <a:rPr lang="pt-BR" sz="2400" dirty="0"/>
              <a:t>Embora as ações de combate e controle de perdas tenham se iniciado em 2002 com a criação do Comitê Interno de Controle e Redução de Perdas (CIRP), conforme informado por COSTA &amp; TAMAI (2007), os resultados de todo o trabalho implantado apenas puderam ser apurados em 2012/2013 e especialmente no período pós-crise hídrica, no caso 2016, 2017 e 2018;</a:t>
            </a:r>
          </a:p>
          <a:p>
            <a:pPr lvl="1" algn="just"/>
            <a:endParaRPr lang="pt-BR" sz="2400" dirty="0"/>
          </a:p>
          <a:p>
            <a:pPr lvl="1" algn="just"/>
            <a:endParaRPr lang="pt-BR" sz="2400" dirty="0"/>
          </a:p>
        </p:txBody>
      </p:sp>
    </p:spTree>
    <p:extLst>
      <p:ext uri="{BB962C8B-B14F-4D97-AF65-F5344CB8AC3E}">
        <p14:creationId xmlns:p14="http://schemas.microsoft.com/office/powerpoint/2010/main" val="1874167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7672B-8007-42E6-8A62-3C43F855DCD9}"/>
              </a:ext>
            </a:extLst>
          </p:cNvPr>
          <p:cNvSpPr>
            <a:spLocks noGrp="1"/>
          </p:cNvSpPr>
          <p:nvPr>
            <p:ph type="title"/>
          </p:nvPr>
        </p:nvSpPr>
        <p:spPr/>
        <p:txBody>
          <a:bodyPr/>
          <a:lstStyle/>
          <a:p>
            <a:r>
              <a:rPr lang="pt-BR" dirty="0"/>
              <a:t>CONCLUSÃO</a:t>
            </a:r>
          </a:p>
        </p:txBody>
      </p:sp>
      <p:sp>
        <p:nvSpPr>
          <p:cNvPr id="3" name="Espaço Reservado para Conteúdo 2">
            <a:extLst>
              <a:ext uri="{FF2B5EF4-FFF2-40B4-BE49-F238E27FC236}">
                <a16:creationId xmlns:a16="http://schemas.microsoft.com/office/drawing/2014/main" id="{2ADC1DCC-40EA-4A40-8189-4215F44D6AC4}"/>
              </a:ext>
            </a:extLst>
          </p:cNvPr>
          <p:cNvSpPr>
            <a:spLocks noGrp="1"/>
          </p:cNvSpPr>
          <p:nvPr>
            <p:ph idx="1"/>
          </p:nvPr>
        </p:nvSpPr>
        <p:spPr>
          <a:xfrm>
            <a:off x="444090" y="1772816"/>
            <a:ext cx="8229600" cy="3024336"/>
          </a:xfrm>
        </p:spPr>
        <p:txBody>
          <a:bodyPr>
            <a:normAutofit/>
          </a:bodyPr>
          <a:lstStyle/>
          <a:p>
            <a:pPr algn="just"/>
            <a:r>
              <a:rPr lang="pt-BR" sz="2400" dirty="0"/>
              <a:t>Durante o período de 70 a 90 a disponibilidade de água para o município de Guarulhos era muito baixa, existindo no município bairros que ficavam sem abastecimento por cerca de 7 dias. </a:t>
            </a:r>
          </a:p>
          <a:p>
            <a:pPr algn="just"/>
            <a:r>
              <a:rPr lang="pt-BR" sz="2400" dirty="0"/>
              <a:t>Entretanto, a partir da década de 90, pode-se observar que o consumo per capita total aproximou-se muito do volume tido como ideal no PDSA que era de 180 litros por habitante dia. </a:t>
            </a:r>
          </a:p>
          <a:p>
            <a:pPr lvl="1" algn="just"/>
            <a:endParaRPr lang="pt-BR" sz="2400" dirty="0"/>
          </a:p>
          <a:p>
            <a:pPr lvl="1" algn="just"/>
            <a:endParaRPr lang="pt-BR" sz="2400" dirty="0"/>
          </a:p>
        </p:txBody>
      </p:sp>
    </p:spTree>
    <p:extLst>
      <p:ext uri="{BB962C8B-B14F-4D97-AF65-F5344CB8AC3E}">
        <p14:creationId xmlns:p14="http://schemas.microsoft.com/office/powerpoint/2010/main" val="4060236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7672B-8007-42E6-8A62-3C43F855DCD9}"/>
              </a:ext>
            </a:extLst>
          </p:cNvPr>
          <p:cNvSpPr>
            <a:spLocks noGrp="1"/>
          </p:cNvSpPr>
          <p:nvPr>
            <p:ph type="title"/>
          </p:nvPr>
        </p:nvSpPr>
        <p:spPr/>
        <p:txBody>
          <a:bodyPr/>
          <a:lstStyle/>
          <a:p>
            <a:r>
              <a:rPr lang="pt-BR" dirty="0"/>
              <a:t>CONCLUSÃO</a:t>
            </a:r>
          </a:p>
        </p:txBody>
      </p:sp>
      <p:sp>
        <p:nvSpPr>
          <p:cNvPr id="3" name="Espaço Reservado para Conteúdo 2">
            <a:extLst>
              <a:ext uri="{FF2B5EF4-FFF2-40B4-BE49-F238E27FC236}">
                <a16:creationId xmlns:a16="http://schemas.microsoft.com/office/drawing/2014/main" id="{2ADC1DCC-40EA-4A40-8189-4215F44D6AC4}"/>
              </a:ext>
            </a:extLst>
          </p:cNvPr>
          <p:cNvSpPr>
            <a:spLocks noGrp="1"/>
          </p:cNvSpPr>
          <p:nvPr>
            <p:ph idx="1"/>
          </p:nvPr>
        </p:nvSpPr>
        <p:spPr>
          <a:xfrm>
            <a:off x="457200" y="1487215"/>
            <a:ext cx="8229600" cy="3883570"/>
          </a:xfrm>
        </p:spPr>
        <p:txBody>
          <a:bodyPr>
            <a:normAutofit/>
          </a:bodyPr>
          <a:lstStyle/>
          <a:p>
            <a:pPr algn="just"/>
            <a:r>
              <a:rPr lang="pt-BR" sz="2400" dirty="0"/>
              <a:t>Porém, apesar do consumo per capita total chegar próximo à demanda mensal de 180 litros por habitante dia no mês, o sistema de abastecimento apresentava índices de perdas de água da ordem de 50%, conforme informado por COSTA &amp; TAMAI (2007);</a:t>
            </a:r>
          </a:p>
          <a:p>
            <a:pPr algn="just"/>
            <a:r>
              <a:rPr lang="pt-BR" sz="2400" dirty="0"/>
              <a:t>A análise do indicador IC é meramente volumétrica, sem abordar outras variáveis, todavia, foi utilizada neste estudo comparativo para permitir uma análise os períodos anteriores a prática de construção do balanço hídrico, a qual foi iniciada em 2008.</a:t>
            </a:r>
          </a:p>
          <a:p>
            <a:pPr algn="just"/>
            <a:endParaRPr lang="pt-BR" sz="2400" dirty="0"/>
          </a:p>
          <a:p>
            <a:pPr lvl="1" algn="just"/>
            <a:endParaRPr lang="pt-BR" sz="2400" dirty="0"/>
          </a:p>
          <a:p>
            <a:pPr lvl="1" algn="just"/>
            <a:endParaRPr lang="pt-BR" sz="2400" dirty="0"/>
          </a:p>
        </p:txBody>
      </p:sp>
    </p:spTree>
    <p:extLst>
      <p:ext uri="{BB962C8B-B14F-4D97-AF65-F5344CB8AC3E}">
        <p14:creationId xmlns:p14="http://schemas.microsoft.com/office/powerpoint/2010/main" val="1095682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7672B-8007-42E6-8A62-3C43F855DCD9}"/>
              </a:ext>
            </a:extLst>
          </p:cNvPr>
          <p:cNvSpPr>
            <a:spLocks noGrp="1"/>
          </p:cNvSpPr>
          <p:nvPr>
            <p:ph type="title"/>
          </p:nvPr>
        </p:nvSpPr>
        <p:spPr/>
        <p:txBody>
          <a:bodyPr/>
          <a:lstStyle/>
          <a:p>
            <a:r>
              <a:rPr lang="pt-BR" dirty="0"/>
              <a:t>CONCLUSÃO</a:t>
            </a:r>
          </a:p>
        </p:txBody>
      </p:sp>
      <p:sp>
        <p:nvSpPr>
          <p:cNvPr id="3" name="Espaço Reservado para Conteúdo 2">
            <a:extLst>
              <a:ext uri="{FF2B5EF4-FFF2-40B4-BE49-F238E27FC236}">
                <a16:creationId xmlns:a16="http://schemas.microsoft.com/office/drawing/2014/main" id="{2ADC1DCC-40EA-4A40-8189-4215F44D6AC4}"/>
              </a:ext>
            </a:extLst>
          </p:cNvPr>
          <p:cNvSpPr>
            <a:spLocks noGrp="1"/>
          </p:cNvSpPr>
          <p:nvPr>
            <p:ph idx="1"/>
          </p:nvPr>
        </p:nvSpPr>
        <p:spPr>
          <a:xfrm>
            <a:off x="457200" y="1991271"/>
            <a:ext cx="8229600" cy="2875458"/>
          </a:xfrm>
        </p:spPr>
        <p:txBody>
          <a:bodyPr>
            <a:normAutofit/>
          </a:bodyPr>
          <a:lstStyle/>
          <a:p>
            <a:pPr algn="just"/>
            <a:r>
              <a:rPr lang="pt-BR" sz="2400" dirty="0"/>
              <a:t>Portanto, o aumento do macromedido não deve ser acompanhado do aumento do consumo per capita, pois, ao suprir as demandas de água da população, conforme previsto pelo plano diretor de saneamento ambiental, todo aumento de macromedido deve ser justificado unicamente pelo aumento populacional e o índice IC o mais próximo possível de 1,00.</a:t>
            </a:r>
          </a:p>
          <a:p>
            <a:pPr lvl="1" algn="just"/>
            <a:endParaRPr lang="pt-BR" sz="2400" dirty="0"/>
          </a:p>
          <a:p>
            <a:pPr marL="457200" lvl="1" indent="0" algn="just">
              <a:buNone/>
            </a:pPr>
            <a:endParaRPr lang="pt-BR" sz="2400" dirty="0"/>
          </a:p>
        </p:txBody>
      </p:sp>
    </p:spTree>
    <p:extLst>
      <p:ext uri="{BB962C8B-B14F-4D97-AF65-F5344CB8AC3E}">
        <p14:creationId xmlns:p14="http://schemas.microsoft.com/office/powerpoint/2010/main" val="3179940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7672B-8007-42E6-8A62-3C43F855DCD9}"/>
              </a:ext>
            </a:extLst>
          </p:cNvPr>
          <p:cNvSpPr>
            <a:spLocks noGrp="1"/>
          </p:cNvSpPr>
          <p:nvPr>
            <p:ph type="title"/>
          </p:nvPr>
        </p:nvSpPr>
        <p:spPr/>
        <p:txBody>
          <a:bodyPr/>
          <a:lstStyle/>
          <a:p>
            <a:r>
              <a:rPr lang="pt-BR" dirty="0"/>
              <a:t>RECOMENDAÇÃO</a:t>
            </a:r>
          </a:p>
        </p:txBody>
      </p:sp>
      <p:sp>
        <p:nvSpPr>
          <p:cNvPr id="3" name="Espaço Reservado para Conteúdo 2">
            <a:extLst>
              <a:ext uri="{FF2B5EF4-FFF2-40B4-BE49-F238E27FC236}">
                <a16:creationId xmlns:a16="http://schemas.microsoft.com/office/drawing/2014/main" id="{2ADC1DCC-40EA-4A40-8189-4215F44D6AC4}"/>
              </a:ext>
            </a:extLst>
          </p:cNvPr>
          <p:cNvSpPr>
            <a:spLocks noGrp="1"/>
          </p:cNvSpPr>
          <p:nvPr>
            <p:ph idx="1"/>
          </p:nvPr>
        </p:nvSpPr>
        <p:spPr>
          <a:xfrm>
            <a:off x="442421" y="2123728"/>
            <a:ext cx="8229600" cy="1872208"/>
          </a:xfrm>
        </p:spPr>
        <p:txBody>
          <a:bodyPr>
            <a:normAutofit/>
          </a:bodyPr>
          <a:lstStyle/>
          <a:p>
            <a:pPr algn="just"/>
            <a:r>
              <a:rPr lang="pt-BR" sz="2400" dirty="0"/>
              <a:t>Observar apenas o índice IC, não irá refletir a realidade do controle de perdas pois há a necessidade de acompanhamento desta informação integrada com as variáveis do balanço hídrico. </a:t>
            </a:r>
          </a:p>
          <a:p>
            <a:pPr lvl="1" algn="just"/>
            <a:endParaRPr lang="pt-BR" sz="2400" dirty="0"/>
          </a:p>
        </p:txBody>
      </p:sp>
    </p:spTree>
    <p:extLst>
      <p:ext uri="{BB962C8B-B14F-4D97-AF65-F5344CB8AC3E}">
        <p14:creationId xmlns:p14="http://schemas.microsoft.com/office/powerpoint/2010/main" val="3155437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7672B-8007-42E6-8A62-3C43F855DCD9}"/>
              </a:ext>
            </a:extLst>
          </p:cNvPr>
          <p:cNvSpPr>
            <a:spLocks noGrp="1"/>
          </p:cNvSpPr>
          <p:nvPr>
            <p:ph type="title"/>
          </p:nvPr>
        </p:nvSpPr>
        <p:spPr/>
        <p:txBody>
          <a:bodyPr/>
          <a:lstStyle/>
          <a:p>
            <a:r>
              <a:rPr lang="pt-BR" dirty="0"/>
              <a:t>REFERÊNCIAS</a:t>
            </a:r>
          </a:p>
        </p:txBody>
      </p:sp>
      <p:sp>
        <p:nvSpPr>
          <p:cNvPr id="3" name="Espaço Reservado para Conteúdo 2">
            <a:extLst>
              <a:ext uri="{FF2B5EF4-FFF2-40B4-BE49-F238E27FC236}">
                <a16:creationId xmlns:a16="http://schemas.microsoft.com/office/drawing/2014/main" id="{2ADC1DCC-40EA-4A40-8189-4215F44D6AC4}"/>
              </a:ext>
            </a:extLst>
          </p:cNvPr>
          <p:cNvSpPr>
            <a:spLocks noGrp="1"/>
          </p:cNvSpPr>
          <p:nvPr>
            <p:ph idx="1"/>
          </p:nvPr>
        </p:nvSpPr>
        <p:spPr>
          <a:xfrm>
            <a:off x="457200" y="1417638"/>
            <a:ext cx="8229600" cy="4629594"/>
          </a:xfrm>
        </p:spPr>
        <p:txBody>
          <a:bodyPr>
            <a:normAutofit fontScale="55000" lnSpcReduction="20000"/>
          </a:bodyPr>
          <a:lstStyle/>
          <a:p>
            <a:pPr algn="just"/>
            <a:r>
              <a:rPr lang="pt-BR" dirty="0"/>
              <a:t>BRASIL. (2014). Redução de perdas em sistemas de abastecimento de água. Ministério da Saúde. Fundação Nacional de Saúde. / Ministério da Saúde, Fundação Nacional de Saúde. 2. ed. – Brasília : Funasa, 172 p.</a:t>
            </a:r>
          </a:p>
          <a:p>
            <a:pPr algn="just"/>
            <a:r>
              <a:rPr lang="pt-BR" dirty="0"/>
              <a:t>COSTA S. S, TAMAI M. T. (2007). Plano de reação de perdas físicas no sistema de abastecimento de água de Guarulhos. In: XI EXPOSIÇÃO DE EXPERIÊNCIAS MUNICIPAIS EM SANEAMENTO, Guarulhos – SP. 37ª </a:t>
            </a:r>
            <a:r>
              <a:rPr lang="pt-BR" dirty="0" err="1"/>
              <a:t>Assembléia</a:t>
            </a:r>
            <a:r>
              <a:rPr lang="pt-BR" dirty="0"/>
              <a:t> Nacional da ASSEMAE. 2007. </a:t>
            </a:r>
          </a:p>
          <a:p>
            <a:pPr algn="just"/>
            <a:r>
              <a:rPr lang="pt-BR" dirty="0"/>
              <a:t>IBGE – INSTITUTO BRASILEIRO DE GEOGRAFIA E ESTATÍSTICA, 2018. Portal Cidades. Rio de Janeiro: IBGE. IBGE – Instituto Brasileiro de Geografia e Estatística, 2018. Disponível em https://cidades.ibge.gov.br/brasil/</a:t>
            </a:r>
            <a:r>
              <a:rPr lang="pt-BR" dirty="0" err="1"/>
              <a:t>sp</a:t>
            </a:r>
            <a:r>
              <a:rPr lang="pt-BR" dirty="0"/>
              <a:t>/</a:t>
            </a:r>
            <a:r>
              <a:rPr lang="pt-BR" dirty="0" err="1"/>
              <a:t>guarulhos</a:t>
            </a:r>
            <a:r>
              <a:rPr lang="pt-BR" dirty="0"/>
              <a:t>/panorama. Acessado em dezembro/2018.</a:t>
            </a:r>
          </a:p>
          <a:p>
            <a:pPr algn="just"/>
            <a:r>
              <a:rPr lang="pt-BR" dirty="0"/>
              <a:t>SAAE GUARULHOS (2012). PDSA – Plano Diretor de Saneamento Municipal. Serviço Autônomo de Água e esgoto de Guarulhos.</a:t>
            </a:r>
          </a:p>
          <a:p>
            <a:pPr algn="just"/>
            <a:r>
              <a:rPr lang="pt-BR" dirty="0"/>
              <a:t>KUSTERKO S.; ENSSLIN, S R; ENSSLIN, L; CHAVES, L. C. (2018). Gestão de perdas em sistemas de abastecimento de água: uma abordagem construtivista. Engenharia Sanitária e Ambiental, v.23, n.3, maio/</a:t>
            </a:r>
            <a:r>
              <a:rPr lang="pt-BR" dirty="0" err="1"/>
              <a:t>jun</a:t>
            </a:r>
            <a:r>
              <a:rPr lang="pt-BR" dirty="0"/>
              <a:t> 2018, pag. 615-626</a:t>
            </a:r>
          </a:p>
        </p:txBody>
      </p:sp>
    </p:spTree>
    <p:extLst>
      <p:ext uri="{BB962C8B-B14F-4D97-AF65-F5344CB8AC3E}">
        <p14:creationId xmlns:p14="http://schemas.microsoft.com/office/powerpoint/2010/main" val="882041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BA03600-88C5-4207-8D33-F31ADD51C6ED}"/>
              </a:ext>
            </a:extLst>
          </p:cNvPr>
          <p:cNvSpPr/>
          <p:nvPr/>
        </p:nvSpPr>
        <p:spPr>
          <a:xfrm>
            <a:off x="289527" y="476672"/>
            <a:ext cx="8622145" cy="769441"/>
          </a:xfrm>
          <a:prstGeom prst="rect">
            <a:avLst/>
          </a:prstGeom>
        </p:spPr>
        <p:txBody>
          <a:bodyPr wrap="square">
            <a:spAutoFit/>
          </a:bodyPr>
          <a:lstStyle/>
          <a:p>
            <a:pPr algn="ctr"/>
            <a:r>
              <a:rPr lang="pt-BR" sz="4400" b="1" cap="all" dirty="0">
                <a:solidFill>
                  <a:srgbClr val="FF0000"/>
                </a:solidFill>
                <a:latin typeface="Arial" panose="020B0604020202020204" pitchFamily="34" charset="0"/>
                <a:cs typeface="Arial" panose="020B0604020202020204" pitchFamily="34" charset="0"/>
              </a:rPr>
              <a:t>OBRIGADO!</a:t>
            </a:r>
          </a:p>
        </p:txBody>
      </p:sp>
      <p:sp>
        <p:nvSpPr>
          <p:cNvPr id="9" name="Subtítulo 2">
            <a:extLst>
              <a:ext uri="{FF2B5EF4-FFF2-40B4-BE49-F238E27FC236}">
                <a16:creationId xmlns:a16="http://schemas.microsoft.com/office/drawing/2014/main" id="{FA35E735-6F71-4480-B447-2A6E8176F47A}"/>
              </a:ext>
            </a:extLst>
          </p:cNvPr>
          <p:cNvSpPr txBox="1">
            <a:spLocks/>
          </p:cNvSpPr>
          <p:nvPr/>
        </p:nvSpPr>
        <p:spPr>
          <a:xfrm>
            <a:off x="260927" y="1124744"/>
            <a:ext cx="4527097" cy="27363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a:t>Contatos: </a:t>
            </a:r>
          </a:p>
          <a:p>
            <a:r>
              <a:rPr lang="pt-BR" sz="1800" dirty="0"/>
              <a:t>Luiz Eduardo Mendes </a:t>
            </a:r>
            <a:r>
              <a:rPr lang="pt-BR" sz="1800" b="1" dirty="0"/>
              <a:t> </a:t>
            </a:r>
            <a:r>
              <a:rPr lang="pt-BR" sz="1800" dirty="0"/>
              <a:t>luizmendes@saaeguarulhos.sp.gov.br</a:t>
            </a:r>
          </a:p>
          <a:p>
            <a:pPr marL="0" indent="0">
              <a:buNone/>
            </a:pPr>
            <a:endParaRPr lang="pt-BR" sz="1800" dirty="0"/>
          </a:p>
          <a:p>
            <a:r>
              <a:rPr lang="pt-BR" sz="1800" dirty="0"/>
              <a:t>Thiago Garcia da Silva Santim </a:t>
            </a:r>
            <a:r>
              <a:rPr lang="pt-BR" sz="1800" b="1" dirty="0"/>
              <a:t> </a:t>
            </a:r>
            <a:r>
              <a:rPr lang="pt-BR" sz="1800" dirty="0"/>
              <a:t>thiagosantim@saaeguarulhos.sp.gov.br</a:t>
            </a:r>
          </a:p>
        </p:txBody>
      </p:sp>
      <p:sp>
        <p:nvSpPr>
          <p:cNvPr id="10" name="Subtítulo 2">
            <a:extLst>
              <a:ext uri="{FF2B5EF4-FFF2-40B4-BE49-F238E27FC236}">
                <a16:creationId xmlns:a16="http://schemas.microsoft.com/office/drawing/2014/main" id="{015292BA-920D-4FED-89A7-1A0A7A9104E5}"/>
              </a:ext>
            </a:extLst>
          </p:cNvPr>
          <p:cNvSpPr txBox="1">
            <a:spLocks/>
          </p:cNvSpPr>
          <p:nvPr/>
        </p:nvSpPr>
        <p:spPr>
          <a:xfrm>
            <a:off x="260927" y="2996952"/>
            <a:ext cx="8622145"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pt-BR" sz="1800" b="1" dirty="0"/>
              <a:t>Agradecimentos:</a:t>
            </a:r>
          </a:p>
        </p:txBody>
      </p:sp>
      <p:pic>
        <p:nvPicPr>
          <p:cNvPr id="11" name="Imagem 10">
            <a:extLst>
              <a:ext uri="{FF2B5EF4-FFF2-40B4-BE49-F238E27FC236}">
                <a16:creationId xmlns:a16="http://schemas.microsoft.com/office/drawing/2014/main" id="{0F5A6069-D7AB-4279-8211-8B9ACD5EC4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27" y="3428999"/>
            <a:ext cx="3452306" cy="2182888"/>
          </a:xfrm>
          <a:prstGeom prst="rect">
            <a:avLst/>
          </a:prstGeom>
        </p:spPr>
      </p:pic>
      <p:pic>
        <p:nvPicPr>
          <p:cNvPr id="12" name="Picture 4" descr="LOGO_SAAE">
            <a:extLst>
              <a:ext uri="{FF2B5EF4-FFF2-40B4-BE49-F238E27FC236}">
                <a16:creationId xmlns:a16="http://schemas.microsoft.com/office/drawing/2014/main" id="{90BF9177-33A2-47D5-A903-903C5D5B98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3429000"/>
            <a:ext cx="1600661" cy="2332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m 12">
            <a:extLst>
              <a:ext uri="{FF2B5EF4-FFF2-40B4-BE49-F238E27FC236}">
                <a16:creationId xmlns:a16="http://schemas.microsoft.com/office/drawing/2014/main" id="{07706BE4-7EED-46F2-9594-0FCEE0E052D3}"/>
              </a:ext>
            </a:extLst>
          </p:cNvPr>
          <p:cNvPicPr>
            <a:picLocks noChangeAspect="1"/>
          </p:cNvPicPr>
          <p:nvPr/>
        </p:nvPicPr>
        <p:blipFill rotWithShape="1">
          <a:blip r:embed="rId4"/>
          <a:srcRect l="14827" t="10790" r="80711" b="78013"/>
          <a:stretch/>
        </p:blipFill>
        <p:spPr>
          <a:xfrm>
            <a:off x="7095141" y="3428999"/>
            <a:ext cx="1653323" cy="2332393"/>
          </a:xfrm>
          <a:prstGeom prst="rect">
            <a:avLst/>
          </a:prstGeom>
        </p:spPr>
      </p:pic>
    </p:spTree>
    <p:extLst>
      <p:ext uri="{BB962C8B-B14F-4D97-AF65-F5344CB8AC3E}">
        <p14:creationId xmlns:p14="http://schemas.microsoft.com/office/powerpoint/2010/main" val="60508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7672B-8007-42E6-8A62-3C43F855DCD9}"/>
              </a:ext>
            </a:extLst>
          </p:cNvPr>
          <p:cNvSpPr>
            <a:spLocks noGrp="1"/>
          </p:cNvSpPr>
          <p:nvPr>
            <p:ph type="title"/>
          </p:nvPr>
        </p:nvSpPr>
        <p:spPr/>
        <p:txBody>
          <a:bodyPr/>
          <a:lstStyle/>
          <a:p>
            <a:r>
              <a:rPr lang="pt-BR" dirty="0"/>
              <a:t>INTRODUÇÃO</a:t>
            </a:r>
          </a:p>
        </p:txBody>
      </p:sp>
      <p:sp>
        <p:nvSpPr>
          <p:cNvPr id="3" name="Espaço Reservado para Conteúdo 2">
            <a:extLst>
              <a:ext uri="{FF2B5EF4-FFF2-40B4-BE49-F238E27FC236}">
                <a16:creationId xmlns:a16="http://schemas.microsoft.com/office/drawing/2014/main" id="{2ADC1DCC-40EA-4A40-8189-4215F44D6AC4}"/>
              </a:ext>
            </a:extLst>
          </p:cNvPr>
          <p:cNvSpPr>
            <a:spLocks noGrp="1"/>
          </p:cNvSpPr>
          <p:nvPr>
            <p:ph idx="1"/>
          </p:nvPr>
        </p:nvSpPr>
        <p:spPr>
          <a:xfrm>
            <a:off x="435743" y="1520788"/>
            <a:ext cx="8229600" cy="3816424"/>
          </a:xfrm>
        </p:spPr>
        <p:txBody>
          <a:bodyPr>
            <a:normAutofit/>
          </a:bodyPr>
          <a:lstStyle/>
          <a:p>
            <a:pPr algn="just"/>
            <a:r>
              <a:rPr lang="pt-BR" sz="2400" dirty="0"/>
              <a:t>Para o sucesso do programa, é preciso que as ações de combate e controle de perdas:</a:t>
            </a:r>
          </a:p>
          <a:p>
            <a:pPr lvl="1" algn="just"/>
            <a:r>
              <a:rPr lang="pt-BR" sz="2400" dirty="0"/>
              <a:t>Sejam estruturadas em um programa institucionalizado (comprometimento);</a:t>
            </a:r>
          </a:p>
          <a:p>
            <a:pPr lvl="1" algn="just"/>
            <a:r>
              <a:rPr lang="pt-BR" sz="2400" dirty="0"/>
              <a:t>Sigam um cronograma rigoroso quanto ao momento de implantação das ações;</a:t>
            </a:r>
          </a:p>
          <a:p>
            <a:pPr lvl="1" algn="just"/>
            <a:r>
              <a:rPr lang="pt-BR" sz="2400" dirty="0"/>
              <a:t>Possuam indicadores consolidados e metas definidas;</a:t>
            </a:r>
          </a:p>
          <a:p>
            <a:pPr lvl="1" algn="just"/>
            <a:r>
              <a:rPr lang="pt-BR" sz="2400" dirty="0"/>
              <a:t>Sejam cumpridos o cronograma e seja feito o  acompanhamento dos indicadores e metas;</a:t>
            </a:r>
          </a:p>
          <a:p>
            <a:pPr lvl="1" algn="just"/>
            <a:endParaRPr lang="pt-BR" sz="2400" dirty="0"/>
          </a:p>
        </p:txBody>
      </p:sp>
    </p:spTree>
    <p:extLst>
      <p:ext uri="{BB962C8B-B14F-4D97-AF65-F5344CB8AC3E}">
        <p14:creationId xmlns:p14="http://schemas.microsoft.com/office/powerpoint/2010/main" val="606227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7672B-8007-42E6-8A62-3C43F855DCD9}"/>
              </a:ext>
            </a:extLst>
          </p:cNvPr>
          <p:cNvSpPr>
            <a:spLocks noGrp="1"/>
          </p:cNvSpPr>
          <p:nvPr>
            <p:ph type="title"/>
          </p:nvPr>
        </p:nvSpPr>
        <p:spPr/>
        <p:txBody>
          <a:bodyPr/>
          <a:lstStyle/>
          <a:p>
            <a:r>
              <a:rPr lang="pt-BR" dirty="0"/>
              <a:t>INTRODUÇÃO</a:t>
            </a:r>
          </a:p>
        </p:txBody>
      </p:sp>
      <p:sp>
        <p:nvSpPr>
          <p:cNvPr id="3" name="Espaço Reservado para Conteúdo 2">
            <a:extLst>
              <a:ext uri="{FF2B5EF4-FFF2-40B4-BE49-F238E27FC236}">
                <a16:creationId xmlns:a16="http://schemas.microsoft.com/office/drawing/2014/main" id="{2ADC1DCC-40EA-4A40-8189-4215F44D6AC4}"/>
              </a:ext>
            </a:extLst>
          </p:cNvPr>
          <p:cNvSpPr>
            <a:spLocks noGrp="1"/>
          </p:cNvSpPr>
          <p:nvPr>
            <p:ph idx="1"/>
          </p:nvPr>
        </p:nvSpPr>
        <p:spPr>
          <a:xfrm>
            <a:off x="454819" y="1945177"/>
            <a:ext cx="8229600" cy="2841885"/>
          </a:xfrm>
        </p:spPr>
        <p:txBody>
          <a:bodyPr>
            <a:normAutofit/>
          </a:bodyPr>
          <a:lstStyle/>
          <a:p>
            <a:pPr algn="just"/>
            <a:r>
              <a:rPr lang="pt-BR" sz="2400" dirty="0"/>
              <a:t>Entretanto, de acordo com Brasil (2014):</a:t>
            </a:r>
          </a:p>
          <a:p>
            <a:pPr lvl="1" algn="just"/>
            <a:r>
              <a:rPr lang="pt-BR" sz="2400" dirty="0"/>
              <a:t>A inequação produção/demanda é satisfeita pelo caminho mais simples e rápido, ou seja, a elevação da oferta, sem considerar o retorno dos investimentos;</a:t>
            </a:r>
          </a:p>
          <a:p>
            <a:pPr lvl="1" algn="just"/>
            <a:endParaRPr lang="pt-BR" sz="2400" dirty="0"/>
          </a:p>
          <a:p>
            <a:pPr lvl="1" algn="just"/>
            <a:r>
              <a:rPr lang="pt-BR" sz="2400" dirty="0"/>
              <a:t>Mas nos períodos de escassez...</a:t>
            </a:r>
          </a:p>
          <a:p>
            <a:pPr lvl="1" algn="just"/>
            <a:endParaRPr lang="pt-BR" sz="2400" dirty="0"/>
          </a:p>
          <a:p>
            <a:pPr marL="457200" lvl="1" indent="0" algn="just">
              <a:buNone/>
            </a:pPr>
            <a:endParaRPr lang="pt-BR" sz="2400" dirty="0"/>
          </a:p>
          <a:p>
            <a:pPr marL="457200" lvl="1" indent="0" algn="just">
              <a:buNone/>
            </a:pPr>
            <a:endParaRPr lang="pt-BR" sz="2400" dirty="0"/>
          </a:p>
        </p:txBody>
      </p:sp>
    </p:spTree>
    <p:extLst>
      <p:ext uri="{BB962C8B-B14F-4D97-AF65-F5344CB8AC3E}">
        <p14:creationId xmlns:p14="http://schemas.microsoft.com/office/powerpoint/2010/main" val="4099846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7672B-8007-42E6-8A62-3C43F855DCD9}"/>
              </a:ext>
            </a:extLst>
          </p:cNvPr>
          <p:cNvSpPr>
            <a:spLocks noGrp="1"/>
          </p:cNvSpPr>
          <p:nvPr>
            <p:ph type="title"/>
          </p:nvPr>
        </p:nvSpPr>
        <p:spPr/>
        <p:txBody>
          <a:bodyPr/>
          <a:lstStyle/>
          <a:p>
            <a:r>
              <a:rPr lang="pt-BR" dirty="0"/>
              <a:t>INTRODUÇÃO</a:t>
            </a:r>
          </a:p>
        </p:txBody>
      </p:sp>
      <p:sp>
        <p:nvSpPr>
          <p:cNvPr id="3" name="Espaço Reservado para Conteúdo 2">
            <a:extLst>
              <a:ext uri="{FF2B5EF4-FFF2-40B4-BE49-F238E27FC236}">
                <a16:creationId xmlns:a16="http://schemas.microsoft.com/office/drawing/2014/main" id="{2ADC1DCC-40EA-4A40-8189-4215F44D6AC4}"/>
              </a:ext>
            </a:extLst>
          </p:cNvPr>
          <p:cNvSpPr>
            <a:spLocks noGrp="1"/>
          </p:cNvSpPr>
          <p:nvPr>
            <p:ph idx="1"/>
          </p:nvPr>
        </p:nvSpPr>
        <p:spPr>
          <a:xfrm>
            <a:off x="457200" y="1417638"/>
            <a:ext cx="8229600" cy="4708527"/>
          </a:xfrm>
        </p:spPr>
        <p:txBody>
          <a:bodyPr>
            <a:normAutofit/>
          </a:bodyPr>
          <a:lstStyle/>
          <a:p>
            <a:pPr algn="just"/>
            <a:r>
              <a:rPr lang="pt-BR" dirty="0"/>
              <a:t>Na escassez:</a:t>
            </a:r>
          </a:p>
          <a:p>
            <a:pPr lvl="1" algn="just"/>
            <a:r>
              <a:rPr lang="pt-BR" dirty="0"/>
              <a:t>Não há como ampliar o potencial das captações, tendo em vista que a disponibilidade hídrica diminui;</a:t>
            </a:r>
          </a:p>
          <a:p>
            <a:pPr lvl="1" algn="just"/>
            <a:r>
              <a:rPr lang="pt-BR" dirty="0"/>
              <a:t>Conflito pelo uso da água;</a:t>
            </a:r>
          </a:p>
          <a:p>
            <a:pPr lvl="1" algn="just"/>
            <a:r>
              <a:rPr lang="pt-BR" dirty="0"/>
              <a:t>Volumes outorgados passam a ser questionados e assim, o conflito pelo uso da água se intensifica;</a:t>
            </a:r>
          </a:p>
          <a:p>
            <a:pPr marL="457200" lvl="1" indent="0" algn="just">
              <a:buNone/>
            </a:pPr>
            <a:endParaRPr lang="pt-BR" dirty="0"/>
          </a:p>
          <a:p>
            <a:pPr lvl="1" algn="just"/>
            <a:endParaRPr lang="pt-BR" dirty="0"/>
          </a:p>
        </p:txBody>
      </p:sp>
    </p:spTree>
    <p:extLst>
      <p:ext uri="{BB962C8B-B14F-4D97-AF65-F5344CB8AC3E}">
        <p14:creationId xmlns:p14="http://schemas.microsoft.com/office/powerpoint/2010/main" val="1756902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7672B-8007-42E6-8A62-3C43F855DCD9}"/>
              </a:ext>
            </a:extLst>
          </p:cNvPr>
          <p:cNvSpPr>
            <a:spLocks noGrp="1"/>
          </p:cNvSpPr>
          <p:nvPr>
            <p:ph type="title"/>
          </p:nvPr>
        </p:nvSpPr>
        <p:spPr/>
        <p:txBody>
          <a:bodyPr/>
          <a:lstStyle/>
          <a:p>
            <a:r>
              <a:rPr lang="pt-BR" dirty="0"/>
              <a:t>OBJETIVO</a:t>
            </a:r>
          </a:p>
        </p:txBody>
      </p:sp>
      <p:sp>
        <p:nvSpPr>
          <p:cNvPr id="3" name="Espaço Reservado para Conteúdo 2">
            <a:extLst>
              <a:ext uri="{FF2B5EF4-FFF2-40B4-BE49-F238E27FC236}">
                <a16:creationId xmlns:a16="http://schemas.microsoft.com/office/drawing/2014/main" id="{2ADC1DCC-40EA-4A40-8189-4215F44D6AC4}"/>
              </a:ext>
            </a:extLst>
          </p:cNvPr>
          <p:cNvSpPr>
            <a:spLocks noGrp="1"/>
          </p:cNvSpPr>
          <p:nvPr>
            <p:ph idx="1"/>
          </p:nvPr>
        </p:nvSpPr>
        <p:spPr>
          <a:xfrm>
            <a:off x="457200" y="1811251"/>
            <a:ext cx="8229600" cy="3235498"/>
          </a:xfrm>
        </p:spPr>
        <p:txBody>
          <a:bodyPr>
            <a:normAutofit/>
          </a:bodyPr>
          <a:lstStyle/>
          <a:p>
            <a:pPr algn="just"/>
            <a:r>
              <a:rPr lang="pt-BR" dirty="0"/>
              <a:t>Apresentar a implantação de ações de combate e controle de perdas de água como uma possível  solução para evitar a intensificação do conflito pelo uso da água e que resulte na preservação da disponibilidade hídrica;</a:t>
            </a:r>
          </a:p>
          <a:p>
            <a:pPr algn="just"/>
            <a:endParaRPr lang="pt-BR" dirty="0"/>
          </a:p>
          <a:p>
            <a:pPr marL="457200" lvl="1" indent="0" algn="just">
              <a:buNone/>
            </a:pPr>
            <a:endParaRPr lang="pt-BR" dirty="0"/>
          </a:p>
          <a:p>
            <a:pPr lvl="1" algn="just"/>
            <a:endParaRPr lang="pt-BR" dirty="0"/>
          </a:p>
        </p:txBody>
      </p:sp>
    </p:spTree>
    <p:extLst>
      <p:ext uri="{BB962C8B-B14F-4D97-AF65-F5344CB8AC3E}">
        <p14:creationId xmlns:p14="http://schemas.microsoft.com/office/powerpoint/2010/main" val="2498684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7672B-8007-42E6-8A62-3C43F855DCD9}"/>
              </a:ext>
            </a:extLst>
          </p:cNvPr>
          <p:cNvSpPr>
            <a:spLocks noGrp="1"/>
          </p:cNvSpPr>
          <p:nvPr>
            <p:ph type="title"/>
          </p:nvPr>
        </p:nvSpPr>
        <p:spPr/>
        <p:txBody>
          <a:bodyPr/>
          <a:lstStyle/>
          <a:p>
            <a:r>
              <a:rPr lang="pt-BR" dirty="0"/>
              <a:t>OBJETIVO</a:t>
            </a:r>
          </a:p>
        </p:txBody>
      </p:sp>
      <p:sp>
        <p:nvSpPr>
          <p:cNvPr id="3" name="Espaço Reservado para Conteúdo 2">
            <a:extLst>
              <a:ext uri="{FF2B5EF4-FFF2-40B4-BE49-F238E27FC236}">
                <a16:creationId xmlns:a16="http://schemas.microsoft.com/office/drawing/2014/main" id="{2ADC1DCC-40EA-4A40-8189-4215F44D6AC4}"/>
              </a:ext>
            </a:extLst>
          </p:cNvPr>
          <p:cNvSpPr>
            <a:spLocks noGrp="1"/>
          </p:cNvSpPr>
          <p:nvPr>
            <p:ph idx="1"/>
          </p:nvPr>
        </p:nvSpPr>
        <p:spPr>
          <a:xfrm>
            <a:off x="457200" y="1916832"/>
            <a:ext cx="8229600" cy="2731441"/>
          </a:xfrm>
        </p:spPr>
        <p:txBody>
          <a:bodyPr>
            <a:normAutofit/>
          </a:bodyPr>
          <a:lstStyle/>
          <a:p>
            <a:pPr algn="just"/>
            <a:r>
              <a:rPr lang="pt-BR" sz="2400" dirty="0"/>
              <a:t>Portanto, o objetivo deste trabalho é apresentar o histórico de fornecimento de água para o sistema de abastecimento do SAAE Guarulhos de 1975 a 2017 e estabelecer uma relação entre este fornecimento e a população abastecida sendo feito também um paralelo com as ações de combate e controle de perdas que haviam sido implantadas no município ao longo destes anos.</a:t>
            </a:r>
          </a:p>
          <a:p>
            <a:pPr algn="just"/>
            <a:endParaRPr lang="pt-BR" sz="2400" dirty="0"/>
          </a:p>
          <a:p>
            <a:pPr marL="457200" lvl="1" indent="0" algn="just">
              <a:buNone/>
            </a:pPr>
            <a:endParaRPr lang="pt-BR" sz="2400" dirty="0"/>
          </a:p>
          <a:p>
            <a:pPr lvl="1" algn="just"/>
            <a:endParaRPr lang="pt-BR" sz="2400" dirty="0"/>
          </a:p>
        </p:txBody>
      </p:sp>
    </p:spTree>
    <p:extLst>
      <p:ext uri="{BB962C8B-B14F-4D97-AF65-F5344CB8AC3E}">
        <p14:creationId xmlns:p14="http://schemas.microsoft.com/office/powerpoint/2010/main" val="1570785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7672B-8007-42E6-8A62-3C43F855DCD9}"/>
              </a:ext>
            </a:extLst>
          </p:cNvPr>
          <p:cNvSpPr>
            <a:spLocks noGrp="1"/>
          </p:cNvSpPr>
          <p:nvPr>
            <p:ph type="title"/>
          </p:nvPr>
        </p:nvSpPr>
        <p:spPr/>
        <p:txBody>
          <a:bodyPr/>
          <a:lstStyle/>
          <a:p>
            <a:r>
              <a:rPr lang="pt-BR" dirty="0"/>
              <a:t>MATERIAL</a:t>
            </a:r>
          </a:p>
        </p:txBody>
      </p:sp>
      <p:sp>
        <p:nvSpPr>
          <p:cNvPr id="3" name="Espaço Reservado para Conteúdo 2">
            <a:extLst>
              <a:ext uri="{FF2B5EF4-FFF2-40B4-BE49-F238E27FC236}">
                <a16:creationId xmlns:a16="http://schemas.microsoft.com/office/drawing/2014/main" id="{2ADC1DCC-40EA-4A40-8189-4215F44D6AC4}"/>
              </a:ext>
            </a:extLst>
          </p:cNvPr>
          <p:cNvSpPr>
            <a:spLocks noGrp="1"/>
          </p:cNvSpPr>
          <p:nvPr>
            <p:ph idx="1"/>
          </p:nvPr>
        </p:nvSpPr>
        <p:spPr>
          <a:xfrm>
            <a:off x="424303" y="1447512"/>
            <a:ext cx="8229600" cy="3600400"/>
          </a:xfrm>
        </p:spPr>
        <p:txBody>
          <a:bodyPr>
            <a:normAutofit lnSpcReduction="10000"/>
          </a:bodyPr>
          <a:lstStyle/>
          <a:p>
            <a:pPr lvl="0" algn="just"/>
            <a:r>
              <a:rPr lang="pt-BR" sz="2400" dirty="0"/>
              <a:t>Dados históricos das vazões aduzidas para o sistema de abastecimento de água do SAAE Guarulhos, considerando a produção própria e a aquisição de terceiros;</a:t>
            </a:r>
          </a:p>
          <a:p>
            <a:pPr lvl="0" algn="just"/>
            <a:r>
              <a:rPr lang="pt-BR" sz="2400" dirty="0"/>
              <a:t>Dados históricos da população de Guarulhos obtidos junto ao portal Cidades do IBGE (2018) e junto à Secretaria Municipal de Habitação;</a:t>
            </a:r>
          </a:p>
          <a:p>
            <a:pPr lvl="0" algn="just"/>
            <a:r>
              <a:rPr lang="pt-BR" sz="2400" dirty="0"/>
              <a:t>Microsoft Excel 2010;</a:t>
            </a:r>
          </a:p>
          <a:p>
            <a:pPr lvl="0" algn="just"/>
            <a:r>
              <a:rPr lang="pt-BR" sz="2400" dirty="0"/>
              <a:t>Artigos técnicos COSTA &amp; TAMAI (2007) referente à implantação do programa de perdas.</a:t>
            </a:r>
          </a:p>
          <a:p>
            <a:pPr algn="just"/>
            <a:endParaRPr lang="pt-BR" sz="2400" dirty="0"/>
          </a:p>
          <a:p>
            <a:pPr marL="457200" lvl="1" indent="0" algn="just">
              <a:buNone/>
            </a:pPr>
            <a:endParaRPr lang="pt-BR" sz="2400" dirty="0"/>
          </a:p>
          <a:p>
            <a:pPr lvl="1" algn="just"/>
            <a:endParaRPr lang="pt-BR" sz="2400" dirty="0"/>
          </a:p>
        </p:txBody>
      </p:sp>
    </p:spTree>
    <p:extLst>
      <p:ext uri="{BB962C8B-B14F-4D97-AF65-F5344CB8AC3E}">
        <p14:creationId xmlns:p14="http://schemas.microsoft.com/office/powerpoint/2010/main" val="4128306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7672B-8007-42E6-8A62-3C43F855DCD9}"/>
              </a:ext>
            </a:extLst>
          </p:cNvPr>
          <p:cNvSpPr>
            <a:spLocks noGrp="1"/>
          </p:cNvSpPr>
          <p:nvPr>
            <p:ph type="title"/>
          </p:nvPr>
        </p:nvSpPr>
        <p:spPr/>
        <p:txBody>
          <a:bodyPr/>
          <a:lstStyle/>
          <a:p>
            <a:r>
              <a:rPr lang="pt-BR" dirty="0"/>
              <a:t>MÉTODO</a:t>
            </a:r>
          </a:p>
        </p:txBody>
      </p:sp>
      <p:sp>
        <p:nvSpPr>
          <p:cNvPr id="3" name="Espaço Reservado para Conteúdo 2">
            <a:extLst>
              <a:ext uri="{FF2B5EF4-FFF2-40B4-BE49-F238E27FC236}">
                <a16:creationId xmlns:a16="http://schemas.microsoft.com/office/drawing/2014/main" id="{2ADC1DCC-40EA-4A40-8189-4215F44D6AC4}"/>
              </a:ext>
            </a:extLst>
          </p:cNvPr>
          <p:cNvSpPr>
            <a:spLocks noGrp="1"/>
          </p:cNvSpPr>
          <p:nvPr>
            <p:ph idx="1"/>
          </p:nvPr>
        </p:nvSpPr>
        <p:spPr>
          <a:xfrm>
            <a:off x="457200" y="1595227"/>
            <a:ext cx="8229600" cy="3667545"/>
          </a:xfrm>
        </p:spPr>
        <p:txBody>
          <a:bodyPr>
            <a:normAutofit/>
          </a:bodyPr>
          <a:lstStyle/>
          <a:p>
            <a:pPr lvl="0" algn="just"/>
            <a:r>
              <a:rPr lang="pt-BR" sz="2400" dirty="0"/>
              <a:t>Reunir os dados históricos de fornecimento de água e população em planilhas do Microsoft Excel;</a:t>
            </a:r>
          </a:p>
          <a:p>
            <a:pPr lvl="0" algn="just"/>
            <a:r>
              <a:rPr lang="pt-BR" sz="2400" dirty="0"/>
              <a:t>Cruzar as informações de disponibilidade de água para abastecimento em cada ano com a população do município neste mesmo ano;</a:t>
            </a:r>
          </a:p>
          <a:p>
            <a:pPr lvl="0" algn="just"/>
            <a:r>
              <a:rPr lang="pt-BR" sz="2400" dirty="0"/>
              <a:t>A finalidade deste cruzamento de dados foi a de se calcular o consumo per capita considerando todas as perdas no sistema de abastecimento ano a ano, conforme a Equação 01 apresentada a seguir:</a:t>
            </a:r>
          </a:p>
          <a:p>
            <a:pPr marL="457200" lvl="1" indent="0" algn="just">
              <a:buNone/>
            </a:pPr>
            <a:endParaRPr lang="pt-BR" sz="2400" dirty="0"/>
          </a:p>
          <a:p>
            <a:pPr lvl="1" algn="just"/>
            <a:endParaRPr lang="pt-BR" sz="2400" dirty="0"/>
          </a:p>
        </p:txBody>
      </p:sp>
    </p:spTree>
    <p:extLst>
      <p:ext uri="{BB962C8B-B14F-4D97-AF65-F5344CB8AC3E}">
        <p14:creationId xmlns:p14="http://schemas.microsoft.com/office/powerpoint/2010/main" val="283812539"/>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1741</Words>
  <Application>Microsoft Office PowerPoint</Application>
  <PresentationFormat>Apresentação na tela (4:3)</PresentationFormat>
  <Paragraphs>112</Paragraphs>
  <Slides>28</Slides>
  <Notes>1</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28</vt:i4>
      </vt:variant>
    </vt:vector>
  </HeadingPairs>
  <TitlesOfParts>
    <vt:vector size="31" baseType="lpstr">
      <vt:lpstr>Arial</vt:lpstr>
      <vt:lpstr>Calibri</vt:lpstr>
      <vt:lpstr>Tema do Office</vt:lpstr>
      <vt:lpstr>EFEITOS DAS AÇÕES DE COMBATE E CONTROLE DE PERDAS NA RELAÇÃO ENTRE ÁGUA DISPONÍVEL E POPULAÇÃO ATENDIDA</vt:lpstr>
      <vt:lpstr>INTRODUÇÃO</vt:lpstr>
      <vt:lpstr>INTRODUÇÃO</vt:lpstr>
      <vt:lpstr>INTRODUÇÃO</vt:lpstr>
      <vt:lpstr>INTRODUÇÃO</vt:lpstr>
      <vt:lpstr>OBJETIVO</vt:lpstr>
      <vt:lpstr>OBJETIVO</vt:lpstr>
      <vt:lpstr>MATERIAL</vt:lpstr>
      <vt:lpstr>MÉTODO</vt:lpstr>
      <vt:lpstr>MÉTODO</vt:lpstr>
      <vt:lpstr>MÉTODO</vt:lpstr>
      <vt:lpstr>MÉTODO</vt:lpstr>
      <vt:lpstr>RESULTADO</vt:lpstr>
      <vt:lpstr>RESULTADO</vt:lpstr>
      <vt:lpstr>DISCUSSÃO</vt:lpstr>
      <vt:lpstr>DISCUSSÃO</vt:lpstr>
      <vt:lpstr>DISCUSSÃO</vt:lpstr>
      <vt:lpstr>DISCUSSÃO</vt:lpstr>
      <vt:lpstr>DISCUSSÃO</vt:lpstr>
      <vt:lpstr>DISCUSSÃO</vt:lpstr>
      <vt:lpstr>DISCUSSÃO</vt:lpstr>
      <vt:lpstr>CONCLUSÃO</vt:lpstr>
      <vt:lpstr>CONCLUSÃO</vt:lpstr>
      <vt:lpstr>CONCLUSÃO</vt:lpstr>
      <vt:lpstr>CONCLUSÃO</vt:lpstr>
      <vt:lpstr>RECOMENDAÇÃO</vt:lpstr>
      <vt:lpstr>REFERÊNCIAS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Silva</dc:creator>
  <cp:lastModifiedBy>luiz mendes</cp:lastModifiedBy>
  <cp:revision>35</cp:revision>
  <dcterms:created xsi:type="dcterms:W3CDTF">2018-05-02T19:43:05Z</dcterms:created>
  <dcterms:modified xsi:type="dcterms:W3CDTF">2019-05-09T04:01:10Z</dcterms:modified>
</cp:coreProperties>
</file>