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5" r:id="rId2"/>
    <p:sldId id="312" r:id="rId3"/>
    <p:sldId id="313" r:id="rId4"/>
    <p:sldId id="314" r:id="rId5"/>
    <p:sldId id="264" r:id="rId6"/>
    <p:sldId id="321" r:id="rId7"/>
    <p:sldId id="322" r:id="rId8"/>
    <p:sldId id="319" r:id="rId9"/>
    <p:sldId id="316" r:id="rId10"/>
    <p:sldId id="317" r:id="rId11"/>
    <p:sldId id="318" r:id="rId12"/>
    <p:sldId id="320" r:id="rId13"/>
    <p:sldId id="323" r:id="rId14"/>
    <p:sldId id="315" r:id="rId15"/>
  </p:sldIdLst>
  <p:sldSz cx="9144000" cy="6858000" type="screen4x3"/>
  <p:notesSz cx="7104063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050" autoAdjust="0"/>
  </p:normalViewPr>
  <p:slideViewPr>
    <p:cSldViewPr snapToGrid="0">
      <p:cViewPr varScale="1">
        <p:scale>
          <a:sx n="80" d="100"/>
          <a:sy n="80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B93A7D0-5271-42FE-B145-711825082C8D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FB0715-3DA2-4D36-BB6B-45F2C6B0D0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291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50467" algn="l"/>
                <a:tab pos="1500934" algn="l"/>
                <a:tab pos="2251401" algn="l"/>
                <a:tab pos="3001869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0216" indent="-296237">
              <a:tabLst>
                <a:tab pos="750467" algn="l"/>
                <a:tab pos="1500934" algn="l"/>
                <a:tab pos="2251401" algn="l"/>
                <a:tab pos="3001869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84948" indent="-236990">
              <a:tabLst>
                <a:tab pos="750467" algn="l"/>
                <a:tab pos="1500934" algn="l"/>
                <a:tab pos="2251401" algn="l"/>
                <a:tab pos="3001869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58927" indent="-236990">
              <a:tabLst>
                <a:tab pos="750467" algn="l"/>
                <a:tab pos="1500934" algn="l"/>
                <a:tab pos="2251401" algn="l"/>
                <a:tab pos="3001869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32907" indent="-236990">
              <a:tabLst>
                <a:tab pos="750467" algn="l"/>
                <a:tab pos="1500934" algn="l"/>
                <a:tab pos="2251401" algn="l"/>
                <a:tab pos="3001869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tabLst>
                <a:tab pos="750467" algn="l"/>
                <a:tab pos="1500934" algn="l"/>
                <a:tab pos="2251401" algn="l"/>
                <a:tab pos="3001869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tabLst>
                <a:tab pos="750467" algn="l"/>
                <a:tab pos="1500934" algn="l"/>
                <a:tab pos="2251401" algn="l"/>
                <a:tab pos="3001869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tabLst>
                <a:tab pos="750467" algn="l"/>
                <a:tab pos="1500934" algn="l"/>
                <a:tab pos="2251401" algn="l"/>
                <a:tab pos="3001869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tabLst>
                <a:tab pos="750467" algn="l"/>
                <a:tab pos="1500934" algn="l"/>
                <a:tab pos="2251401" algn="l"/>
                <a:tab pos="3001869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fld id="{CDB9A50D-430F-4467-98D9-23AF8BAB68D6}" type="slidenum">
              <a:rPr lang="pt-BR" altLang="pt-BR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>
                <a:buFont typeface="Wingdings" pitchFamily="2" charset="2"/>
                <a:buNone/>
              </a:pPr>
              <a:t>2</a:t>
            </a:fld>
            <a:endParaRPr lang="pt-BR" altLang="pt-BR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9219" name="Rectangle 1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356"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0216" indent="-296237" defTabSz="444356"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84948" indent="-236990" defTabSz="444356"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58927" indent="-236990" defTabSz="444356"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32907" indent="-236990" defTabSz="444356"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06886" indent="-236990" defTabSz="44435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80865" indent="-236990" defTabSz="44435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54844" indent="-236990" defTabSz="44435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28824" indent="-236990" defTabSz="44435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A9A47B06-D4DF-4094-AFF4-FC2E615D62B2}" type="slidenum">
              <a:rPr lang="pt-BR" altLang="pt-BR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13</a:t>
            </a:fld>
            <a:endParaRPr lang="pt-BR" altLang="pt-BR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93775" y="766763"/>
            <a:ext cx="5105400" cy="3829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417" y="4852971"/>
            <a:ext cx="5675618" cy="46925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709" tIns="45354" rIns="90709" bIns="45354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>
                <a:latin typeface="Times New Roman" pitchFamily="18" charset="0"/>
                <a:ea typeface="MS PGothic" pitchFamily="34" charset="-128"/>
              </a:rPr>
              <a:t>Inserir logo do cliente ao lado da logo dos Correios</a:t>
            </a:r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0F3C51A-882B-4DFE-9311-300EB4B851A7}" type="slidenum">
              <a:rPr lang="pt-BR" altLang="pt-BR">
                <a:solidFill>
                  <a:srgbClr val="000000"/>
                </a:solidFill>
              </a:rPr>
              <a:pPr/>
              <a:t>14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A distribuição é um dos fatores-chave de sucesso para uma boa ação de Marketing Direto. Nos Correios,  o carteiro é o profissional responsável por essa atividade e é reconhecido pela sociedade como 2º profissional mais confiável no Brasil (perde apenas para os bombeiros), conforme IBDES (Instituto Brasileiro de Desenvolvimento Econômico e Social). A organização que utiliza um profissional e uma empresa reconhecidos, como seu fornecedor, agrega mais valor para a sua comunicação. </a:t>
            </a:r>
          </a:p>
          <a:p>
            <a:endParaRPr lang="pt-BR" altLang="pt-BR" dirty="0" smtClean="0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BDB7BB2-5AB0-440F-BBB6-54C3F0148E15}" type="slidenum">
              <a:rPr lang="pt-BR" altLang="pt-BR">
                <a:solidFill>
                  <a:srgbClr val="000000"/>
                </a:solidFill>
              </a:rPr>
              <a:pPr/>
              <a:t>3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 typeface="Arial" panose="020B0604020202020204" pitchFamily="34" charset="0"/>
              <a:buChar char="•"/>
              <a:defRPr/>
            </a:pPr>
            <a:r>
              <a:rPr lang="pt-BR" altLang="pt-BR" dirty="0" smtClean="0"/>
              <a:t>125,4 mil empregados</a:t>
            </a:r>
          </a:p>
          <a:p>
            <a:pPr marL="177742" indent="-177742">
              <a:buFont typeface="Arial" panose="020B0604020202020204" pitchFamily="34" charset="0"/>
              <a:buChar char="•"/>
              <a:defRPr/>
            </a:pPr>
            <a:r>
              <a:rPr lang="pt-BR" altLang="pt-BR" dirty="0" smtClean="0"/>
              <a:t>16 mil pontos de atendimento</a:t>
            </a:r>
          </a:p>
          <a:p>
            <a:pPr marL="177742" indent="-177742">
              <a:buFont typeface="Arial" panose="020B0604020202020204" pitchFamily="34" charset="0"/>
              <a:buChar char="•"/>
              <a:defRPr/>
            </a:pPr>
            <a:r>
              <a:rPr lang="pt-BR" altLang="pt-BR" dirty="0" smtClean="0"/>
              <a:t>25,8 mil veículos</a:t>
            </a:r>
          </a:p>
          <a:p>
            <a:pPr marL="177742" indent="-177742">
              <a:buFont typeface="Arial" panose="020B0604020202020204" pitchFamily="34" charset="0"/>
              <a:buChar char="•"/>
              <a:defRPr/>
            </a:pPr>
            <a:r>
              <a:rPr lang="pt-BR" altLang="pt-BR" dirty="0" smtClean="0"/>
              <a:t>36 milhões de objetos distribuídos por dia</a:t>
            </a:r>
          </a:p>
          <a:p>
            <a:pPr marL="177742" indent="-177742">
              <a:buFont typeface="Arial" panose="020B0604020202020204" pitchFamily="34" charset="0"/>
              <a:buChar char="•"/>
              <a:defRPr/>
            </a:pPr>
            <a:r>
              <a:rPr lang="pt-BR" altLang="pt-BR" dirty="0" smtClean="0"/>
              <a:t>9 bilhões de objetos entregues por ano</a:t>
            </a:r>
          </a:p>
          <a:p>
            <a:pPr>
              <a:defRPr/>
            </a:pPr>
            <a:endParaRPr lang="pt-BR" altLang="pt-BR" dirty="0" smtClean="0"/>
          </a:p>
          <a:p>
            <a:pPr>
              <a:defRPr/>
            </a:pPr>
            <a:endParaRPr lang="pt-BR" altLang="pt-BR" dirty="0" smtClean="0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86B4888-5186-4EF0-B2BE-BB524338CC44}" type="slidenum">
              <a:rPr lang="pt-BR" altLang="pt-BR">
                <a:solidFill>
                  <a:srgbClr val="000000"/>
                </a:solidFill>
              </a:rPr>
              <a:pPr/>
              <a:t>4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 smtClean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75E8980-62E6-487F-9AC9-8986B4B0BEBB}" type="slidenum">
              <a:rPr lang="pt-BR" altLang="pt-BR">
                <a:solidFill>
                  <a:srgbClr val="000000"/>
                </a:solidFill>
              </a:rPr>
              <a:pPr/>
              <a:t>6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b="1" dirty="0" smtClean="0">
              <a:solidFill>
                <a:srgbClr val="C00000"/>
              </a:solidFill>
            </a:endParaRP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F79832E-A2EC-4492-B7C8-108EA4D42151}" type="slidenum">
              <a:rPr lang="pt-BR" altLang="pt-BR">
                <a:solidFill>
                  <a:srgbClr val="000000"/>
                </a:solidFill>
              </a:rPr>
              <a:pPr/>
              <a:t>7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t-BR" sz="1500" spc="-156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70216" indent="-296237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84948" indent="-23699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58927" indent="-23699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32907" indent="-23699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06886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80865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5484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28824" indent="-2369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03CFBF9-E955-4268-B625-59C2F2205FE4}" type="slidenum">
              <a:rPr lang="pt-BR" altLang="pt-BR">
                <a:solidFill>
                  <a:srgbClr val="000000"/>
                </a:solidFill>
              </a:rPr>
              <a:pPr/>
              <a:t>8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Interna: distribuída pelo atendente, no saguão da agência, em displays e em caixas postais. </a:t>
            </a:r>
          </a:p>
          <a:p>
            <a:endParaRPr lang="pt-BR" altLang="pt-BR" dirty="0" smtClean="0"/>
          </a:p>
          <a:p>
            <a:r>
              <a:rPr lang="pt-BR" altLang="pt-BR" b="1" dirty="0" smtClean="0"/>
              <a:t>BENEFÍCIOS DA MALA DIRETA DOMICILIÁRIA:</a:t>
            </a:r>
          </a:p>
          <a:p>
            <a:r>
              <a:rPr lang="pt-BR" altLang="pt-BR" dirty="0" smtClean="0"/>
              <a:t>:: Maior interação com a população; </a:t>
            </a:r>
          </a:p>
          <a:p>
            <a:r>
              <a:rPr lang="pt-BR" altLang="pt-BR" dirty="0" smtClean="0"/>
              <a:t>:: Ampliar a audiência dos sites e o acesso às políticas públicas; </a:t>
            </a:r>
          </a:p>
          <a:p>
            <a:r>
              <a:rPr lang="pt-BR" altLang="pt-BR" dirty="0" smtClean="0"/>
              <a:t>:: Possibilidade de desenvolver ações em setores específicos de forma direcionada; </a:t>
            </a:r>
          </a:p>
          <a:p>
            <a:r>
              <a:rPr lang="pt-BR" altLang="pt-BR" dirty="0" smtClean="0"/>
              <a:t>:: Construir um mailing atualizado. </a:t>
            </a:r>
          </a:p>
          <a:p>
            <a:endParaRPr lang="pt-BR" altLang="pt-BR" dirty="0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BE86547-06C5-43C9-B8A5-E3C539725B3C}" type="slidenum">
              <a:rPr lang="pt-BR" altLang="pt-BR">
                <a:solidFill>
                  <a:srgbClr val="000000"/>
                </a:solidFill>
              </a:rPr>
              <a:pPr/>
              <a:t>9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Seletiva: a mala é entregue de acordo com a segmentação escolhida, que pode ser da seguinte forma: distribuição somente em comércio (sem escolher ramo de atividade) ou só em residências, pode escolher determinadas cidades, bairros, ruas, pode ser em todos os domicílios.</a:t>
            </a:r>
          </a:p>
          <a:p>
            <a:r>
              <a:rPr lang="pt-BR" altLang="pt-BR" dirty="0" smtClean="0"/>
              <a:t>Aleatória: de acordo com a percorrida do carteiro, ou seja, a mala é entregue somente nos pontos onde existe outra correspondência a ser entregue.</a:t>
            </a:r>
          </a:p>
          <a:p>
            <a:endParaRPr lang="pt-BR" altLang="pt-BR" b="1" dirty="0" smtClean="0"/>
          </a:p>
          <a:p>
            <a:r>
              <a:rPr lang="pt-BR" altLang="pt-BR" b="1" dirty="0" smtClean="0"/>
              <a:t>VANTAGENS DA MALA DIRETA DOMICILIÁRIA:</a:t>
            </a:r>
          </a:p>
          <a:p>
            <a:r>
              <a:rPr lang="pt-BR" altLang="pt-BR" dirty="0" smtClean="0"/>
              <a:t>:: Aceita a inclusão de brindes e amostras</a:t>
            </a:r>
          </a:p>
          <a:p>
            <a:r>
              <a:rPr lang="pt-BR" altLang="pt-BR" dirty="0" smtClean="0"/>
              <a:t>:: Entrega segmentada por bairros</a:t>
            </a:r>
          </a:p>
          <a:p>
            <a:r>
              <a:rPr lang="pt-BR" altLang="pt-BR" dirty="0" smtClean="0"/>
              <a:t>:: Precificação diferenciada por milheiro</a:t>
            </a:r>
          </a:p>
          <a:p>
            <a:r>
              <a:rPr lang="pt-BR" altLang="pt-BR" dirty="0" smtClean="0"/>
              <a:t>:: Desconto por volume a partir de 20 mil objetos</a:t>
            </a:r>
          </a:p>
          <a:p>
            <a:r>
              <a:rPr lang="pt-BR" altLang="pt-BR" dirty="0" smtClean="0"/>
              <a:t>:: Possibilidade de inclusão de carta-resposta</a:t>
            </a:r>
          </a:p>
          <a:p>
            <a:endParaRPr lang="pt-BR" altLang="pt-BR" dirty="0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65E4B64-0995-4A69-9BD4-6E574FA7C9F3}" type="slidenum">
              <a:rPr lang="pt-BR" altLang="pt-BR">
                <a:solidFill>
                  <a:srgbClr val="000000"/>
                </a:solidFill>
              </a:rPr>
              <a:pPr/>
              <a:t>10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4356"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70216" indent="-296237" defTabSz="444356"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84948" indent="-236990" defTabSz="444356"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58927" indent="-236990" defTabSz="444356"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32907" indent="-236990" defTabSz="444356"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06886" indent="-236990" defTabSz="44435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080865" indent="-236990" defTabSz="44435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554844" indent="-236990" defTabSz="44435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028824" indent="-236990" defTabSz="444356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6815" algn="l"/>
                <a:tab pos="1813629" algn="l"/>
                <a:tab pos="2720444" algn="l"/>
                <a:tab pos="3627258" algn="l"/>
                <a:tab pos="4534073" algn="l"/>
                <a:tab pos="5440887" algn="l"/>
                <a:tab pos="6349347" algn="l"/>
                <a:tab pos="7256162" algn="l"/>
                <a:tab pos="8162976" algn="l"/>
                <a:tab pos="9069791" algn="l"/>
                <a:tab pos="997660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A9A47B06-D4DF-4094-AFF4-FC2E615D62B2}" type="slidenum">
              <a:rPr lang="pt-BR" altLang="pt-BR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11</a:t>
            </a:fld>
            <a:endParaRPr lang="pt-BR" altLang="pt-BR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993775" y="766763"/>
            <a:ext cx="5105400" cy="3829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417" y="4852971"/>
            <a:ext cx="5675618" cy="46925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709" tIns="45354" rIns="90709" bIns="45354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D899-6DDE-433E-89E7-C0209AC28F5A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531D-11D1-44AF-AFD3-EEB253253F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34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3A833-E656-4172-B8BE-D35F10E7D4F1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068FF-1411-4531-8716-FA6136F4D5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25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9103-7D49-4FA5-BB14-F003888C74E9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00AE-7C05-4EA9-9C1A-0DB53BAB28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6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23FF-D348-45F1-A8FB-CBFA4362FDCA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4EDB-12E8-4C05-99C2-884D7F40E3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68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245F2-466E-4CB5-9118-84ED0DCE4007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8030-9A6D-4962-BAE5-721BD7E279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94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23C7-FD65-4ECF-947F-4CF3D314F65A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120DE-3EC8-4C43-B6E1-27498E1FA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99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7A01-ADD3-4034-A2FF-31D620581128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B906-FF59-4430-9EB9-8FF782F90D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79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92CAE-CDAD-429C-AD90-6B8630826625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B4D7-8B6E-4C3E-BB1B-EEA9FE753F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81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103A6-2C9F-44F9-ACAB-3EB8DB96A79A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B22A-28A2-4255-93C6-506C70DAC6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95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964BD-E737-4EF0-9AD9-74507C347485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40AA7-D5B1-4A23-A1B0-4CD818B966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99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6EE30-ECE5-4406-BD71-A41F0EFD3570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1B90F-3058-4425-BF9A-0B57C818F7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04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2237E1-DD16-4498-AED9-5079AF7B1F84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0A82FB-20AD-460E-B062-5D2D8C3C2D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anlobo@correios.com.br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oleObject" Target="../embeddings/Gr_fico_do_Microsoft_Excel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6" y="5769557"/>
            <a:ext cx="13620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0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4775"/>
            <a:ext cx="6046788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riângulo isósceles 9"/>
          <p:cNvSpPr/>
          <p:nvPr/>
        </p:nvSpPr>
        <p:spPr>
          <a:xfrm rot="10800000" flipH="1" flipV="1">
            <a:off x="0" y="6092825"/>
            <a:ext cx="5076825" cy="765175"/>
          </a:xfrm>
          <a:prstGeom prst="triangle">
            <a:avLst>
              <a:gd name="adj" fmla="val 0"/>
            </a:avLst>
          </a:prstGeom>
          <a:solidFill>
            <a:srgbClr val="FFE6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57348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11"/>
          <a:stretch>
            <a:fillRect/>
          </a:stretch>
        </p:blipFill>
        <p:spPr bwMode="auto">
          <a:xfrm>
            <a:off x="4716463" y="504825"/>
            <a:ext cx="4427537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5292725" y="2492375"/>
            <a:ext cx="35909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6000" b="1" i="1" spc="-300" dirty="0">
                <a:solidFill>
                  <a:srgbClr val="4F81BD">
                    <a:lumMod val="75000"/>
                  </a:srgbClr>
                </a:solidFill>
              </a:rPr>
              <a:t>Mala Direta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314950" y="3244850"/>
            <a:ext cx="35782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6000" b="1" i="1" spc="-300" dirty="0">
                <a:solidFill>
                  <a:srgbClr val="4F81BD">
                    <a:lumMod val="50000"/>
                  </a:srgbClr>
                </a:solidFill>
              </a:rPr>
              <a:t>Domiciliária</a:t>
            </a:r>
          </a:p>
        </p:txBody>
      </p:sp>
      <p:sp>
        <p:nvSpPr>
          <p:cNvPr id="57351" name="CaixaDeTexto 25"/>
          <p:cNvSpPr txBox="1">
            <a:spLocks noChangeArrowheads="1"/>
          </p:cNvSpPr>
          <p:nvPr/>
        </p:nvSpPr>
        <p:spPr bwMode="auto">
          <a:xfrm>
            <a:off x="257175" y="3933825"/>
            <a:ext cx="89185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45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b="1">
                <a:solidFill>
                  <a:srgbClr val="595959"/>
                </a:solidFill>
              </a:rPr>
              <a:t>Externa:</a:t>
            </a:r>
          </a:p>
          <a:p>
            <a:pPr lvl="1">
              <a:lnSpc>
                <a:spcPts val="4500"/>
              </a:lnSpc>
              <a:buClr>
                <a:srgbClr val="FFC000"/>
              </a:buClr>
              <a:buFont typeface="Webdings" pitchFamily="18" charset="2"/>
              <a:buChar char="8"/>
            </a:pPr>
            <a:r>
              <a:rPr lang="pt-BR" altLang="pt-BR" b="1">
                <a:solidFill>
                  <a:srgbClr val="595959"/>
                </a:solidFill>
              </a:rPr>
              <a:t>Seletiva</a:t>
            </a:r>
          </a:p>
          <a:p>
            <a:pPr lvl="1">
              <a:lnSpc>
                <a:spcPts val="4500"/>
              </a:lnSpc>
              <a:buClr>
                <a:srgbClr val="FFC000"/>
              </a:buClr>
              <a:buFont typeface="Webdings" pitchFamily="18" charset="2"/>
              <a:buChar char="8"/>
            </a:pPr>
            <a:r>
              <a:rPr lang="pt-BR" altLang="pt-BR" b="1">
                <a:solidFill>
                  <a:srgbClr val="595959"/>
                </a:solidFill>
              </a:rPr>
              <a:t>Aleatória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6300788" y="4149725"/>
            <a:ext cx="25415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4000" b="1" i="1" spc="-300" dirty="0">
                <a:solidFill>
                  <a:srgbClr val="0070C0"/>
                </a:solidFill>
              </a:rPr>
              <a:t>Modalidades</a:t>
            </a:r>
          </a:p>
        </p:txBody>
      </p:sp>
    </p:spTree>
    <p:extLst>
      <p:ext uri="{BB962C8B-B14F-4D97-AF65-F5344CB8AC3E}">
        <p14:creationId xmlns:p14="http://schemas.microsoft.com/office/powerpoint/2010/main" val="1284505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agem 8" descr="\\sac0424\Multimidia\PRESIDENCIA\GAPRE\DECOE\GPRO\Marcas\Identidade Visual Correios\Relatorio Padrao\elemento_A_1L_esq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1" r="28384"/>
          <a:stretch>
            <a:fillRect/>
          </a:stretch>
        </p:blipFill>
        <p:spPr bwMode="auto">
          <a:xfrm>
            <a:off x="776288" y="7938"/>
            <a:ext cx="84042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CaixaDeTexto 16"/>
          <p:cNvSpPr txBox="1">
            <a:spLocks noChangeArrowheads="1"/>
          </p:cNvSpPr>
          <p:nvPr/>
        </p:nvSpPr>
        <p:spPr bwMode="auto">
          <a:xfrm>
            <a:off x="1331913" y="123825"/>
            <a:ext cx="77771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t-BR" altLang="pt-BR" sz="4500" b="1">
                <a:solidFill>
                  <a:srgbClr val="254061"/>
                </a:solidFill>
              </a:rPr>
              <a:t>Mala Direta Não Endereçada</a:t>
            </a:r>
          </a:p>
        </p:txBody>
      </p:sp>
      <p:sp>
        <p:nvSpPr>
          <p:cNvPr id="53252" name="CaixaDeTexto 17"/>
          <p:cNvSpPr txBox="1">
            <a:spLocks noChangeArrowheads="1"/>
          </p:cNvSpPr>
          <p:nvPr/>
        </p:nvSpPr>
        <p:spPr bwMode="auto">
          <a:xfrm>
            <a:off x="143000" y="1629350"/>
            <a:ext cx="89185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2800" b="1" dirty="0">
                <a:solidFill>
                  <a:srgbClr val="595959"/>
                </a:solidFill>
              </a:rPr>
              <a:t>Não requer </a:t>
            </a:r>
            <a:r>
              <a:rPr lang="pt-BR" altLang="pt-BR" sz="2800" b="1" dirty="0" smtClean="0">
                <a:solidFill>
                  <a:srgbClr val="595959"/>
                </a:solidFill>
              </a:rPr>
              <a:t>mailing</a:t>
            </a:r>
            <a:endParaRPr lang="pt-BR" altLang="pt-BR" sz="2800" b="1" dirty="0">
              <a:solidFill>
                <a:srgbClr val="595959"/>
              </a:solidFill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2800" b="1" dirty="0">
                <a:solidFill>
                  <a:srgbClr val="595959"/>
                </a:solidFill>
              </a:rPr>
              <a:t>Entrega porta a porta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2800" b="1" dirty="0">
                <a:solidFill>
                  <a:srgbClr val="595959"/>
                </a:solidFill>
              </a:rPr>
              <a:t>Custo </a:t>
            </a:r>
            <a:r>
              <a:rPr lang="pt-BR" altLang="pt-BR" sz="2800" b="1" dirty="0" smtClean="0">
                <a:solidFill>
                  <a:srgbClr val="595959"/>
                </a:solidFill>
              </a:rPr>
              <a:t>reduzido e desconto </a:t>
            </a:r>
            <a:r>
              <a:rPr lang="pt-BR" altLang="pt-BR" sz="2800" b="1" dirty="0">
                <a:solidFill>
                  <a:srgbClr val="595959"/>
                </a:solidFill>
              </a:rPr>
              <a:t>por volume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2800" b="1" dirty="0">
                <a:solidFill>
                  <a:srgbClr val="595959"/>
                </a:solidFill>
              </a:rPr>
              <a:t>Seleção por região de </a:t>
            </a:r>
            <a:r>
              <a:rPr lang="pt-BR" altLang="pt-BR" sz="2800" b="1" dirty="0" smtClean="0">
                <a:solidFill>
                  <a:srgbClr val="595959"/>
                </a:solidFill>
              </a:rPr>
              <a:t>interesse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2800" b="1" dirty="0" smtClean="0">
                <a:solidFill>
                  <a:srgbClr val="595959"/>
                </a:solidFill>
              </a:rPr>
              <a:t>Fácil contratação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2800" b="1" dirty="0" smtClean="0">
                <a:solidFill>
                  <a:srgbClr val="595959"/>
                </a:solidFill>
              </a:rPr>
              <a:t>Distribuir peças já produzidas*</a:t>
            </a:r>
            <a:endParaRPr lang="pt-BR" altLang="pt-BR" sz="2800" b="1" dirty="0">
              <a:solidFill>
                <a:srgbClr val="595959"/>
              </a:solidFill>
            </a:endParaRPr>
          </a:p>
        </p:txBody>
      </p:sp>
      <p:sp>
        <p:nvSpPr>
          <p:cNvPr id="2" name="AutoShape 8" descr="Resultado de imagem para dicas para economizar ág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575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055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841375"/>
            <a:ext cx="6081712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124450" y="3706813"/>
            <a:ext cx="402431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Soluções</a:t>
            </a:r>
            <a:endParaRPr lang="pt-BR" sz="6600" spc="-15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28588"/>
            <a:ext cx="5395913" cy="37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927764" y="4551363"/>
            <a:ext cx="4616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 de atendimento</a:t>
            </a:r>
            <a:endParaRPr lang="pt-BR" sz="4000" spc="-15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9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agem 8" descr="\\sac0424\Multimidia\PRESIDENCIA\GAPRE\DECOE\GPRO\Marcas\Identidade Visual Correios\Relatorio Padrao\elemento_A_1L_esq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1" r="28384"/>
          <a:stretch>
            <a:fillRect/>
          </a:stretch>
        </p:blipFill>
        <p:spPr bwMode="auto">
          <a:xfrm>
            <a:off x="776288" y="7938"/>
            <a:ext cx="84042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CaixaDeTexto 16"/>
          <p:cNvSpPr txBox="1">
            <a:spLocks noChangeArrowheads="1"/>
          </p:cNvSpPr>
          <p:nvPr/>
        </p:nvSpPr>
        <p:spPr bwMode="auto">
          <a:xfrm>
            <a:off x="1331913" y="122237"/>
            <a:ext cx="777716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t-BR" altLang="pt-BR" sz="4500" b="1" dirty="0" smtClean="0">
                <a:solidFill>
                  <a:srgbClr val="254061"/>
                </a:solidFill>
              </a:rPr>
              <a:t>Recebimento de contas</a:t>
            </a:r>
            <a:endParaRPr lang="pt-BR" altLang="pt-BR" sz="4500" b="1" dirty="0">
              <a:solidFill>
                <a:srgbClr val="254061"/>
              </a:solidFill>
            </a:endParaRPr>
          </a:p>
        </p:txBody>
      </p:sp>
      <p:sp>
        <p:nvSpPr>
          <p:cNvPr id="53252" name="CaixaDeTexto 17"/>
          <p:cNvSpPr txBox="1">
            <a:spLocks noChangeArrowheads="1"/>
          </p:cNvSpPr>
          <p:nvPr/>
        </p:nvSpPr>
        <p:spPr bwMode="auto">
          <a:xfrm>
            <a:off x="143000" y="1629350"/>
            <a:ext cx="8918575" cy="325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sz="2800" b="1" dirty="0">
                <a:solidFill>
                  <a:srgbClr val="595959"/>
                </a:solidFill>
              </a:rPr>
              <a:t>Recebimento em </a:t>
            </a:r>
            <a:r>
              <a:rPr lang="pt-BR" sz="2800" b="1" dirty="0">
                <a:solidFill>
                  <a:srgbClr val="595959"/>
                </a:solidFill>
              </a:rPr>
              <a:t>agências </a:t>
            </a:r>
            <a:r>
              <a:rPr lang="pt-BR" sz="2800" b="1" dirty="0" smtClean="0">
                <a:solidFill>
                  <a:srgbClr val="595959"/>
                </a:solidFill>
              </a:rPr>
              <a:t>automatizadas</a:t>
            </a:r>
            <a:endParaRPr lang="pt-BR" sz="2800" b="1" dirty="0">
              <a:solidFill>
                <a:srgbClr val="595959"/>
              </a:solidFill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sz="2800" b="1" dirty="0">
                <a:solidFill>
                  <a:srgbClr val="595959"/>
                </a:solidFill>
              </a:rPr>
              <a:t>Pagamento de conta em dinheiro ou </a:t>
            </a:r>
            <a:r>
              <a:rPr lang="pt-BR" sz="2800" b="1" dirty="0">
                <a:solidFill>
                  <a:srgbClr val="595959"/>
                </a:solidFill>
              </a:rPr>
              <a:t>cheque</a:t>
            </a:r>
            <a:r>
              <a:rPr lang="pt-BR" sz="2800" b="1" dirty="0" smtClean="0">
                <a:solidFill>
                  <a:srgbClr val="595959"/>
                </a:solidFill>
              </a:rPr>
              <a:t>*</a:t>
            </a:r>
            <a:endParaRPr lang="pt-BR" sz="2800" b="1" dirty="0">
              <a:solidFill>
                <a:srgbClr val="595959"/>
              </a:solidFill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sz="2800" b="1" dirty="0">
                <a:solidFill>
                  <a:srgbClr val="595959"/>
                </a:solidFill>
              </a:rPr>
              <a:t>Carnês ou boletos padrão </a:t>
            </a:r>
            <a:r>
              <a:rPr lang="pt-BR" sz="2800" b="1" dirty="0" smtClean="0">
                <a:solidFill>
                  <a:srgbClr val="595959"/>
                </a:solidFill>
              </a:rPr>
              <a:t>FEBRABAN</a:t>
            </a:r>
            <a:endParaRPr lang="pt-BR" sz="2800" b="1" dirty="0">
              <a:solidFill>
                <a:srgbClr val="595959"/>
              </a:solidFill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sz="2800" b="1" dirty="0">
                <a:solidFill>
                  <a:srgbClr val="595959"/>
                </a:solidFill>
              </a:rPr>
              <a:t>Formalização por meio de </a:t>
            </a:r>
            <a:r>
              <a:rPr lang="pt-BR" sz="2800" b="1" dirty="0" smtClean="0">
                <a:solidFill>
                  <a:srgbClr val="595959"/>
                </a:solidFill>
              </a:rPr>
              <a:t>contrato</a:t>
            </a:r>
            <a:endParaRPr lang="pt-BR" sz="2800" b="1" dirty="0">
              <a:solidFill>
                <a:srgbClr val="595959"/>
              </a:solidFill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sz="2800" b="1" dirty="0">
                <a:solidFill>
                  <a:srgbClr val="595959"/>
                </a:solidFill>
              </a:rPr>
              <a:t>Repasse eletrônico das informações das </a:t>
            </a:r>
            <a:r>
              <a:rPr lang="pt-BR" sz="2800" b="1" dirty="0" smtClean="0">
                <a:solidFill>
                  <a:srgbClr val="595959"/>
                </a:solidFill>
              </a:rPr>
              <a:t>contas</a:t>
            </a:r>
            <a:endParaRPr lang="pt-BR" sz="2800" b="1" dirty="0">
              <a:solidFill>
                <a:srgbClr val="595959"/>
              </a:solidFill>
            </a:endParaRPr>
          </a:p>
        </p:txBody>
      </p:sp>
      <p:sp>
        <p:nvSpPr>
          <p:cNvPr id="2" name="AutoShape 8" descr="Resultado de imagem para dicas para economizar ág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445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7" t="14468" r="13158" b="20422"/>
          <a:stretch>
            <a:fillRect/>
          </a:stretch>
        </p:blipFill>
        <p:spPr bwMode="auto">
          <a:xfrm>
            <a:off x="2028825" y="2390775"/>
            <a:ext cx="19669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11"/>
          <a:stretch>
            <a:fillRect/>
          </a:stretch>
        </p:blipFill>
        <p:spPr bwMode="auto">
          <a:xfrm>
            <a:off x="3924300" y="469900"/>
            <a:ext cx="521970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4746625" y="2268538"/>
            <a:ext cx="43624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6000" b="1" i="1" spc="-300" dirty="0">
                <a:solidFill>
                  <a:srgbClr val="4F81BD">
                    <a:lumMod val="75000"/>
                  </a:srgbClr>
                </a:solidFill>
              </a:rPr>
              <a:t>Podemos fazer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746625" y="2836863"/>
            <a:ext cx="336708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6000" b="1" i="1" spc="-300" dirty="0">
                <a:solidFill>
                  <a:srgbClr val="4F81BD">
                    <a:lumMod val="50000"/>
                  </a:srgbClr>
                </a:solidFill>
              </a:rPr>
              <a:t>muito mais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4675188" y="3421063"/>
            <a:ext cx="2132012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6000" b="1" i="1" spc="-300" dirty="0">
                <a:solidFill>
                  <a:srgbClr val="4F81BD">
                    <a:lumMod val="75000"/>
                  </a:srgbClr>
                </a:solidFill>
              </a:rPr>
              <a:t>juntos!</a:t>
            </a:r>
          </a:p>
        </p:txBody>
      </p:sp>
      <p:pic>
        <p:nvPicPr>
          <p:cNvPr id="14343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25425"/>
            <a:ext cx="5364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2509" y="5640779"/>
            <a:ext cx="5605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Alan Rocha Lobo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  <a:hlinkClick r:id="rId6"/>
              </a:rPr>
              <a:t>alanlobo@correios.com.br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Ger. Corporativa de Vendas para o Governo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99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87675" y="2049463"/>
            <a:ext cx="7100888" cy="658812"/>
          </a:xfrm>
          <a:prstGeom prst="rect">
            <a:avLst/>
          </a:prstGeom>
        </p:spPr>
        <p:txBody>
          <a:bodyPr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pt-BR" sz="5400" b="1" i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Soluções </a:t>
            </a:r>
            <a:r>
              <a:rPr lang="pt-BR" sz="5400" b="1" i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de</a:t>
            </a:r>
            <a:endParaRPr lang="pt-BR" sz="5400" b="1" i="1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pt-BR" sz="5400" b="1" i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Comunicação e</a:t>
            </a:r>
          </a:p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pt-BR" sz="5400" b="1" i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Atendimento</a:t>
            </a:r>
            <a:r>
              <a:rPr lang="pt-BR" sz="4400" b="1" i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/>
            </a:r>
            <a:br>
              <a:rPr lang="pt-BR" sz="4400" b="1" i="1" dirty="0" smtClean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endParaRPr lang="pt-BR" sz="4400" b="1" dirty="0" smtClean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9713" y="1196975"/>
            <a:ext cx="1841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pt-BR" sz="6000" b="1" i="1" spc="-3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548680"/>
            <a:ext cx="2216106" cy="5825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9254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4" r="1537" b="19926"/>
          <a:stretch>
            <a:fillRect/>
          </a:stretch>
        </p:blipFill>
        <p:spPr bwMode="auto">
          <a:xfrm>
            <a:off x="-73025" y="1422400"/>
            <a:ext cx="9253538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m 8" descr="\\sac0424\Multimidia\PRESIDENCIA\GAPRE\DECOE\GPRO\Marcas\Identidade Visual Correios\Relatorio Padrao\elemento_A_1L_esq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1" r="28384"/>
          <a:stretch>
            <a:fillRect/>
          </a:stretch>
        </p:blipFill>
        <p:spPr bwMode="auto">
          <a:xfrm>
            <a:off x="776288" y="-25400"/>
            <a:ext cx="84042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CaixaDeTexto 5"/>
          <p:cNvSpPr txBox="1">
            <a:spLocks noChangeArrowheads="1"/>
          </p:cNvSpPr>
          <p:nvPr/>
        </p:nvSpPr>
        <p:spPr bwMode="auto">
          <a:xfrm>
            <a:off x="1481138" y="104775"/>
            <a:ext cx="7777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4000" b="1" dirty="0">
                <a:solidFill>
                  <a:srgbClr val="254061"/>
                </a:solidFill>
              </a:rPr>
              <a:t>Confiança </a:t>
            </a:r>
            <a:r>
              <a:rPr lang="pt-BR" altLang="pt-BR" sz="4000" dirty="0">
                <a:solidFill>
                  <a:srgbClr val="254061"/>
                </a:solidFill>
              </a:rPr>
              <a:t>é tudo e </a:t>
            </a:r>
            <a:r>
              <a:rPr lang="pt-BR" altLang="pt-BR" sz="4000" b="1" dirty="0">
                <a:solidFill>
                  <a:srgbClr val="254061"/>
                </a:solidFill>
              </a:rPr>
              <a:t>mais</a:t>
            </a:r>
            <a:r>
              <a:rPr lang="pt-BR" altLang="pt-BR" sz="4000" dirty="0">
                <a:solidFill>
                  <a:srgbClr val="254061"/>
                </a:solidFill>
              </a:rPr>
              <a:t> um pouco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849938" y="5081588"/>
            <a:ext cx="2062162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spc="-300" dirty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confiável</a:t>
            </a:r>
            <a:endParaRPr lang="pt-BR" sz="4000" i="1" spc="-300" dirty="0">
              <a:solidFill>
                <a:srgbClr val="0070C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391275" y="5905500"/>
            <a:ext cx="19827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spc="-1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anose="020B0604020202020204" pitchFamily="34" charset="0"/>
              </a:rPr>
              <a:t>Fonte: IBDES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4198938" y="4073525"/>
            <a:ext cx="2827337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6000" b="1" i="1" spc="-300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Carteiro</a:t>
            </a:r>
            <a:endParaRPr lang="pt-BR" sz="6000" i="1" spc="-300" dirty="0">
              <a:solidFill>
                <a:srgbClr val="00206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037263" y="5518150"/>
            <a:ext cx="1643062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i="1" spc="-300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no Brasil!</a:t>
            </a:r>
            <a:r>
              <a:rPr lang="pt-BR" sz="3000" i="1" spc="-300" dirty="0">
                <a:solidFill>
                  <a:prstClr val="white"/>
                </a:solidFill>
                <a:latin typeface="Arial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192838" y="4748213"/>
            <a:ext cx="2695575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000" b="1" i="1" spc="-300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profissional mais</a:t>
            </a:r>
            <a:endParaRPr lang="pt-BR" sz="3000" i="1" spc="-3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2298" name="Retângulo 17"/>
          <p:cNvSpPr>
            <a:spLocks noChangeArrowheads="1"/>
          </p:cNvSpPr>
          <p:nvPr/>
        </p:nvSpPr>
        <p:spPr bwMode="auto">
          <a:xfrm>
            <a:off x="4751388" y="4722813"/>
            <a:ext cx="12477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9000" b="1" i="1">
                <a:solidFill>
                  <a:srgbClr val="0070C0"/>
                </a:solidFill>
                <a:latin typeface="Arial" charset="0"/>
              </a:rPr>
              <a:t>2º</a:t>
            </a:r>
            <a:endParaRPr lang="pt-BR" altLang="pt-BR" sz="9000" i="1">
              <a:solidFill>
                <a:srgbClr val="0070C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673350" y="1404938"/>
            <a:ext cx="304006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6000" b="1" i="1" spc="-300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Correios</a:t>
            </a:r>
            <a:endParaRPr lang="pt-BR" sz="6000" i="1" spc="-300" dirty="0">
              <a:solidFill>
                <a:prstClr val="black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871913" y="2133600"/>
            <a:ext cx="28416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000" b="1" i="1" spc="-300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Instituição </a:t>
            </a:r>
            <a:r>
              <a:rPr lang="pt-BR" sz="4000" b="1" i="1" spc="-300" dirty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mais</a:t>
            </a:r>
            <a:r>
              <a:rPr lang="pt-BR" sz="3000" b="1" i="1" spc="-300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endParaRPr lang="pt-BR" sz="3000" i="1" spc="-300" dirty="0">
              <a:solidFill>
                <a:prstClr val="black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067175" y="2636838"/>
            <a:ext cx="206216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4000" b="1" i="1" spc="-300" dirty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confiável</a:t>
            </a:r>
            <a:endParaRPr lang="pt-BR" sz="4000" i="1" dirty="0">
              <a:solidFill>
                <a:srgbClr val="0070C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798888" y="3162300"/>
            <a:ext cx="1422400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000" b="1" i="1" spc="-300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do país!</a:t>
            </a:r>
            <a:r>
              <a:rPr lang="pt-BR" sz="3000" b="1" i="1" spc="-300" dirty="0">
                <a:solidFill>
                  <a:prstClr val="white"/>
                </a:solidFill>
                <a:latin typeface="Arial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375025" y="3605213"/>
            <a:ext cx="31146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spc="-15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anose="020B0604020202020204" pitchFamily="34" charset="0"/>
              </a:rPr>
              <a:t>Fonte: IBOPE Inteligência</a:t>
            </a:r>
          </a:p>
        </p:txBody>
      </p:sp>
    </p:spTree>
    <p:extLst>
      <p:ext uri="{BB962C8B-B14F-4D97-AF65-F5344CB8AC3E}">
        <p14:creationId xmlns:p14="http://schemas.microsoft.com/office/powerpoint/2010/main" val="2315472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2946" r="2061" b="24927"/>
          <a:stretch>
            <a:fillRect/>
          </a:stretch>
        </p:blipFill>
        <p:spPr bwMode="auto">
          <a:xfrm>
            <a:off x="0" y="781050"/>
            <a:ext cx="922655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m 8" descr="\\sac0424\Multimidia\PRESIDENCIA\GAPRE\DECOE\GPRO\Marcas\Identidade Visual Correios\Relatorio Padrao\elemento_A_1L_esq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4" r="-2101"/>
          <a:stretch>
            <a:fillRect/>
          </a:stretch>
        </p:blipFill>
        <p:spPr bwMode="auto">
          <a:xfrm>
            <a:off x="0" y="0"/>
            <a:ext cx="8858251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tângulo 4"/>
          <p:cNvSpPr>
            <a:spLocks noChangeArrowheads="1"/>
          </p:cNvSpPr>
          <p:nvPr/>
        </p:nvSpPr>
        <p:spPr bwMode="auto">
          <a:xfrm>
            <a:off x="179512" y="188640"/>
            <a:ext cx="6972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 b="1" dirty="0">
                <a:solidFill>
                  <a:srgbClr val="254061"/>
                </a:solidFill>
              </a:rPr>
              <a:t>Proximidade e </a:t>
            </a:r>
            <a:r>
              <a:rPr lang="pt-BR" altLang="pt-BR" sz="4000" dirty="0">
                <a:solidFill>
                  <a:srgbClr val="254061"/>
                </a:solidFill>
              </a:rPr>
              <a:t>Possibilidade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15636" y="5949950"/>
            <a:ext cx="8122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Presença em todos os </a:t>
            </a:r>
            <a:r>
              <a:rPr lang="pt-BR" sz="40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municípios</a:t>
            </a:r>
            <a:endParaRPr lang="pt-BR" sz="4000" spc="-1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44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055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841375"/>
            <a:ext cx="6081712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124450" y="3706813"/>
            <a:ext cx="402431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Soluções</a:t>
            </a:r>
            <a:endParaRPr lang="pt-BR" sz="6600" spc="-15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28588"/>
            <a:ext cx="5395913" cy="37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927764" y="4551363"/>
            <a:ext cx="4616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 de comunicação</a:t>
            </a:r>
            <a:endParaRPr lang="pt-BR" sz="4000" spc="-15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346200"/>
            <a:ext cx="7815263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Imagem 8" descr="\\sac0424\Multimidia\PRESIDENCIA\GAPRE\DECOE\GPRO\Marcas\Identidade Visual Correios\Relatorio Padrao\elemento_A_1L_esq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0" r="-2101"/>
          <a:stretch>
            <a:fillRect/>
          </a:stretch>
        </p:blipFill>
        <p:spPr bwMode="auto">
          <a:xfrm>
            <a:off x="14288" y="1214438"/>
            <a:ext cx="59975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4925" y="1387475"/>
            <a:ext cx="5322888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800" spc="-150" dirty="0">
                <a:solidFill>
                  <a:srgbClr val="4F81B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O que </a:t>
            </a:r>
            <a:r>
              <a:rPr lang="pt-BR" sz="4800" b="1" spc="-150" dirty="0">
                <a:solidFill>
                  <a:srgbClr val="4F81B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podemos fazer</a:t>
            </a:r>
          </a:p>
          <a:p>
            <a:pPr>
              <a:defRPr/>
            </a:pPr>
            <a:r>
              <a:rPr lang="pt-BR" sz="4800" spc="-150" dirty="0">
                <a:solidFill>
                  <a:srgbClr val="4F81B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pelo </a:t>
            </a:r>
            <a:r>
              <a:rPr lang="pt-BR" sz="4800" b="1" spc="-150" dirty="0">
                <a:solidFill>
                  <a:srgbClr val="4F81BD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Órgão?</a:t>
            </a:r>
          </a:p>
        </p:txBody>
      </p:sp>
      <p:pic>
        <p:nvPicPr>
          <p:cNvPr id="24581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25425"/>
            <a:ext cx="53641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296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8" descr="\\sac0424\Multimidia\PRESIDENCIA\GAPRE\DECOE\GPRO\Marcas\Identidade Visual Correios\Relatorio Padrao\elemento_A_1L_esq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1" r="28384"/>
          <a:stretch>
            <a:fillRect/>
          </a:stretch>
        </p:blipFill>
        <p:spPr bwMode="auto">
          <a:xfrm>
            <a:off x="776288" y="7938"/>
            <a:ext cx="84042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aixaDeTexto 18"/>
          <p:cNvSpPr txBox="1">
            <a:spLocks noChangeArrowheads="1"/>
          </p:cNvSpPr>
          <p:nvPr/>
        </p:nvSpPr>
        <p:spPr bwMode="auto">
          <a:xfrm>
            <a:off x="1116013" y="-26988"/>
            <a:ext cx="777716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t-BR" altLang="pt-BR" sz="5500" b="1" dirty="0" smtClean="0">
                <a:solidFill>
                  <a:srgbClr val="254061"/>
                </a:solidFill>
              </a:rPr>
              <a:t>Divulgação e orientação</a:t>
            </a:r>
            <a:endParaRPr lang="pt-BR" altLang="pt-BR" sz="5500" b="1" dirty="0">
              <a:solidFill>
                <a:srgbClr val="254061"/>
              </a:solidFill>
            </a:endParaRPr>
          </a:p>
        </p:txBody>
      </p:sp>
      <p:sp>
        <p:nvSpPr>
          <p:cNvPr id="26628" name="CaixaDeTexto 27"/>
          <p:cNvSpPr txBox="1">
            <a:spLocks noChangeArrowheads="1"/>
          </p:cNvSpPr>
          <p:nvPr/>
        </p:nvSpPr>
        <p:spPr bwMode="auto">
          <a:xfrm>
            <a:off x="323850" y="1484313"/>
            <a:ext cx="8351838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3500" b="1" dirty="0">
                <a:solidFill>
                  <a:srgbClr val="595959"/>
                </a:solidFill>
              </a:rPr>
              <a:t>Lançamento de campanhas 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3500" b="1" dirty="0">
                <a:solidFill>
                  <a:srgbClr val="595959"/>
                </a:solidFill>
              </a:rPr>
              <a:t>Programas governamentais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3500" b="1" dirty="0" smtClean="0">
                <a:solidFill>
                  <a:srgbClr val="595959"/>
                </a:solidFill>
              </a:rPr>
              <a:t>Ações </a:t>
            </a:r>
            <a:r>
              <a:rPr lang="pt-BR" altLang="pt-BR" sz="3500" b="1" dirty="0">
                <a:solidFill>
                  <a:srgbClr val="595959"/>
                </a:solidFill>
              </a:rPr>
              <a:t>de </a:t>
            </a:r>
            <a:r>
              <a:rPr lang="pt-BR" altLang="pt-BR" sz="3500" b="1" dirty="0" smtClean="0">
                <a:solidFill>
                  <a:srgbClr val="595959"/>
                </a:solidFill>
              </a:rPr>
              <a:t>conscientização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3500" b="1" dirty="0" smtClean="0">
                <a:solidFill>
                  <a:srgbClr val="595959"/>
                </a:solidFill>
              </a:rPr>
              <a:t>Comunicar situações/períodos críticos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3500" b="1" dirty="0" smtClean="0">
                <a:solidFill>
                  <a:srgbClr val="595959"/>
                </a:solidFill>
              </a:rPr>
              <a:t>Pesquisas </a:t>
            </a:r>
            <a:r>
              <a:rPr lang="pt-BR" altLang="pt-BR" sz="3500" b="1" dirty="0">
                <a:solidFill>
                  <a:srgbClr val="595959"/>
                </a:solidFill>
              </a:rPr>
              <a:t>de opinião pública</a:t>
            </a:r>
          </a:p>
          <a:p>
            <a:pPr marL="0" indent="0">
              <a:lnSpc>
                <a:spcPct val="150000"/>
              </a:lnSpc>
              <a:buClr>
                <a:srgbClr val="FFC000"/>
              </a:buClr>
            </a:pPr>
            <a:endParaRPr lang="pt-BR" altLang="pt-BR" sz="35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2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edondar Retângulo no Mesmo Canto Lateral 4"/>
          <p:cNvSpPr/>
          <p:nvPr/>
        </p:nvSpPr>
        <p:spPr>
          <a:xfrm>
            <a:off x="334177" y="1340769"/>
            <a:ext cx="8331630" cy="1046902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8016" tIns="128016" rIns="128016" bIns="128016" spcCol="1270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531" name="Grupo 1"/>
          <p:cNvGrpSpPr>
            <a:grpSpLocks/>
          </p:cNvGrpSpPr>
          <p:nvPr/>
        </p:nvGrpSpPr>
        <p:grpSpPr bwMode="auto">
          <a:xfrm>
            <a:off x="404813" y="1341438"/>
            <a:ext cx="4870450" cy="4500562"/>
            <a:chOff x="4130675" y="1323975"/>
            <a:chExt cx="4870450" cy="4500563"/>
          </a:xfrm>
        </p:grpSpPr>
        <p:graphicFrame>
          <p:nvGraphicFramePr>
            <p:cNvPr id="22537" name="Gráfico 1"/>
            <p:cNvGraphicFramePr>
              <a:graphicFrameLocks/>
            </p:cNvGraphicFramePr>
            <p:nvPr/>
          </p:nvGraphicFramePr>
          <p:xfrm>
            <a:off x="4130675" y="1323975"/>
            <a:ext cx="4870450" cy="416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r:id="rId4" imgW="4871126" imgH="4163929" progId="Excel.Chart.8">
                    <p:embed/>
                  </p:oleObj>
                </mc:Choice>
                <mc:Fallback>
                  <p:oleObj r:id="rId4" imgW="4871126" imgH="4163929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0675" y="1323975"/>
                          <a:ext cx="4870450" cy="416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8" name="CaixaDeTexto 2"/>
            <p:cNvSpPr txBox="1">
              <a:spLocks noChangeArrowheads="1"/>
            </p:cNvSpPr>
            <p:nvPr/>
          </p:nvSpPr>
          <p:spPr bwMode="auto">
            <a:xfrm>
              <a:off x="4471988" y="1773238"/>
              <a:ext cx="3132137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pt-BR" altLang="pt-BR" sz="1600" b="1">
                  <a:solidFill>
                    <a:srgbClr val="0070C0"/>
                  </a:solidFill>
                </a:rPr>
                <a:t>ABREM AS MALAS QUE RECEBEM</a:t>
              </a:r>
            </a:p>
          </p:txBody>
        </p:sp>
        <p:sp>
          <p:nvSpPr>
            <p:cNvPr id="22539" name="CaixaDeTexto 26"/>
            <p:cNvSpPr txBox="1">
              <a:spLocks noChangeArrowheads="1"/>
            </p:cNvSpPr>
            <p:nvPr/>
          </p:nvSpPr>
          <p:spPr bwMode="auto">
            <a:xfrm>
              <a:off x="4471988" y="2714625"/>
              <a:ext cx="3132137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pt-BR" altLang="pt-BR" sz="1600" b="1">
                  <a:solidFill>
                    <a:srgbClr val="0070C0"/>
                  </a:solidFill>
                </a:rPr>
                <a:t>LÊEM TODAS </a:t>
              </a:r>
            </a:p>
          </p:txBody>
        </p:sp>
        <p:sp>
          <p:nvSpPr>
            <p:cNvPr id="22540" name="CaixaDeTexto 27"/>
            <p:cNvSpPr txBox="1">
              <a:spLocks noChangeArrowheads="1"/>
            </p:cNvSpPr>
            <p:nvPr/>
          </p:nvSpPr>
          <p:spPr bwMode="auto">
            <a:xfrm>
              <a:off x="4471988" y="3644900"/>
              <a:ext cx="41036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pt-BR" altLang="pt-BR" sz="1600" b="1">
                  <a:solidFill>
                    <a:srgbClr val="0070C0"/>
                  </a:solidFill>
                </a:rPr>
                <a:t>DESEJAM RECEBER EM MAIOR QTDE</a:t>
              </a:r>
            </a:p>
          </p:txBody>
        </p:sp>
        <p:sp>
          <p:nvSpPr>
            <p:cNvPr id="22541" name="CaixaDeTexto 28"/>
            <p:cNvSpPr txBox="1">
              <a:spLocks noChangeArrowheads="1"/>
            </p:cNvSpPr>
            <p:nvPr/>
          </p:nvSpPr>
          <p:spPr bwMode="auto">
            <a:xfrm>
              <a:off x="4140200" y="5516563"/>
              <a:ext cx="31321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pt-BR" altLang="pt-BR" sz="1400" b="1">
                  <a:solidFill>
                    <a:srgbClr val="7F7F7F"/>
                  </a:solidFill>
                </a:rPr>
                <a:t>Fonte: ABEMD</a:t>
              </a:r>
            </a:p>
          </p:txBody>
        </p:sp>
      </p:grpSp>
      <p:pic>
        <p:nvPicPr>
          <p:cNvPr id="22532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53641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Imagem 12" descr="\\sac0424\Multimidia\PRESIDENCIA\GAPRE\DECOE\GPRO\Marcas\Identidade Visual Correios\Relatorio Padrao\elemento_A_1L_esq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4" r="-2101"/>
          <a:stretch>
            <a:fillRect/>
          </a:stretch>
        </p:blipFill>
        <p:spPr bwMode="auto">
          <a:xfrm>
            <a:off x="0" y="85725"/>
            <a:ext cx="85756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CaixaDeTexto 13"/>
          <p:cNvSpPr txBox="1">
            <a:spLocks noChangeArrowheads="1"/>
          </p:cNvSpPr>
          <p:nvPr/>
        </p:nvSpPr>
        <p:spPr bwMode="auto">
          <a:xfrm>
            <a:off x="765175" y="158750"/>
            <a:ext cx="516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4000" b="1">
                <a:solidFill>
                  <a:srgbClr val="254061"/>
                </a:solidFill>
              </a:rPr>
              <a:t>O Poder da Mala Direta</a:t>
            </a:r>
          </a:p>
        </p:txBody>
      </p:sp>
      <p:sp>
        <p:nvSpPr>
          <p:cNvPr id="22536" name="CaixaDeTexto 16"/>
          <p:cNvSpPr txBox="1">
            <a:spLocks noChangeArrowheads="1"/>
          </p:cNvSpPr>
          <p:nvPr/>
        </p:nvSpPr>
        <p:spPr bwMode="auto">
          <a:xfrm>
            <a:off x="5511800" y="1820863"/>
            <a:ext cx="385286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2600" b="1" dirty="0">
                <a:solidFill>
                  <a:srgbClr val="595959"/>
                </a:solidFill>
              </a:rPr>
              <a:t>É direta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2600" b="1" dirty="0">
                <a:solidFill>
                  <a:srgbClr val="595959"/>
                </a:solidFill>
              </a:rPr>
              <a:t>É flexível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2600" b="1" dirty="0">
                <a:solidFill>
                  <a:srgbClr val="595959"/>
                </a:solidFill>
              </a:rPr>
              <a:t>Desperta interesse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2600" b="1" dirty="0">
                <a:solidFill>
                  <a:srgbClr val="595959"/>
                </a:solidFill>
              </a:rPr>
              <a:t>Não é invasiva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2600" b="1" dirty="0">
                <a:solidFill>
                  <a:srgbClr val="595959"/>
                </a:solidFill>
              </a:rPr>
              <a:t>É </a:t>
            </a:r>
            <a:r>
              <a:rPr lang="pt-BR" altLang="pt-BR" sz="2600" b="1" dirty="0" smtClean="0">
                <a:solidFill>
                  <a:srgbClr val="595959"/>
                </a:solidFill>
              </a:rPr>
              <a:t>mensurável</a:t>
            </a:r>
          </a:p>
          <a:p>
            <a:pPr>
              <a:lnSpc>
                <a:spcPct val="1500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sz="2600" b="1" dirty="0" smtClean="0">
                <a:solidFill>
                  <a:srgbClr val="595959"/>
                </a:solidFill>
              </a:rPr>
              <a:t>É segmentável</a:t>
            </a:r>
            <a:endParaRPr lang="pt-BR" altLang="pt-BR" sz="2600" b="1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5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isósceles 9"/>
          <p:cNvSpPr/>
          <p:nvPr/>
        </p:nvSpPr>
        <p:spPr>
          <a:xfrm rot="10800000" flipH="1" flipV="1">
            <a:off x="0" y="6092825"/>
            <a:ext cx="5076825" cy="765175"/>
          </a:xfrm>
          <a:prstGeom prst="triangle">
            <a:avLst>
              <a:gd name="adj" fmla="val 0"/>
            </a:avLst>
          </a:prstGeom>
          <a:solidFill>
            <a:srgbClr val="FFE6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55299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17475"/>
            <a:ext cx="608171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11"/>
          <a:stretch>
            <a:fillRect/>
          </a:stretch>
        </p:blipFill>
        <p:spPr bwMode="auto">
          <a:xfrm>
            <a:off x="4716463" y="504825"/>
            <a:ext cx="4427537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5292725" y="2492375"/>
            <a:ext cx="35909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6000" b="1" i="1" spc="-300" dirty="0">
                <a:solidFill>
                  <a:srgbClr val="4F81BD">
                    <a:lumMod val="75000"/>
                  </a:srgbClr>
                </a:solidFill>
              </a:rPr>
              <a:t>Mala Direta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314950" y="3244850"/>
            <a:ext cx="35782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6000" b="1" i="1" spc="-300" dirty="0">
                <a:solidFill>
                  <a:srgbClr val="4F81BD">
                    <a:lumMod val="50000"/>
                  </a:srgbClr>
                </a:solidFill>
              </a:rPr>
              <a:t>Domiciliária</a:t>
            </a:r>
          </a:p>
        </p:txBody>
      </p:sp>
      <p:sp>
        <p:nvSpPr>
          <p:cNvPr id="55303" name="CaixaDeTexto 25"/>
          <p:cNvSpPr txBox="1">
            <a:spLocks noChangeArrowheads="1"/>
          </p:cNvSpPr>
          <p:nvPr/>
        </p:nvSpPr>
        <p:spPr bwMode="auto">
          <a:xfrm>
            <a:off x="257175" y="3716338"/>
            <a:ext cx="8918575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4500"/>
              </a:lnSpc>
              <a:buClr>
                <a:srgbClr val="FFC000"/>
              </a:buClr>
              <a:buFont typeface="Webdings" pitchFamily="18" charset="2"/>
              <a:buChar char=""/>
            </a:pPr>
            <a:r>
              <a:rPr lang="pt-BR" altLang="pt-BR" b="1" dirty="0">
                <a:solidFill>
                  <a:srgbClr val="595959"/>
                </a:solidFill>
              </a:rPr>
              <a:t>Interna:</a:t>
            </a:r>
          </a:p>
          <a:p>
            <a:pPr lvl="1">
              <a:lnSpc>
                <a:spcPts val="4500"/>
              </a:lnSpc>
              <a:buClr>
                <a:srgbClr val="FFC000"/>
              </a:buClr>
              <a:buFont typeface="Webdings" pitchFamily="18" charset="2"/>
              <a:buChar char="8"/>
            </a:pPr>
            <a:r>
              <a:rPr lang="pt-BR" altLang="pt-BR" b="1" dirty="0">
                <a:solidFill>
                  <a:srgbClr val="595959"/>
                </a:solidFill>
              </a:rPr>
              <a:t>Display</a:t>
            </a:r>
          </a:p>
          <a:p>
            <a:pPr lvl="1">
              <a:lnSpc>
                <a:spcPts val="4500"/>
              </a:lnSpc>
              <a:buClr>
                <a:srgbClr val="FFC000"/>
              </a:buClr>
              <a:buFont typeface="Webdings" pitchFamily="18" charset="2"/>
              <a:buChar char="8"/>
            </a:pPr>
            <a:r>
              <a:rPr lang="pt-BR" altLang="pt-BR" b="1" dirty="0">
                <a:solidFill>
                  <a:srgbClr val="595959"/>
                </a:solidFill>
              </a:rPr>
              <a:t>Caixa Postal</a:t>
            </a:r>
          </a:p>
          <a:p>
            <a:pPr lvl="1">
              <a:lnSpc>
                <a:spcPts val="4500"/>
              </a:lnSpc>
              <a:buClr>
                <a:srgbClr val="FFC000"/>
              </a:buClr>
              <a:buFont typeface="Webdings" pitchFamily="18" charset="2"/>
              <a:buChar char="8"/>
            </a:pPr>
            <a:r>
              <a:rPr lang="pt-BR" altLang="pt-BR" b="1" dirty="0">
                <a:solidFill>
                  <a:srgbClr val="595959"/>
                </a:solidFill>
              </a:rPr>
              <a:t>Atendimento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6300788" y="4149725"/>
            <a:ext cx="25415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4000" b="1" i="1" spc="-300" dirty="0">
                <a:solidFill>
                  <a:srgbClr val="0070C0"/>
                </a:solidFill>
              </a:rPr>
              <a:t>Modalidades</a:t>
            </a:r>
          </a:p>
        </p:txBody>
      </p:sp>
    </p:spTree>
    <p:extLst>
      <p:ext uri="{BB962C8B-B14F-4D97-AF65-F5344CB8AC3E}">
        <p14:creationId xmlns:p14="http://schemas.microsoft.com/office/powerpoint/2010/main" val="1645501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1028</TotalTime>
  <Words>513</Words>
  <Application>Microsoft Office PowerPoint</Application>
  <PresentationFormat>Apresentação na tela (4:3)</PresentationFormat>
  <Paragraphs>106</Paragraphs>
  <Slides>14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Tema do Office</vt:lpstr>
      <vt:lpstr>Gráfico do Microsoft Excel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Helton</dc:creator>
  <cp:lastModifiedBy>Alan Rocha Lobo</cp:lastModifiedBy>
  <cp:revision>77</cp:revision>
  <dcterms:created xsi:type="dcterms:W3CDTF">2015-01-28T16:19:04Z</dcterms:created>
  <dcterms:modified xsi:type="dcterms:W3CDTF">2015-05-25T20:31:02Z</dcterms:modified>
</cp:coreProperties>
</file>