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nlN3MFaW1QBDcdVPPN/ZXuZF4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605a0dad2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 dirty="0">
                <a:solidFill>
                  <a:schemeClr val="dk1"/>
                </a:solidFill>
              </a:rPr>
              <a:t>Para a produção das bombas foram utilizados 20% de matéria orgânica, 80% de argila e sementes, de preferência as nativas da região. Após misturar a  matéria orgânica e argila foi acrescentado água lentamente, </a:t>
            </a:r>
            <a:r>
              <a:rPr lang="pt-BR" sz="1000" dirty="0">
                <a:solidFill>
                  <a:schemeClr val="dk1"/>
                </a:solidFill>
                <a:highlight>
                  <a:srgbClr val="FFFFFF"/>
                </a:highlight>
              </a:rPr>
              <a:t>ajustando as quantidades até obter uma mistura com a textura semelhante à da plasticina. Em seguida foram moldadas em pequenas bolas com as mãos, foi feito um buraco e depositado de 2 a 3 a sementes, moldando a bolinha em seguida. Finalizada as bombinhas, foram dispostas em um tabuleiro para secar ao sol em um período de 24 horas. </a:t>
            </a:r>
            <a:endParaRPr sz="1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8" name="Google Shape;118;g12605a0dad2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605a0dad2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 dirty="0">
                <a:solidFill>
                  <a:schemeClr val="dk1"/>
                </a:solidFill>
              </a:rPr>
              <a:t>Para a produção das bombas foram utilizados 20% de matéria orgânica, 80% de argila e sementes, de preferência as nativas da região. Após misturar a  matéria orgânica e argila foi acrescentado água lentamente, </a:t>
            </a:r>
            <a:r>
              <a:rPr lang="pt-BR" sz="1000" dirty="0">
                <a:solidFill>
                  <a:schemeClr val="dk1"/>
                </a:solidFill>
                <a:highlight>
                  <a:srgbClr val="FFFFFF"/>
                </a:highlight>
              </a:rPr>
              <a:t>ajustando as quantidades até obter uma mistura com a textura semelhante à da plasticina. Em seguida foram moldadas em pequenas bolas com as mãos, foi feito um buraco e depositado de 2 a 3 a sementes, moldando a bolinha em seguida. Finalizada as bombinhas, foram dispostas em um tabuleiro para secar ao sol em um período de 24 horas. </a:t>
            </a:r>
            <a:endParaRPr sz="1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8" name="Google Shape;118;g12605a0dad2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9932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831b74b0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4" name="Google Shape;134;g12831b74b0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80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0" y="2395625"/>
            <a:ext cx="9144000" cy="2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106"/>
              <a:buFont typeface="Arial"/>
              <a:buNone/>
            </a:pPr>
            <a:r>
              <a:rPr lang="pt-BR" sz="3133" b="1" dirty="0"/>
              <a:t>PROGRAMA DE EDUCAÇÃO HIDROAMBIENTAL: BOMBAS DE SEMENTE.</a:t>
            </a:r>
            <a:endParaRPr sz="3133" b="1" dirty="0"/>
          </a:p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740"/>
              <a:buFont typeface="Arial"/>
              <a:buNone/>
            </a:pPr>
            <a:endParaRPr sz="3077" b="1" dirty="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79499" y="4290425"/>
            <a:ext cx="4117087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l">
              <a:spcBef>
                <a:spcPts val="0"/>
              </a:spcBef>
              <a:buSzPct val="161447"/>
            </a:pPr>
            <a:r>
              <a:rPr lang="pt-BR" dirty="0"/>
              <a:t>Autores: </a:t>
            </a:r>
            <a:r>
              <a:rPr lang="pt-BR" sz="1783" i="1" dirty="0"/>
              <a:t>André Ramos de Souza, 1º autor</a:t>
            </a:r>
            <a:r>
              <a:rPr lang="pt-BR" sz="1783" dirty="0"/>
              <a:t>[1]</a:t>
            </a:r>
            <a:r>
              <a:rPr lang="pt-BR" sz="1783" i="1" dirty="0"/>
              <a:t>; Karla Oliveira de Sousa Millena, 2º autor; </a:t>
            </a:r>
            <a:r>
              <a:rPr lang="pt-BR" sz="1783" i="1" dirty="0" err="1"/>
              <a:t>Orleam</a:t>
            </a:r>
            <a:r>
              <a:rPr lang="pt-BR" sz="1783" i="1" dirty="0"/>
              <a:t> Rafael Novais de Alencar, 3º autor; José Yarley </a:t>
            </a:r>
            <a:r>
              <a:rPr lang="pt-BR" sz="1100" dirty="0">
                <a:latin typeface="Arial"/>
                <a:cs typeface="Arial"/>
                <a:sym typeface="Arial"/>
              </a:rPr>
              <a:t>d</a:t>
            </a:r>
            <a:r>
              <a:rPr lang="pt-BR" sz="1783" i="1" dirty="0"/>
              <a:t>e Brito Gonçalves, 4º autor.</a:t>
            </a:r>
            <a:endParaRPr sz="1783" i="1" dirty="0"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4000"/>
              <a:buNone/>
            </a:pPr>
            <a:endParaRPr sz="2000" i="1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150" y="5408600"/>
            <a:ext cx="1505850" cy="10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>
            <a:spLocks noGrp="1"/>
          </p:cNvSpPr>
          <p:nvPr>
            <p:ph type="subTitle" idx="1"/>
          </p:nvPr>
        </p:nvSpPr>
        <p:spPr>
          <a:xfrm>
            <a:off x="343935" y="1380025"/>
            <a:ext cx="7272808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b="1" dirty="0">
                <a:solidFill>
                  <a:schemeClr val="dk1"/>
                </a:solidFill>
              </a:rPr>
              <a:t>Referências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1800" dirty="0"/>
              <a:t>Gonçalves, J. Y. B. ; Melo, A. C. D. G. ; Souza, A. R. ; Gomes, C. C. ; Almeida, A. B. B.; Bombas de sementes sob a perspectiva de uma educação dialógica para reflorestamento da Chapada do Araripe; In: 48° Congresso Nacional de Saneamento da ASSEMAE.</a:t>
            </a:r>
            <a:endParaRPr sz="1800"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subTitle" idx="1"/>
          </p:nvPr>
        </p:nvSpPr>
        <p:spPr>
          <a:xfrm>
            <a:off x="361346" y="1380023"/>
            <a:ext cx="7272808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b="1" dirty="0">
                <a:solidFill>
                  <a:schemeClr val="dk1"/>
                </a:solidFill>
              </a:rPr>
              <a:t>Agradecimentos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dirty="0"/>
              <a:t>Agradecimentos aos autores do artigo, e todos os colaboradores da Instituição SAAEC.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167" name="Google Shape;16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863" y="2912675"/>
            <a:ext cx="4574276" cy="34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>
            <a:spLocks noGrp="1"/>
          </p:cNvSpPr>
          <p:nvPr>
            <p:ph type="subTitle" idx="1"/>
          </p:nvPr>
        </p:nvSpPr>
        <p:spPr>
          <a:xfrm>
            <a:off x="692277" y="1632572"/>
            <a:ext cx="7272808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b="1" dirty="0">
                <a:solidFill>
                  <a:schemeClr val="dk1"/>
                </a:solidFill>
              </a:rPr>
              <a:t>OBRIGADO!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Rafael Orleam- Tel: (88) 9928-0682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393501" y="1159497"/>
            <a:ext cx="7776900" cy="50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b="1" dirty="0">
                <a:solidFill>
                  <a:schemeClr val="dk1"/>
                </a:solidFill>
              </a:rPr>
              <a:t>Introdução</a:t>
            </a:r>
            <a:endParaRPr dirty="0"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150" y="5408600"/>
            <a:ext cx="1505850" cy="10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523725" y="1975800"/>
            <a:ext cx="829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42401" y="1456100"/>
            <a:ext cx="80148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Calibri"/>
                <a:ea typeface="Calibri"/>
                <a:cs typeface="Calibri"/>
                <a:sym typeface="Calibri"/>
              </a:rPr>
              <a:t>A irregularidade no abastecimento e a degradação na qualidade da água dos bairros que são abastecidos por fonte, que hoje representa 20% de todo o abastecimento da cidade de Crato Ceará é proveniente do aumento das construções próximo a cota 750 de altitude, cota essa onde estão localizadas as fontes e as queimadas constantes na mesma região, diante dessa problemática a SAAEC criou no mês de janeiro de 2017 um núcleo de educação hidroambiental onde ela vem trabalhando a conscientização das pessoas quanto a questão ambiental com ênfase na conservação e uso consciente da água e do meio ambiente e que á agua está diretamente ligada a flora, a empresa um lema “plante água”.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0700" y="4410725"/>
            <a:ext cx="2339699" cy="18523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1310700" y="6194600"/>
            <a:ext cx="563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latin typeface="Calibri"/>
                <a:ea typeface="Calibri"/>
                <a:cs typeface="Calibri"/>
                <a:sym typeface="Calibri"/>
              </a:rPr>
              <a:t>Figura 01</a:t>
            </a: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- Propaganda sobre o Projeto HIdroAmbiental;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3650400" y="5756875"/>
            <a:ext cx="563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Fonte: Autoral;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343930" y="1380018"/>
            <a:ext cx="7776864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b="1" dirty="0">
                <a:solidFill>
                  <a:schemeClr val="dk1"/>
                </a:solidFill>
              </a:rPr>
              <a:t>Objetivo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/>
              <a:t>O objetivo é demonstrar a importância dos projetos socioambientais junto as comunidades e escolas na recuperação do meio ambiente degradado, através de técnicas de reflorestamento e conscientização ambiental</a:t>
            </a:r>
            <a:r>
              <a:rPr lang="pt-BR" sz="1800" dirty="0">
                <a:solidFill>
                  <a:srgbClr val="202124"/>
                </a:solidFill>
              </a:rPr>
              <a:t>.</a:t>
            </a:r>
            <a:endParaRPr sz="1800" dirty="0">
              <a:solidFill>
                <a:srgbClr val="202124"/>
              </a:solidFill>
            </a:endParaRPr>
          </a:p>
          <a:p>
            <a:pPr marL="0" lvl="0" indent="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150" y="5408600"/>
            <a:ext cx="1505850" cy="10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b="1" dirty="0">
                <a:solidFill>
                  <a:schemeClr val="dk1"/>
                </a:solidFill>
              </a:rPr>
              <a:t>Material e métodos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10" name="Google Shape;110;p4"/>
          <p:cNvSpPr txBox="1"/>
          <p:nvPr/>
        </p:nvSpPr>
        <p:spPr>
          <a:xfrm>
            <a:off x="572575" y="18687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1166825" y="1786225"/>
            <a:ext cx="74046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800" dirty="0">
                <a:latin typeface="Calibri"/>
                <a:cs typeface="Calibri"/>
                <a:sym typeface="Calibri"/>
              </a:rPr>
              <a:t>A técnica utilizada para o reflorestamento foi </a:t>
            </a:r>
            <a:r>
              <a:rPr lang="pt-BR" sz="1800" dirty="0">
                <a:latin typeface="Calibri"/>
                <a:cs typeface="Calibri"/>
              </a:rPr>
              <a:t>as bombas de sementes baseadas em estudos de Fukuoka (2008), considerado um precursor da permacultura, na década de 1970</a:t>
            </a:r>
            <a:r>
              <a:rPr lang="pt-BR" sz="1800" dirty="0">
                <a:latin typeface="Calibri"/>
                <a:cs typeface="Calibri"/>
                <a:sym typeface="Calibri"/>
              </a:rPr>
              <a:t>, </a:t>
            </a:r>
            <a:r>
              <a:rPr lang="pt-BR" sz="1800" dirty="0">
                <a:latin typeface="Calibri"/>
                <a:cs typeface="Calibri"/>
              </a:rPr>
              <a:t>A bomba de semente é resultado da mistura de dois componentes básicos, barro e matéria orgânica (húmus), misturados na proporção de 4 por 1, ou seja, 80% de barro e 20% de húmus. </a:t>
            </a:r>
            <a:endParaRPr sz="1800" dirty="0">
              <a:latin typeface="Calibri"/>
              <a:cs typeface="Calibri"/>
              <a:sym typeface="Calibri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150" y="5408600"/>
            <a:ext cx="1505850" cy="10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576" y="3582186"/>
            <a:ext cx="4508472" cy="2550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5158685" y="4958235"/>
            <a:ext cx="319185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latin typeface="Calibri"/>
                <a:ea typeface="Calibri"/>
                <a:cs typeface="Calibri"/>
                <a:sym typeface="Calibri"/>
              </a:rPr>
              <a:t>Figura 02</a:t>
            </a: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- Encontro em escola com confecção de bomba de semente;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1119411" y="6169453"/>
            <a:ext cx="563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Fonte: Autoral;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605a0dad2_1_32"/>
          <p:cNvSpPr txBox="1">
            <a:spLocks noGrp="1"/>
          </p:cNvSpPr>
          <p:nvPr>
            <p:ph type="subTitle" idx="1"/>
          </p:nvPr>
        </p:nvSpPr>
        <p:spPr>
          <a:xfrm>
            <a:off x="294355" y="1165196"/>
            <a:ext cx="7776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b="1" dirty="0">
                <a:solidFill>
                  <a:schemeClr val="dk1"/>
                </a:solidFill>
              </a:rPr>
              <a:t>Material e métodos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21" name="Google Shape;121;g12605a0dad2_1_32"/>
          <p:cNvSpPr txBox="1"/>
          <p:nvPr/>
        </p:nvSpPr>
        <p:spPr>
          <a:xfrm>
            <a:off x="572575" y="18687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2605a0dad2_1_32"/>
          <p:cNvSpPr txBox="1"/>
          <p:nvPr/>
        </p:nvSpPr>
        <p:spPr>
          <a:xfrm>
            <a:off x="666650" y="1901725"/>
            <a:ext cx="7404600" cy="58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 produção das bombas: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12605a0dad2_1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6225" y="5486425"/>
            <a:ext cx="1505850" cy="10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BCFAA49-22E2-2072-F44A-34726D6DEF4B}"/>
              </a:ext>
            </a:extLst>
          </p:cNvPr>
          <p:cNvSpPr txBox="1"/>
          <p:nvPr/>
        </p:nvSpPr>
        <p:spPr>
          <a:xfrm>
            <a:off x="666650" y="2802832"/>
            <a:ext cx="77036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Calibri"/>
                <a:cs typeface="Calibri"/>
              </a:rPr>
              <a:t>Após essa mistura pronta é adicionado água e em processo similar a fabricação de pães, a massa é trabalhada a mão até atingir textura que propicie a modelagem de uma bolinha, na modelagem da bolinha acrescentar as sementes 02 ou 03 (estas são de preferencia sementes da vegetação nativa local) e terminar de modelar. Após a conclusão colocar ao sol para secar, e armazenar, para depois lançá-las a natureza.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605a0dad2_1_32"/>
          <p:cNvSpPr txBox="1">
            <a:spLocks noGrp="1"/>
          </p:cNvSpPr>
          <p:nvPr>
            <p:ph type="subTitle" idx="1"/>
          </p:nvPr>
        </p:nvSpPr>
        <p:spPr>
          <a:xfrm>
            <a:off x="294355" y="1165196"/>
            <a:ext cx="7776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b="1" dirty="0">
                <a:solidFill>
                  <a:schemeClr val="dk1"/>
                </a:solidFill>
              </a:rPr>
              <a:t>Material e métodos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21" name="Google Shape;121;g12605a0dad2_1_32"/>
          <p:cNvSpPr txBox="1"/>
          <p:nvPr/>
        </p:nvSpPr>
        <p:spPr>
          <a:xfrm>
            <a:off x="572575" y="18687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2605a0dad2_1_32"/>
          <p:cNvSpPr txBox="1"/>
          <p:nvPr/>
        </p:nvSpPr>
        <p:spPr>
          <a:xfrm>
            <a:off x="666650" y="1901725"/>
            <a:ext cx="740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 produção das bombas: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12605a0dad2_1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6225" y="5486425"/>
            <a:ext cx="1505850" cy="10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2605a0dad2_1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5475" y="2732727"/>
            <a:ext cx="5799619" cy="35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2605a0dad2_1_32"/>
          <p:cNvSpPr txBox="1"/>
          <p:nvPr/>
        </p:nvSpPr>
        <p:spPr>
          <a:xfrm>
            <a:off x="1834300" y="2363425"/>
            <a:ext cx="563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latin typeface="Calibri"/>
                <a:ea typeface="Calibri"/>
                <a:cs typeface="Calibri"/>
                <a:sym typeface="Calibri"/>
              </a:rPr>
              <a:t>Figura 03</a:t>
            </a: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-  Etapas de confecção das Bombas de Sementes;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2605a0dad2_1_32"/>
          <p:cNvSpPr txBox="1"/>
          <p:nvPr/>
        </p:nvSpPr>
        <p:spPr>
          <a:xfrm>
            <a:off x="2071025" y="6182975"/>
            <a:ext cx="563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Fonte: Autoral;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23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subTitle" idx="1"/>
          </p:nvPr>
        </p:nvSpPr>
        <p:spPr>
          <a:xfrm>
            <a:off x="343932" y="1380018"/>
            <a:ext cx="7776864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b="1" dirty="0">
                <a:solidFill>
                  <a:schemeClr val="dk1"/>
                </a:solidFill>
              </a:rPr>
              <a:t>Resultados e discussão</a:t>
            </a:r>
            <a:endParaRPr dirty="0">
              <a:solidFill>
                <a:schemeClr val="dk1"/>
              </a:solidFill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/>
              <a:t>Foram produzidas 40.000 bombas de sementes e lançadas na Floresta Nacional do Araripe afetadas por incêndios, em um evento promovido pela SAAEC, através do Programa Hidroambiental em parceria com varias instituições e escolas publicas e privadas da cidade. O lançamento foi feito por alunos que receberam bornais, estilingues e bombas de sementes para serem lançadas em pontos estratégicos da Chapada.</a:t>
            </a:r>
            <a:r>
              <a:rPr lang="pt-BR" sz="1800" dirty="0">
                <a:solidFill>
                  <a:srgbClr val="222222"/>
                </a:solidFill>
              </a:rPr>
              <a:t> Com esse método, é possível semear várias árvores em um só dia, com poucos recursos, esperando que a natureza cumpra a sua função. Uma metodologia simples de fazer e não precisam ser enterradas nem regadas, pois germinarão nas condições propícias.</a:t>
            </a:r>
            <a:endParaRPr sz="1800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831b74b07_0_25"/>
          <p:cNvSpPr txBox="1">
            <a:spLocks noGrp="1"/>
          </p:cNvSpPr>
          <p:nvPr>
            <p:ph type="subTitle" idx="1"/>
          </p:nvPr>
        </p:nvSpPr>
        <p:spPr>
          <a:xfrm>
            <a:off x="343932" y="1380018"/>
            <a:ext cx="7776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b="1" dirty="0">
                <a:solidFill>
                  <a:schemeClr val="dk1"/>
                </a:solidFill>
              </a:rPr>
              <a:t>Resultados e discussão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137" name="Google Shape;137;g12831b74b07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75" y="2012975"/>
            <a:ext cx="3292975" cy="246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2831b74b07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8900" y="2015901"/>
            <a:ext cx="3292975" cy="24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2831b74b07_0_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5975" y="4855524"/>
            <a:ext cx="2808400" cy="15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2831b74b07_0_25"/>
          <p:cNvSpPr txBox="1"/>
          <p:nvPr/>
        </p:nvSpPr>
        <p:spPr>
          <a:xfrm>
            <a:off x="458575" y="1718925"/>
            <a:ext cx="563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latin typeface="Calibri"/>
                <a:ea typeface="Calibri"/>
                <a:cs typeface="Calibri"/>
                <a:sym typeface="Calibri"/>
              </a:rPr>
              <a:t>Figura 04</a:t>
            </a: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-  Lançamento de Bombas de Semente na Chapada do Araripe;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2831b74b07_0_25"/>
          <p:cNvSpPr txBox="1"/>
          <p:nvPr/>
        </p:nvSpPr>
        <p:spPr>
          <a:xfrm>
            <a:off x="458575" y="4482713"/>
            <a:ext cx="563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Fonte: Autoral;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2831b74b07_0_25"/>
          <p:cNvSpPr txBox="1"/>
          <p:nvPr/>
        </p:nvSpPr>
        <p:spPr>
          <a:xfrm>
            <a:off x="5448900" y="1718925"/>
            <a:ext cx="563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latin typeface="Calibri"/>
                <a:ea typeface="Calibri"/>
                <a:cs typeface="Calibri"/>
                <a:sym typeface="Calibri"/>
              </a:rPr>
              <a:t>Figura 05</a:t>
            </a: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- Encontro na Chapada do Araripe;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2831b74b07_0_25"/>
          <p:cNvSpPr txBox="1"/>
          <p:nvPr/>
        </p:nvSpPr>
        <p:spPr>
          <a:xfrm>
            <a:off x="5448900" y="4482713"/>
            <a:ext cx="563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Fonte: Autoral;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2831b74b07_0_25"/>
          <p:cNvSpPr txBox="1"/>
          <p:nvPr/>
        </p:nvSpPr>
        <p:spPr>
          <a:xfrm>
            <a:off x="890063" y="5094175"/>
            <a:ext cx="243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latin typeface="Calibri"/>
                <a:ea typeface="Calibri"/>
                <a:cs typeface="Calibri"/>
                <a:sym typeface="Calibri"/>
              </a:rPr>
              <a:t>Figura 06</a:t>
            </a: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- Encontro na Chamada do Araripe;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2831b74b07_0_25"/>
          <p:cNvSpPr txBox="1"/>
          <p:nvPr/>
        </p:nvSpPr>
        <p:spPr>
          <a:xfrm>
            <a:off x="6111688" y="6132625"/>
            <a:ext cx="196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Fonte: Autoral;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subTitle" idx="1"/>
          </p:nvPr>
        </p:nvSpPr>
        <p:spPr>
          <a:xfrm>
            <a:off x="343922" y="1380024"/>
            <a:ext cx="7776864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b="1" dirty="0">
                <a:solidFill>
                  <a:schemeClr val="dk1"/>
                </a:solidFill>
              </a:rPr>
              <a:t>Conclusões</a:t>
            </a:r>
            <a:endParaRPr sz="1800" dirty="0">
              <a:solidFill>
                <a:schemeClr val="dk1"/>
              </a:solidFill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/>
              <a:t>O Programa de educação Hidroambiental da SAAEC vem desenvolvendo ações educativa voltadas para incentivar e conscientizar a população sobre a importância de preservação ambiental e das nascentes, além de propiciar o reflorestamento de áreas que passaram por algum processo de degradação.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151" name="Google Shape;1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950" y="3919225"/>
            <a:ext cx="2079424" cy="207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 txBox="1"/>
          <p:nvPr/>
        </p:nvSpPr>
        <p:spPr>
          <a:xfrm>
            <a:off x="3189370" y="3919225"/>
            <a:ext cx="1454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latin typeface="Calibri"/>
                <a:ea typeface="Calibri"/>
                <a:cs typeface="Calibri"/>
                <a:sym typeface="Calibri"/>
              </a:rPr>
              <a:t>Figura 07</a:t>
            </a: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- Encontro na Chamada do Araripe;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1109938" y="6132550"/>
            <a:ext cx="196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Fonte: Autoral;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2088" y="3975239"/>
            <a:ext cx="1967401" cy="1967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5740688" y="5998650"/>
            <a:ext cx="196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Fonte: Autoral;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7294970" y="3919225"/>
            <a:ext cx="1454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latin typeface="Calibri"/>
                <a:ea typeface="Calibri"/>
                <a:cs typeface="Calibri"/>
                <a:sym typeface="Calibri"/>
              </a:rPr>
              <a:t>Figura 08</a:t>
            </a: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- Encontro na Chamada do Araripe;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945</Words>
  <Application>Microsoft Office PowerPoint</Application>
  <PresentationFormat>Apresentação na tela (4:3)</PresentationFormat>
  <Paragraphs>54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do Office</vt:lpstr>
      <vt:lpstr>PROGRAMA DE EDUCAÇÃO HIDROAMBIENTAL: BOMBAS DE SEMENTE.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EDUCAÇÃO HIDROAMBIENTAL: BOMBAS DE SEMENTE.  </dc:title>
  <dc:creator>Paulo Scalize</dc:creator>
  <cp:lastModifiedBy>RAFAEL</cp:lastModifiedBy>
  <cp:revision>7</cp:revision>
  <dcterms:created xsi:type="dcterms:W3CDTF">2022-04-25T15:52:50Z</dcterms:created>
  <dcterms:modified xsi:type="dcterms:W3CDTF">2022-05-11T03:27:38Z</dcterms:modified>
</cp:coreProperties>
</file>