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20"/>
  </p:notesMasterIdLst>
  <p:sldIdLst>
    <p:sldId id="276" r:id="rId2"/>
    <p:sldId id="27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93" r:id="rId11"/>
    <p:sldId id="292" r:id="rId12"/>
    <p:sldId id="286" r:id="rId13"/>
    <p:sldId id="287" r:id="rId14"/>
    <p:sldId id="288" r:id="rId15"/>
    <p:sldId id="289" r:id="rId16"/>
    <p:sldId id="290" r:id="rId17"/>
    <p:sldId id="291" r:id="rId18"/>
    <p:sldId id="265" r:id="rId19"/>
  </p:sldIdLst>
  <p:sldSz cx="12193588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6E6E6"/>
    <a:srgbClr val="F13805"/>
    <a:srgbClr val="C83D2E"/>
    <a:srgbClr val="D8E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73" autoAdjust="0"/>
  </p:normalViewPr>
  <p:slideViewPr>
    <p:cSldViewPr snapToGrid="0">
      <p:cViewPr varScale="1">
        <p:scale>
          <a:sx n="94" d="100"/>
          <a:sy n="94" d="100"/>
        </p:scale>
        <p:origin x="11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mover o slide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8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8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8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8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9BB5F8C7-84D9-4555-BAC7-654EE82BA76F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1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185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10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2498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11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3340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12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699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13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7444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14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8805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15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956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16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2970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17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59950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</p:spPr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600" cy="3598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pt-BR" sz="2000" b="0" strike="noStrike" spc="-1" dirty="0">
              <a:latin typeface="Arial"/>
            </a:endParaRPr>
          </a:p>
        </p:txBody>
      </p:sp>
      <p:sp>
        <p:nvSpPr>
          <p:cNvPr id="216" name="Espaço Reservado para Número de Slide 3"/>
          <p:cNvSpPr/>
          <p:nvPr/>
        </p:nvSpPr>
        <p:spPr>
          <a:xfrm>
            <a:off x="3884760" y="8685360"/>
            <a:ext cx="2970000" cy="45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AE70CC54-AE07-4C01-8E85-6D246E93673A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 lang="pt-B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2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3018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3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3225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4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7795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5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3581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6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1453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7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1670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8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8667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BB5F8C7-84D9-4555-BAC7-654EE82BA76F}" type="slidenum">
              <a:rPr lang="pt-BR" sz="1400" b="0" strike="noStrike" spc="-1" smtClean="0">
                <a:latin typeface="Times New Roman"/>
              </a:rPr>
              <a:t>9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375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aboratorio@cisab.com.br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B1CD116-3EF0-DE48-736D-66A3E7D24D1C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24000" y="213120"/>
            <a:ext cx="11556000" cy="1225440"/>
          </a:xfrm>
          <a:prstGeom prst="rect">
            <a:avLst/>
          </a:prstGeom>
          <a:ln w="0">
            <a:noFill/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7170CBDC-B6E8-C82B-3EDB-F13730DDB750}"/>
              </a:ext>
            </a:extLst>
          </p:cNvPr>
          <p:cNvSpPr/>
          <p:nvPr/>
        </p:nvSpPr>
        <p:spPr>
          <a:xfrm>
            <a:off x="156960" y="2215440"/>
            <a:ext cx="11892800" cy="200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spc="-1" dirty="0">
                <a:solidFill>
                  <a:srgbClr val="000000"/>
                </a:solidFill>
                <a:latin typeface="Poppins SemiBold"/>
              </a:rPr>
              <a:t>IMPLEMENTAÇÃO DE NOVOS PROCEDIMENTOS DE CONTROLE DA QUALIDADE DA ÁGUA NO SAAE DE SENADOR FIRMINO - MG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3D5C8B8-C430-76D7-7F6B-3E927B7E9B04}"/>
              </a:ext>
            </a:extLst>
          </p:cNvPr>
          <p:cNvSpPr/>
          <p:nvPr/>
        </p:nvSpPr>
        <p:spPr>
          <a:xfrm>
            <a:off x="101600" y="4881240"/>
            <a:ext cx="12168390" cy="40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r>
              <a:rPr lang="en-US" sz="2000" b="1" i="1" strike="noStrike" spc="86" dirty="0">
                <a:solidFill>
                  <a:srgbClr val="000000"/>
                </a:solidFill>
                <a:latin typeface="Poppins"/>
                <a:ea typeface="DejaVu Sans"/>
              </a:rPr>
              <a:t>Fernanda Fernandes </a:t>
            </a:r>
            <a:r>
              <a:rPr lang="en-US" sz="2000" b="1" i="1" strike="noStrike" spc="86" dirty="0" err="1">
                <a:solidFill>
                  <a:srgbClr val="000000"/>
                </a:solidFill>
                <a:latin typeface="Poppins"/>
                <a:ea typeface="DejaVu Sans"/>
              </a:rPr>
              <a:t>Heleno</a:t>
            </a:r>
            <a:r>
              <a:rPr lang="en-US" sz="2000" b="1" i="1" strike="noStrike" spc="86" dirty="0">
                <a:solidFill>
                  <a:srgbClr val="000000"/>
                </a:solidFill>
                <a:latin typeface="Poppins"/>
                <a:ea typeface="DejaVu Sans"/>
              </a:rPr>
              <a:t>; </a:t>
            </a:r>
            <a:r>
              <a:rPr lang="pt-BR" sz="2000" b="1" i="1" spc="86" dirty="0">
                <a:solidFill>
                  <a:srgbClr val="000000"/>
                </a:solidFill>
                <a:latin typeface="Poppins"/>
              </a:rPr>
              <a:t>Luciana F. de Oliveira Moreira; </a:t>
            </a:r>
            <a:r>
              <a:rPr lang="en-US" sz="2000" b="1" i="1" strike="noStrike" spc="86" dirty="0" err="1">
                <a:solidFill>
                  <a:srgbClr val="000000"/>
                </a:solidFill>
                <a:latin typeface="Poppins"/>
                <a:ea typeface="DejaVu Sans"/>
              </a:rPr>
              <a:t>Tamires</a:t>
            </a:r>
            <a:r>
              <a:rPr lang="en-US" sz="2000" b="1" i="1" strike="noStrike" spc="86" dirty="0">
                <a:solidFill>
                  <a:srgbClr val="000000"/>
                </a:solidFill>
                <a:latin typeface="Poppins"/>
                <a:ea typeface="DejaVu Sans"/>
              </a:rPr>
              <a:t> Condé de Assis</a:t>
            </a:r>
            <a:endParaRPr lang="pt-BR" sz="2000" b="1" i="1" spc="86" dirty="0">
              <a:solidFill>
                <a:srgbClr val="000000"/>
              </a:solidFill>
              <a:latin typeface="Poppins"/>
            </a:endParaRPr>
          </a:p>
          <a:p>
            <a:pPr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80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9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Material e Métodos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32" name="Seta: Divisa 31">
            <a:extLst>
              <a:ext uri="{FF2B5EF4-FFF2-40B4-BE49-F238E27FC236}">
                <a16:creationId xmlns:a16="http://schemas.microsoft.com/office/drawing/2014/main" id="{B2F8C0F2-C2C8-CB6E-92F9-E186E8FEA6C7}"/>
              </a:ext>
            </a:extLst>
          </p:cNvPr>
          <p:cNvSpPr/>
          <p:nvPr/>
        </p:nvSpPr>
        <p:spPr>
          <a:xfrm>
            <a:off x="4246880" y="1889039"/>
            <a:ext cx="3872160" cy="1238076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t-BR" sz="2000" spc="-1" dirty="0">
                <a:solidFill>
                  <a:schemeClr val="bg1"/>
                </a:solidFill>
                <a:latin typeface="Poppins "/>
                <a:ea typeface="Microsoft YaHei"/>
              </a:rPr>
              <a:t>Identificação de laboratórios aptos</a:t>
            </a:r>
          </a:p>
        </p:txBody>
      </p:sp>
      <p:sp>
        <p:nvSpPr>
          <p:cNvPr id="33" name="Seta: Divisa 32">
            <a:extLst>
              <a:ext uri="{FF2B5EF4-FFF2-40B4-BE49-F238E27FC236}">
                <a16:creationId xmlns:a16="http://schemas.microsoft.com/office/drawing/2014/main" id="{153E89E1-DAC9-0BE5-BD5E-3D67BCCF2CA7}"/>
              </a:ext>
            </a:extLst>
          </p:cNvPr>
          <p:cNvSpPr/>
          <p:nvPr/>
        </p:nvSpPr>
        <p:spPr>
          <a:xfrm>
            <a:off x="7912320" y="1889039"/>
            <a:ext cx="3718560" cy="1253313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t-BR" sz="2000" spc="-1" dirty="0">
                <a:solidFill>
                  <a:schemeClr val="bg1"/>
                </a:solidFill>
                <a:latin typeface="Poppins "/>
                <a:ea typeface="Microsoft YaHei"/>
              </a:rPr>
              <a:t>Licitação compartilhada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4228904-FD97-ACFF-4258-D31C18553207}"/>
              </a:ext>
            </a:extLst>
          </p:cNvPr>
          <p:cNvSpPr/>
          <p:nvPr/>
        </p:nvSpPr>
        <p:spPr>
          <a:xfrm>
            <a:off x="520560" y="1880323"/>
            <a:ext cx="3342640" cy="123807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Cumprimento dos prazos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CCC2B1DA-F7B2-774B-6423-2DD8148279A2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14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1B429A89-4CF6-96C1-04CE-D08087AEC3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65DB6860-A9CC-F71C-611E-00B00F5C6605}"/>
                </a:ext>
              </a:extLst>
            </p:cNvPr>
            <p:cNvSpPr/>
            <p:nvPr/>
          </p:nvSpPr>
          <p:spPr>
            <a:xfrm>
              <a:off x="11541760" y="6426179"/>
              <a:ext cx="597268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b="0" strike="noStrike" spc="-1" dirty="0">
                  <a:latin typeface="Arial"/>
                </a:rPr>
                <a:t>10</a:t>
              </a:r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54B6AD1C-046D-21D8-5364-8B367841C886}"/>
              </a:ext>
            </a:extLst>
          </p:cNvPr>
          <p:cNvSpPr/>
          <p:nvPr/>
        </p:nvSpPr>
        <p:spPr>
          <a:xfrm>
            <a:off x="4817031" y="3326905"/>
            <a:ext cx="2559524" cy="770486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pc="-1" dirty="0">
                <a:solidFill>
                  <a:schemeClr val="bg1"/>
                </a:solidFill>
                <a:latin typeface="Poppins "/>
                <a:ea typeface="Microsoft YaHei"/>
              </a:rPr>
              <a:t>Análise dos novos parâmetros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F8400F71-2FC1-E1A9-010F-7FC95D2925AA}"/>
              </a:ext>
            </a:extLst>
          </p:cNvPr>
          <p:cNvSpPr/>
          <p:nvPr/>
        </p:nvSpPr>
        <p:spPr>
          <a:xfrm>
            <a:off x="4817031" y="4255348"/>
            <a:ext cx="2559525" cy="770486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pc="-1" dirty="0">
                <a:solidFill>
                  <a:schemeClr val="bg1"/>
                </a:solidFill>
                <a:latin typeface="Poppins "/>
                <a:ea typeface="Microsoft YaHei"/>
              </a:rPr>
              <a:t>Atender aos novos </a:t>
            </a:r>
            <a:r>
              <a:rPr lang="pt-BR" sz="2000" spc="-1" dirty="0" err="1">
                <a:solidFill>
                  <a:schemeClr val="bg1"/>
                </a:solidFill>
                <a:latin typeface="Poppins "/>
                <a:ea typeface="Microsoft YaHei"/>
              </a:rPr>
              <a:t>VMP’s</a:t>
            </a:r>
            <a:endParaRPr lang="pt-BR" sz="2000" spc="-1" dirty="0">
              <a:solidFill>
                <a:schemeClr val="bg1"/>
              </a:solidFill>
              <a:latin typeface="Poppins "/>
              <a:ea typeface="Microsoft YaHei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7B44A85B-2B30-8858-1559-5F7E720E3F9A}"/>
              </a:ext>
            </a:extLst>
          </p:cNvPr>
          <p:cNvSpPr/>
          <p:nvPr/>
        </p:nvSpPr>
        <p:spPr>
          <a:xfrm>
            <a:off x="4817031" y="5163998"/>
            <a:ext cx="2559526" cy="770487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pc="-1" dirty="0">
                <a:solidFill>
                  <a:schemeClr val="bg1"/>
                </a:solidFill>
                <a:latin typeface="Poppins "/>
                <a:ea typeface="Microsoft YaHei"/>
              </a:rPr>
              <a:t>Inserção de LD nos laudos</a:t>
            </a:r>
          </a:p>
        </p:txBody>
      </p:sp>
    </p:spTree>
    <p:extLst>
      <p:ext uri="{BB962C8B-B14F-4D97-AF65-F5344CB8AC3E}">
        <p14:creationId xmlns:p14="http://schemas.microsoft.com/office/powerpoint/2010/main" val="325809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9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Material e Métodos</a:t>
            </a:r>
            <a:endParaRPr lang="pt-BR" sz="4000" b="0" strike="noStrike" spc="-1" dirty="0">
              <a:latin typeface="Arial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CCC2B1DA-F7B2-774B-6423-2DD8148279A2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14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1B429A89-4CF6-96C1-04CE-D08087AEC3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65DB6860-A9CC-F71C-611E-00B00F5C6605}"/>
                </a:ext>
              </a:extLst>
            </p:cNvPr>
            <p:cNvSpPr/>
            <p:nvPr/>
          </p:nvSpPr>
          <p:spPr>
            <a:xfrm>
              <a:off x="11541760" y="6426179"/>
              <a:ext cx="597268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b="0" strike="noStrike" spc="-1" dirty="0">
                  <a:latin typeface="Arial"/>
                </a:rPr>
                <a:t>11</a:t>
              </a:r>
            </a:p>
          </p:txBody>
        </p:sp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id="{EF8A1E7D-7143-52D8-0154-E0AC4B09C5D4}"/>
              </a:ext>
            </a:extLst>
          </p:cNvPr>
          <p:cNvSpPr/>
          <p:nvPr/>
        </p:nvSpPr>
        <p:spPr>
          <a:xfrm>
            <a:off x="3677920" y="1483360"/>
            <a:ext cx="4460240" cy="90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spc="-1" dirty="0">
                <a:solidFill>
                  <a:schemeClr val="bg1"/>
                </a:solidFill>
                <a:latin typeface="Poppins "/>
                <a:ea typeface="Microsoft YaHei"/>
              </a:rPr>
              <a:t>Licitação compartilhada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B81CA685-CB7C-08E3-0EA4-15554CD1A605}"/>
              </a:ext>
            </a:extLst>
          </p:cNvPr>
          <p:cNvSpPr/>
          <p:nvPr/>
        </p:nvSpPr>
        <p:spPr>
          <a:xfrm>
            <a:off x="1097280" y="2977944"/>
            <a:ext cx="4460240" cy="90211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spc="-1" dirty="0">
                <a:solidFill>
                  <a:schemeClr val="bg1"/>
                </a:solidFill>
                <a:latin typeface="Poppins "/>
                <a:ea typeface="Microsoft YaHei"/>
              </a:rPr>
              <a:t>Economia de esforços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5F9120B4-6158-1CF2-E2B2-0A45A0A36E8B}"/>
              </a:ext>
            </a:extLst>
          </p:cNvPr>
          <p:cNvSpPr/>
          <p:nvPr/>
        </p:nvSpPr>
        <p:spPr>
          <a:xfrm>
            <a:off x="1097280" y="4284495"/>
            <a:ext cx="4460240" cy="90211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spc="-1" dirty="0">
                <a:solidFill>
                  <a:schemeClr val="bg1"/>
                </a:solidFill>
                <a:latin typeface="Poppins "/>
                <a:ea typeface="Microsoft YaHei"/>
              </a:rPr>
              <a:t>Redução de processos repetitivos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1B46F596-616D-B6AE-CA8A-FDA1B4065CD9}"/>
              </a:ext>
            </a:extLst>
          </p:cNvPr>
          <p:cNvSpPr/>
          <p:nvPr/>
        </p:nvSpPr>
        <p:spPr>
          <a:xfrm>
            <a:off x="6299200" y="2977944"/>
            <a:ext cx="4460240" cy="90211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spc="-1" dirty="0">
                <a:solidFill>
                  <a:schemeClr val="bg1"/>
                </a:solidFill>
                <a:latin typeface="Poppins "/>
                <a:ea typeface="Microsoft YaHei"/>
              </a:rPr>
              <a:t>Redução de custos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89531702-8CDE-C81A-3EE1-4323C218619B}"/>
              </a:ext>
            </a:extLst>
          </p:cNvPr>
          <p:cNvSpPr/>
          <p:nvPr/>
        </p:nvSpPr>
        <p:spPr>
          <a:xfrm>
            <a:off x="6299200" y="4238456"/>
            <a:ext cx="4460240" cy="90211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spc="-1" dirty="0">
                <a:solidFill>
                  <a:schemeClr val="bg1"/>
                </a:solidFill>
                <a:latin typeface="Poppins "/>
                <a:ea typeface="Microsoft YaHei"/>
              </a:rPr>
              <a:t>Compra concentrada </a:t>
            </a:r>
          </a:p>
        </p:txBody>
      </p:sp>
    </p:spTree>
    <p:extLst>
      <p:ext uri="{BB962C8B-B14F-4D97-AF65-F5344CB8AC3E}">
        <p14:creationId xmlns:p14="http://schemas.microsoft.com/office/powerpoint/2010/main" val="4246405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Qual o impacto financeiro de um equipamento de medição com erro! – ACC  Metrologia">
            <a:extLst>
              <a:ext uri="{FF2B5EF4-FFF2-40B4-BE49-F238E27FC236}">
                <a16:creationId xmlns:a16="http://schemas.microsoft.com/office/drawing/2014/main" id="{93B28BB5-5830-E6AD-87C3-61E8BCA67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15" y="1190675"/>
            <a:ext cx="2034865" cy="135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9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Resultados e discussões</a:t>
            </a:r>
            <a:endParaRPr lang="pt-BR" sz="4000" b="0" strike="noStrike" spc="-1" dirty="0">
              <a:latin typeface="Arial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CCC2B1DA-F7B2-774B-6423-2DD8148279A2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14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1B429A89-4CF6-96C1-04CE-D08087AEC3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65DB6860-A9CC-F71C-611E-00B00F5C6605}"/>
                </a:ext>
              </a:extLst>
            </p:cNvPr>
            <p:cNvSpPr/>
            <p:nvPr/>
          </p:nvSpPr>
          <p:spPr>
            <a:xfrm>
              <a:off x="11614080" y="6426179"/>
              <a:ext cx="524948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b="0" strike="noStrike" spc="-1" dirty="0">
                  <a:latin typeface="Arial"/>
                </a:rPr>
                <a:t>12</a:t>
              </a:r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4D53210B-3BC0-8991-2172-F28E61F1CED4}"/>
              </a:ext>
            </a:extLst>
          </p:cNvPr>
          <p:cNvSpPr txBox="1"/>
          <p:nvPr/>
        </p:nvSpPr>
        <p:spPr>
          <a:xfrm>
            <a:off x="738815" y="2363227"/>
            <a:ext cx="4113600" cy="5847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spc="-1" dirty="0">
                <a:solidFill>
                  <a:schemeClr val="bg1"/>
                </a:solidFill>
                <a:latin typeface="Poppins "/>
                <a:ea typeface="Microsoft YaHei"/>
              </a:rPr>
              <a:t>Impacto financeiro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EDD405F-1CCD-AD19-C579-0E37F0DAF1EB}"/>
              </a:ext>
            </a:extLst>
          </p:cNvPr>
          <p:cNvSpPr txBox="1"/>
          <p:nvPr/>
        </p:nvSpPr>
        <p:spPr>
          <a:xfrm>
            <a:off x="1278985" y="3660646"/>
            <a:ext cx="3542705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spc="-1" dirty="0">
                <a:solidFill>
                  <a:schemeClr val="bg1"/>
                </a:solidFill>
                <a:latin typeface="Poppins "/>
                <a:ea typeface="Microsoft YaHei"/>
              </a:rPr>
              <a:t>Análises de frequência diária e semanal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0160A20-E1A5-065F-61A4-E0F103EF9D98}"/>
              </a:ext>
            </a:extLst>
          </p:cNvPr>
          <p:cNvSpPr txBox="1"/>
          <p:nvPr/>
        </p:nvSpPr>
        <p:spPr>
          <a:xfrm>
            <a:off x="6797870" y="3437364"/>
            <a:ext cx="4162367" cy="95410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pc="-1" dirty="0">
                <a:latin typeface="Poppins "/>
                <a:ea typeface="Microsoft YaHei"/>
              </a:rPr>
              <a:t>Realizadas em laboratório próprio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B2E6624-7C56-C751-F904-6FD6EFFBF799}"/>
              </a:ext>
            </a:extLst>
          </p:cNvPr>
          <p:cNvSpPr txBox="1"/>
          <p:nvPr/>
        </p:nvSpPr>
        <p:spPr>
          <a:xfrm>
            <a:off x="6787710" y="4549123"/>
            <a:ext cx="2933441" cy="52322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pc="-1" dirty="0">
                <a:latin typeface="Poppins "/>
                <a:ea typeface="Microsoft YaHei"/>
              </a:rPr>
              <a:t>Sem impacto</a:t>
            </a:r>
          </a:p>
        </p:txBody>
      </p:sp>
      <p:sp>
        <p:nvSpPr>
          <p:cNvPr id="20" name="Seta: para a Esquerda 19">
            <a:extLst>
              <a:ext uri="{FF2B5EF4-FFF2-40B4-BE49-F238E27FC236}">
                <a16:creationId xmlns:a16="http://schemas.microsoft.com/office/drawing/2014/main" id="{7B67CD2F-C0AB-B5A5-6FD7-DA2D9D985952}"/>
              </a:ext>
            </a:extLst>
          </p:cNvPr>
          <p:cNvSpPr/>
          <p:nvPr/>
        </p:nvSpPr>
        <p:spPr>
          <a:xfrm rot="10800000">
            <a:off x="5450029" y="3729753"/>
            <a:ext cx="945573" cy="36933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eta: para a Esquerda 27">
            <a:extLst>
              <a:ext uri="{FF2B5EF4-FFF2-40B4-BE49-F238E27FC236}">
                <a16:creationId xmlns:a16="http://schemas.microsoft.com/office/drawing/2014/main" id="{D3AD959E-AE96-AA09-0C65-D532010EFCD5}"/>
              </a:ext>
            </a:extLst>
          </p:cNvPr>
          <p:cNvSpPr/>
          <p:nvPr/>
        </p:nvSpPr>
        <p:spPr>
          <a:xfrm rot="10800000">
            <a:off x="5450029" y="4626067"/>
            <a:ext cx="945573" cy="36933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228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Qual o impacto financeiro de um equipamento de medição com erro! – ACC  Metrologia">
            <a:extLst>
              <a:ext uri="{FF2B5EF4-FFF2-40B4-BE49-F238E27FC236}">
                <a16:creationId xmlns:a16="http://schemas.microsoft.com/office/drawing/2014/main" id="{93B28BB5-5830-E6AD-87C3-61E8BCA67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15" y="1190675"/>
            <a:ext cx="2034865" cy="135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9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Resultados e discussões</a:t>
            </a:r>
            <a:endParaRPr lang="pt-BR" sz="4000" b="0" strike="noStrike" spc="-1" dirty="0">
              <a:latin typeface="Arial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CCC2B1DA-F7B2-774B-6423-2DD8148279A2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14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1B429A89-4CF6-96C1-04CE-D08087AEC3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65DB6860-A9CC-F71C-611E-00B00F5C6605}"/>
                </a:ext>
              </a:extLst>
            </p:cNvPr>
            <p:cNvSpPr/>
            <p:nvPr/>
          </p:nvSpPr>
          <p:spPr>
            <a:xfrm>
              <a:off x="11614080" y="6426179"/>
              <a:ext cx="524948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b="0" strike="noStrike" spc="-1" dirty="0">
                  <a:latin typeface="Arial"/>
                </a:rPr>
                <a:t>13</a:t>
              </a:r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4D53210B-3BC0-8991-2172-F28E61F1CED4}"/>
              </a:ext>
            </a:extLst>
          </p:cNvPr>
          <p:cNvSpPr txBox="1"/>
          <p:nvPr/>
        </p:nvSpPr>
        <p:spPr>
          <a:xfrm>
            <a:off x="738815" y="2363227"/>
            <a:ext cx="4113600" cy="5847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spc="-1" dirty="0">
                <a:solidFill>
                  <a:schemeClr val="bg1"/>
                </a:solidFill>
                <a:latin typeface="Poppins "/>
                <a:ea typeface="Microsoft YaHei"/>
              </a:rPr>
              <a:t>Impacto financeiro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EDD405F-1CCD-AD19-C579-0E37F0DAF1EB}"/>
              </a:ext>
            </a:extLst>
          </p:cNvPr>
          <p:cNvSpPr txBox="1"/>
          <p:nvPr/>
        </p:nvSpPr>
        <p:spPr>
          <a:xfrm>
            <a:off x="738815" y="3769779"/>
            <a:ext cx="3036596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spc="-1" dirty="0">
                <a:solidFill>
                  <a:schemeClr val="bg1"/>
                </a:solidFill>
                <a:latin typeface="Poppins "/>
                <a:ea typeface="Microsoft YaHei"/>
              </a:rPr>
              <a:t>Análises de frequência mensal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0160A20-E1A5-065F-61A4-E0F103EF9D98}"/>
              </a:ext>
            </a:extLst>
          </p:cNvPr>
          <p:cNvSpPr txBox="1"/>
          <p:nvPr/>
        </p:nvSpPr>
        <p:spPr>
          <a:xfrm>
            <a:off x="5774575" y="3494910"/>
            <a:ext cx="5680198" cy="95410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pc="-1" dirty="0">
                <a:latin typeface="Poppins "/>
                <a:ea typeface="Microsoft YaHei"/>
              </a:rPr>
              <a:t>-30% em número de análises Laboratório próprio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B2E6624-7C56-C751-F904-6FD6EFFBF799}"/>
              </a:ext>
            </a:extLst>
          </p:cNvPr>
          <p:cNvSpPr txBox="1"/>
          <p:nvPr/>
        </p:nvSpPr>
        <p:spPr>
          <a:xfrm>
            <a:off x="5774575" y="4518612"/>
            <a:ext cx="5680198" cy="95410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pc="-1" dirty="0">
                <a:latin typeface="Poppins "/>
                <a:ea typeface="Microsoft YaHei"/>
              </a:rPr>
              <a:t>-90% em valor pago </a:t>
            </a:r>
          </a:p>
          <a:p>
            <a:pPr algn="ctr"/>
            <a:r>
              <a:rPr lang="pt-BR" sz="2800" spc="-1" dirty="0">
                <a:latin typeface="Poppins "/>
                <a:ea typeface="Microsoft YaHei"/>
              </a:rPr>
              <a:t>Laboratório contratado</a:t>
            </a:r>
          </a:p>
        </p:txBody>
      </p:sp>
      <p:sp>
        <p:nvSpPr>
          <p:cNvPr id="20" name="Seta: para a Esquerda 19">
            <a:extLst>
              <a:ext uri="{FF2B5EF4-FFF2-40B4-BE49-F238E27FC236}">
                <a16:creationId xmlns:a16="http://schemas.microsoft.com/office/drawing/2014/main" id="{7B67CD2F-C0AB-B5A5-6FD7-DA2D9D985952}"/>
              </a:ext>
            </a:extLst>
          </p:cNvPr>
          <p:cNvSpPr/>
          <p:nvPr/>
        </p:nvSpPr>
        <p:spPr>
          <a:xfrm rot="10800000">
            <a:off x="4430314" y="3797663"/>
            <a:ext cx="945573" cy="36933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eta: para a Esquerda 27">
            <a:extLst>
              <a:ext uri="{FF2B5EF4-FFF2-40B4-BE49-F238E27FC236}">
                <a16:creationId xmlns:a16="http://schemas.microsoft.com/office/drawing/2014/main" id="{D3AD959E-AE96-AA09-0C65-D532010EFCD5}"/>
              </a:ext>
            </a:extLst>
          </p:cNvPr>
          <p:cNvSpPr/>
          <p:nvPr/>
        </p:nvSpPr>
        <p:spPr>
          <a:xfrm rot="10800000">
            <a:off x="4430314" y="4795602"/>
            <a:ext cx="945573" cy="36933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516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Qual o impacto financeiro de um equipamento de medição com erro! – ACC  Metrologia">
            <a:extLst>
              <a:ext uri="{FF2B5EF4-FFF2-40B4-BE49-F238E27FC236}">
                <a16:creationId xmlns:a16="http://schemas.microsoft.com/office/drawing/2014/main" id="{93B28BB5-5830-E6AD-87C3-61E8BCA67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15" y="1190675"/>
            <a:ext cx="2034865" cy="135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9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Resultados e discussões</a:t>
            </a:r>
            <a:endParaRPr lang="pt-BR" sz="4000" b="0" strike="noStrike" spc="-1" dirty="0">
              <a:latin typeface="Arial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CCC2B1DA-F7B2-774B-6423-2DD8148279A2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14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1B429A89-4CF6-96C1-04CE-D08087AEC3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65DB6860-A9CC-F71C-611E-00B00F5C6605}"/>
                </a:ext>
              </a:extLst>
            </p:cNvPr>
            <p:cNvSpPr/>
            <p:nvPr/>
          </p:nvSpPr>
          <p:spPr>
            <a:xfrm>
              <a:off x="11614080" y="6426179"/>
              <a:ext cx="524948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b="0" strike="noStrike" spc="-1" dirty="0">
                  <a:latin typeface="Arial"/>
                </a:rPr>
                <a:t>14</a:t>
              </a:r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4D53210B-3BC0-8991-2172-F28E61F1CED4}"/>
              </a:ext>
            </a:extLst>
          </p:cNvPr>
          <p:cNvSpPr txBox="1"/>
          <p:nvPr/>
        </p:nvSpPr>
        <p:spPr>
          <a:xfrm>
            <a:off x="738815" y="2363227"/>
            <a:ext cx="4113600" cy="5847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spc="-1" dirty="0">
                <a:solidFill>
                  <a:schemeClr val="bg1"/>
                </a:solidFill>
                <a:latin typeface="Poppins "/>
                <a:ea typeface="Microsoft YaHei"/>
              </a:rPr>
              <a:t>Impacto financeiro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E5C3D5BA-B28C-6EAE-FE20-B66BA88C39EE}"/>
              </a:ext>
            </a:extLst>
          </p:cNvPr>
          <p:cNvGrpSpPr/>
          <p:nvPr/>
        </p:nvGrpSpPr>
        <p:grpSpPr>
          <a:xfrm>
            <a:off x="1175253" y="3547329"/>
            <a:ext cx="9823150" cy="2119996"/>
            <a:chOff x="1541013" y="3547329"/>
            <a:chExt cx="9823150" cy="2119996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0773B7E1-AAD0-D142-B2FA-6B17DEBD0941}"/>
                </a:ext>
              </a:extLst>
            </p:cNvPr>
            <p:cNvSpPr/>
            <p:nvPr/>
          </p:nvSpPr>
          <p:spPr>
            <a:xfrm>
              <a:off x="1541013" y="3547329"/>
              <a:ext cx="4252587" cy="2119996"/>
            </a:xfrm>
            <a:prstGeom prst="ellipse">
              <a:avLst/>
            </a:prstGeom>
            <a:solidFill>
              <a:srgbClr val="F13805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800" spc="-1" dirty="0">
                  <a:solidFill>
                    <a:schemeClr val="bg1"/>
                  </a:solidFill>
                  <a:latin typeface="Poppins "/>
                  <a:ea typeface="Microsoft YaHei"/>
                </a:rPr>
                <a:t>Redução aproximada de 20% no valor anual</a:t>
              </a:r>
            </a:p>
          </p:txBody>
        </p:sp>
        <p:sp>
          <p:nvSpPr>
            <p:cNvPr id="5" name="Seta: para a Direita 4">
              <a:extLst>
                <a:ext uri="{FF2B5EF4-FFF2-40B4-BE49-F238E27FC236}">
                  <a16:creationId xmlns:a16="http://schemas.microsoft.com/office/drawing/2014/main" id="{A9739DAB-8168-1DFE-95AF-C498A494B672}"/>
                </a:ext>
              </a:extLst>
            </p:cNvPr>
            <p:cNvSpPr/>
            <p:nvPr/>
          </p:nvSpPr>
          <p:spPr>
            <a:xfrm>
              <a:off x="6117114" y="4195843"/>
              <a:ext cx="1148080" cy="67056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1221D158-F43E-A94B-8883-C5FC9975E398}"/>
                </a:ext>
              </a:extLst>
            </p:cNvPr>
            <p:cNvSpPr/>
            <p:nvPr/>
          </p:nvSpPr>
          <p:spPr>
            <a:xfrm>
              <a:off x="7613923" y="3601781"/>
              <a:ext cx="3750240" cy="1920240"/>
            </a:xfrm>
            <a:prstGeom prst="rect">
              <a:avLst/>
            </a:prstGeom>
            <a:solidFill>
              <a:srgbClr val="F13805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800" spc="-1" dirty="0">
                  <a:solidFill>
                    <a:schemeClr val="bg1"/>
                  </a:solidFill>
                  <a:latin typeface="Poppins "/>
                  <a:ea typeface="Microsoft YaHei"/>
                </a:rPr>
                <a:t>Economia de escala com licitação compartilhada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9015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9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Resultados e discussões</a:t>
            </a:r>
            <a:endParaRPr lang="pt-BR" sz="4000" b="0" strike="noStrike" spc="-1" dirty="0">
              <a:latin typeface="Arial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CCC2B1DA-F7B2-774B-6423-2DD8148279A2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14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1B429A89-4CF6-96C1-04CE-D08087AEC3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65DB6860-A9CC-F71C-611E-00B00F5C6605}"/>
                </a:ext>
              </a:extLst>
            </p:cNvPr>
            <p:cNvSpPr/>
            <p:nvPr/>
          </p:nvSpPr>
          <p:spPr>
            <a:xfrm>
              <a:off x="11614080" y="6426179"/>
              <a:ext cx="524948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b="0" strike="noStrike" spc="-1" dirty="0">
                  <a:latin typeface="Arial"/>
                </a:rPr>
                <a:t>15</a:t>
              </a:r>
            </a:p>
          </p:txBody>
        </p:sp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3AA3067E-D756-FC2A-3413-0FEB48CF75B1}"/>
              </a:ext>
            </a:extLst>
          </p:cNvPr>
          <p:cNvGrpSpPr/>
          <p:nvPr/>
        </p:nvGrpSpPr>
        <p:grpSpPr>
          <a:xfrm>
            <a:off x="1105694" y="2174455"/>
            <a:ext cx="9907746" cy="850812"/>
            <a:chOff x="1278414" y="1798535"/>
            <a:chExt cx="9907746" cy="850812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F33FD3CD-FCFE-E625-DAAC-2C97AFF59111}"/>
                </a:ext>
              </a:extLst>
            </p:cNvPr>
            <p:cNvSpPr/>
            <p:nvPr/>
          </p:nvSpPr>
          <p:spPr>
            <a:xfrm>
              <a:off x="1278414" y="1798535"/>
              <a:ext cx="2103120" cy="85081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spc="-1" dirty="0">
                  <a:solidFill>
                    <a:schemeClr val="tx1"/>
                  </a:solidFill>
                  <a:latin typeface="Poppins "/>
                  <a:ea typeface="Microsoft YaHei"/>
                </a:rPr>
                <a:t>2021</a:t>
              </a:r>
            </a:p>
          </p:txBody>
        </p:sp>
        <p:sp>
          <p:nvSpPr>
            <p:cNvPr id="12" name="Fluxograma: Processo 11">
              <a:extLst>
                <a:ext uri="{FF2B5EF4-FFF2-40B4-BE49-F238E27FC236}">
                  <a16:creationId xmlns:a16="http://schemas.microsoft.com/office/drawing/2014/main" id="{147D7DCB-4D3D-95C8-F0FF-CA82E87DBC7F}"/>
                </a:ext>
              </a:extLst>
            </p:cNvPr>
            <p:cNvSpPr/>
            <p:nvPr/>
          </p:nvSpPr>
          <p:spPr>
            <a:xfrm>
              <a:off x="4572000" y="1798536"/>
              <a:ext cx="6614160" cy="850811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spc="-1" dirty="0">
                  <a:solidFill>
                    <a:schemeClr val="tx1"/>
                  </a:solidFill>
                  <a:latin typeface="Poppins "/>
                  <a:ea typeface="Microsoft YaHei"/>
                </a:rPr>
                <a:t>3.650 análises de água tratada</a:t>
              </a:r>
            </a:p>
          </p:txBody>
        </p:sp>
        <p:sp>
          <p:nvSpPr>
            <p:cNvPr id="19" name="Seta: para a Direita 18">
              <a:extLst>
                <a:ext uri="{FF2B5EF4-FFF2-40B4-BE49-F238E27FC236}">
                  <a16:creationId xmlns:a16="http://schemas.microsoft.com/office/drawing/2014/main" id="{48B5578C-EED8-07E1-0CB3-1EAFC0BB8631}"/>
                </a:ext>
              </a:extLst>
            </p:cNvPr>
            <p:cNvSpPr/>
            <p:nvPr/>
          </p:nvSpPr>
          <p:spPr>
            <a:xfrm>
              <a:off x="3671252" y="1987826"/>
              <a:ext cx="650240" cy="499961"/>
            </a:xfrm>
            <a:prstGeom prst="rightArrow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C3249136-5B0B-DEC1-F32C-6617BF954239}"/>
              </a:ext>
            </a:extLst>
          </p:cNvPr>
          <p:cNvGrpSpPr/>
          <p:nvPr/>
        </p:nvGrpSpPr>
        <p:grpSpPr>
          <a:xfrm>
            <a:off x="2037892" y="3975508"/>
            <a:ext cx="7053434" cy="792360"/>
            <a:chOff x="2037892" y="3558948"/>
            <a:chExt cx="7053434" cy="792360"/>
          </a:xfrm>
        </p:grpSpPr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0AEDC818-BDB1-12ED-1D78-8B26EE72ADB1}"/>
                </a:ext>
              </a:extLst>
            </p:cNvPr>
            <p:cNvSpPr txBox="1"/>
            <p:nvPr/>
          </p:nvSpPr>
          <p:spPr>
            <a:xfrm>
              <a:off x="2037892" y="3558948"/>
              <a:ext cx="4078400" cy="79236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algn="ctr">
                <a:defRPr sz="3200" spc="-1">
                  <a:latin typeface="Poppins "/>
                  <a:ea typeface="Microsoft YaHei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pt-BR" dirty="0">
                  <a:solidFill>
                    <a:schemeClr val="tx1"/>
                  </a:solidFill>
                </a:rPr>
                <a:t>2 inconformidades</a:t>
              </a:r>
              <a:endParaRPr lang="pt-BR" dirty="0"/>
            </a:p>
          </p:txBody>
        </p:sp>
        <p:sp>
          <p:nvSpPr>
            <p:cNvPr id="22" name="Seta: para a Direita 21">
              <a:extLst>
                <a:ext uri="{FF2B5EF4-FFF2-40B4-BE49-F238E27FC236}">
                  <a16:creationId xmlns:a16="http://schemas.microsoft.com/office/drawing/2014/main" id="{936F8344-774C-00F5-157E-3C7537FB1FD2}"/>
                </a:ext>
              </a:extLst>
            </p:cNvPr>
            <p:cNvSpPr/>
            <p:nvPr/>
          </p:nvSpPr>
          <p:spPr>
            <a:xfrm>
              <a:off x="6485572" y="3705147"/>
              <a:ext cx="650240" cy="499961"/>
            </a:xfrm>
            <a:prstGeom prst="rightArrow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F229E9A6-B3A4-B932-587A-7B5E9905D8B0}"/>
                </a:ext>
              </a:extLst>
            </p:cNvPr>
            <p:cNvSpPr txBox="1"/>
            <p:nvPr/>
          </p:nvSpPr>
          <p:spPr>
            <a:xfrm>
              <a:off x="7444132" y="3646171"/>
              <a:ext cx="1647194" cy="6861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algn="ctr">
                <a:defRPr sz="3200" spc="-1">
                  <a:latin typeface="Poppins "/>
                  <a:ea typeface="Microsoft YaHei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pt-BR" sz="3200" spc="-1" dirty="0">
                  <a:solidFill>
                    <a:schemeClr val="tx1"/>
                  </a:solidFill>
                  <a:latin typeface="Poppins "/>
                  <a:ea typeface="Microsoft YaHei"/>
                </a:rPr>
                <a:t>[F</a:t>
              </a:r>
              <a:r>
                <a:rPr lang="pt-BR" sz="3200" spc="-1" baseline="30000" dirty="0">
                  <a:solidFill>
                    <a:schemeClr val="tx1"/>
                  </a:solidFill>
                  <a:latin typeface="Poppins "/>
                  <a:ea typeface="Microsoft YaHei"/>
                </a:rPr>
                <a:t>-</a:t>
              </a:r>
              <a:r>
                <a:rPr lang="pt-BR" sz="3200" spc="-1" dirty="0">
                  <a:solidFill>
                    <a:schemeClr val="tx1"/>
                  </a:solidFill>
                  <a:latin typeface="Poppins "/>
                  <a:ea typeface="Microsoft YaHei"/>
                </a:rPr>
                <a:t>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872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9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Conclusões</a:t>
            </a:r>
            <a:endParaRPr lang="pt-BR" sz="4000" b="0" strike="noStrike" spc="-1" dirty="0">
              <a:latin typeface="Arial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CCC2B1DA-F7B2-774B-6423-2DD8148279A2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14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1B429A89-4CF6-96C1-04CE-D08087AEC3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65DB6860-A9CC-F71C-611E-00B00F5C6605}"/>
                </a:ext>
              </a:extLst>
            </p:cNvPr>
            <p:cNvSpPr/>
            <p:nvPr/>
          </p:nvSpPr>
          <p:spPr>
            <a:xfrm>
              <a:off x="11614080" y="6426179"/>
              <a:ext cx="524948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b="0" strike="noStrike" spc="-1" dirty="0">
                  <a:latin typeface="Arial"/>
                </a:rPr>
                <a:t>16</a:t>
              </a:r>
            </a:p>
          </p:txBody>
        </p:sp>
      </p:grp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4B69806-3D01-D15E-F07D-C37DF6EAED1E}"/>
              </a:ext>
            </a:extLst>
          </p:cNvPr>
          <p:cNvSpPr txBox="1"/>
          <p:nvPr/>
        </p:nvSpPr>
        <p:spPr>
          <a:xfrm>
            <a:off x="520560" y="1409001"/>
            <a:ext cx="10958852" cy="3281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3200" spc="-1" dirty="0">
                <a:latin typeface="Poppins "/>
                <a:ea typeface="Microsoft YaHei"/>
              </a:rPr>
              <a:t>Apesar das mudanças na legislação: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3200" spc="-1" dirty="0">
              <a:latin typeface="Poppins "/>
              <a:ea typeface="Microsoft YaHe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3200" spc="-1" dirty="0">
                <a:latin typeface="Poppins "/>
                <a:ea typeface="Microsoft YaHei"/>
              </a:rPr>
              <a:t>     Não houve aumento nos custos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3200" spc="-1" dirty="0">
                <a:latin typeface="Poppins "/>
                <a:ea typeface="Microsoft YaHei"/>
              </a:rPr>
              <a:t>     O índice de inconformidades continuou extremamente baixo</a:t>
            </a:r>
          </a:p>
        </p:txBody>
      </p:sp>
      <p:sp>
        <p:nvSpPr>
          <p:cNvPr id="3" name="Seta: Divisa 2">
            <a:extLst>
              <a:ext uri="{FF2B5EF4-FFF2-40B4-BE49-F238E27FC236}">
                <a16:creationId xmlns:a16="http://schemas.microsoft.com/office/drawing/2014/main" id="{7EE726DD-DC4C-1332-D2C6-EEE8F0F0C70B}"/>
              </a:ext>
            </a:extLst>
          </p:cNvPr>
          <p:cNvSpPr/>
          <p:nvPr/>
        </p:nvSpPr>
        <p:spPr>
          <a:xfrm>
            <a:off x="690880" y="3007241"/>
            <a:ext cx="213360" cy="2133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4" name="Seta: Divisa 23">
            <a:extLst>
              <a:ext uri="{FF2B5EF4-FFF2-40B4-BE49-F238E27FC236}">
                <a16:creationId xmlns:a16="http://schemas.microsoft.com/office/drawing/2014/main" id="{9EEDDC7A-7267-152B-A1BB-74F4F1D58078}"/>
              </a:ext>
            </a:extLst>
          </p:cNvPr>
          <p:cNvSpPr/>
          <p:nvPr/>
        </p:nvSpPr>
        <p:spPr>
          <a:xfrm>
            <a:off x="690880" y="3705411"/>
            <a:ext cx="213360" cy="2133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48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9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Referências</a:t>
            </a:r>
            <a:endParaRPr lang="pt-BR" sz="4000" b="0" strike="noStrike" spc="-1" dirty="0">
              <a:latin typeface="Arial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CCC2B1DA-F7B2-774B-6423-2DD8148279A2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14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1B429A89-4CF6-96C1-04CE-D08087AEC3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65DB6860-A9CC-F71C-611E-00B00F5C6605}"/>
                </a:ext>
              </a:extLst>
            </p:cNvPr>
            <p:cNvSpPr/>
            <p:nvPr/>
          </p:nvSpPr>
          <p:spPr>
            <a:xfrm>
              <a:off x="11614080" y="6426179"/>
              <a:ext cx="524948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b="0" strike="noStrike" spc="-1" dirty="0">
                  <a:latin typeface="Arial"/>
                </a:rPr>
                <a:t>17</a:t>
              </a:r>
            </a:p>
          </p:txBody>
        </p: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71F4683-2A04-DF91-4CDC-08277E432D72}"/>
              </a:ext>
            </a:extLst>
          </p:cNvPr>
          <p:cNvSpPr txBox="1"/>
          <p:nvPr/>
        </p:nvSpPr>
        <p:spPr>
          <a:xfrm>
            <a:off x="581024" y="1266825"/>
            <a:ext cx="106669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spc="-1" dirty="0">
                <a:latin typeface="Poppins "/>
                <a:ea typeface="Microsoft YaHei"/>
              </a:rPr>
              <a:t>BRASIL. MINISTÉRIO DA SAÚDE. Portaria GM/MS nº 888/2021. Diário Oficial da União; 04 mai. 2021</a:t>
            </a:r>
          </a:p>
          <a:p>
            <a:endParaRPr lang="pt-BR" sz="2000" spc="-1" dirty="0">
              <a:latin typeface="Poppins "/>
              <a:ea typeface="Microsoft YaHei"/>
            </a:endParaRPr>
          </a:p>
          <a:p>
            <a:r>
              <a:rPr lang="pt-BR" sz="2000" spc="-1" dirty="0">
                <a:latin typeface="Poppins "/>
                <a:ea typeface="Microsoft YaHei"/>
              </a:rPr>
              <a:t>BRASIL. MINISTÉRIO DA SAÚDE. Portaria GM/MS nº 2472/2021. Diário Oficial da União; 28 set. 2021</a:t>
            </a:r>
          </a:p>
        </p:txBody>
      </p:sp>
    </p:spTree>
    <p:extLst>
      <p:ext uri="{BB962C8B-B14F-4D97-AF65-F5344CB8AC3E}">
        <p14:creationId xmlns:p14="http://schemas.microsoft.com/office/powerpoint/2010/main" val="185672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val 5"/>
          <p:cNvSpPr/>
          <p:nvPr/>
        </p:nvSpPr>
        <p:spPr>
          <a:xfrm>
            <a:off x="5846760" y="2257920"/>
            <a:ext cx="1183320" cy="118332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Oval 47"/>
          <p:cNvSpPr/>
          <p:nvPr/>
        </p:nvSpPr>
        <p:spPr>
          <a:xfrm>
            <a:off x="5155920" y="3781800"/>
            <a:ext cx="1183320" cy="118332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Oval 50"/>
          <p:cNvSpPr/>
          <p:nvPr/>
        </p:nvSpPr>
        <p:spPr>
          <a:xfrm>
            <a:off x="3607920" y="4683960"/>
            <a:ext cx="1183320" cy="118332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Freeform 674"/>
          <p:cNvSpPr/>
          <p:nvPr/>
        </p:nvSpPr>
        <p:spPr>
          <a:xfrm>
            <a:off x="5477400" y="4100040"/>
            <a:ext cx="528840" cy="521640"/>
          </a:xfrm>
          <a:custGeom>
            <a:avLst/>
            <a:gdLst/>
            <a:ahLst/>
            <a:cxnLst/>
            <a:rect l="l" t="t" r="r" b="b"/>
            <a:pathLst>
              <a:path w="298090" h="298090">
                <a:moveTo>
                  <a:pt x="247329" y="265685"/>
                </a:moveTo>
                <a:lnTo>
                  <a:pt x="51122" y="266045"/>
                </a:lnTo>
                <a:lnTo>
                  <a:pt x="54002" y="288729"/>
                </a:lnTo>
                <a:lnTo>
                  <a:pt x="244448" y="288729"/>
                </a:lnTo>
                <a:lnTo>
                  <a:pt x="247329" y="265685"/>
                </a:lnTo>
                <a:close/>
                <a:moveTo>
                  <a:pt x="200806" y="163351"/>
                </a:moveTo>
                <a:cubicBezTo>
                  <a:pt x="202982" y="161925"/>
                  <a:pt x="205521" y="162638"/>
                  <a:pt x="207334" y="164420"/>
                </a:cubicBezTo>
                <a:lnTo>
                  <a:pt x="212410" y="172260"/>
                </a:lnTo>
                <a:cubicBezTo>
                  <a:pt x="216762" y="179031"/>
                  <a:pt x="217125" y="186872"/>
                  <a:pt x="213498" y="193643"/>
                </a:cubicBezTo>
                <a:cubicBezTo>
                  <a:pt x="209872" y="200771"/>
                  <a:pt x="202620" y="205047"/>
                  <a:pt x="194642" y="205047"/>
                </a:cubicBezTo>
                <a:lnTo>
                  <a:pt x="169621" y="205047"/>
                </a:lnTo>
                <a:lnTo>
                  <a:pt x="169621" y="213957"/>
                </a:lnTo>
                <a:lnTo>
                  <a:pt x="146050" y="200414"/>
                </a:lnTo>
                <a:lnTo>
                  <a:pt x="169621" y="187228"/>
                </a:lnTo>
                <a:lnTo>
                  <a:pt x="169621" y="196138"/>
                </a:lnTo>
                <a:lnTo>
                  <a:pt x="194642" y="196138"/>
                </a:lnTo>
                <a:cubicBezTo>
                  <a:pt x="199356" y="196138"/>
                  <a:pt x="203345" y="193643"/>
                  <a:pt x="205521" y="189723"/>
                </a:cubicBezTo>
                <a:cubicBezTo>
                  <a:pt x="207696" y="185446"/>
                  <a:pt x="207334" y="181170"/>
                  <a:pt x="204795" y="177250"/>
                </a:cubicBezTo>
                <a:lnTo>
                  <a:pt x="199356" y="169409"/>
                </a:lnTo>
                <a:cubicBezTo>
                  <a:pt x="198268" y="167271"/>
                  <a:pt x="198631" y="164776"/>
                  <a:pt x="200806" y="163351"/>
                </a:cubicBezTo>
                <a:close/>
                <a:moveTo>
                  <a:pt x="112644" y="146050"/>
                </a:moveTo>
                <a:lnTo>
                  <a:pt x="110816" y="173142"/>
                </a:lnTo>
                <a:lnTo>
                  <a:pt x="103141" y="168446"/>
                </a:lnTo>
                <a:lnTo>
                  <a:pt x="96563" y="177838"/>
                </a:lnTo>
                <a:cubicBezTo>
                  <a:pt x="94005" y="181812"/>
                  <a:pt x="94005" y="186146"/>
                  <a:pt x="96198" y="190481"/>
                </a:cubicBezTo>
                <a:cubicBezTo>
                  <a:pt x="98390" y="194455"/>
                  <a:pt x="102411" y="196983"/>
                  <a:pt x="107162" y="196983"/>
                </a:cubicBezTo>
                <a:lnTo>
                  <a:pt x="129821" y="196983"/>
                </a:lnTo>
                <a:cubicBezTo>
                  <a:pt x="132379" y="196983"/>
                  <a:pt x="134572" y="198789"/>
                  <a:pt x="134572" y="201318"/>
                </a:cubicBezTo>
                <a:cubicBezTo>
                  <a:pt x="134572" y="203847"/>
                  <a:pt x="132379" y="206014"/>
                  <a:pt x="129821" y="206014"/>
                </a:cubicBezTo>
                <a:lnTo>
                  <a:pt x="107162" y="206014"/>
                </a:lnTo>
                <a:cubicBezTo>
                  <a:pt x="98756" y="206014"/>
                  <a:pt x="91812" y="201679"/>
                  <a:pt x="87792" y="194455"/>
                </a:cubicBezTo>
                <a:cubicBezTo>
                  <a:pt x="84137" y="187591"/>
                  <a:pt x="84503" y="179644"/>
                  <a:pt x="88888" y="172781"/>
                </a:cubicBezTo>
                <a:lnTo>
                  <a:pt x="95832" y="163389"/>
                </a:lnTo>
                <a:lnTo>
                  <a:pt x="87792" y="158332"/>
                </a:lnTo>
                <a:lnTo>
                  <a:pt x="112644" y="146050"/>
                </a:lnTo>
                <a:close/>
                <a:moveTo>
                  <a:pt x="151846" y="96838"/>
                </a:moveTo>
                <a:cubicBezTo>
                  <a:pt x="158720" y="96838"/>
                  <a:pt x="165595" y="100085"/>
                  <a:pt x="169574" y="106219"/>
                </a:cubicBezTo>
                <a:lnTo>
                  <a:pt x="185494" y="130392"/>
                </a:lnTo>
                <a:lnTo>
                  <a:pt x="193091" y="125341"/>
                </a:lnTo>
                <a:lnTo>
                  <a:pt x="194900" y="152039"/>
                </a:lnTo>
                <a:lnTo>
                  <a:pt x="170298" y="140133"/>
                </a:lnTo>
                <a:lnTo>
                  <a:pt x="177896" y="135082"/>
                </a:lnTo>
                <a:lnTo>
                  <a:pt x="161977" y="111270"/>
                </a:lnTo>
                <a:cubicBezTo>
                  <a:pt x="159444" y="108023"/>
                  <a:pt x="155826" y="105497"/>
                  <a:pt x="151846" y="105497"/>
                </a:cubicBezTo>
                <a:cubicBezTo>
                  <a:pt x="147505" y="105497"/>
                  <a:pt x="143887" y="108023"/>
                  <a:pt x="141716" y="111270"/>
                </a:cubicBezTo>
                <a:lnTo>
                  <a:pt x="126520" y="133278"/>
                </a:lnTo>
                <a:cubicBezTo>
                  <a:pt x="125073" y="135082"/>
                  <a:pt x="122179" y="135804"/>
                  <a:pt x="120370" y="134360"/>
                </a:cubicBezTo>
                <a:cubicBezTo>
                  <a:pt x="118199" y="132917"/>
                  <a:pt x="117475" y="130031"/>
                  <a:pt x="118922" y="128227"/>
                </a:cubicBezTo>
                <a:lnTo>
                  <a:pt x="134118" y="106219"/>
                </a:lnTo>
                <a:cubicBezTo>
                  <a:pt x="138098" y="100085"/>
                  <a:pt x="144610" y="96838"/>
                  <a:pt x="151846" y="96838"/>
                </a:cubicBezTo>
                <a:close/>
                <a:moveTo>
                  <a:pt x="23401" y="62976"/>
                </a:moveTo>
                <a:lnTo>
                  <a:pt x="49682" y="256684"/>
                </a:lnTo>
                <a:lnTo>
                  <a:pt x="248769" y="256324"/>
                </a:lnTo>
                <a:lnTo>
                  <a:pt x="275049" y="62976"/>
                </a:lnTo>
                <a:lnTo>
                  <a:pt x="23401" y="62976"/>
                </a:lnTo>
                <a:close/>
                <a:moveTo>
                  <a:pt x="4680" y="53975"/>
                </a:moveTo>
                <a:lnTo>
                  <a:pt x="18361" y="53975"/>
                </a:lnTo>
                <a:lnTo>
                  <a:pt x="280450" y="53975"/>
                </a:lnTo>
                <a:lnTo>
                  <a:pt x="293770" y="53975"/>
                </a:lnTo>
                <a:cubicBezTo>
                  <a:pt x="296290" y="53975"/>
                  <a:pt x="298090" y="55775"/>
                  <a:pt x="298090" y="58656"/>
                </a:cubicBezTo>
                <a:cubicBezTo>
                  <a:pt x="298090" y="61176"/>
                  <a:pt x="296290" y="62976"/>
                  <a:pt x="293770" y="62976"/>
                </a:cubicBezTo>
                <a:lnTo>
                  <a:pt x="284050" y="62976"/>
                </a:lnTo>
                <a:lnTo>
                  <a:pt x="252729" y="294130"/>
                </a:lnTo>
                <a:cubicBezTo>
                  <a:pt x="252369" y="296290"/>
                  <a:pt x="250569" y="298090"/>
                  <a:pt x="248409" y="298090"/>
                </a:cubicBezTo>
                <a:lnTo>
                  <a:pt x="50042" y="298090"/>
                </a:lnTo>
                <a:cubicBezTo>
                  <a:pt x="47882" y="298090"/>
                  <a:pt x="46082" y="296290"/>
                  <a:pt x="45722" y="294130"/>
                </a:cubicBezTo>
                <a:lnTo>
                  <a:pt x="14401" y="62976"/>
                </a:lnTo>
                <a:lnTo>
                  <a:pt x="4680" y="62976"/>
                </a:lnTo>
                <a:cubicBezTo>
                  <a:pt x="2160" y="62976"/>
                  <a:pt x="0" y="61176"/>
                  <a:pt x="0" y="58656"/>
                </a:cubicBezTo>
                <a:cubicBezTo>
                  <a:pt x="0" y="55775"/>
                  <a:pt x="2160" y="53975"/>
                  <a:pt x="4680" y="53975"/>
                </a:cubicBezTo>
                <a:close/>
                <a:moveTo>
                  <a:pt x="115096" y="8949"/>
                </a:moveTo>
                <a:cubicBezTo>
                  <a:pt x="107895" y="8949"/>
                  <a:pt x="101775" y="15393"/>
                  <a:pt x="101775" y="22552"/>
                </a:cubicBezTo>
                <a:lnTo>
                  <a:pt x="101775" y="26848"/>
                </a:lnTo>
                <a:lnTo>
                  <a:pt x="203303" y="26848"/>
                </a:lnTo>
                <a:lnTo>
                  <a:pt x="203303" y="22552"/>
                </a:lnTo>
                <a:cubicBezTo>
                  <a:pt x="203303" y="15393"/>
                  <a:pt x="197543" y="8949"/>
                  <a:pt x="189982" y="8949"/>
                </a:cubicBezTo>
                <a:lnTo>
                  <a:pt x="115096" y="8949"/>
                </a:lnTo>
                <a:close/>
                <a:moveTo>
                  <a:pt x="115096" y="0"/>
                </a:moveTo>
                <a:lnTo>
                  <a:pt x="189982" y="0"/>
                </a:lnTo>
                <a:cubicBezTo>
                  <a:pt x="202223" y="0"/>
                  <a:pt x="212664" y="10381"/>
                  <a:pt x="212664" y="22552"/>
                </a:cubicBezTo>
                <a:lnTo>
                  <a:pt x="212664" y="26848"/>
                </a:lnTo>
                <a:lnTo>
                  <a:pt x="281070" y="26848"/>
                </a:lnTo>
                <a:cubicBezTo>
                  <a:pt x="283230" y="26848"/>
                  <a:pt x="285390" y="28996"/>
                  <a:pt x="285390" y="31501"/>
                </a:cubicBezTo>
                <a:cubicBezTo>
                  <a:pt x="285390" y="34007"/>
                  <a:pt x="283230" y="36155"/>
                  <a:pt x="281070" y="36155"/>
                </a:cubicBezTo>
                <a:lnTo>
                  <a:pt x="207984" y="36155"/>
                </a:lnTo>
                <a:lnTo>
                  <a:pt x="97454" y="36155"/>
                </a:lnTo>
                <a:lnTo>
                  <a:pt x="18968" y="36155"/>
                </a:lnTo>
                <a:cubicBezTo>
                  <a:pt x="16447" y="36155"/>
                  <a:pt x="14287" y="34007"/>
                  <a:pt x="14287" y="31501"/>
                </a:cubicBezTo>
                <a:cubicBezTo>
                  <a:pt x="14287" y="28996"/>
                  <a:pt x="16447" y="26848"/>
                  <a:pt x="18968" y="26848"/>
                </a:cubicBezTo>
                <a:lnTo>
                  <a:pt x="92774" y="26848"/>
                </a:lnTo>
                <a:lnTo>
                  <a:pt x="92774" y="22552"/>
                </a:lnTo>
                <a:cubicBezTo>
                  <a:pt x="92774" y="10381"/>
                  <a:pt x="102855" y="0"/>
                  <a:pt x="115096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Oval 5"/>
          <p:cNvSpPr/>
          <p:nvPr/>
        </p:nvSpPr>
        <p:spPr>
          <a:xfrm>
            <a:off x="5818680" y="480240"/>
            <a:ext cx="1183320" cy="118332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79" name="Group 52"/>
          <p:cNvGrpSpPr/>
          <p:nvPr/>
        </p:nvGrpSpPr>
        <p:grpSpPr>
          <a:xfrm>
            <a:off x="6054840" y="2564640"/>
            <a:ext cx="462600" cy="404640"/>
            <a:chOff x="6054840" y="2564640"/>
            <a:chExt cx="462600" cy="404640"/>
          </a:xfrm>
        </p:grpSpPr>
        <p:sp>
          <p:nvSpPr>
            <p:cNvPr id="180" name="AutoShape 48"/>
            <p:cNvSpPr/>
            <p:nvPr/>
          </p:nvSpPr>
          <p:spPr>
            <a:xfrm rot="5400000">
              <a:off x="6083640" y="2535480"/>
              <a:ext cx="404640" cy="462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7425"/>
                  </a:moveTo>
                  <a:cubicBezTo>
                    <a:pt x="5687" y="7425"/>
                    <a:pt x="1542" y="6064"/>
                    <a:pt x="1542" y="4387"/>
                  </a:cubicBezTo>
                  <a:cubicBezTo>
                    <a:pt x="1542" y="2709"/>
                    <a:pt x="5687" y="1350"/>
                    <a:pt x="10800" y="1350"/>
                  </a:cubicBezTo>
                  <a:cubicBezTo>
                    <a:pt x="15912" y="1350"/>
                    <a:pt x="20057" y="2709"/>
                    <a:pt x="20057" y="4387"/>
                  </a:cubicBezTo>
                  <a:cubicBezTo>
                    <a:pt x="20057" y="6064"/>
                    <a:pt x="15912" y="7425"/>
                    <a:pt x="10800" y="7425"/>
                  </a:cubicBezTo>
                  <a:moveTo>
                    <a:pt x="20057" y="9112"/>
                  </a:moveTo>
                  <a:lnTo>
                    <a:pt x="20054" y="9112"/>
                  </a:lnTo>
                  <a:cubicBezTo>
                    <a:pt x="20054" y="9119"/>
                    <a:pt x="20057" y="9127"/>
                    <a:pt x="20057" y="9133"/>
                  </a:cubicBezTo>
                  <a:cubicBezTo>
                    <a:pt x="20057" y="10800"/>
                    <a:pt x="15912" y="12150"/>
                    <a:pt x="10800" y="12150"/>
                  </a:cubicBezTo>
                  <a:cubicBezTo>
                    <a:pt x="5687" y="12150"/>
                    <a:pt x="1542" y="10800"/>
                    <a:pt x="1542" y="9133"/>
                  </a:cubicBezTo>
                  <a:cubicBezTo>
                    <a:pt x="1542" y="9127"/>
                    <a:pt x="1545" y="9119"/>
                    <a:pt x="1545" y="9112"/>
                  </a:cubicBezTo>
                  <a:lnTo>
                    <a:pt x="1542" y="9112"/>
                  </a:lnTo>
                  <a:lnTo>
                    <a:pt x="1542" y="6793"/>
                  </a:lnTo>
                  <a:cubicBezTo>
                    <a:pt x="3564" y="8140"/>
                    <a:pt x="7271" y="8774"/>
                    <a:pt x="10800" y="8774"/>
                  </a:cubicBezTo>
                  <a:cubicBezTo>
                    <a:pt x="14328" y="8774"/>
                    <a:pt x="18035" y="8140"/>
                    <a:pt x="20057" y="6793"/>
                  </a:cubicBezTo>
                  <a:cubicBezTo>
                    <a:pt x="20057" y="6793"/>
                    <a:pt x="20057" y="9112"/>
                    <a:pt x="20057" y="9112"/>
                  </a:cubicBezTo>
                  <a:close/>
                  <a:moveTo>
                    <a:pt x="20057" y="13162"/>
                  </a:moveTo>
                  <a:lnTo>
                    <a:pt x="20054" y="13162"/>
                  </a:lnTo>
                  <a:cubicBezTo>
                    <a:pt x="20054" y="13169"/>
                    <a:pt x="20057" y="13177"/>
                    <a:pt x="20057" y="13183"/>
                  </a:cubicBezTo>
                  <a:cubicBezTo>
                    <a:pt x="20057" y="14850"/>
                    <a:pt x="15912" y="16200"/>
                    <a:pt x="10800" y="16200"/>
                  </a:cubicBezTo>
                  <a:cubicBezTo>
                    <a:pt x="5687" y="16200"/>
                    <a:pt x="1542" y="14850"/>
                    <a:pt x="1542" y="13183"/>
                  </a:cubicBezTo>
                  <a:cubicBezTo>
                    <a:pt x="1542" y="13177"/>
                    <a:pt x="1545" y="13169"/>
                    <a:pt x="1545" y="13162"/>
                  </a:cubicBezTo>
                  <a:lnTo>
                    <a:pt x="1542" y="13162"/>
                  </a:lnTo>
                  <a:lnTo>
                    <a:pt x="1542" y="10640"/>
                  </a:lnTo>
                  <a:cubicBezTo>
                    <a:pt x="3136" y="12077"/>
                    <a:pt x="6982" y="12825"/>
                    <a:pt x="10800" y="12825"/>
                  </a:cubicBezTo>
                  <a:cubicBezTo>
                    <a:pt x="14617" y="12825"/>
                    <a:pt x="18463" y="12077"/>
                    <a:pt x="20057" y="10640"/>
                  </a:cubicBezTo>
                  <a:cubicBezTo>
                    <a:pt x="20057" y="10640"/>
                    <a:pt x="20057" y="13162"/>
                    <a:pt x="20057" y="13162"/>
                  </a:cubicBezTo>
                  <a:close/>
                  <a:moveTo>
                    <a:pt x="20057" y="17212"/>
                  </a:moveTo>
                  <a:cubicBezTo>
                    <a:pt x="20057" y="18889"/>
                    <a:pt x="15912" y="20249"/>
                    <a:pt x="10800" y="20249"/>
                  </a:cubicBezTo>
                  <a:cubicBezTo>
                    <a:pt x="5687" y="20249"/>
                    <a:pt x="1542" y="18889"/>
                    <a:pt x="1542" y="17212"/>
                  </a:cubicBezTo>
                  <a:lnTo>
                    <a:pt x="1542" y="14690"/>
                  </a:lnTo>
                  <a:cubicBezTo>
                    <a:pt x="3136" y="16127"/>
                    <a:pt x="6982" y="16875"/>
                    <a:pt x="10800" y="16875"/>
                  </a:cubicBezTo>
                  <a:cubicBezTo>
                    <a:pt x="14617" y="16875"/>
                    <a:pt x="18463" y="16127"/>
                    <a:pt x="20057" y="14690"/>
                  </a:cubicBezTo>
                  <a:cubicBezTo>
                    <a:pt x="20057" y="14690"/>
                    <a:pt x="20057" y="17212"/>
                    <a:pt x="20057" y="17212"/>
                  </a:cubicBezTo>
                  <a:close/>
                  <a:moveTo>
                    <a:pt x="10800" y="0"/>
                  </a:moveTo>
                  <a:cubicBezTo>
                    <a:pt x="5598" y="0"/>
                    <a:pt x="0" y="1372"/>
                    <a:pt x="0" y="4387"/>
                  </a:cubicBezTo>
                  <a:lnTo>
                    <a:pt x="0" y="17212"/>
                  </a:lnTo>
                  <a:cubicBezTo>
                    <a:pt x="0" y="20226"/>
                    <a:pt x="5598" y="21599"/>
                    <a:pt x="10800" y="21599"/>
                  </a:cubicBezTo>
                  <a:cubicBezTo>
                    <a:pt x="16001" y="21599"/>
                    <a:pt x="21599" y="20226"/>
                    <a:pt x="21599" y="17212"/>
                  </a:cubicBezTo>
                  <a:lnTo>
                    <a:pt x="21599" y="4387"/>
                  </a:lnTo>
                  <a:cubicBezTo>
                    <a:pt x="21599" y="1372"/>
                    <a:pt x="16001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AutoShape 49"/>
            <p:cNvSpPr/>
            <p:nvPr/>
          </p:nvSpPr>
          <p:spPr>
            <a:xfrm rot="5400000">
              <a:off x="6127200" y="2884320"/>
              <a:ext cx="27720" cy="26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AutoShape 50"/>
            <p:cNvSpPr/>
            <p:nvPr/>
          </p:nvSpPr>
          <p:spPr>
            <a:xfrm rot="5400000">
              <a:off x="6215040" y="2884320"/>
              <a:ext cx="27720" cy="277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AutoShape 51"/>
            <p:cNvSpPr/>
            <p:nvPr/>
          </p:nvSpPr>
          <p:spPr>
            <a:xfrm rot="5400000">
              <a:off x="6302160" y="2884320"/>
              <a:ext cx="27720" cy="277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85" name="CaixaDeTexto 1"/>
          <p:cNvSpPr/>
          <p:nvPr/>
        </p:nvSpPr>
        <p:spPr>
          <a:xfrm>
            <a:off x="7630960" y="4870080"/>
            <a:ext cx="5015880" cy="147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374C81"/>
                </a:solidFill>
                <a:latin typeface="Poppins SemiBold"/>
                <a:ea typeface="DejaVu Sans"/>
              </a:rPr>
              <a:t>Tamires Condé de Assis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374C81"/>
                </a:solidFill>
                <a:latin typeface="Poppins SemiBold"/>
                <a:ea typeface="DejaVu Sans"/>
              </a:rPr>
              <a:t>Química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u="sng" strike="noStrike" spc="-1" dirty="0">
                <a:solidFill>
                  <a:srgbClr val="9454C3"/>
                </a:solidFill>
                <a:uFillTx/>
                <a:latin typeface="Poppins SemiBold"/>
                <a:ea typeface="DejaVu Sans"/>
                <a:hlinkClick r:id="rId3"/>
              </a:rPr>
              <a:t>laboratorio@cisab.com.br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374C81"/>
                </a:solidFill>
                <a:latin typeface="Poppins SemiBold"/>
                <a:ea typeface="DejaVu Sans"/>
              </a:rPr>
              <a:t>(31) 3891 5636</a:t>
            </a:r>
            <a:endParaRPr lang="pt-BR" sz="1800" b="0" strike="noStrike" spc="-1" dirty="0">
              <a:latin typeface="Arial"/>
            </a:endParaRPr>
          </a:p>
        </p:txBody>
      </p:sp>
      <p:sp>
        <p:nvSpPr>
          <p:cNvPr id="25" name="CaixaDeTexto 1">
            <a:extLst>
              <a:ext uri="{FF2B5EF4-FFF2-40B4-BE49-F238E27FC236}">
                <a16:creationId xmlns:a16="http://schemas.microsoft.com/office/drawing/2014/main" id="{56FE4206-D9FE-55C4-C673-8B92BF22C2FF}"/>
              </a:ext>
            </a:extLst>
          </p:cNvPr>
          <p:cNvSpPr/>
          <p:nvPr/>
        </p:nvSpPr>
        <p:spPr>
          <a:xfrm>
            <a:off x="3363760" y="4870080"/>
            <a:ext cx="5015880" cy="14758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374C81"/>
                </a:solidFill>
                <a:latin typeface="Poppins SemiBold"/>
                <a:ea typeface="DejaVu Sans"/>
              </a:rPr>
              <a:t>Fernanda Fernandes Heleno</a:t>
            </a:r>
          </a:p>
          <a:p>
            <a:pPr>
              <a:lnSpc>
                <a:spcPct val="100000"/>
              </a:lnSpc>
            </a:pPr>
            <a:r>
              <a:rPr lang="pt-BR" spc="-1" dirty="0">
                <a:solidFill>
                  <a:srgbClr val="374C81"/>
                </a:solidFill>
                <a:latin typeface="Poppins SemiBold"/>
              </a:rPr>
              <a:t>Química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u="sng" strike="noStrike" spc="-1" dirty="0">
                <a:solidFill>
                  <a:srgbClr val="9454C3"/>
                </a:solidFill>
                <a:uFillTx/>
                <a:latin typeface="Poppins SemiBold"/>
                <a:ea typeface="DejaVu Sans"/>
              </a:rPr>
              <a:t>fernandafhy@yahoo.com.br </a:t>
            </a: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374C81"/>
                </a:solidFill>
                <a:latin typeface="Poppins SemiBold"/>
                <a:ea typeface="DejaVu Sans"/>
              </a:rPr>
              <a:t>(32) 3536 1126</a:t>
            </a:r>
            <a:endParaRPr lang="pt-BR" sz="1800" b="0" strike="noStrike" spc="-1" dirty="0">
              <a:latin typeface="Arial"/>
            </a:endParaRPr>
          </a:p>
        </p:txBody>
      </p:sp>
      <p:pic>
        <p:nvPicPr>
          <p:cNvPr id="10242" name="Picture 2" descr="A Torneira De água E Uma Gota Da água, Símbolo Do Eco Ilustração do Vetor -  Ilustração de vetor, fresco: 81850865">
            <a:extLst>
              <a:ext uri="{FF2B5EF4-FFF2-40B4-BE49-F238E27FC236}">
                <a16:creationId xmlns:a16="http://schemas.microsoft.com/office/drawing/2014/main" id="{CE108D80-5618-98B0-3C5B-70D560FE4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120" y="272923"/>
            <a:ext cx="2743994" cy="342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31A58530-0AB5-46F9-1455-C9FEF67667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C69FDC4-E94F-FF49-035D-5823C20C0D6E}"/>
              </a:ext>
            </a:extLst>
          </p:cNvPr>
          <p:cNvSpPr txBox="1"/>
          <p:nvPr/>
        </p:nvSpPr>
        <p:spPr>
          <a:xfrm>
            <a:off x="4528280" y="1808401"/>
            <a:ext cx="3515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spc="-1" dirty="0">
                <a:solidFill>
                  <a:srgbClr val="374C81"/>
                </a:solidFill>
                <a:latin typeface="Poppins SemiBold"/>
              </a:rPr>
              <a:t>Obrigada!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/>
    </mc:Choice>
    <mc:Fallback xmlns="" xmlns:p15="http://schemas.microsoft.com/office/powerpoint/2012/main">
      <p:transition spd="med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6E53C7D-012E-7394-CFDA-3B45EA698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228" y="2194053"/>
            <a:ext cx="4655862" cy="329184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732708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374C81"/>
                </a:solidFill>
                <a:latin typeface="Poppins SemiBold"/>
                <a:ea typeface="DejaVu Sans"/>
              </a:rPr>
              <a:t>Introdução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BACFC9F-EFB2-FFB8-3A08-C30EC4510512}"/>
              </a:ext>
            </a:extLst>
          </p:cNvPr>
          <p:cNvSpPr/>
          <p:nvPr/>
        </p:nvSpPr>
        <p:spPr>
          <a:xfrm>
            <a:off x="576000" y="2317800"/>
            <a:ext cx="7271640" cy="281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2400" spc="-1" dirty="0">
                <a:solidFill>
                  <a:srgbClr val="111111"/>
                </a:solidFill>
                <a:latin typeface="Poppins "/>
                <a:ea typeface="Microsoft YaHei"/>
              </a:rPr>
              <a:t>Zona da Mata do estado de Minas Gerais</a:t>
            </a:r>
          </a:p>
          <a:p>
            <a:pPr algn="just">
              <a:lnSpc>
                <a:spcPct val="100000"/>
              </a:lnSpc>
            </a:pPr>
            <a:endParaRPr lang="pt-BR" sz="2400" spc="-1" dirty="0">
              <a:solidFill>
                <a:srgbClr val="111111"/>
              </a:solidFill>
              <a:latin typeface="Poppins "/>
              <a:ea typeface="Microsoft YaHei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2400" spc="-1" dirty="0">
                <a:solidFill>
                  <a:srgbClr val="111111"/>
                </a:solidFill>
                <a:latin typeface="Poppins "/>
                <a:ea typeface="Microsoft YaHei"/>
              </a:rPr>
              <a:t>Área: 166,6 Km</a:t>
            </a:r>
            <a:r>
              <a:rPr lang="pt-BR" sz="2400" spc="-1" baseline="30000" dirty="0">
                <a:solidFill>
                  <a:srgbClr val="111111"/>
                </a:solidFill>
                <a:latin typeface="Poppins "/>
                <a:ea typeface="Microsoft YaHei"/>
              </a:rPr>
              <a:t>2</a:t>
            </a:r>
            <a:endParaRPr lang="pt-BR" sz="2400" spc="-1" dirty="0">
              <a:solidFill>
                <a:srgbClr val="111111"/>
              </a:solidFill>
              <a:latin typeface="Poppins "/>
              <a:ea typeface="Microsoft YaHei"/>
            </a:endParaRPr>
          </a:p>
          <a:p>
            <a:pPr algn="just">
              <a:lnSpc>
                <a:spcPct val="100000"/>
              </a:lnSpc>
            </a:pPr>
            <a:endParaRPr lang="pt-BR" sz="2400" spc="-1" dirty="0">
              <a:solidFill>
                <a:srgbClr val="111111"/>
              </a:solidFill>
              <a:latin typeface="Poppins "/>
              <a:ea typeface="Microsoft YaHei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2400" spc="-1" dirty="0">
                <a:solidFill>
                  <a:srgbClr val="111111"/>
                </a:solidFill>
                <a:latin typeface="Poppins "/>
                <a:ea typeface="Microsoft YaHei"/>
              </a:rPr>
              <a:t>População do município: 7.598 (IBGE - 2013)</a:t>
            </a:r>
          </a:p>
          <a:p>
            <a:pPr algn="just">
              <a:lnSpc>
                <a:spcPct val="100000"/>
              </a:lnSpc>
            </a:pPr>
            <a:endParaRPr lang="pt-BR" sz="2400" spc="-1" dirty="0">
              <a:solidFill>
                <a:srgbClr val="111111"/>
              </a:solidFill>
              <a:latin typeface="Poppins "/>
              <a:ea typeface="Microsoft YaHei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2400" spc="-1" dirty="0">
                <a:solidFill>
                  <a:srgbClr val="111111"/>
                </a:solidFill>
                <a:latin typeface="Poppins "/>
                <a:ea typeface="Microsoft YaHei"/>
              </a:rPr>
              <a:t>População abastecida: 7.231</a:t>
            </a: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111111"/>
                </a:solidFill>
                <a:latin typeface="Poppins"/>
                <a:ea typeface="Microsoft YaHei"/>
              </a:rPr>
              <a:t>      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111111"/>
                </a:solidFill>
                <a:latin typeface="Poppins"/>
                <a:ea typeface="Microsoft YaHei"/>
              </a:rPr>
              <a:t>  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111111"/>
                </a:solidFill>
                <a:latin typeface="Poppins"/>
                <a:ea typeface="Microsoft YaHei"/>
              </a:rPr>
              <a:t>  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60864FC-A4AD-1F1F-08BA-346633A37899}"/>
              </a:ext>
            </a:extLst>
          </p:cNvPr>
          <p:cNvSpPr txBox="1"/>
          <p:nvPr/>
        </p:nvSpPr>
        <p:spPr>
          <a:xfrm>
            <a:off x="520560" y="5820962"/>
            <a:ext cx="40436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000" spc="-1" dirty="0">
                <a:solidFill>
                  <a:srgbClr val="111111"/>
                </a:solidFill>
                <a:latin typeface="Poppins "/>
                <a:ea typeface="Microsoft YaHei"/>
              </a:rPr>
              <a:t>Fonte: https://saaesenadorfirmino.com.br/municipio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2ED293C-7417-98E3-B1A5-F4E775429942}"/>
              </a:ext>
            </a:extLst>
          </p:cNvPr>
          <p:cNvSpPr txBox="1"/>
          <p:nvPr/>
        </p:nvSpPr>
        <p:spPr>
          <a:xfrm>
            <a:off x="1115646" y="1351634"/>
            <a:ext cx="365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spc="-1" dirty="0">
                <a:solidFill>
                  <a:srgbClr val="374C81"/>
                </a:solidFill>
                <a:latin typeface="Poppins "/>
              </a:rPr>
              <a:t> </a:t>
            </a:r>
            <a:r>
              <a:rPr lang="pt-BR" sz="3200" spc="-1" dirty="0">
                <a:solidFill>
                  <a:srgbClr val="111111"/>
                </a:solidFill>
                <a:latin typeface="Poppins "/>
                <a:ea typeface="Microsoft YaHei"/>
              </a:rPr>
              <a:t>O município</a:t>
            </a:r>
            <a:endParaRPr lang="pt-BR" sz="2400" spc="-1" dirty="0">
              <a:solidFill>
                <a:srgbClr val="111111"/>
              </a:solidFill>
              <a:latin typeface="Poppins "/>
              <a:ea typeface="Microsoft YaHei"/>
            </a:endParaRPr>
          </a:p>
        </p:txBody>
      </p:sp>
      <p:sp>
        <p:nvSpPr>
          <p:cNvPr id="19" name="Seta: Pentágono 18">
            <a:extLst>
              <a:ext uri="{FF2B5EF4-FFF2-40B4-BE49-F238E27FC236}">
                <a16:creationId xmlns:a16="http://schemas.microsoft.com/office/drawing/2014/main" id="{5A5E6B57-AA32-D892-FA62-F0E260368683}"/>
              </a:ext>
            </a:extLst>
          </p:cNvPr>
          <p:cNvSpPr/>
          <p:nvPr/>
        </p:nvSpPr>
        <p:spPr>
          <a:xfrm>
            <a:off x="599440" y="1513840"/>
            <a:ext cx="548186" cy="264160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FBEE3A4-FE65-129A-F532-AFF1045C8006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3074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9ED89FFA-559B-995B-9635-E439FD7270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806DD943-3E04-C6A3-2141-EF2BF6F27725}"/>
                </a:ext>
              </a:extLst>
            </p:cNvPr>
            <p:cNvSpPr/>
            <p:nvPr/>
          </p:nvSpPr>
          <p:spPr>
            <a:xfrm>
              <a:off x="11710988" y="6426179"/>
              <a:ext cx="428040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b="0" strike="noStrike" spc="-1" dirty="0">
                  <a:solidFill>
                    <a:srgbClr val="000000"/>
                  </a:solidFill>
                  <a:latin typeface="Times New Roman"/>
                  <a:ea typeface="DejaVu Sans"/>
                </a:rPr>
                <a:t>2</a:t>
              </a:r>
              <a:endParaRPr lang="pt-BR" sz="2400" b="0" strike="noStrike" spc="-1" dirty="0"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882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3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732708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374C81"/>
                </a:solidFill>
                <a:latin typeface="Poppins SemiBold"/>
                <a:ea typeface="DejaVu Sans"/>
              </a:rPr>
              <a:t>Introdução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60864FC-A4AD-1F1F-08BA-346633A37899}"/>
              </a:ext>
            </a:extLst>
          </p:cNvPr>
          <p:cNvSpPr txBox="1"/>
          <p:nvPr/>
        </p:nvSpPr>
        <p:spPr>
          <a:xfrm>
            <a:off x="984520" y="6480019"/>
            <a:ext cx="40436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000" spc="-1" dirty="0">
                <a:solidFill>
                  <a:srgbClr val="111111"/>
                </a:solidFill>
                <a:latin typeface="Poppins "/>
                <a:ea typeface="Microsoft YaHei"/>
              </a:rPr>
              <a:t>Fonte: https://saaesenadorfirmino.com.br/municipio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64EED7B3-C56E-2152-53CF-DD205073E633}"/>
              </a:ext>
            </a:extLst>
          </p:cNvPr>
          <p:cNvSpPr/>
          <p:nvPr/>
        </p:nvSpPr>
        <p:spPr>
          <a:xfrm>
            <a:off x="576000" y="2317800"/>
            <a:ext cx="7271640" cy="281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2400" spc="-1" dirty="0">
                <a:solidFill>
                  <a:srgbClr val="111111"/>
                </a:solidFill>
                <a:latin typeface="Poppins "/>
                <a:ea typeface="Microsoft YaHei"/>
              </a:rPr>
              <a:t>Barragem no ribeirão São Francisco</a:t>
            </a:r>
          </a:p>
          <a:p>
            <a:pPr algn="just">
              <a:lnSpc>
                <a:spcPct val="100000"/>
              </a:lnSpc>
            </a:pPr>
            <a:endParaRPr lang="pt-BR" sz="2400" spc="-1" dirty="0">
              <a:solidFill>
                <a:srgbClr val="111111"/>
              </a:solidFill>
              <a:latin typeface="Poppins "/>
              <a:ea typeface="Microsoft YaHei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2400" spc="-1" dirty="0">
                <a:solidFill>
                  <a:srgbClr val="111111"/>
                </a:solidFill>
                <a:latin typeface="Poppins "/>
                <a:ea typeface="Microsoft YaHei"/>
              </a:rPr>
              <a:t>ETA convencional – 10 L/s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pt-BR" sz="2400" spc="-1" dirty="0">
              <a:solidFill>
                <a:srgbClr val="111111"/>
              </a:solidFill>
              <a:latin typeface="Poppins "/>
              <a:ea typeface="Microsoft YaHei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2400" spc="-1" dirty="0">
                <a:solidFill>
                  <a:srgbClr val="111111"/>
                </a:solidFill>
                <a:latin typeface="Poppins "/>
                <a:ea typeface="Microsoft YaHei"/>
              </a:rPr>
              <a:t>Laboratório para controle da qualidade da água</a:t>
            </a: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111111"/>
                </a:solidFill>
                <a:latin typeface="Poppins"/>
                <a:ea typeface="Microsoft YaHei"/>
              </a:rPr>
              <a:t>      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111111"/>
                </a:solidFill>
                <a:latin typeface="Poppins"/>
                <a:ea typeface="Microsoft YaHei"/>
              </a:rPr>
              <a:t>  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111111"/>
                </a:solidFill>
                <a:latin typeface="Poppins"/>
                <a:ea typeface="Microsoft YaHei"/>
              </a:rPr>
              <a:t>  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CC2189C-5F61-A83E-9DBD-9A64F6C6E780}"/>
              </a:ext>
            </a:extLst>
          </p:cNvPr>
          <p:cNvSpPr txBox="1"/>
          <p:nvPr/>
        </p:nvSpPr>
        <p:spPr>
          <a:xfrm>
            <a:off x="520560" y="5820962"/>
            <a:ext cx="40436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000" spc="-1" dirty="0">
                <a:solidFill>
                  <a:srgbClr val="111111"/>
                </a:solidFill>
                <a:latin typeface="Poppins "/>
                <a:ea typeface="Microsoft YaHei"/>
              </a:rPr>
              <a:t>Fonte: https://saaesenadorfirmino.com.br/municipio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7D498FB-4E35-3BAE-AD3B-31F531398ADF}"/>
              </a:ext>
            </a:extLst>
          </p:cNvPr>
          <p:cNvSpPr txBox="1"/>
          <p:nvPr/>
        </p:nvSpPr>
        <p:spPr>
          <a:xfrm>
            <a:off x="1115646" y="1351634"/>
            <a:ext cx="8079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spc="-1" dirty="0">
                <a:solidFill>
                  <a:srgbClr val="374C81"/>
                </a:solidFill>
                <a:latin typeface="Poppins "/>
              </a:rPr>
              <a:t> </a:t>
            </a:r>
            <a:r>
              <a:rPr lang="pt-BR" sz="3200" spc="-1" dirty="0">
                <a:solidFill>
                  <a:srgbClr val="111111"/>
                </a:solidFill>
                <a:latin typeface="Poppins "/>
                <a:ea typeface="Microsoft YaHei"/>
              </a:rPr>
              <a:t>O sistema de abastecimento de água</a:t>
            </a:r>
            <a:endParaRPr lang="pt-BR" sz="2400" spc="-1" dirty="0">
              <a:solidFill>
                <a:srgbClr val="111111"/>
              </a:solidFill>
              <a:latin typeface="Poppins "/>
              <a:ea typeface="Microsoft YaHei"/>
            </a:endParaRPr>
          </a:p>
        </p:txBody>
      </p:sp>
      <p:sp>
        <p:nvSpPr>
          <p:cNvPr id="15" name="Seta: Pentágono 14">
            <a:extLst>
              <a:ext uri="{FF2B5EF4-FFF2-40B4-BE49-F238E27FC236}">
                <a16:creationId xmlns:a16="http://schemas.microsoft.com/office/drawing/2014/main" id="{3C928D74-DBEE-0CA0-D07F-CF7657DD5483}"/>
              </a:ext>
            </a:extLst>
          </p:cNvPr>
          <p:cNvSpPr/>
          <p:nvPr/>
        </p:nvSpPr>
        <p:spPr>
          <a:xfrm>
            <a:off x="599440" y="1513840"/>
            <a:ext cx="548186" cy="264160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35B2F516-FA02-2674-FC9E-F75FAD0A73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4819" y="1909361"/>
            <a:ext cx="3204369" cy="2458237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8828AEE6-0140-2756-ADFF-0D5D9D0297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5929" y="3785100"/>
            <a:ext cx="3357659" cy="2272983"/>
          </a:xfrm>
          <a:prstGeom prst="rect">
            <a:avLst/>
          </a:prstGeom>
        </p:spPr>
      </p:pic>
      <p:grpSp>
        <p:nvGrpSpPr>
          <p:cNvPr id="18" name="Agrupar 17">
            <a:extLst>
              <a:ext uri="{FF2B5EF4-FFF2-40B4-BE49-F238E27FC236}">
                <a16:creationId xmlns:a16="http://schemas.microsoft.com/office/drawing/2014/main" id="{9A16B5FC-2AF2-E322-B59C-5230553D85FB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19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8F5F4047-0DC5-FDA9-9D36-83286F1494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6E64937B-8586-31BB-B534-CDAE588C5A63}"/>
                </a:ext>
              </a:extLst>
            </p:cNvPr>
            <p:cNvSpPr/>
            <p:nvPr/>
          </p:nvSpPr>
          <p:spPr>
            <a:xfrm>
              <a:off x="11710988" y="6426179"/>
              <a:ext cx="428040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spc="-1" dirty="0">
                  <a:solidFill>
                    <a:srgbClr val="000000"/>
                  </a:solidFill>
                  <a:latin typeface="Times New Roman"/>
                </a:rPr>
                <a:t>3</a:t>
              </a:r>
              <a:endParaRPr lang="pt-BR" sz="2400" b="0" strike="noStrike" spc="-1" dirty="0"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56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spc="-1" dirty="0">
                <a:latin typeface="Arial"/>
              </a:rPr>
              <a:t>4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Contextualização do problema</a:t>
            </a:r>
            <a:endParaRPr lang="pt-BR" sz="4000" b="0" strike="noStrike" spc="-1" dirty="0">
              <a:latin typeface="Arial"/>
            </a:endParaRPr>
          </a:p>
        </p:txBody>
      </p: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6BE5CB78-F0BA-8E43-8B27-16274792207A}"/>
              </a:ext>
            </a:extLst>
          </p:cNvPr>
          <p:cNvGrpSpPr/>
          <p:nvPr/>
        </p:nvGrpSpPr>
        <p:grpSpPr>
          <a:xfrm>
            <a:off x="782320" y="1468184"/>
            <a:ext cx="10656180" cy="4204111"/>
            <a:chOff x="731520" y="1356424"/>
            <a:chExt cx="10656180" cy="4204111"/>
          </a:xfrm>
        </p:grpSpPr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C5AF010B-D0B1-5698-C573-685B05E480AB}"/>
                </a:ext>
              </a:extLst>
            </p:cNvPr>
            <p:cNvGrpSpPr/>
            <p:nvPr/>
          </p:nvGrpSpPr>
          <p:grpSpPr>
            <a:xfrm>
              <a:off x="4304054" y="1356424"/>
              <a:ext cx="3189741" cy="1111012"/>
              <a:chOff x="7264400" y="2032000"/>
              <a:chExt cx="3189741" cy="1111012"/>
            </a:xfrm>
          </p:grpSpPr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82DDCACC-6D67-70C2-1518-768F6D0A76DC}"/>
                  </a:ext>
                </a:extLst>
              </p:cNvPr>
              <p:cNvSpPr txBox="1"/>
              <p:nvPr/>
            </p:nvSpPr>
            <p:spPr>
              <a:xfrm>
                <a:off x="7264400" y="2032000"/>
                <a:ext cx="2255520" cy="830997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spc="-1" dirty="0">
                    <a:solidFill>
                      <a:schemeClr val="bg1"/>
                    </a:solidFill>
                    <a:latin typeface="Poppins "/>
                    <a:ea typeface="Microsoft YaHei"/>
                  </a:rPr>
                  <a:t>Ministério da Saúde</a:t>
                </a:r>
              </a:p>
            </p:txBody>
          </p:sp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CB66D2B7-DB37-BCDD-DD63-64F290D7FF66}"/>
                  </a:ext>
                </a:extLst>
              </p:cNvPr>
              <p:cNvSpPr txBox="1"/>
              <p:nvPr/>
            </p:nvSpPr>
            <p:spPr>
              <a:xfrm>
                <a:off x="7771901" y="2773680"/>
                <a:ext cx="2682240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pc="-1" dirty="0">
                    <a:solidFill>
                      <a:schemeClr val="bg1"/>
                    </a:solidFill>
                    <a:latin typeface="Poppins "/>
                    <a:ea typeface="Microsoft YaHei"/>
                  </a:rPr>
                  <a:t>Decreto nº 79.367/77</a:t>
                </a:r>
              </a:p>
            </p:txBody>
          </p:sp>
        </p:grp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338F63F9-48F1-9EE7-91C9-03B217A273C1}"/>
                </a:ext>
              </a:extLst>
            </p:cNvPr>
            <p:cNvSpPr txBox="1"/>
            <p:nvPr/>
          </p:nvSpPr>
          <p:spPr>
            <a:xfrm>
              <a:off x="1778000" y="3005913"/>
              <a:ext cx="2255520" cy="92333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pc="-1" dirty="0">
                  <a:solidFill>
                    <a:schemeClr val="bg1"/>
                  </a:solidFill>
                  <a:latin typeface="Poppins "/>
                  <a:ea typeface="Microsoft YaHei"/>
                </a:rPr>
                <a:t>Instituição de normas de potabilidade</a:t>
              </a:r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B8D55949-1483-7681-DF61-FE1E9006B910}"/>
                </a:ext>
              </a:extLst>
            </p:cNvPr>
            <p:cNvSpPr/>
            <p:nvPr/>
          </p:nvSpPr>
          <p:spPr>
            <a:xfrm>
              <a:off x="731520" y="4747735"/>
              <a:ext cx="2255520" cy="812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pc="-1" dirty="0">
                  <a:solidFill>
                    <a:schemeClr val="bg1"/>
                  </a:solidFill>
                  <a:latin typeface="Poppins "/>
                  <a:ea typeface="Microsoft YaHei"/>
                </a:rPr>
                <a:t>Definições</a:t>
              </a: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0FD40484-6020-3892-2976-B516E8D3F415}"/>
                </a:ext>
              </a:extLst>
            </p:cNvPr>
            <p:cNvSpPr/>
            <p:nvPr/>
          </p:nvSpPr>
          <p:spPr>
            <a:xfrm>
              <a:off x="3561875" y="4747735"/>
              <a:ext cx="2255520" cy="812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pc="-1" dirty="0">
                  <a:solidFill>
                    <a:schemeClr val="bg1"/>
                  </a:solidFill>
                  <a:latin typeface="Poppins "/>
                  <a:ea typeface="Microsoft YaHei"/>
                </a:rPr>
                <a:t>Características da água potável</a:t>
              </a: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5189F464-C2AA-5463-BFA2-9B75658A1823}"/>
                </a:ext>
              </a:extLst>
            </p:cNvPr>
            <p:cNvSpPr/>
            <p:nvPr/>
          </p:nvSpPr>
          <p:spPr>
            <a:xfrm>
              <a:off x="6331270" y="4747735"/>
              <a:ext cx="2255520" cy="812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pc="-1" dirty="0">
                  <a:solidFill>
                    <a:schemeClr val="bg1"/>
                  </a:solidFill>
                  <a:latin typeface="Poppins "/>
                  <a:ea typeface="Microsoft YaHei"/>
                </a:rPr>
                <a:t>Amostragem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73BC166E-4888-0900-6CFB-98137364561F}"/>
                </a:ext>
              </a:extLst>
            </p:cNvPr>
            <p:cNvSpPr/>
            <p:nvPr/>
          </p:nvSpPr>
          <p:spPr>
            <a:xfrm>
              <a:off x="9132180" y="4747735"/>
              <a:ext cx="2255520" cy="812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pc="-1" dirty="0">
                  <a:solidFill>
                    <a:schemeClr val="bg1"/>
                  </a:solidFill>
                  <a:latin typeface="Poppins "/>
                  <a:ea typeface="Microsoft YaHei"/>
                </a:rPr>
                <a:t>Métodos analíticos</a:t>
              </a:r>
            </a:p>
          </p:txBody>
        </p: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47655F6F-E8AC-A53E-7DA3-39CC81183169}"/>
                </a:ext>
              </a:extLst>
            </p:cNvPr>
            <p:cNvCxnSpPr>
              <a:cxnSpLocks/>
            </p:cNvCxnSpPr>
            <p:nvPr/>
          </p:nvCxnSpPr>
          <p:spPr>
            <a:xfrm>
              <a:off x="5431814" y="2467436"/>
              <a:ext cx="0" cy="1769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AF0DD2E4-CAB7-4225-9672-9DF867FB3475}"/>
                </a:ext>
              </a:extLst>
            </p:cNvPr>
            <p:cNvCxnSpPr>
              <a:stCxn id="10" idx="3"/>
            </p:cNvCxnSpPr>
            <p:nvPr/>
          </p:nvCxnSpPr>
          <p:spPr>
            <a:xfrm>
              <a:off x="4033520" y="3467578"/>
              <a:ext cx="13982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D0B16CD3-F60D-71CA-0A92-6C2E23B23266}"/>
                </a:ext>
              </a:extLst>
            </p:cNvPr>
            <p:cNvCxnSpPr/>
            <p:nvPr/>
          </p:nvCxnSpPr>
          <p:spPr>
            <a:xfrm>
              <a:off x="1859280" y="4236720"/>
              <a:ext cx="84006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>
              <a:extLst>
                <a:ext uri="{FF2B5EF4-FFF2-40B4-BE49-F238E27FC236}">
                  <a16:creationId xmlns:a16="http://schemas.microsoft.com/office/drawing/2014/main" id="{5D785643-6D2B-CA6C-BF4E-C2B14F450ACA}"/>
                </a:ext>
              </a:extLst>
            </p:cNvPr>
            <p:cNvCxnSpPr>
              <a:endCxn id="5" idx="0"/>
            </p:cNvCxnSpPr>
            <p:nvPr/>
          </p:nvCxnSpPr>
          <p:spPr>
            <a:xfrm>
              <a:off x="1859280" y="4236720"/>
              <a:ext cx="0" cy="511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CCBF5C06-F0C8-D1EC-BFA3-89B78FEB19C0}"/>
                </a:ext>
              </a:extLst>
            </p:cNvPr>
            <p:cNvCxnSpPr/>
            <p:nvPr/>
          </p:nvCxnSpPr>
          <p:spPr>
            <a:xfrm>
              <a:off x="4689635" y="4236720"/>
              <a:ext cx="0" cy="511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>
              <a:extLst>
                <a:ext uri="{FF2B5EF4-FFF2-40B4-BE49-F238E27FC236}">
                  <a16:creationId xmlns:a16="http://schemas.microsoft.com/office/drawing/2014/main" id="{11411592-7513-D71E-3B31-003CC3B0A8BC}"/>
                </a:ext>
              </a:extLst>
            </p:cNvPr>
            <p:cNvCxnSpPr/>
            <p:nvPr/>
          </p:nvCxnSpPr>
          <p:spPr>
            <a:xfrm>
              <a:off x="7448870" y="4236719"/>
              <a:ext cx="0" cy="511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>
              <a:extLst>
                <a:ext uri="{FF2B5EF4-FFF2-40B4-BE49-F238E27FC236}">
                  <a16:creationId xmlns:a16="http://schemas.microsoft.com/office/drawing/2014/main" id="{3D3FF34E-0D52-2E75-4545-5980EB505D64}"/>
                </a:ext>
              </a:extLst>
            </p:cNvPr>
            <p:cNvCxnSpPr/>
            <p:nvPr/>
          </p:nvCxnSpPr>
          <p:spPr>
            <a:xfrm>
              <a:off x="10259940" y="4236719"/>
              <a:ext cx="0" cy="511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2B912179-F3F9-0A49-83F5-913655C7EAF9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22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F0B44306-922D-6266-5CA5-CF9821FDA0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3B86189E-14AD-356F-FB2F-52BC6E8AF75D}"/>
                </a:ext>
              </a:extLst>
            </p:cNvPr>
            <p:cNvSpPr/>
            <p:nvPr/>
          </p:nvSpPr>
          <p:spPr>
            <a:xfrm>
              <a:off x="11710988" y="6426179"/>
              <a:ext cx="428040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b="0" strike="noStrike" spc="-1" dirty="0">
                  <a:latin typeface="Arial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0745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5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Contextualização do problema</a:t>
            </a:r>
            <a:endParaRPr lang="pt-BR" sz="4000" b="0" strike="noStrike" spc="-1" dirty="0">
              <a:latin typeface="Arial"/>
            </a:endParaRPr>
          </a:p>
        </p:txBody>
      </p: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B89BA233-39AB-2A40-7FD6-020967FC5774}"/>
              </a:ext>
            </a:extLst>
          </p:cNvPr>
          <p:cNvGrpSpPr/>
          <p:nvPr/>
        </p:nvGrpSpPr>
        <p:grpSpPr>
          <a:xfrm>
            <a:off x="1735520" y="1324120"/>
            <a:ext cx="8881664" cy="1317432"/>
            <a:chOff x="2141920" y="1547640"/>
            <a:chExt cx="8881664" cy="1317432"/>
          </a:xfrm>
        </p:grpSpPr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2A6E72AB-120D-F5E7-DF3E-85BFA839B3D8}"/>
                </a:ext>
              </a:extLst>
            </p:cNvPr>
            <p:cNvGrpSpPr/>
            <p:nvPr/>
          </p:nvGrpSpPr>
          <p:grpSpPr>
            <a:xfrm>
              <a:off x="2141920" y="1547640"/>
              <a:ext cx="3147700" cy="1317432"/>
              <a:chOff x="1512000" y="1547640"/>
              <a:chExt cx="3147700" cy="1317432"/>
            </a:xfrm>
          </p:grpSpPr>
          <p:sp>
            <p:nvSpPr>
              <p:cNvPr id="10" name="Forma Livre: Forma 9">
                <a:extLst>
                  <a:ext uri="{FF2B5EF4-FFF2-40B4-BE49-F238E27FC236}">
                    <a16:creationId xmlns:a16="http://schemas.microsoft.com/office/drawing/2014/main" id="{88BF299D-E527-42C3-7036-65139CFEB840}"/>
                  </a:ext>
                </a:extLst>
              </p:cNvPr>
              <p:cNvSpPr/>
              <p:nvPr/>
            </p:nvSpPr>
            <p:spPr>
              <a:xfrm>
                <a:off x="1512000" y="1547640"/>
                <a:ext cx="3147700" cy="1215000"/>
              </a:xfrm>
              <a:custGeom>
                <a:avLst/>
                <a:gdLst/>
                <a:ahLst/>
                <a:cxnLst/>
                <a:rect l="l" t="t" r="r" b="b"/>
                <a:pathLst>
                  <a:path w="8502" h="4502">
                    <a:moveTo>
                      <a:pt x="0" y="0"/>
                    </a:moveTo>
                    <a:lnTo>
                      <a:pt x="6375" y="0"/>
                    </a:lnTo>
                    <a:lnTo>
                      <a:pt x="8501" y="2250"/>
                    </a:lnTo>
                    <a:lnTo>
                      <a:pt x="6375" y="4501"/>
                    </a:lnTo>
                    <a:lnTo>
                      <a:pt x="0" y="450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0">
                <a:solidFill>
                  <a:srgbClr val="77BC65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D0303BFE-B94E-B8B2-7300-2A7F0A19FA03}"/>
                  </a:ext>
                </a:extLst>
              </p:cNvPr>
              <p:cNvSpPr/>
              <p:nvPr/>
            </p:nvSpPr>
            <p:spPr>
              <a:xfrm>
                <a:off x="1512960" y="1650072"/>
                <a:ext cx="2735640" cy="12150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pt-BR" sz="2000" b="0" strike="noStrike" spc="-1" dirty="0">
                    <a:solidFill>
                      <a:srgbClr val="111111"/>
                    </a:solidFill>
                    <a:latin typeface="Poppins "/>
                    <a:ea typeface="Microsoft YaHei"/>
                  </a:rPr>
                  <a:t>Surgimento do primeiro padrão de potabilidade</a:t>
                </a:r>
                <a:endParaRPr lang="pt-BR" sz="2000" b="0" strike="noStrike" spc="-1" dirty="0">
                  <a:latin typeface="Arial"/>
                </a:endParaRPr>
              </a:p>
            </p:txBody>
          </p:sp>
        </p:grpSp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1F520374-8C70-3855-C35C-7FC9D22DF310}"/>
                </a:ext>
              </a:extLst>
            </p:cNvPr>
            <p:cNvSpPr/>
            <p:nvPr/>
          </p:nvSpPr>
          <p:spPr>
            <a:xfrm>
              <a:off x="5537199" y="1814763"/>
              <a:ext cx="5486385" cy="68072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spc="-1" dirty="0">
                  <a:solidFill>
                    <a:srgbClr val="111111"/>
                  </a:solidFill>
                  <a:latin typeface="Poppins "/>
                  <a:ea typeface="Microsoft YaHei"/>
                </a:rPr>
                <a:t>Definição de limites máximos e mínimos</a:t>
              </a:r>
            </a:p>
          </p:txBody>
        </p:sp>
      </p:grp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279A1A6C-9F97-5E85-E2CE-F7934711D781}"/>
              </a:ext>
            </a:extLst>
          </p:cNvPr>
          <p:cNvGrpSpPr/>
          <p:nvPr/>
        </p:nvGrpSpPr>
        <p:grpSpPr>
          <a:xfrm>
            <a:off x="1228169" y="2780034"/>
            <a:ext cx="9389015" cy="3216029"/>
            <a:chOff x="1492080" y="3325731"/>
            <a:chExt cx="9389015" cy="3216029"/>
          </a:xfrm>
        </p:grpSpPr>
        <p:grpSp>
          <p:nvGrpSpPr>
            <p:cNvPr id="34" name="Agrupar 33">
              <a:extLst>
                <a:ext uri="{FF2B5EF4-FFF2-40B4-BE49-F238E27FC236}">
                  <a16:creationId xmlns:a16="http://schemas.microsoft.com/office/drawing/2014/main" id="{D339EB1A-B98E-6300-A9B5-D2CA006C212E}"/>
                </a:ext>
              </a:extLst>
            </p:cNvPr>
            <p:cNvGrpSpPr/>
            <p:nvPr/>
          </p:nvGrpSpPr>
          <p:grpSpPr>
            <a:xfrm>
              <a:off x="2089220" y="3966023"/>
              <a:ext cx="8023720" cy="2267289"/>
              <a:chOff x="2373700" y="4504503"/>
              <a:chExt cx="8023720" cy="2267289"/>
            </a:xfrm>
          </p:grpSpPr>
          <p:grpSp>
            <p:nvGrpSpPr>
              <p:cNvPr id="28" name="Agrupar 27">
                <a:extLst>
                  <a:ext uri="{FF2B5EF4-FFF2-40B4-BE49-F238E27FC236}">
                    <a16:creationId xmlns:a16="http://schemas.microsoft.com/office/drawing/2014/main" id="{6081283F-2719-AA8F-BF93-05A10EB37C99}"/>
                  </a:ext>
                </a:extLst>
              </p:cNvPr>
              <p:cNvGrpSpPr/>
              <p:nvPr/>
            </p:nvGrpSpPr>
            <p:grpSpPr>
              <a:xfrm>
                <a:off x="2373700" y="4908480"/>
                <a:ext cx="8023720" cy="1421200"/>
                <a:chOff x="1784420" y="4745920"/>
                <a:chExt cx="8023720" cy="1421200"/>
              </a:xfrm>
            </p:grpSpPr>
            <p:grpSp>
              <p:nvGrpSpPr>
                <p:cNvPr id="24" name="Agrupar 23">
                  <a:extLst>
                    <a:ext uri="{FF2B5EF4-FFF2-40B4-BE49-F238E27FC236}">
                      <a16:creationId xmlns:a16="http://schemas.microsoft.com/office/drawing/2014/main" id="{29F0B8B5-6BAE-B4F9-9BBF-516A490742A5}"/>
                    </a:ext>
                  </a:extLst>
                </p:cNvPr>
                <p:cNvGrpSpPr/>
                <p:nvPr/>
              </p:nvGrpSpPr>
              <p:grpSpPr>
                <a:xfrm>
                  <a:off x="1784420" y="5347440"/>
                  <a:ext cx="1950720" cy="819680"/>
                  <a:chOff x="0" y="5316960"/>
                  <a:chExt cx="1950720" cy="819680"/>
                </a:xfrm>
              </p:grpSpPr>
              <p:sp>
                <p:nvSpPr>
                  <p:cNvPr id="16" name="Seta: Divisa 15">
                    <a:extLst>
                      <a:ext uri="{FF2B5EF4-FFF2-40B4-BE49-F238E27FC236}">
                        <a16:creationId xmlns:a16="http://schemas.microsoft.com/office/drawing/2014/main" id="{FB5538AE-4D79-6EC3-2E21-91BB303A5036}"/>
                      </a:ext>
                    </a:extLst>
                  </p:cNvPr>
                  <p:cNvSpPr/>
                  <p:nvPr/>
                </p:nvSpPr>
                <p:spPr>
                  <a:xfrm>
                    <a:off x="0" y="5316960"/>
                    <a:ext cx="1950720" cy="218160"/>
                  </a:xfrm>
                  <a:prstGeom prst="chevr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9" name="Conector reto 18">
                    <a:extLst>
                      <a:ext uri="{FF2B5EF4-FFF2-40B4-BE49-F238E27FC236}">
                        <a16:creationId xmlns:a16="http://schemas.microsoft.com/office/drawing/2014/main" id="{ED8C7871-9BC8-79D0-4C6F-A7C777D49A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30980" y="5535120"/>
                    <a:ext cx="0" cy="601520"/>
                  </a:xfrm>
                  <a:prstGeom prst="line">
                    <a:avLst/>
                  </a:prstGeom>
                  <a:ln w="38100"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Agrupar 24">
                  <a:extLst>
                    <a:ext uri="{FF2B5EF4-FFF2-40B4-BE49-F238E27FC236}">
                      <a16:creationId xmlns:a16="http://schemas.microsoft.com/office/drawing/2014/main" id="{A0D635EA-BE6F-71A2-042A-048955B57C73}"/>
                    </a:ext>
                  </a:extLst>
                </p:cNvPr>
                <p:cNvGrpSpPr/>
                <p:nvPr/>
              </p:nvGrpSpPr>
              <p:grpSpPr>
                <a:xfrm>
                  <a:off x="3810000" y="4745920"/>
                  <a:ext cx="1950720" cy="819680"/>
                  <a:chOff x="2021840" y="4732480"/>
                  <a:chExt cx="1950720" cy="819680"/>
                </a:xfrm>
              </p:grpSpPr>
              <p:sp>
                <p:nvSpPr>
                  <p:cNvPr id="14" name="Seta: Divisa 13">
                    <a:extLst>
                      <a:ext uri="{FF2B5EF4-FFF2-40B4-BE49-F238E27FC236}">
                        <a16:creationId xmlns:a16="http://schemas.microsoft.com/office/drawing/2014/main" id="{CEA0D2CD-7F7C-8149-4A89-E9D8519A5D76}"/>
                      </a:ext>
                    </a:extLst>
                  </p:cNvPr>
                  <p:cNvSpPr/>
                  <p:nvPr/>
                </p:nvSpPr>
                <p:spPr>
                  <a:xfrm>
                    <a:off x="2021840" y="5334000"/>
                    <a:ext cx="1950720" cy="218160"/>
                  </a:xfrm>
                  <a:prstGeom prst="chevron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1" name="Conector reto 20">
                    <a:extLst>
                      <a:ext uri="{FF2B5EF4-FFF2-40B4-BE49-F238E27FC236}">
                        <a16:creationId xmlns:a16="http://schemas.microsoft.com/office/drawing/2014/main" id="{9AD2FF5D-9868-E958-7D48-DC58206F39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22340" y="4732480"/>
                    <a:ext cx="0" cy="601520"/>
                  </a:xfrm>
                  <a:prstGeom prst="line">
                    <a:avLst/>
                  </a:prstGeom>
                  <a:ln w="38100"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Agrupar 25">
                  <a:extLst>
                    <a:ext uri="{FF2B5EF4-FFF2-40B4-BE49-F238E27FC236}">
                      <a16:creationId xmlns:a16="http://schemas.microsoft.com/office/drawing/2014/main" id="{1F1B831C-6BB4-1632-4E72-FE9DB02B5907}"/>
                    </a:ext>
                  </a:extLst>
                </p:cNvPr>
                <p:cNvGrpSpPr/>
                <p:nvPr/>
              </p:nvGrpSpPr>
              <p:grpSpPr>
                <a:xfrm>
                  <a:off x="5862320" y="5347440"/>
                  <a:ext cx="1950720" cy="819680"/>
                  <a:chOff x="6979920" y="5347440"/>
                  <a:chExt cx="1950720" cy="819680"/>
                </a:xfrm>
              </p:grpSpPr>
              <p:sp>
                <p:nvSpPr>
                  <p:cNvPr id="17" name="Seta: Divisa 16">
                    <a:extLst>
                      <a:ext uri="{FF2B5EF4-FFF2-40B4-BE49-F238E27FC236}">
                        <a16:creationId xmlns:a16="http://schemas.microsoft.com/office/drawing/2014/main" id="{B01D4FEE-8EA4-F9F0-EC97-438488D21F0F}"/>
                      </a:ext>
                    </a:extLst>
                  </p:cNvPr>
                  <p:cNvSpPr/>
                  <p:nvPr/>
                </p:nvSpPr>
                <p:spPr>
                  <a:xfrm>
                    <a:off x="6979920" y="5347440"/>
                    <a:ext cx="1950720" cy="218160"/>
                  </a:xfrm>
                  <a:prstGeom prst="chevron">
                    <a:avLst/>
                  </a:prstGeom>
                  <a:solidFill>
                    <a:srgbClr val="D8EE08"/>
                  </a:solidFill>
                  <a:ln>
                    <a:solidFill>
                      <a:srgbClr val="D8EE0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2" name="Conector reto 21">
                    <a:extLst>
                      <a:ext uri="{FF2B5EF4-FFF2-40B4-BE49-F238E27FC236}">
                        <a16:creationId xmlns:a16="http://schemas.microsoft.com/office/drawing/2014/main" id="{67F8122E-7286-902B-4633-B469C8FA9E1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955280" y="5565600"/>
                    <a:ext cx="0" cy="601520"/>
                  </a:xfrm>
                  <a:prstGeom prst="line">
                    <a:avLst/>
                  </a:prstGeom>
                  <a:ln w="38100">
                    <a:solidFill>
                      <a:srgbClr val="D8EE08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Agrupar 26">
                  <a:extLst>
                    <a:ext uri="{FF2B5EF4-FFF2-40B4-BE49-F238E27FC236}">
                      <a16:creationId xmlns:a16="http://schemas.microsoft.com/office/drawing/2014/main" id="{28809204-CCCF-D390-FACF-EB3ECEF53B23}"/>
                    </a:ext>
                  </a:extLst>
                </p:cNvPr>
                <p:cNvGrpSpPr/>
                <p:nvPr/>
              </p:nvGrpSpPr>
              <p:grpSpPr>
                <a:xfrm>
                  <a:off x="7857420" y="4754000"/>
                  <a:ext cx="1950720" cy="819680"/>
                  <a:chOff x="9328468" y="4695720"/>
                  <a:chExt cx="1950720" cy="819680"/>
                </a:xfrm>
              </p:grpSpPr>
              <p:sp>
                <p:nvSpPr>
                  <p:cNvPr id="15" name="Seta: Divisa 14">
                    <a:extLst>
                      <a:ext uri="{FF2B5EF4-FFF2-40B4-BE49-F238E27FC236}">
                        <a16:creationId xmlns:a16="http://schemas.microsoft.com/office/drawing/2014/main" id="{48BE2690-160C-6033-BECE-56E03EEBC217}"/>
                      </a:ext>
                    </a:extLst>
                  </p:cNvPr>
                  <p:cNvSpPr/>
                  <p:nvPr/>
                </p:nvSpPr>
                <p:spPr>
                  <a:xfrm>
                    <a:off x="9328468" y="5297240"/>
                    <a:ext cx="1950720" cy="218160"/>
                  </a:xfrm>
                  <a:prstGeom prst="chevron">
                    <a:avLst/>
                  </a:prstGeom>
                  <a:solidFill>
                    <a:srgbClr val="C83D2E"/>
                  </a:solidFill>
                  <a:ln>
                    <a:solidFill>
                      <a:srgbClr val="C83D2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3" name="Conector reto 22">
                    <a:extLst>
                      <a:ext uri="{FF2B5EF4-FFF2-40B4-BE49-F238E27FC236}">
                        <a16:creationId xmlns:a16="http://schemas.microsoft.com/office/drawing/2014/main" id="{504D1AE4-6D1A-75C5-2077-E427AB1EF9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303828" y="4695720"/>
                    <a:ext cx="0" cy="601520"/>
                  </a:xfrm>
                  <a:prstGeom prst="line">
                    <a:avLst/>
                  </a:prstGeom>
                  <a:ln w="38100">
                    <a:solidFill>
                      <a:srgbClr val="C83D2E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B984CD22-0E0D-E7EC-AEF2-5A60CBA5A2F9}"/>
                  </a:ext>
                </a:extLst>
              </p:cNvPr>
              <p:cNvSpPr txBox="1"/>
              <p:nvPr/>
            </p:nvSpPr>
            <p:spPr>
              <a:xfrm>
                <a:off x="2813040" y="6310127"/>
                <a:ext cx="9042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spc="-1" dirty="0">
                    <a:solidFill>
                      <a:schemeClr val="accent6">
                        <a:lumMod val="75000"/>
                      </a:schemeClr>
                    </a:solidFill>
                    <a:latin typeface="Poppins "/>
                    <a:ea typeface="Microsoft YaHei"/>
                  </a:rPr>
                  <a:t>2011</a:t>
                </a:r>
              </a:p>
            </p:txBody>
          </p:sp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9CE618E5-F509-A609-954E-B2357724417C}"/>
                  </a:ext>
                </a:extLst>
              </p:cNvPr>
              <p:cNvSpPr txBox="1"/>
              <p:nvPr/>
            </p:nvSpPr>
            <p:spPr>
              <a:xfrm>
                <a:off x="4815120" y="4506583"/>
                <a:ext cx="9042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spc="-1" dirty="0">
                    <a:solidFill>
                      <a:schemeClr val="accent5">
                        <a:lumMod val="75000"/>
                      </a:schemeClr>
                    </a:solidFill>
                    <a:latin typeface="Poppins "/>
                    <a:ea typeface="Microsoft YaHei"/>
                  </a:rPr>
                  <a:t>2015</a:t>
                </a:r>
              </a:p>
            </p:txBody>
          </p:sp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033EF965-9574-B6B6-82FD-BB353F369DC6}"/>
                  </a:ext>
                </a:extLst>
              </p:cNvPr>
              <p:cNvSpPr txBox="1"/>
              <p:nvPr/>
            </p:nvSpPr>
            <p:spPr>
              <a:xfrm>
                <a:off x="6974840" y="6300000"/>
                <a:ext cx="9042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spc="-1" dirty="0">
                    <a:solidFill>
                      <a:srgbClr val="D8EE08"/>
                    </a:solidFill>
                    <a:latin typeface="Poppins "/>
                    <a:ea typeface="Microsoft YaHei"/>
                  </a:rPr>
                  <a:t>2017</a:t>
                </a:r>
              </a:p>
            </p:txBody>
          </p:sp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702ED8EA-1B55-6C4B-391F-E03BCCCF4344}"/>
                  </a:ext>
                </a:extLst>
              </p:cNvPr>
              <p:cNvSpPr txBox="1"/>
              <p:nvPr/>
            </p:nvSpPr>
            <p:spPr>
              <a:xfrm>
                <a:off x="8969940" y="4504503"/>
                <a:ext cx="9042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spc="-1" dirty="0">
                    <a:solidFill>
                      <a:srgbClr val="C83D2E"/>
                    </a:solidFill>
                    <a:latin typeface="Poppins "/>
                    <a:ea typeface="Microsoft YaHei"/>
                  </a:rPr>
                  <a:t>2021</a:t>
                </a:r>
              </a:p>
            </p:txBody>
          </p:sp>
        </p:grp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D7A4C3E6-C5DD-0542-BD75-20F1DFC93750}"/>
                </a:ext>
              </a:extLst>
            </p:cNvPr>
            <p:cNvSpPr/>
            <p:nvPr/>
          </p:nvSpPr>
          <p:spPr>
            <a:xfrm>
              <a:off x="3040064" y="3325731"/>
              <a:ext cx="4020106" cy="64633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pc="-1" dirty="0">
                  <a:solidFill>
                    <a:srgbClr val="111111"/>
                  </a:solidFill>
                  <a:latin typeface="Poppins "/>
                  <a:ea typeface="Microsoft YaHei"/>
                </a:rPr>
                <a:t>Inicia o processo de revisão da Portaria n° 2914/2011</a:t>
              </a:r>
            </a:p>
          </p:txBody>
        </p:sp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70A5E087-EB4C-AFBD-3B2D-AA6A41CD4DA6}"/>
                </a:ext>
              </a:extLst>
            </p:cNvPr>
            <p:cNvSpPr/>
            <p:nvPr/>
          </p:nvSpPr>
          <p:spPr>
            <a:xfrm>
              <a:off x="1492080" y="6172428"/>
              <a:ext cx="3048720" cy="36933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pc="-1" dirty="0">
                  <a:solidFill>
                    <a:srgbClr val="111111"/>
                  </a:solidFill>
                  <a:latin typeface="Poppins "/>
                  <a:ea typeface="Microsoft YaHei"/>
                </a:rPr>
                <a:t>Portaria n° 2914/2011</a:t>
              </a:r>
            </a:p>
          </p:txBody>
        </p: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D10AF5C2-2C6E-EB87-9A5B-B1B850B2CBA4}"/>
                </a:ext>
              </a:extLst>
            </p:cNvPr>
            <p:cNvSpPr txBox="1"/>
            <p:nvPr/>
          </p:nvSpPr>
          <p:spPr>
            <a:xfrm>
              <a:off x="6189120" y="6133814"/>
              <a:ext cx="19507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pc="-1" dirty="0">
                  <a:solidFill>
                    <a:srgbClr val="111111"/>
                  </a:solidFill>
                  <a:latin typeface="Poppins "/>
                  <a:ea typeface="Microsoft YaHei"/>
                </a:rPr>
                <a:t>PC n° 05/2017</a:t>
              </a:r>
            </a:p>
          </p:txBody>
        </p: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20863D03-F828-5C02-21FA-578A9E977104}"/>
                </a:ext>
              </a:extLst>
            </p:cNvPr>
            <p:cNvSpPr txBox="1"/>
            <p:nvPr/>
          </p:nvSpPr>
          <p:spPr>
            <a:xfrm>
              <a:off x="7394064" y="3465006"/>
              <a:ext cx="348703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pc="-1" dirty="0">
                  <a:solidFill>
                    <a:srgbClr val="111111"/>
                  </a:solidFill>
                  <a:latin typeface="Poppins "/>
                  <a:ea typeface="Microsoft YaHei"/>
                </a:rPr>
                <a:t>Portaria nº 888 e 2472/2021</a:t>
              </a:r>
            </a:p>
          </p:txBody>
        </p:sp>
      </p:grp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75E61795-CF7D-A737-D19B-A40183345C5D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41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A26C88D0-4C7E-CC0B-79A2-C573C0D4A4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0E3C52A7-498C-264C-635E-1D541FB6FFC5}"/>
                </a:ext>
              </a:extLst>
            </p:cNvPr>
            <p:cNvSpPr/>
            <p:nvPr/>
          </p:nvSpPr>
          <p:spPr>
            <a:xfrm>
              <a:off x="11710988" y="6426179"/>
              <a:ext cx="428040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spc="-1" dirty="0">
                  <a:solidFill>
                    <a:srgbClr val="000000"/>
                  </a:solidFill>
                  <a:latin typeface="Times New Roman"/>
                </a:rPr>
                <a:t>5</a:t>
              </a:r>
              <a:endParaRPr lang="pt-BR" sz="2400" b="0" strike="noStrike" spc="-1" dirty="0"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466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6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Contextualização do problema</a:t>
            </a:r>
            <a:endParaRPr lang="pt-BR" sz="4000" b="0" strike="noStrike" spc="-1" dirty="0">
              <a:latin typeface="Arial"/>
            </a:endParaRP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E261A332-F153-E995-5434-41DE44F8F4D8}"/>
              </a:ext>
            </a:extLst>
          </p:cNvPr>
          <p:cNvGrpSpPr/>
          <p:nvPr/>
        </p:nvGrpSpPr>
        <p:grpSpPr>
          <a:xfrm>
            <a:off x="1241125" y="1524320"/>
            <a:ext cx="9957025" cy="4117492"/>
            <a:chOff x="1556085" y="1768160"/>
            <a:chExt cx="9957025" cy="4117492"/>
          </a:xfrm>
        </p:grpSpPr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B69334EA-A5B6-E723-B734-DF2EAEF25572}"/>
                </a:ext>
              </a:extLst>
            </p:cNvPr>
            <p:cNvGrpSpPr/>
            <p:nvPr/>
          </p:nvGrpSpPr>
          <p:grpSpPr>
            <a:xfrm>
              <a:off x="1556085" y="1768160"/>
              <a:ext cx="9081419" cy="3436772"/>
              <a:chOff x="1556085" y="1768160"/>
              <a:chExt cx="9081419" cy="3436772"/>
            </a:xfrm>
          </p:grpSpPr>
          <p:grpSp>
            <p:nvGrpSpPr>
              <p:cNvPr id="4" name="Agrupar 3">
                <a:extLst>
                  <a:ext uri="{FF2B5EF4-FFF2-40B4-BE49-F238E27FC236}">
                    <a16:creationId xmlns:a16="http://schemas.microsoft.com/office/drawing/2014/main" id="{2A6E72AB-120D-F5E7-DF3E-85BFA839B3D8}"/>
                  </a:ext>
                </a:extLst>
              </p:cNvPr>
              <p:cNvGrpSpPr/>
              <p:nvPr/>
            </p:nvGrpSpPr>
            <p:grpSpPr>
              <a:xfrm>
                <a:off x="1556085" y="2662684"/>
                <a:ext cx="3059280" cy="1619280"/>
                <a:chOff x="1512000" y="1547640"/>
                <a:chExt cx="3059280" cy="1619280"/>
              </a:xfrm>
            </p:grpSpPr>
            <p:sp>
              <p:nvSpPr>
                <p:cNvPr id="10" name="Forma Livre: Forma 9">
                  <a:extLst>
                    <a:ext uri="{FF2B5EF4-FFF2-40B4-BE49-F238E27FC236}">
                      <a16:creationId xmlns:a16="http://schemas.microsoft.com/office/drawing/2014/main" id="{88BF299D-E527-42C3-7036-65139CFEB840}"/>
                    </a:ext>
                  </a:extLst>
                </p:cNvPr>
                <p:cNvSpPr/>
                <p:nvPr/>
              </p:nvSpPr>
              <p:spPr>
                <a:xfrm>
                  <a:off x="1512000" y="1547640"/>
                  <a:ext cx="3059280" cy="1619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02" h="4502">
                      <a:moveTo>
                        <a:pt x="0" y="0"/>
                      </a:moveTo>
                      <a:lnTo>
                        <a:pt x="6375" y="0"/>
                      </a:lnTo>
                      <a:lnTo>
                        <a:pt x="8501" y="2250"/>
                      </a:lnTo>
                      <a:lnTo>
                        <a:pt x="6375" y="4501"/>
                      </a:lnTo>
                      <a:lnTo>
                        <a:pt x="0" y="450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77BC65"/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pt-BR" dirty="0"/>
                </a:p>
              </p:txBody>
            </p:sp>
            <p:sp>
              <p:nvSpPr>
                <p:cNvPr id="11" name="Retângulo 10">
                  <a:extLst>
                    <a:ext uri="{FF2B5EF4-FFF2-40B4-BE49-F238E27FC236}">
                      <a16:creationId xmlns:a16="http://schemas.microsoft.com/office/drawing/2014/main" id="{D0303BFE-B94E-B8B2-7300-2A7F0A19FA03}"/>
                    </a:ext>
                  </a:extLst>
                </p:cNvPr>
                <p:cNvSpPr/>
                <p:nvPr/>
              </p:nvSpPr>
              <p:spPr>
                <a:xfrm>
                  <a:off x="1516280" y="1956515"/>
                  <a:ext cx="2735640" cy="822405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pt-BR" sz="2000" b="0" strike="noStrike" spc="-1" dirty="0">
                      <a:solidFill>
                        <a:srgbClr val="111111"/>
                      </a:solidFill>
                      <a:latin typeface="Poppins "/>
                      <a:ea typeface="Microsoft YaHei"/>
                    </a:rPr>
                    <a:t>Alteração do Anexo XX da PC nº 05/2021</a:t>
                  </a:r>
                  <a:endParaRPr lang="pt-BR" sz="2000" b="0" strike="noStrike" spc="-1" dirty="0">
                    <a:latin typeface="Arial"/>
                  </a:endParaRPr>
                </a:p>
              </p:txBody>
            </p:sp>
          </p:grpSp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1F520374-8C70-3855-C35C-7FC9D22DF310}"/>
                  </a:ext>
                </a:extLst>
              </p:cNvPr>
              <p:cNvSpPr/>
              <p:nvPr/>
            </p:nvSpPr>
            <p:spPr>
              <a:xfrm>
                <a:off x="5151119" y="1768160"/>
                <a:ext cx="5486385" cy="680720"/>
              </a:xfrm>
              <a:prstGeom prst="rect">
                <a:avLst/>
              </a:prstGeom>
              <a:solidFill>
                <a:schemeClr val="bg1"/>
              </a:solidFill>
              <a:ln w="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000" spc="-1" dirty="0">
                    <a:solidFill>
                      <a:srgbClr val="111111"/>
                    </a:solidFill>
                    <a:latin typeface="Poppins "/>
                    <a:ea typeface="Microsoft YaHei"/>
                  </a:rPr>
                  <a:t>Alteração de periodicidade</a:t>
                </a:r>
              </a:p>
            </p:txBody>
          </p:sp>
          <p:sp>
            <p:nvSpPr>
              <p:cNvPr id="45" name="Retângulo 44">
                <a:extLst>
                  <a:ext uri="{FF2B5EF4-FFF2-40B4-BE49-F238E27FC236}">
                    <a16:creationId xmlns:a16="http://schemas.microsoft.com/office/drawing/2014/main" id="{616E38F1-5DF7-7EBB-E7F3-1651BB2A60D3}"/>
                  </a:ext>
                </a:extLst>
              </p:cNvPr>
              <p:cNvSpPr/>
              <p:nvPr/>
            </p:nvSpPr>
            <p:spPr>
              <a:xfrm>
                <a:off x="5151118" y="2711080"/>
                <a:ext cx="5486385" cy="680720"/>
              </a:xfrm>
              <a:prstGeom prst="rect">
                <a:avLst/>
              </a:prstGeom>
              <a:solidFill>
                <a:schemeClr val="bg1"/>
              </a:solidFill>
              <a:ln w="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000" spc="-1" dirty="0">
                    <a:solidFill>
                      <a:srgbClr val="111111"/>
                    </a:solidFill>
                    <a:latin typeface="Poppins "/>
                    <a:ea typeface="Microsoft YaHei"/>
                  </a:rPr>
                  <a:t>Alteração do número de análises</a:t>
                </a:r>
              </a:p>
            </p:txBody>
          </p:sp>
          <p:sp>
            <p:nvSpPr>
              <p:cNvPr id="46" name="Retângulo 45">
                <a:extLst>
                  <a:ext uri="{FF2B5EF4-FFF2-40B4-BE49-F238E27FC236}">
                    <a16:creationId xmlns:a16="http://schemas.microsoft.com/office/drawing/2014/main" id="{44B27A67-717F-AB60-E5D6-62025D9EDD16}"/>
                  </a:ext>
                </a:extLst>
              </p:cNvPr>
              <p:cNvSpPr/>
              <p:nvPr/>
            </p:nvSpPr>
            <p:spPr>
              <a:xfrm>
                <a:off x="5151118" y="3626484"/>
                <a:ext cx="5486385" cy="680720"/>
              </a:xfrm>
              <a:prstGeom prst="rect">
                <a:avLst/>
              </a:prstGeom>
              <a:solidFill>
                <a:schemeClr val="bg1"/>
              </a:solidFill>
              <a:ln w="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000" spc="-1" dirty="0">
                    <a:solidFill>
                      <a:srgbClr val="111111"/>
                    </a:solidFill>
                    <a:latin typeface="Poppins "/>
                    <a:ea typeface="Microsoft YaHei"/>
                  </a:rPr>
                  <a:t>Alteração de VMP</a:t>
                </a:r>
              </a:p>
            </p:txBody>
          </p:sp>
          <p:sp>
            <p:nvSpPr>
              <p:cNvPr id="47" name="Retângulo 46">
                <a:extLst>
                  <a:ext uri="{FF2B5EF4-FFF2-40B4-BE49-F238E27FC236}">
                    <a16:creationId xmlns:a16="http://schemas.microsoft.com/office/drawing/2014/main" id="{96DCA033-B30F-0F61-7DF0-3B34FBEDE215}"/>
                  </a:ext>
                </a:extLst>
              </p:cNvPr>
              <p:cNvSpPr/>
              <p:nvPr/>
            </p:nvSpPr>
            <p:spPr>
              <a:xfrm>
                <a:off x="5151118" y="4524212"/>
                <a:ext cx="5486385" cy="680720"/>
              </a:xfrm>
              <a:prstGeom prst="rect">
                <a:avLst/>
              </a:prstGeom>
              <a:solidFill>
                <a:schemeClr val="bg1"/>
              </a:solidFill>
              <a:ln w="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000" spc="-1" dirty="0">
                    <a:solidFill>
                      <a:srgbClr val="111111"/>
                    </a:solidFill>
                    <a:latin typeface="Poppins "/>
                    <a:ea typeface="Microsoft YaHei"/>
                  </a:rPr>
                  <a:t>Inclusão e exclusão de parâmetros</a:t>
                </a:r>
              </a:p>
            </p:txBody>
          </p:sp>
        </p:grpSp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6B67D487-D9BE-809B-06A4-E96B48C2291A}"/>
                </a:ext>
              </a:extLst>
            </p:cNvPr>
            <p:cNvSpPr/>
            <p:nvPr/>
          </p:nvSpPr>
          <p:spPr>
            <a:xfrm>
              <a:off x="7711440" y="5204932"/>
              <a:ext cx="3801670" cy="6807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spc="-1" dirty="0">
                  <a:solidFill>
                    <a:schemeClr val="bg1"/>
                  </a:solidFill>
                  <a:latin typeface="Poppins "/>
                  <a:ea typeface="Microsoft YaHei"/>
                </a:rPr>
                <a:t>Monitoramento semestral da água bruta</a:t>
              </a:r>
            </a:p>
          </p:txBody>
        </p:sp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B594BFC4-B6DF-F285-CDF9-646CBF4D8558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16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BC768203-AE2B-D80A-97FE-2F7815229F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C8FCFE29-6476-72FD-F406-E72AC7F0AB57}"/>
                </a:ext>
              </a:extLst>
            </p:cNvPr>
            <p:cNvSpPr/>
            <p:nvPr/>
          </p:nvSpPr>
          <p:spPr>
            <a:xfrm>
              <a:off x="11710988" y="6426179"/>
              <a:ext cx="428040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b="0" strike="noStrike" spc="-1" dirty="0">
                  <a:latin typeface="Arial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401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7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Contextualização do problema</a:t>
            </a:r>
            <a:endParaRPr lang="pt-BR" sz="4000" b="0" strike="noStrike" spc="-1" dirty="0">
              <a:latin typeface="Arial"/>
            </a:endParaRP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B2D7970F-1D80-0801-1D8C-9E865FF3B5DE}"/>
              </a:ext>
            </a:extLst>
          </p:cNvPr>
          <p:cNvGrpSpPr/>
          <p:nvPr/>
        </p:nvGrpSpPr>
        <p:grpSpPr>
          <a:xfrm>
            <a:off x="2113280" y="1920240"/>
            <a:ext cx="7581269" cy="1617661"/>
            <a:chOff x="1038541" y="2225040"/>
            <a:chExt cx="6695128" cy="1312861"/>
          </a:xfrm>
        </p:grpSpPr>
        <p:sp>
          <p:nvSpPr>
            <p:cNvPr id="14" name="Fluxograma: Processo 13">
              <a:extLst>
                <a:ext uri="{FF2B5EF4-FFF2-40B4-BE49-F238E27FC236}">
                  <a16:creationId xmlns:a16="http://schemas.microsoft.com/office/drawing/2014/main" id="{D89915E5-4ED3-9EF7-DEAE-96178495D654}"/>
                </a:ext>
              </a:extLst>
            </p:cNvPr>
            <p:cNvSpPr/>
            <p:nvPr/>
          </p:nvSpPr>
          <p:spPr>
            <a:xfrm>
              <a:off x="1038541" y="2458253"/>
              <a:ext cx="3098800" cy="928680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spc="-1" dirty="0">
                  <a:solidFill>
                    <a:srgbClr val="111111"/>
                  </a:solidFill>
                  <a:latin typeface="Poppins "/>
                  <a:ea typeface="Microsoft YaHei"/>
                </a:rPr>
                <a:t>Prazo para implementação</a:t>
              </a:r>
            </a:p>
          </p:txBody>
        </p:sp>
        <p:sp>
          <p:nvSpPr>
            <p:cNvPr id="15" name="Seta: para a Direita 14">
              <a:extLst>
                <a:ext uri="{FF2B5EF4-FFF2-40B4-BE49-F238E27FC236}">
                  <a16:creationId xmlns:a16="http://schemas.microsoft.com/office/drawing/2014/main" id="{90DFA921-81FE-8C91-315C-8308499BE359}"/>
                </a:ext>
              </a:extLst>
            </p:cNvPr>
            <p:cNvSpPr/>
            <p:nvPr/>
          </p:nvSpPr>
          <p:spPr>
            <a:xfrm>
              <a:off x="4460240" y="2773680"/>
              <a:ext cx="528320" cy="31496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pic>
          <p:nvPicPr>
            <p:cNvPr id="1028" name="Picture 4" descr="Ponto de exclamação - ícones de formas e símbolos grátis">
              <a:extLst>
                <a:ext uri="{FF2B5EF4-FFF2-40B4-BE49-F238E27FC236}">
                  <a16:creationId xmlns:a16="http://schemas.microsoft.com/office/drawing/2014/main" id="{16FE4477-784D-960A-2809-22AD5ECA59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8419" y="2225040"/>
              <a:ext cx="1312861" cy="1312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AC5CE518-9485-5C45-7559-99FDFFF93C9F}"/>
                </a:ext>
              </a:extLst>
            </p:cNvPr>
            <p:cNvSpPr txBox="1"/>
            <p:nvPr/>
          </p:nvSpPr>
          <p:spPr>
            <a:xfrm>
              <a:off x="5843909" y="2669550"/>
              <a:ext cx="1889760" cy="474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spc="-1" dirty="0">
                  <a:solidFill>
                    <a:srgbClr val="111111"/>
                  </a:solidFill>
                  <a:latin typeface="Poppins "/>
                  <a:ea typeface="Microsoft YaHei"/>
                </a:rPr>
                <a:t>IMEDIATO</a:t>
              </a:r>
            </a:p>
          </p:txBody>
        </p:sp>
      </p:grpSp>
      <p:sp>
        <p:nvSpPr>
          <p:cNvPr id="18" name="Fluxograma: Processo 17">
            <a:extLst>
              <a:ext uri="{FF2B5EF4-FFF2-40B4-BE49-F238E27FC236}">
                <a16:creationId xmlns:a16="http://schemas.microsoft.com/office/drawing/2014/main" id="{9E95279E-C6B8-2577-175D-1F73DD9E0F2B}"/>
              </a:ext>
            </a:extLst>
          </p:cNvPr>
          <p:cNvSpPr/>
          <p:nvPr/>
        </p:nvSpPr>
        <p:spPr>
          <a:xfrm>
            <a:off x="2133599" y="4480561"/>
            <a:ext cx="3488625" cy="629919"/>
          </a:xfrm>
          <a:prstGeom prst="flowChartProces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spc="-1" dirty="0">
                <a:solidFill>
                  <a:schemeClr val="bg1"/>
                </a:solidFill>
                <a:latin typeface="Poppins "/>
                <a:ea typeface="Microsoft YaHei"/>
              </a:rPr>
              <a:t>EBA (12 meses)</a:t>
            </a:r>
          </a:p>
        </p:txBody>
      </p:sp>
      <p:sp>
        <p:nvSpPr>
          <p:cNvPr id="24" name="Fluxograma: Processo 23">
            <a:extLst>
              <a:ext uri="{FF2B5EF4-FFF2-40B4-BE49-F238E27FC236}">
                <a16:creationId xmlns:a16="http://schemas.microsoft.com/office/drawing/2014/main" id="{7C0F6D95-746C-6117-26C2-253E2570ACA6}"/>
              </a:ext>
            </a:extLst>
          </p:cNvPr>
          <p:cNvSpPr/>
          <p:nvPr/>
        </p:nvSpPr>
        <p:spPr>
          <a:xfrm>
            <a:off x="6096794" y="4480561"/>
            <a:ext cx="4053046" cy="629919"/>
          </a:xfrm>
          <a:prstGeom prst="flowChartProces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spc="-1" dirty="0">
                <a:solidFill>
                  <a:schemeClr val="bg1"/>
                </a:solidFill>
                <a:latin typeface="Poppins "/>
                <a:ea typeface="Microsoft YaHei"/>
              </a:rPr>
              <a:t>Dureza (24 meses)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F862B750-3019-A540-1A78-F04603DAA390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13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FEEB1AE0-FC42-FDD1-4425-6167F687FE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7CFA32EF-4F49-9243-0095-CF524100EDCD}"/>
                </a:ext>
              </a:extLst>
            </p:cNvPr>
            <p:cNvSpPr/>
            <p:nvPr/>
          </p:nvSpPr>
          <p:spPr>
            <a:xfrm>
              <a:off x="11710988" y="6426179"/>
              <a:ext cx="428040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b="0" strike="noStrike" spc="-1" dirty="0">
                  <a:latin typeface="Arial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545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8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Objetivo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F7E330F2-B7FA-28F6-A0D9-6232DA2E9C3A}"/>
              </a:ext>
            </a:extLst>
          </p:cNvPr>
          <p:cNvSpPr/>
          <p:nvPr/>
        </p:nvSpPr>
        <p:spPr>
          <a:xfrm>
            <a:off x="540000" y="1759560"/>
            <a:ext cx="11159280" cy="3260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2400" spc="-1" dirty="0">
                <a:solidFill>
                  <a:srgbClr val="111111"/>
                </a:solidFill>
                <a:latin typeface="Poppins "/>
                <a:ea typeface="Microsoft YaHei"/>
              </a:rPr>
              <a:t>Avaliar os impactos das mudanças na legislação de potabilidade, na rotina de controle da qualidade da água em uma autarquia de pequeno porte.</a:t>
            </a:r>
          </a:p>
        </p:txBody>
      </p:sp>
      <p:pic>
        <p:nvPicPr>
          <p:cNvPr id="6" name="Picture 4" descr="Objetivo - ícones de pessoas grátis">
            <a:extLst>
              <a:ext uri="{FF2B5EF4-FFF2-40B4-BE49-F238E27FC236}">
                <a16:creationId xmlns:a16="http://schemas.microsoft.com/office/drawing/2014/main" id="{ED8667A0-6F70-BD21-7893-360E90CB2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388" y="341922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Agrupar 35">
            <a:extLst>
              <a:ext uri="{FF2B5EF4-FFF2-40B4-BE49-F238E27FC236}">
                <a16:creationId xmlns:a16="http://schemas.microsoft.com/office/drawing/2014/main" id="{378A950B-762F-2502-3224-9EC107293C1C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37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52BC50C0-1122-335C-B57A-BD1FE816C1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A05C177C-3821-7326-AE8F-7FA661EA9004}"/>
                </a:ext>
              </a:extLst>
            </p:cNvPr>
            <p:cNvSpPr/>
            <p:nvPr/>
          </p:nvSpPr>
          <p:spPr>
            <a:xfrm>
              <a:off x="11710988" y="6426179"/>
              <a:ext cx="428040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spc="-1" dirty="0">
                  <a:latin typeface="Arial"/>
                </a:rPr>
                <a:t>8</a:t>
              </a:r>
              <a:endParaRPr lang="pt-BR" sz="2400" b="0" strike="noStrike" spc="-1" dirty="0"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581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42F0F5D-8344-41FB-5C15-9F3C27363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9188" y="5581"/>
            <a:ext cx="863600" cy="150825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6DD943-3E04-C6A3-2141-EF2BF6F27725}"/>
              </a:ext>
            </a:extLst>
          </p:cNvPr>
          <p:cNvSpPr/>
          <p:nvPr/>
        </p:nvSpPr>
        <p:spPr>
          <a:xfrm>
            <a:off x="11630880" y="6300000"/>
            <a:ext cx="428040" cy="42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>
                <a:latin typeface="Arial"/>
              </a:rPr>
              <a:t>9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F78736-CBC1-F5E5-4A5B-360EC1AFAD96}"/>
              </a:ext>
            </a:extLst>
          </p:cNvPr>
          <p:cNvSpPr/>
          <p:nvPr/>
        </p:nvSpPr>
        <p:spPr>
          <a:xfrm>
            <a:off x="520560" y="286560"/>
            <a:ext cx="8227200" cy="79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spc="-1" dirty="0">
                <a:solidFill>
                  <a:srgbClr val="374C81"/>
                </a:solidFill>
                <a:latin typeface="Poppins SemiBold"/>
              </a:rPr>
              <a:t>Material e Métodos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26" name="Seta: Divisa 25">
            <a:extLst>
              <a:ext uri="{FF2B5EF4-FFF2-40B4-BE49-F238E27FC236}">
                <a16:creationId xmlns:a16="http://schemas.microsoft.com/office/drawing/2014/main" id="{162D93D8-C3AA-1DE6-3E5E-F63B13622A87}"/>
              </a:ext>
            </a:extLst>
          </p:cNvPr>
          <p:cNvSpPr/>
          <p:nvPr/>
        </p:nvSpPr>
        <p:spPr>
          <a:xfrm>
            <a:off x="7895520" y="1677845"/>
            <a:ext cx="3718560" cy="1253314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t-BR" sz="1800" spc="-1" dirty="0">
                <a:solidFill>
                  <a:schemeClr val="bg1"/>
                </a:solidFill>
                <a:latin typeface="Poppins "/>
                <a:ea typeface="Microsoft YaHei"/>
              </a:rPr>
              <a:t>Planilhas eletrônicas</a:t>
            </a:r>
          </a:p>
        </p:txBody>
      </p:sp>
      <p:sp>
        <p:nvSpPr>
          <p:cNvPr id="27" name="Seta: Divisa 26">
            <a:extLst>
              <a:ext uri="{FF2B5EF4-FFF2-40B4-BE49-F238E27FC236}">
                <a16:creationId xmlns:a16="http://schemas.microsoft.com/office/drawing/2014/main" id="{439E55BD-03BE-E1B3-4862-B78B58807276}"/>
              </a:ext>
            </a:extLst>
          </p:cNvPr>
          <p:cNvSpPr/>
          <p:nvPr/>
        </p:nvSpPr>
        <p:spPr>
          <a:xfrm>
            <a:off x="4246880" y="1667684"/>
            <a:ext cx="3872160" cy="1238076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t-BR" sz="2000" spc="-1" dirty="0">
                <a:solidFill>
                  <a:schemeClr val="bg1"/>
                </a:solidFill>
                <a:latin typeface="Poppins "/>
                <a:ea typeface="Microsoft YaHei"/>
              </a:rPr>
              <a:t>Núcleo Técnico de Apoio à Qualidade da Água/CISAB ZM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C6B4D606-DE17-B3A7-AA24-4FD001780484}"/>
              </a:ext>
            </a:extLst>
          </p:cNvPr>
          <p:cNvSpPr/>
          <p:nvPr/>
        </p:nvSpPr>
        <p:spPr>
          <a:xfrm>
            <a:off x="520560" y="1667684"/>
            <a:ext cx="3342640" cy="123807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t-BR" sz="1800" spc="-1" dirty="0">
                <a:solidFill>
                  <a:schemeClr val="bg1"/>
                </a:solidFill>
                <a:latin typeface="Poppins "/>
                <a:ea typeface="Microsoft YaHei"/>
              </a:rPr>
              <a:t>Adequação do plano de amostragem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CCC2B1DA-F7B2-774B-6423-2DD8148279A2}"/>
              </a:ext>
            </a:extLst>
          </p:cNvPr>
          <p:cNvGrpSpPr/>
          <p:nvPr/>
        </p:nvGrpSpPr>
        <p:grpSpPr>
          <a:xfrm>
            <a:off x="0" y="5996063"/>
            <a:ext cx="12193588" cy="902111"/>
            <a:chOff x="0" y="5996063"/>
            <a:chExt cx="12193588" cy="902111"/>
          </a:xfrm>
        </p:grpSpPr>
        <p:pic>
          <p:nvPicPr>
            <p:cNvPr id="14" name="Picture 2" descr="Instituto Auá Água: como esse serviço ecossistêmico beneficia o ser humano  - Instituto Auá">
              <a:extLst>
                <a:ext uri="{FF2B5EF4-FFF2-40B4-BE49-F238E27FC236}">
                  <a16:creationId xmlns:a16="http://schemas.microsoft.com/office/drawing/2014/main" id="{1B429A89-4CF6-96C1-04CE-D08087AEC3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63"/>
              <a:ext cx="12193588" cy="902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65DB6860-A9CC-F71C-611E-00B00F5C6605}"/>
                </a:ext>
              </a:extLst>
            </p:cNvPr>
            <p:cNvSpPr/>
            <p:nvPr/>
          </p:nvSpPr>
          <p:spPr>
            <a:xfrm>
              <a:off x="11710988" y="6426179"/>
              <a:ext cx="428040" cy="42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 spc="-1" dirty="0">
                  <a:latin typeface="Arial"/>
                </a:rPr>
                <a:t>9</a:t>
              </a:r>
              <a:endParaRPr lang="pt-BR" sz="2400" b="0" strike="noStrike" spc="-1" dirty="0">
                <a:latin typeface="Arial"/>
              </a:endParaRPr>
            </a:p>
          </p:txBody>
        </p:sp>
      </p:grpSp>
      <p:sp>
        <p:nvSpPr>
          <p:cNvPr id="3" name="CaixaDeTexto 2">
            <a:extLst>
              <a:ext uri="{FF2B5EF4-FFF2-40B4-BE49-F238E27FC236}">
                <a16:creationId xmlns:a16="http://schemas.microsoft.com/office/drawing/2014/main" id="{FA317C76-EF11-131C-68C8-BAFEF55A7086}"/>
              </a:ext>
            </a:extLst>
          </p:cNvPr>
          <p:cNvSpPr txBox="1"/>
          <p:nvPr/>
        </p:nvSpPr>
        <p:spPr>
          <a:xfrm>
            <a:off x="947280" y="3386942"/>
            <a:ext cx="5403530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spc="-1" dirty="0">
                <a:latin typeface="Poppins "/>
                <a:ea typeface="Microsoft YaHei"/>
              </a:rPr>
              <a:t>Consórcio Intermunicipal de Saneamento Básico da Zona da Mata de Minas Gerais – CISAB – ZM</a:t>
            </a:r>
            <a:endParaRPr lang="pt-BR" dirty="0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1AD7BD2F-B331-6445-BE29-0D0AE4D39A2B}"/>
              </a:ext>
            </a:extLst>
          </p:cNvPr>
          <p:cNvSpPr/>
          <p:nvPr/>
        </p:nvSpPr>
        <p:spPr>
          <a:xfrm>
            <a:off x="6575094" y="3686424"/>
            <a:ext cx="436880" cy="345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2764891-61F1-66CD-5176-0D6F14AB1A4A}"/>
              </a:ext>
            </a:extLst>
          </p:cNvPr>
          <p:cNvSpPr txBox="1"/>
          <p:nvPr/>
        </p:nvSpPr>
        <p:spPr>
          <a:xfrm>
            <a:off x="7061200" y="3505201"/>
            <a:ext cx="387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spc="-1" dirty="0">
                <a:latin typeface="Poppins "/>
                <a:ea typeface="Microsoft YaHei"/>
              </a:rPr>
              <a:t>46 municípios consorciados, incluindo Senador Firmino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C4B523E-F2AA-A53B-F68F-BFCEC6D42BAA}"/>
              </a:ext>
            </a:extLst>
          </p:cNvPr>
          <p:cNvSpPr txBox="1"/>
          <p:nvPr/>
        </p:nvSpPr>
        <p:spPr>
          <a:xfrm>
            <a:off x="947280" y="4738711"/>
            <a:ext cx="10177920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spc="-1" dirty="0">
                <a:latin typeface="Poppins "/>
                <a:ea typeface="Microsoft YaHei"/>
              </a:rPr>
              <a:t>Núcleo Técnico de Apoio à Qualidade da Água: auxiliar os municípios consorciados nas questões  relacionadas ao tratamento e controle de qualidade da água</a:t>
            </a:r>
          </a:p>
        </p:txBody>
      </p:sp>
    </p:spTree>
    <p:extLst>
      <p:ext uri="{BB962C8B-B14F-4D97-AF65-F5344CB8AC3E}">
        <p14:creationId xmlns:p14="http://schemas.microsoft.com/office/powerpoint/2010/main" val="361992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TM03090430[[fn=Em Tiras]]</Template>
  <TotalTime>9899</TotalTime>
  <Words>603</Words>
  <Application>Microsoft Office PowerPoint</Application>
  <PresentationFormat>Personalizar</PresentationFormat>
  <Paragraphs>175</Paragraphs>
  <Slides>18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Poppins</vt:lpstr>
      <vt:lpstr>Poppins </vt:lpstr>
      <vt:lpstr>Poppins SemiBold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Maximize Soluções</dc:creator>
  <cp:keywords>Slide Slide Slide Slide Slide Slide Box</cp:keywords>
  <dc:description/>
  <cp:lastModifiedBy>Usuário</cp:lastModifiedBy>
  <cp:revision>603</cp:revision>
  <dcterms:created xsi:type="dcterms:W3CDTF">2019-09-16T04:19:25Z</dcterms:created>
  <dcterms:modified xsi:type="dcterms:W3CDTF">2022-05-06T19:03:25Z</dcterms:modified>
  <cp:category>Medicina e Saúde</cp:category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36</vt:i4>
  </property>
  <property fmtid="{D5CDD505-2E9C-101B-9397-08002B2CF9AE}" pid="3" name="PresentationFormat">
    <vt:lpwstr>Widescreen</vt:lpwstr>
  </property>
  <property fmtid="{D5CDD505-2E9C-101B-9397-08002B2CF9AE}" pid="4" name="Slides">
    <vt:i4>37</vt:i4>
  </property>
</Properties>
</file>