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304" r:id="rId3"/>
    <p:sldId id="307" r:id="rId4"/>
    <p:sldId id="296" r:id="rId5"/>
    <p:sldId id="299" r:id="rId6"/>
    <p:sldId id="300" r:id="rId7"/>
    <p:sldId id="309" r:id="rId8"/>
    <p:sldId id="310" r:id="rId9"/>
    <p:sldId id="311" r:id="rId10"/>
    <p:sldId id="313" r:id="rId11"/>
    <p:sldId id="314" r:id="rId12"/>
    <p:sldId id="301" r:id="rId13"/>
    <p:sldId id="303" r:id="rId14"/>
    <p:sldId id="292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633" autoAdjust="0"/>
  </p:normalViewPr>
  <p:slideViewPr>
    <p:cSldViewPr snapToGrid="0">
      <p:cViewPr varScale="1">
        <p:scale>
          <a:sx n="51" d="100"/>
          <a:sy n="51" d="100"/>
        </p:scale>
        <p:origin x="1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2C9F2-6D9C-4757-B24B-4D88510C669A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D2EF1-D04F-434C-9999-EA05EFA19C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86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pt-BR" sz="1200" dirty="0"/>
              <a:t>Pandemia Covid-19 impulsionou ESG/Sustentabilidade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Diferenças básica entre Sustentabilidade e ESG/ASG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Relatório de Sustentabilidade é uma ferramenta estratégica de prestação de contas, no qual as organizações apresentam às partes interessadas e impactadas pelo seu negócio, o seu desempenho econômico, ambiental e social, além de aspectos da governança – ASG ou ESG, em inglês.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 </a:t>
            </a:r>
            <a:r>
              <a:rPr lang="pt-B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(2021), o padrão GRI é a principal referência no Brasil e no mundo, sendo utilizado por 94,5% das empresas que produzem este relatório anualmente.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algn="l">
              <a:buFontTx/>
              <a:buNone/>
            </a:pPr>
            <a:endParaRPr lang="pt-BR" sz="1200" dirty="0"/>
          </a:p>
          <a:p>
            <a:pPr marL="0" indent="0" algn="l">
              <a:buFontTx/>
              <a:buNone/>
            </a:pPr>
            <a:r>
              <a:rPr lang="pt-BR" sz="1200" dirty="0"/>
              <a:t>Materialidade: princípio</a:t>
            </a:r>
            <a:r>
              <a:rPr lang="pt-BR" sz="1200" baseline="0" dirty="0"/>
              <a:t> que </a:t>
            </a:r>
            <a:r>
              <a:rPr lang="pt-BR" dirty="0"/>
              <a:t>orienta a definição do conteúdo dos relatos corporativos, sejam relatos financeiros, sejam relatos não financeiros, a partir de um processo de engajamento conduzido pela empresa com seus públicos internos e externos, análises e validações;</a:t>
            </a:r>
            <a:r>
              <a:rPr lang="pt-BR" baseline="0" dirty="0"/>
              <a:t> seria basicamente eu perguntar pra você: em um relatório de uma empresa do setor da moda o que você gostaria de ver? Talvez mais sobre a questão dos fornecedores, relatando casos de trabalho escravo ou análogo ao escravo ou se ainda monitora ou não a utilização de mão de obra infantil... Enfim, no caso do saneamento esse questionamento se repete</a:t>
            </a:r>
            <a:endParaRPr lang="pt-BR" sz="1200" dirty="0"/>
          </a:p>
          <a:p>
            <a:pPr marL="0" indent="0" algn="l">
              <a:buFontTx/>
              <a:buNone/>
            </a:pPr>
            <a:endParaRPr lang="pt-BR" sz="1200" dirty="0"/>
          </a:p>
          <a:p>
            <a:pPr marL="0" indent="0" algn="l">
              <a:buFontTx/>
              <a:buNone/>
            </a:pPr>
            <a:endParaRPr lang="pt-BR" sz="1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2EF1-D04F-434C-9999-EA05EFA19CF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98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Explicar</a:t>
            </a:r>
            <a:r>
              <a:rPr lang="pt-BR" baseline="0" dirty="0"/>
              <a:t> que cada coluna é uma companhia</a:t>
            </a:r>
          </a:p>
          <a:p>
            <a:r>
              <a:rPr lang="pt-BR" baseline="0" dirty="0"/>
              <a:t>Peguei a lista de temas materiais que cada empresa listou em seu relatório </a:t>
            </a:r>
          </a:p>
          <a:p>
            <a:r>
              <a:rPr lang="pt-BR" baseline="0" dirty="0"/>
              <a:t>Apenas separei por aspecto: econômico, social, ambiental ou de governança</a:t>
            </a:r>
          </a:p>
          <a:p>
            <a:r>
              <a:rPr lang="pt-BR" baseline="0" dirty="0"/>
              <a:t>Não alterei a nomenclatura utilizada</a:t>
            </a:r>
          </a:p>
          <a:p>
            <a:endParaRPr lang="pt-BR" baseline="0" dirty="0"/>
          </a:p>
          <a:p>
            <a:r>
              <a:rPr lang="pt-BR" baseline="0" dirty="0"/>
              <a:t>Mas como sei que não dá pra ver eu vou recortar cada aspecto e fazer comentários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2EF1-D04F-434C-9999-EA05EFA19CF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22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Benchmarking</a:t>
            </a:r>
            <a:r>
              <a:rPr lang="pt-BR" baseline="0" dirty="0"/>
              <a:t> contínuo; não é mais uma questão de competição, é cooperação e PPP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2EF1-D04F-434C-9999-EA05EFA19CF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14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09/05/2022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626694" y="2984853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COMPARATIVA DE MATERIALIDADE EM RELATÓRIOS DE SUSTENTABILIDADE DO SETOR DE SANEAMENTO 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321629" y="4290424"/>
            <a:ext cx="8382531" cy="1655762"/>
          </a:xfrm>
        </p:spPr>
        <p:txBody>
          <a:bodyPr/>
          <a:lstStyle/>
          <a:p>
            <a:r>
              <a:rPr lang="pt-BR" dirty="0"/>
              <a:t>Marta Akico Sato</a:t>
            </a:r>
          </a:p>
          <a:p>
            <a:r>
              <a:rPr lang="pt-BR" sz="1600" dirty="0"/>
              <a:t>Assessoria de Gestão da Sustentabilidade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1" t="90961"/>
          <a:stretch/>
        </p:blipFill>
        <p:spPr>
          <a:xfrm>
            <a:off x="5602147" y="5946186"/>
            <a:ext cx="3442745" cy="4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341" y="2825083"/>
            <a:ext cx="4610205" cy="248389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Aspectos Sociais: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Atuação frente à pandemia da COVID-19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Gestão de pessoas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Qualidade do serviço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Relacionamento com fornecedores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Relacionamento com a Comunidade Local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99843" y="3753132"/>
            <a:ext cx="3941465" cy="2483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711211" y="3261820"/>
            <a:ext cx="4610205" cy="2483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Relacionamento com o cliente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Responsabilidade social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Saúde e segurança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Relações de trabalho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Direitos humanos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Comunicação interna e externa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440"/>
            <a:ext cx="9144000" cy="1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4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341" y="3029803"/>
            <a:ext cx="4610205" cy="248389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Aspectos de Governança: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i="1" dirty="0" err="1"/>
              <a:t>Compliance</a:t>
            </a:r>
            <a:r>
              <a:rPr lang="pt-BR" dirty="0"/>
              <a:t> e anticorrupção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Ética e integridade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Gestão de riscos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Gestão ESG/Gestão da Sustentabilidade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Gestão de eficiência operacional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99843" y="3753132"/>
            <a:ext cx="3941465" cy="2483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743967" y="3188149"/>
            <a:ext cx="4610205" cy="2483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Conformidade legal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Universalização do saneamento básico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Inovação e Tecnologia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Novo marco legal do saneamento básico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Prêmios e reconhecimentos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071"/>
            <a:ext cx="9144000" cy="16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1" y="1380024"/>
            <a:ext cx="8474401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3600" b="1" u="sng" dirty="0"/>
              <a:t>Conclusões</a:t>
            </a:r>
            <a:endParaRPr lang="pt-BR" sz="2800" b="1" u="sng" dirty="0"/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800" dirty="0"/>
              <a:t>11 de 15 – 73% </a:t>
            </a:r>
            <a:r>
              <a:rPr lang="pt-BR" dirty="0"/>
              <a:t>Lei das estatais; FR CVM; CFC ou voluntário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800" dirty="0"/>
              <a:t>Cultura da transparência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800" dirty="0"/>
              <a:t>Demanda dos investidores e demais partes interessadas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800" dirty="0"/>
              <a:t>Capitalismo de </a:t>
            </a:r>
            <a:r>
              <a:rPr lang="pt-BR" sz="2800" i="1" dirty="0"/>
              <a:t>stakeholders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pt-BR" sz="2800" dirty="0"/>
              <a:t>Percepção  </a:t>
            </a:r>
          </a:p>
          <a:p>
            <a:pPr marL="971550" lvl="1" indent="-514350" algn="just">
              <a:buFont typeface="Wingdings" panose="05000000000000000000" pitchFamily="2" charset="2"/>
              <a:buChar char="§"/>
            </a:pPr>
            <a:r>
              <a:rPr lang="pt-BR" sz="2400" dirty="0"/>
              <a:t>Gestão de riscos, gestão da cadeia de fornecedores (dependência; fornecedores locais), gestão de resíduos etc.</a:t>
            </a:r>
          </a:p>
        </p:txBody>
      </p:sp>
      <p:sp>
        <p:nvSpPr>
          <p:cNvPr id="2" name="Seta: para Cima 1">
            <a:extLst>
              <a:ext uri="{FF2B5EF4-FFF2-40B4-BE49-F238E27FC236}">
                <a16:creationId xmlns:a16="http://schemas.microsoft.com/office/drawing/2014/main" id="{9B944768-21E8-C520-634A-BE57A5C38536}"/>
              </a:ext>
            </a:extLst>
          </p:cNvPr>
          <p:cNvSpPr/>
          <p:nvPr/>
        </p:nvSpPr>
        <p:spPr>
          <a:xfrm>
            <a:off x="4659682" y="2530257"/>
            <a:ext cx="225467" cy="3194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Cima 3">
            <a:extLst>
              <a:ext uri="{FF2B5EF4-FFF2-40B4-BE49-F238E27FC236}">
                <a16:creationId xmlns:a16="http://schemas.microsoft.com/office/drawing/2014/main" id="{A0644EEB-52CD-F736-D331-9CC0271C862E}"/>
              </a:ext>
            </a:extLst>
          </p:cNvPr>
          <p:cNvSpPr/>
          <p:nvPr/>
        </p:nvSpPr>
        <p:spPr>
          <a:xfrm>
            <a:off x="2507293" y="4473879"/>
            <a:ext cx="225467" cy="3194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3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3200" b="1" u="sng" dirty="0">
                <a:solidFill>
                  <a:schemeClr val="tx1"/>
                </a:solidFill>
              </a:rPr>
              <a:t>Recomendações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3200" dirty="0">
                <a:solidFill>
                  <a:schemeClr val="tx1"/>
                </a:solidFill>
              </a:rPr>
              <a:t>Benchmarking contínuo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3200" dirty="0"/>
              <a:t>Visão sistêmica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3200" dirty="0"/>
              <a:t>Comitê de Sustentabilidade no CA ou em área estratégica/ tomada de decisão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3200" dirty="0"/>
              <a:t>Comece pelo relato voluntário para gestão de dados, informações e indicadores ESG/ Sustentabilidade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sz="3200" dirty="0"/>
              <a:t>Investidores locais e internacionais estão de olho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sz="32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342900" indent="-342900" algn="l">
              <a:buFontTx/>
              <a:buChar char="-"/>
            </a:pPr>
            <a:endParaRPr lang="pt-B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1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5" y="1380024"/>
            <a:ext cx="8411758" cy="4845411"/>
          </a:xfrm>
        </p:spPr>
        <p:txBody>
          <a:bodyPr>
            <a:normAutofit/>
          </a:bodyPr>
          <a:lstStyle/>
          <a:p>
            <a:pPr algn="l"/>
            <a:r>
              <a:rPr lang="pt-BR" sz="3600" b="1" u="sng" dirty="0">
                <a:solidFill>
                  <a:schemeClr val="tx1"/>
                </a:solidFill>
              </a:rPr>
              <a:t>Referências</a:t>
            </a:r>
            <a:endParaRPr lang="pt-BR" b="1" u="sng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/>
              <a:t>REPORT, Grupo. </a:t>
            </a:r>
            <a:r>
              <a:rPr lang="pt-BR" b="1" dirty="0"/>
              <a:t>Os caminhos do relato ESG: um panorama sobre os frameworks e standards mais utilizados</a:t>
            </a:r>
            <a:r>
              <a:rPr lang="pt-BR" dirty="0"/>
              <a:t>. Disponível em: https://gruporeport.com.br/cultura. Acesso em: 17 nov. 2021.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ALVES, F. </a:t>
            </a:r>
            <a:r>
              <a:rPr lang="pt-BR" b="1" dirty="0"/>
              <a:t>Companhias estaduais ainda se mantêm como carro-chefe do saneamento no País</a:t>
            </a:r>
            <a:r>
              <a:rPr lang="pt-BR" dirty="0"/>
              <a:t>. SANEAMENTO AMBIENTAL. São Paulo: </a:t>
            </a:r>
            <a:r>
              <a:rPr lang="pt-BR" dirty="0" err="1"/>
              <a:t>Signus</a:t>
            </a:r>
            <a:r>
              <a:rPr lang="pt-BR" dirty="0"/>
              <a:t> Editora, n. 194, fev. 2020. Disponível em: https://www.sambiental.com.br/revista/194/. Acesso em: 31 jan. 2022.</a:t>
            </a: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8987" y="3349716"/>
            <a:ext cx="8353425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DIRETORIA EXECUTIVA DA SANASA</a:t>
            </a:r>
            <a:endParaRPr lang="pt-BR" sz="16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- </a:t>
            </a:r>
            <a:r>
              <a:rPr lang="pt-BR" sz="1400" kern="12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Manuelito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P. Magalhães Júnior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Procurador Geral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Rander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Augusto Andrade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Chefe de Gabinete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Eduardo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Betenjane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Romano</a:t>
            </a:r>
            <a:endParaRPr lang="pt-BR" sz="14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400" b="1" kern="1200" dirty="0">
              <a:solidFill>
                <a:schemeClr val="accent1">
                  <a:lumMod val="50000"/>
                </a:schemeClr>
              </a:solidFill>
              <a:ea typeface="MS PGothic" charset="0"/>
              <a:cs typeface="MS PGothic" charset="0"/>
            </a:endParaRP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Financeiro e de Rel. com Investidores</a:t>
            </a:r>
            <a:r>
              <a:rPr lang="pt-BR" sz="1400" b="1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b="0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</a:t>
            </a:r>
            <a:r>
              <a:rPr lang="pt-BR" sz="1400" b="1" kern="1200" baseline="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Pedro Cláudio da Silva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Fernando Sérgio </a:t>
            </a:r>
            <a:r>
              <a:rPr lang="pt-BR" sz="1400" kern="1200" dirty="0" err="1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Mancilha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 Neves</a:t>
            </a:r>
          </a:p>
          <a:p>
            <a:pPr marL="1440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pt-BR" sz="1400" b="1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400" kern="1200" dirty="0">
                <a:solidFill>
                  <a:schemeClr val="accent1">
                    <a:lumMod val="50000"/>
                  </a:schemeClr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marL="144000" algn="ctr" eaLnBrk="1" hangingPunct="1">
              <a:spcBef>
                <a:spcPts val="300"/>
              </a:spcBef>
              <a:spcAft>
                <a:spcPts val="300"/>
              </a:spcAft>
            </a:pPr>
            <a:endParaRPr lang="pt-BR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44000" algn="ctr">
              <a:spcBef>
                <a:spcPts val="300"/>
              </a:spcBef>
              <a:spcAft>
                <a:spcPts val="300"/>
              </a:spcAft>
              <a:buSzPct val="95000"/>
              <a:defRPr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www.sanasa.com.br    3735 5000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62043" y="1392604"/>
            <a:ext cx="8727312" cy="99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Marta Akico Sato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Assessoria de Gestão da Sustentabilidade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(19) 3735-5044 / (19) 99236-8220</a:t>
            </a: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marta.sato@sanasa.com.br</a:t>
            </a:r>
          </a:p>
        </p:txBody>
      </p:sp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"/>
          <a:stretch/>
        </p:blipFill>
        <p:spPr>
          <a:xfrm>
            <a:off x="374072" y="1208649"/>
            <a:ext cx="8395854" cy="5394157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374072" y="1208648"/>
            <a:ext cx="8115300" cy="5394157"/>
          </a:xfrm>
        </p:spPr>
        <p:txBody>
          <a:bodyPr>
            <a:normAutofit/>
          </a:bodyPr>
          <a:lstStyle/>
          <a:p>
            <a:pPr algn="l"/>
            <a:r>
              <a:rPr lang="pt-BR" sz="2000" dirty="0">
                <a:solidFill>
                  <a:srgbClr val="002060"/>
                </a:solidFill>
              </a:rPr>
              <a:t>Educação Física UNICAMP; Especialista em Gestão de Pessoas pela SENAC;</a:t>
            </a:r>
          </a:p>
          <a:p>
            <a:pPr algn="l"/>
            <a:r>
              <a:rPr lang="pt-BR" sz="2000" dirty="0">
                <a:solidFill>
                  <a:srgbClr val="002060"/>
                </a:solidFill>
              </a:rPr>
              <a:t>MBA Desenvolvimento Sustentável e Economia Circular pela PUC-RS</a:t>
            </a:r>
          </a:p>
          <a:p>
            <a:pPr algn="l"/>
            <a:endParaRPr lang="pt-BR" sz="2000" dirty="0">
              <a:solidFill>
                <a:srgbClr val="002060"/>
              </a:solidFill>
            </a:endParaRPr>
          </a:p>
          <a:p>
            <a:pPr algn="l"/>
            <a:endParaRPr lang="pt-BR" sz="2000" dirty="0">
              <a:solidFill>
                <a:srgbClr val="002060"/>
              </a:solidFill>
            </a:endParaRPr>
          </a:p>
          <a:p>
            <a:pPr algn="l"/>
            <a:endParaRPr lang="pt-BR" sz="2000" dirty="0">
              <a:solidFill>
                <a:srgbClr val="002060"/>
              </a:solidFill>
            </a:endParaRPr>
          </a:p>
          <a:p>
            <a:pPr algn="l"/>
            <a:endParaRPr lang="pt-BR" sz="2000" dirty="0">
              <a:solidFill>
                <a:srgbClr val="002060"/>
              </a:solidFill>
            </a:endParaRPr>
          </a:p>
          <a:p>
            <a:pPr algn="l"/>
            <a:endParaRPr lang="pt-BR" sz="2000" dirty="0">
              <a:solidFill>
                <a:srgbClr val="002060"/>
              </a:solidFill>
            </a:endParaRPr>
          </a:p>
          <a:p>
            <a:pPr algn="l"/>
            <a:endParaRPr lang="pt-BR" sz="2000" dirty="0">
              <a:solidFill>
                <a:srgbClr val="002060"/>
              </a:solidFill>
            </a:endParaRPr>
          </a:p>
          <a:p>
            <a:pPr algn="l"/>
            <a:endParaRPr lang="pt-BR" sz="2000" dirty="0">
              <a:solidFill>
                <a:srgbClr val="002060"/>
              </a:solidFill>
            </a:endParaRPr>
          </a:p>
          <a:p>
            <a:pPr algn="l"/>
            <a:endParaRPr lang="pt-BR" sz="2000" dirty="0">
              <a:solidFill>
                <a:srgbClr val="002060"/>
              </a:solidFill>
            </a:endParaRPr>
          </a:p>
          <a:p>
            <a:pPr algn="l"/>
            <a:endParaRPr lang="pt-BR" sz="2000" dirty="0">
              <a:solidFill>
                <a:schemeClr val="bg1"/>
              </a:solidFill>
            </a:endParaRPr>
          </a:p>
          <a:p>
            <a:pPr algn="l"/>
            <a:r>
              <a:rPr lang="pt-BR" sz="2000" dirty="0">
                <a:solidFill>
                  <a:schemeClr val="bg1"/>
                </a:solidFill>
              </a:rPr>
              <a:t>Hobbies: trilhas e cachoeiras; viagens; pesquisar/estudar;</a:t>
            </a:r>
          </a:p>
          <a:p>
            <a:pPr algn="l"/>
            <a:r>
              <a:rPr lang="pt-BR" sz="2000" dirty="0">
                <a:solidFill>
                  <a:schemeClr val="bg1"/>
                </a:solidFill>
              </a:rPr>
              <a:t>documentários e seriados; música...</a:t>
            </a:r>
          </a:p>
        </p:txBody>
      </p:sp>
    </p:spTree>
    <p:extLst>
      <p:ext uri="{BB962C8B-B14F-4D97-AF65-F5344CB8AC3E}">
        <p14:creationId xmlns:p14="http://schemas.microsoft.com/office/powerpoint/2010/main" val="88365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5" y="1380021"/>
            <a:ext cx="8486175" cy="4752528"/>
          </a:xfrm>
        </p:spPr>
        <p:txBody>
          <a:bodyPr>
            <a:noAutofit/>
          </a:bodyPr>
          <a:lstStyle/>
          <a:p>
            <a:pPr algn="l"/>
            <a:r>
              <a:rPr lang="pt-BR" sz="3600" b="1" u="sng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sz="3600" b="1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pt-BR" sz="3600" dirty="0"/>
              <a:t>Pandemia Covid-19</a:t>
            </a:r>
          </a:p>
          <a:p>
            <a:pPr marL="342900" indent="-342900" algn="l">
              <a:buFontTx/>
              <a:buChar char="-"/>
            </a:pPr>
            <a:r>
              <a:rPr lang="pt-BR" sz="3600" dirty="0"/>
              <a:t>Sustentabilidade e ESG/ASG</a:t>
            </a:r>
          </a:p>
          <a:p>
            <a:pPr marL="342900" indent="-342900" algn="l">
              <a:buFontTx/>
              <a:buChar char="-"/>
            </a:pPr>
            <a:r>
              <a:rPr lang="pt-BR" sz="3600" dirty="0"/>
              <a:t>Relatório de Sustentabilidade</a:t>
            </a:r>
          </a:p>
          <a:p>
            <a:pPr marL="342900" indent="-342900" algn="l">
              <a:buFontTx/>
              <a:buChar char="-"/>
            </a:pPr>
            <a:r>
              <a:rPr lang="pt-BR" sz="3600" dirty="0"/>
              <a:t>Padrões e frameworks</a:t>
            </a:r>
          </a:p>
          <a:p>
            <a:pPr marL="342900" indent="-342900" algn="l">
              <a:buFontTx/>
              <a:buChar char="-"/>
            </a:pPr>
            <a:r>
              <a:rPr lang="pt-BR" sz="3600" dirty="0"/>
              <a:t>Materialidade</a:t>
            </a:r>
          </a:p>
        </p:txBody>
      </p:sp>
    </p:spTree>
    <p:extLst>
      <p:ext uri="{BB962C8B-B14F-4D97-AF65-F5344CB8AC3E}">
        <p14:creationId xmlns:p14="http://schemas.microsoft.com/office/powerpoint/2010/main" val="2610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18"/>
            <a:ext cx="8404285" cy="4752528"/>
          </a:xfrm>
        </p:spPr>
        <p:txBody>
          <a:bodyPr>
            <a:noAutofit/>
          </a:bodyPr>
          <a:lstStyle/>
          <a:p>
            <a:pPr algn="l"/>
            <a:r>
              <a:rPr lang="pt-BR" sz="3600" b="1" u="sng" dirty="0">
                <a:solidFill>
                  <a:schemeClr val="tx1"/>
                </a:solidFill>
              </a:rPr>
              <a:t>Objetivo</a:t>
            </a:r>
          </a:p>
          <a:p>
            <a:pPr algn="l"/>
            <a:endParaRPr lang="pt-BR" sz="3600" dirty="0">
              <a:solidFill>
                <a:schemeClr val="tx1"/>
              </a:solidFill>
            </a:endParaRPr>
          </a:p>
          <a:p>
            <a:pPr algn="l"/>
            <a:r>
              <a:rPr lang="pt-BR" sz="3600" dirty="0"/>
              <a:t>Apresentar uma análise comparativa de materialidade das maiores empresas brasileiras do setor de saneamento, apresentada em seus Relatórios de Sustentabilidade 2020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308" y="1380021"/>
            <a:ext cx="4722126" cy="47614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3600" b="1" u="sng" dirty="0">
                <a:solidFill>
                  <a:schemeClr val="tx1"/>
                </a:solidFill>
              </a:rPr>
              <a:t>Material e métodos</a:t>
            </a:r>
          </a:p>
          <a:p>
            <a:pPr algn="just"/>
            <a:r>
              <a:rPr lang="pt-BR" sz="3200" dirty="0"/>
              <a:t>Cinco maiores (receita líquida) de cada categoria:</a:t>
            </a:r>
          </a:p>
          <a:p>
            <a:pPr marL="800100" lvl="1" indent="-342900" algn="just">
              <a:buFontTx/>
              <a:buChar char="-"/>
            </a:pPr>
            <a:r>
              <a:rPr lang="pt-BR" sz="3200" dirty="0"/>
              <a:t>05 Estaduais</a:t>
            </a:r>
          </a:p>
          <a:p>
            <a:pPr marL="800100" lvl="1" indent="-342900" algn="just">
              <a:buFontTx/>
              <a:buChar char="-"/>
            </a:pPr>
            <a:r>
              <a:rPr lang="pt-BR" sz="3200" dirty="0"/>
              <a:t>05 Municipais</a:t>
            </a:r>
          </a:p>
          <a:p>
            <a:pPr marL="800100" lvl="1" indent="-342900" algn="just">
              <a:buFontTx/>
              <a:buChar char="-"/>
            </a:pPr>
            <a:r>
              <a:rPr lang="pt-BR" sz="3200" dirty="0"/>
              <a:t>05 Privadas</a:t>
            </a:r>
          </a:p>
          <a:p>
            <a:pPr marL="800100" lvl="1" indent="-342900" algn="just">
              <a:buFontTx/>
              <a:buChar char="-"/>
            </a:pPr>
            <a:endParaRPr lang="pt-BR" sz="3200" dirty="0"/>
          </a:p>
          <a:p>
            <a:pPr algn="just"/>
            <a:r>
              <a:rPr lang="pt-BR" sz="3200" dirty="0"/>
              <a:t>15 companhias analisadas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797" y="1379372"/>
            <a:ext cx="3603385" cy="4762121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199797" y="6141493"/>
            <a:ext cx="2074460" cy="361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dirty="0"/>
              <a:t>Fonte: Alves (2020)</a:t>
            </a:r>
          </a:p>
          <a:p>
            <a:pPr algn="l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0969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3200" b="1" u="sng" dirty="0">
                <a:solidFill>
                  <a:schemeClr val="tx1"/>
                </a:solidFill>
              </a:rPr>
              <a:t>Resultados e discussão</a:t>
            </a:r>
          </a:p>
          <a:p>
            <a:pPr algn="just"/>
            <a:r>
              <a:rPr lang="pt-BR" dirty="0"/>
              <a:t>Das 15 empresas analisadas: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11 publicaram RS2020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04 não publicaram </a:t>
            </a:r>
          </a:p>
          <a:p>
            <a:pPr algn="just"/>
            <a:r>
              <a:rPr lang="pt-BR" dirty="0"/>
              <a:t>Das 11 que publicaram RS2020: 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02 não adotaram padrão GRI</a:t>
            </a:r>
          </a:p>
          <a:p>
            <a:pPr marL="342900" indent="-342900" algn="just">
              <a:buFontTx/>
              <a:buChar char="-"/>
            </a:pPr>
            <a:r>
              <a:rPr lang="pt-BR" dirty="0"/>
              <a:t>01 não apresentou seus temas materiais</a:t>
            </a:r>
          </a:p>
          <a:p>
            <a:pPr marL="342900" indent="-342900" algn="just">
              <a:buFontTx/>
              <a:buChar char="-"/>
            </a:pPr>
            <a:endParaRPr lang="pt-BR" dirty="0"/>
          </a:p>
          <a:p>
            <a:pPr algn="just"/>
            <a:r>
              <a:rPr lang="pt-BR" dirty="0"/>
              <a:t>08 Relatórios/Empresas na Tabela 1 com os temas materiais dos respectivos relatórios de sustentabilidade 2020 das empresas analisadas</a:t>
            </a: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30"/>
            <a:ext cx="9144000" cy="6400800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0" y="6496334"/>
            <a:ext cx="7776864" cy="361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800" dirty="0"/>
              <a:t>Fonte: 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</a:rPr>
              <a:t>Elaborada pela autora</a:t>
            </a:r>
            <a:endParaRPr lang="pt-BR" sz="1800" dirty="0"/>
          </a:p>
          <a:p>
            <a:pPr algn="l"/>
            <a:endParaRPr lang="pt-BR" sz="1800" dirty="0"/>
          </a:p>
          <a:p>
            <a:pPr algn="l"/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99125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0410" y="3125337"/>
            <a:ext cx="7776864" cy="300250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sz="3600" b="1" dirty="0">
                <a:solidFill>
                  <a:schemeClr val="tx1"/>
                </a:solidFill>
              </a:rPr>
              <a:t>Aspectos Econômicos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pt-BR" sz="3600" dirty="0"/>
              <a:t>Desempenho Econômico Financeiro	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pt-BR" sz="3200" dirty="0"/>
              <a:t>Investimentos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pt-BR" sz="3200" dirty="0"/>
              <a:t>Gestão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pt-BR" sz="3200" dirty="0"/>
              <a:t>Resultados</a:t>
            </a:r>
          </a:p>
          <a:p>
            <a:pPr marL="800100" lvl="1" indent="-342900" algn="l">
              <a:buFontTx/>
              <a:buChar char="-"/>
            </a:pPr>
            <a:endParaRPr lang="pt-BR" sz="3200" dirty="0"/>
          </a:p>
          <a:p>
            <a:pPr algn="l"/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243"/>
            <a:ext cx="9144000" cy="14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341" y="2975211"/>
            <a:ext cx="4610205" cy="248389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Aspectos Ambientais: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Gestão de Recursos Hídricos e Esgoto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Segurança Hídrica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Perdas de água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Emissões de GEE / Gestão de energia	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905"/>
            <a:ext cx="9144000" cy="1528943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699843" y="3753132"/>
            <a:ext cx="3941465" cy="2483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4899546" y="3193574"/>
            <a:ext cx="4610205" cy="2483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dirty="0"/>
              <a:t>Impactos ambientais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Educação ambiental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Eficiência operacional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Biodiversidade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Gestão de Resíduos	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pt-BR" dirty="0"/>
              <a:t>Mudanças climáticas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483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874</Words>
  <Application>Microsoft Office PowerPoint</Application>
  <PresentationFormat>Apresentação na tela (4:3)</PresentationFormat>
  <Paragraphs>136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Wingdings</vt:lpstr>
      <vt:lpstr>Tema do Office</vt:lpstr>
      <vt:lpstr>ANÁLISE COMPARATIVA DE MATERIALIDADE EM RELATÓRIOS DE SUSTENTABILIDADE DO SETOR DE SANEAMENTO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Marta Sato</cp:lastModifiedBy>
  <cp:revision>50</cp:revision>
  <dcterms:created xsi:type="dcterms:W3CDTF">2022-04-25T15:52:50Z</dcterms:created>
  <dcterms:modified xsi:type="dcterms:W3CDTF">2022-05-10T01:25:58Z</dcterms:modified>
</cp:coreProperties>
</file>