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9" r:id="rId2"/>
    <p:sldId id="306" r:id="rId3"/>
    <p:sldId id="307" r:id="rId4"/>
    <p:sldId id="313" r:id="rId5"/>
    <p:sldId id="315" r:id="rId6"/>
    <p:sldId id="314" r:id="rId7"/>
    <p:sldId id="309" r:id="rId8"/>
    <p:sldId id="319" r:id="rId9"/>
    <p:sldId id="320" r:id="rId10"/>
    <p:sldId id="321" r:id="rId11"/>
    <p:sldId id="323" r:id="rId12"/>
    <p:sldId id="324" r:id="rId13"/>
    <p:sldId id="300" r:id="rId14"/>
    <p:sldId id="325" r:id="rId15"/>
    <p:sldId id="301" r:id="rId16"/>
    <p:sldId id="292" r:id="rId17"/>
    <p:sldId id="302" r:id="rId1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8917A-70A6-44C8-8DC8-FAF34E6153C5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FE705-2E3D-40E0-9CFC-12747DFCCA8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E63B7-4F52-4E07-BE03-006A02FF4DC8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D1E8E-0F9E-4347-BBBB-6AD4175B4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A88F-03BE-4A46-9CC9-7A44B11500C1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custos@daep.com.b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435849" y="4802424"/>
            <a:ext cx="7772400" cy="1051560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/>
              <a:t>O ESTIMULO AO EXERCICIO DE CIDADANIA EM PROL DA LIMPEZA URBANA NO MUNICIPIO DE PENÁPOLIS-SP</a:t>
            </a:r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800" dirty="0" smtClean="0"/>
              <a:t/>
            </a:r>
            <a:br>
              <a:rPr lang="pt-BR" sz="4800" dirty="0" smtClean="0"/>
            </a:br>
            <a:endParaRPr lang="pt-BR" sz="4800" dirty="0">
              <a:latin typeface="+mn-lt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703969" y="5374431"/>
            <a:ext cx="7562502" cy="165576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Autores: </a:t>
            </a:r>
            <a:r>
              <a:rPr lang="pt-BR" i="1" dirty="0" smtClean="0"/>
              <a:t>Silvia </a:t>
            </a:r>
            <a:r>
              <a:rPr lang="pt-BR" i="1" dirty="0" err="1" smtClean="0"/>
              <a:t>Mayumi</a:t>
            </a:r>
            <a:r>
              <a:rPr lang="pt-BR" i="1" dirty="0" smtClean="0"/>
              <a:t> </a:t>
            </a:r>
            <a:r>
              <a:rPr lang="pt-BR" i="1" dirty="0" err="1" smtClean="0"/>
              <a:t>Shinkai</a:t>
            </a:r>
            <a:r>
              <a:rPr lang="pt-BR" i="1" dirty="0" smtClean="0"/>
              <a:t> de Oliveira e</a:t>
            </a:r>
          </a:p>
          <a:p>
            <a:pPr algn="just"/>
            <a:r>
              <a:rPr lang="pt-BR" i="1" dirty="0" smtClean="0"/>
              <a:t>                Vera Lúcia Nogueira</a:t>
            </a:r>
            <a:endParaRPr lang="pt-BR" dirty="0"/>
          </a:p>
        </p:txBody>
      </p:sp>
      <p:pic>
        <p:nvPicPr>
          <p:cNvPr id="6" name="Imagem 5" descr="DA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7086" y="1183509"/>
            <a:ext cx="1607475" cy="108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1618" y="1135315"/>
            <a:ext cx="2832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Material e métodos  </a:t>
            </a:r>
            <a:endParaRPr lang="pt-BR" sz="2400" b="1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6853" y="1515037"/>
            <a:ext cx="897390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Limpeza Compartilhada nas Praças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SITUAÇÃO: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Penápolis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existem diversas praças utilizadas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como área de recreação, reflexão, descanso, atividade física entre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outras.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No início do projeto eram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48 praças de porte médio a grande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 necessitavam de manutenção regularmente e a prefeitura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não conseguia atender a demanda de modo satisfatório.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pt-BR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PROPOSTA: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Projeto “Limpeza Compartilhada nas Praças”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consiste em uma parceria com voluntários para limpeza e manutenção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 praças.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Considerando que já existiam munícipes que atuavam voluntariamente na limpeza e manutenção de algumas praças, o objetivo portanto, foi ampliar e oficializar esta parceria, para suprir a demanda de limpeza existente.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pt-BR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N:\Comunicação\Fotos\Limpeza Urbana\Zeladoria Urbana\Limpeza 08-01-20\IMG-20200107-WA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7516" y="1113506"/>
            <a:ext cx="1791736" cy="3683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35315"/>
            <a:ext cx="2832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Material e métodos  </a:t>
            </a:r>
            <a:endParaRPr lang="pt-BR" sz="2400" b="1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18471" y="1711857"/>
            <a:ext cx="884854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Limpeza Compartilhada nas Praças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Estimular o trabalho em grupo na comunidade, a fim de que o resultado seja a manutenção dos espaços públicos de uso comum.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Metodologia: Cadastramento de voluntários por meio de Chamamento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Público 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Adesão  Termo de Adesão  entrega de materiais (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01 vassoura de jardinagem, 01 vassoura piaçava, 01 rastelo e 10 sacos de 150 litros) 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controle de uso e entrega em fichas de entrega reposição quando houver necessidade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pt-BR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Imagem 1" descr="C:\Users\custos1\Downloads\IMG-20190815-WA004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25" y="4402394"/>
            <a:ext cx="3496304" cy="227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Imagem 3" descr="C:\Users\custos1\Downloads\IMG-20190815-WA004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8148" y="4398182"/>
            <a:ext cx="3517490" cy="224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35315"/>
            <a:ext cx="2832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Material e métodos  </a:t>
            </a:r>
            <a:endParaRPr lang="pt-BR" sz="2400" b="1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8973" y="1532334"/>
            <a:ext cx="884854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Limpeza Compartilhada nas Praças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Início em setembro de 2019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cadastro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13 (treze) praças (cidadãos já faziam o trabalho voluntário)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C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hamamento público para que outros munícipes interessados se apresentassem para aderir ao projeto.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dirty="0" smtClean="0">
                <a:latin typeface="Arial" pitchFamily="34" charset="0"/>
                <a:cs typeface="Times New Roman" pitchFamily="18" charset="0"/>
              </a:rPr>
              <a:t> P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arceria é formalizada através de um TERMO DE ADESÃO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M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ateriais necessários para a realização do trabalho : 01 vassoura de jardinagem, 01 vassoura piaçava, 01 rastelo e 10 sacos de 150 litros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Manutenção: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entrega de sacos a cada 45 dias e os demais materiais quando estiverem desgastados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Controle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feito pelo setor de Resíduos Sólidos do Departamento Autônomo de Água e Esgoto de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Penápolis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– DAEP no qual controla o consumo de cada voluntário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980" y="2109023"/>
            <a:ext cx="8767917" cy="2175383"/>
          </a:xfrm>
        </p:spPr>
        <p:txBody>
          <a:bodyPr>
            <a:noAutofit/>
          </a:bodyPr>
          <a:lstStyle/>
          <a:p>
            <a:pPr algn="just"/>
            <a:r>
              <a:rPr lang="pt-BR" dirty="0" smtClean="0"/>
              <a:t>Qualitativos:</a:t>
            </a:r>
          </a:p>
          <a:p>
            <a:pPr algn="just"/>
            <a:r>
              <a:rPr lang="pt-BR" dirty="0" smtClean="0"/>
              <a:t>- Contribuição para a limpeza urbana de </a:t>
            </a:r>
            <a:r>
              <a:rPr lang="pt-BR" dirty="0" err="1" smtClean="0"/>
              <a:t>Penápolis-SP</a:t>
            </a:r>
            <a:r>
              <a:rPr lang="pt-BR" dirty="0" smtClean="0"/>
              <a:t> e consequentemente com o meio ambiente, uma vez que minimiza a proliferação de vetores, resíduos que são drenados (em época de chuvas) pelas galerias de águas pluviais e corpos hídricos e </a:t>
            </a:r>
            <a:r>
              <a:rPr lang="pt-BR" dirty="0" err="1" smtClean="0"/>
              <a:t>mantem</a:t>
            </a:r>
            <a:r>
              <a:rPr lang="pt-BR" dirty="0" smtClean="0"/>
              <a:t> um aspecto de limpeza na cidade. </a:t>
            </a:r>
          </a:p>
          <a:p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76981" y="4416003"/>
            <a:ext cx="8819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Quantitativos: </a:t>
            </a:r>
          </a:p>
          <a:p>
            <a:pPr lvl="0" algn="just"/>
            <a:r>
              <a:rPr lang="pt-BR" sz="2400" dirty="0" smtClean="0"/>
              <a:t>- 01 Chamamento Publico realizado em 2018 ;</a:t>
            </a:r>
          </a:p>
          <a:p>
            <a:pPr lvl="0" algn="just"/>
            <a:r>
              <a:rPr lang="pt-BR" sz="2400" dirty="0" smtClean="0"/>
              <a:t>- Capacitação realizada pelo CEA a todos os voluntários participantes; </a:t>
            </a:r>
          </a:p>
          <a:p>
            <a:pPr lvl="0" algn="just"/>
            <a:r>
              <a:rPr lang="pt-BR" sz="2400" dirty="0" smtClean="0"/>
              <a:t>- Cadastramento de </a:t>
            </a:r>
            <a:r>
              <a:rPr lang="pt-BR" sz="2400" b="1" dirty="0" smtClean="0"/>
              <a:t>1.950</a:t>
            </a:r>
            <a:r>
              <a:rPr lang="pt-BR" sz="2400" dirty="0" smtClean="0"/>
              <a:t> voluntários até a data deste trabalho;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0613" y="120329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 smtClean="0"/>
              <a:t>Resultados e discussão</a:t>
            </a:r>
          </a:p>
          <a:p>
            <a:r>
              <a:rPr lang="pt-BR" sz="2400" b="1" dirty="0" smtClean="0"/>
              <a:t>Varrição Compartilhada: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7487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361" y="1949569"/>
            <a:ext cx="8804787" cy="2607683"/>
          </a:xfrm>
        </p:spPr>
        <p:txBody>
          <a:bodyPr>
            <a:noAutofit/>
          </a:bodyPr>
          <a:lstStyle/>
          <a:p>
            <a:pPr algn="just"/>
            <a:r>
              <a:rPr lang="pt-BR" dirty="0" smtClean="0"/>
              <a:t>Qualitativos: </a:t>
            </a:r>
          </a:p>
          <a:p>
            <a:pPr algn="just">
              <a:buFontTx/>
              <a:buChar char="-"/>
            </a:pPr>
            <a:r>
              <a:rPr lang="pt-BR" dirty="0" smtClean="0"/>
              <a:t>Retorno positivo por parte da população</a:t>
            </a:r>
          </a:p>
          <a:p>
            <a:pPr algn="just">
              <a:buFontTx/>
              <a:buChar char="-"/>
            </a:pPr>
            <a:r>
              <a:rPr lang="pt-BR" dirty="0" smtClean="0"/>
              <a:t>Reconhecimento e incentivo aos voluntários </a:t>
            </a:r>
          </a:p>
          <a:p>
            <a:pPr algn="just">
              <a:buFontTx/>
              <a:buChar char="-"/>
            </a:pPr>
            <a:r>
              <a:rPr lang="pt-BR" dirty="0" smtClean="0"/>
              <a:t> Exercício da cidadania e maior responsabilidade ambiental das pessoas</a:t>
            </a:r>
          </a:p>
          <a:p>
            <a:pPr algn="just">
              <a:buFontTx/>
              <a:buChar char="-"/>
            </a:pPr>
            <a:r>
              <a:rPr lang="pt-BR" dirty="0" smtClean="0"/>
              <a:t>Praças mais limpas com visual harmonioso</a:t>
            </a:r>
          </a:p>
          <a:p>
            <a:r>
              <a:rPr lang="pt-BR" i="1" dirty="0" smtClean="0"/>
              <a:t> </a:t>
            </a:r>
            <a:endParaRPr lang="pt-BR" dirty="0" smtClean="0"/>
          </a:p>
          <a:p>
            <a:pPr algn="l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0110" y="1143001"/>
            <a:ext cx="4041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Resultados e discussão</a:t>
            </a:r>
          </a:p>
          <a:p>
            <a:r>
              <a:rPr lang="pt-BR" sz="2400" b="1" dirty="0" smtClean="0"/>
              <a:t>Limpeza de Praças:</a:t>
            </a:r>
            <a:endParaRPr lang="pt-BR" sz="24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76980" y="4793226"/>
            <a:ext cx="8723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Quantitativos</a:t>
            </a:r>
          </a:p>
          <a:p>
            <a:pPr lvl="0"/>
            <a:r>
              <a:rPr lang="pt-BR" sz="2400" dirty="0" smtClean="0"/>
              <a:t>- Chamamento público em 2019 </a:t>
            </a:r>
          </a:p>
          <a:p>
            <a:pPr lvl="0"/>
            <a:r>
              <a:rPr lang="pt-BR" sz="2400" dirty="0" smtClean="0"/>
              <a:t>- Cadastramento de 50 praças até 30/03/2022</a:t>
            </a:r>
          </a:p>
        </p:txBody>
      </p:sp>
      <p:pic>
        <p:nvPicPr>
          <p:cNvPr id="4098" name="Picture 2" descr="N:\Comunicação\Fotos\EVENTOS 2019\LIMPEZA_RUAS\DONA_DARCY_CORTUME_ATLANTICA_15_08_19\MQIO0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9464" y="1110443"/>
            <a:ext cx="3104536" cy="1746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4879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1" y="1380024"/>
            <a:ext cx="8460865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just"/>
            <a:r>
              <a:rPr lang="pt-BR" dirty="0" smtClean="0"/>
              <a:t>Manutenção de ruas e praças limpas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prevenção de doenças resultantes da proliferação de vetores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02 projetos se complementam e trazem como beneficio a manutenção da limpeza da cidade e o exercício de cidadania.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3141407" y="2632589"/>
            <a:ext cx="1688690" cy="78166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Prefeitura organiza força-tarefa par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7393"/>
            <a:ext cx="3753465" cy="2350607"/>
          </a:xfrm>
          <a:prstGeom prst="rect">
            <a:avLst/>
          </a:prstGeom>
          <a:noFill/>
        </p:spPr>
      </p:pic>
      <p:pic>
        <p:nvPicPr>
          <p:cNvPr id="3076" name="Picture 4" descr="Prefeitura de Penápolis / SP - Limpeza e manutenção de canteiros e praç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4683" y="4509593"/>
            <a:ext cx="3494652" cy="2348407"/>
          </a:xfrm>
          <a:prstGeom prst="rect">
            <a:avLst/>
          </a:prstGeom>
          <a:noFill/>
        </p:spPr>
      </p:pic>
      <p:pic>
        <p:nvPicPr>
          <p:cNvPr id="3078" name="Picture 6" descr="Agricultura executa limpeza em diversas..."/>
          <p:cNvPicPr>
            <a:picLocks noChangeAspect="1" noChangeArrowheads="1"/>
          </p:cNvPicPr>
          <p:nvPr/>
        </p:nvPicPr>
        <p:blipFill>
          <a:blip r:embed="rId4" cstate="print"/>
          <a:srcRect l="29065" r="10086"/>
          <a:stretch>
            <a:fillRect/>
          </a:stretch>
        </p:blipFill>
        <p:spPr bwMode="auto">
          <a:xfrm>
            <a:off x="7211962" y="4513006"/>
            <a:ext cx="1902542" cy="2344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3114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9080" y="1180927"/>
            <a:ext cx="8571465" cy="475530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BR" sz="7400" b="1" dirty="0" smtClean="0">
                <a:solidFill>
                  <a:schemeClr val="tx1"/>
                </a:solidFill>
              </a:rPr>
              <a:t>Referências</a:t>
            </a:r>
          </a:p>
          <a:p>
            <a:pPr algn="l"/>
            <a:endParaRPr lang="pt-BR" sz="7400" dirty="0">
              <a:solidFill>
                <a:schemeClr val="tx1"/>
              </a:solidFill>
            </a:endParaRPr>
          </a:p>
          <a:p>
            <a:pPr algn="just"/>
            <a:r>
              <a:rPr lang="pt-BR" sz="6400" dirty="0" smtClean="0"/>
              <a:t>INSTITUTO BRASILEIRO DE ADMINISTRAÇÃO MUNICIPAL – IBAM. Manual de Gerenciamento Integrado de resíduos sólidos. Rio de Janeiro, 2001. Disponível em: &lt;http://www.resol.com.br/cartilha4/manual.pdf&gt;. Acesso em: 13 fev. 2019.</a:t>
            </a:r>
          </a:p>
          <a:p>
            <a:pPr algn="just"/>
            <a:r>
              <a:rPr lang="pt-BR" sz="6400" dirty="0" smtClean="0"/>
              <a:t>INSTITUTO BRASILEIRO DE GEOGRAFIA E ESTATISTICA – IBGE. Sinopse do Censo Demográfico 2010. Departamento de População e Indicadores Sociais. Rio de Janeiro, 2011. Disponível em: &lt;https://censo2010.ibge.gov.br/&gt;. Acesso em: 13 fev. 2019.</a:t>
            </a:r>
          </a:p>
          <a:p>
            <a:pPr algn="just"/>
            <a:r>
              <a:rPr lang="pt-BR" sz="6400" dirty="0" smtClean="0"/>
              <a:t>BRASIL. Decreto nº 7.217, de 21 de junho de 2010. Regulamenta a Lei nº 11.445/2007. Disponível em: &lt; http://www.planalto.gov.br/ccivil_03/_ato2007-2010/2010/Decreto/D7217.htm &gt;. Acesso em: 14 fev. 2019.</a:t>
            </a:r>
          </a:p>
          <a:p>
            <a:pPr algn="just"/>
            <a:r>
              <a:rPr lang="pt-BR" sz="6400" dirty="0" smtClean="0"/>
              <a:t>BRASIL. Decreto nº 7.404, de 23 de dezembro de 2010. Regulamenta a Lei nº 12.305/2010. Disponível em: &lt;www.planalto.gov.br/ccivil_03/_ato2007-2010/2010/Decreto/D7404.htm&gt;. Acesso em: 14 fev. 2019.</a:t>
            </a:r>
          </a:p>
          <a:p>
            <a:pPr algn="just"/>
            <a:r>
              <a:rPr lang="pt-BR" sz="6400" dirty="0" smtClean="0"/>
              <a:t>BRASIL. Lei nº 11.445, de 5 de janeiro de 2007. Estabelece a Política Federal de Saneamento Básico. Disponível em: &lt;www.planalto.gov.br/ccivil_03/_ato2007-2010/2007/lei/l11445.htm&gt;. Acesso em: 14 fev. 2019.</a:t>
            </a:r>
          </a:p>
          <a:p>
            <a:pPr algn="just"/>
            <a:r>
              <a:rPr lang="pt-BR" sz="6400" dirty="0" smtClean="0"/>
              <a:t>BRASIL. Lei nº 12.305, de 2 de agosto de 2010. Estabelece a Política Nacional de Resíduos Sólidos. Disponível em: &lt;www.planalto.gov.br/ccivil_03/_ato2007-2010/2010/lei/l12305.htm&gt;. Acesso em: 14 fev. 2019.</a:t>
            </a:r>
          </a:p>
          <a:p>
            <a:pPr algn="just"/>
            <a:endParaRPr lang="pt-BR" sz="6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92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2277" y="1632572"/>
            <a:ext cx="7272808" cy="4320480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rgbClr val="002060"/>
              </a:solidFill>
            </a:endParaRPr>
          </a:p>
          <a:p>
            <a:r>
              <a:rPr lang="pt-BR" b="1" dirty="0" smtClean="0">
                <a:solidFill>
                  <a:srgbClr val="002060"/>
                </a:solidFill>
              </a:rPr>
              <a:t>OBRIGADA!</a:t>
            </a:r>
          </a:p>
          <a:p>
            <a:r>
              <a:rPr lang="pt-BR" sz="2000" i="1" dirty="0" smtClean="0">
                <a:solidFill>
                  <a:srgbClr val="002060"/>
                </a:solidFill>
              </a:rPr>
              <a:t>Silvia </a:t>
            </a:r>
            <a:r>
              <a:rPr lang="pt-BR" sz="2000" i="1" dirty="0" err="1" smtClean="0">
                <a:solidFill>
                  <a:srgbClr val="002060"/>
                </a:solidFill>
              </a:rPr>
              <a:t>Mayumi</a:t>
            </a:r>
            <a:r>
              <a:rPr lang="pt-BR" sz="2000" i="1" dirty="0" smtClean="0">
                <a:solidFill>
                  <a:srgbClr val="002060"/>
                </a:solidFill>
              </a:rPr>
              <a:t> </a:t>
            </a:r>
            <a:r>
              <a:rPr lang="pt-BR" sz="2000" i="1" dirty="0" err="1" smtClean="0">
                <a:solidFill>
                  <a:srgbClr val="002060"/>
                </a:solidFill>
              </a:rPr>
              <a:t>Shinkai</a:t>
            </a:r>
            <a:r>
              <a:rPr lang="pt-BR" sz="2000" i="1" dirty="0" smtClean="0">
                <a:solidFill>
                  <a:srgbClr val="002060"/>
                </a:solidFill>
              </a:rPr>
              <a:t> de Oliveira</a:t>
            </a:r>
          </a:p>
          <a:p>
            <a:r>
              <a:rPr lang="pt-BR" sz="2000" i="1" dirty="0" smtClean="0">
                <a:solidFill>
                  <a:srgbClr val="002060"/>
                </a:solidFill>
              </a:rPr>
              <a:t>DAEP - </a:t>
            </a:r>
            <a:r>
              <a:rPr lang="pt-BR" sz="2000" i="1" dirty="0" err="1" smtClean="0">
                <a:solidFill>
                  <a:srgbClr val="002060"/>
                </a:solidFill>
              </a:rPr>
              <a:t>Penápolis</a:t>
            </a:r>
            <a:endParaRPr lang="pt-BR" sz="2000" i="1" dirty="0" smtClean="0">
              <a:solidFill>
                <a:srgbClr val="002060"/>
              </a:solidFill>
            </a:endParaRPr>
          </a:p>
          <a:p>
            <a:r>
              <a:rPr lang="pt-BR" sz="2000" i="1" dirty="0" smtClean="0">
                <a:solidFill>
                  <a:srgbClr val="002060"/>
                </a:solidFill>
              </a:rPr>
              <a:t>Email: </a:t>
            </a:r>
            <a:r>
              <a:rPr lang="pt-BR" sz="2000" i="1" dirty="0" smtClean="0">
                <a:solidFill>
                  <a:srgbClr val="002060"/>
                </a:solidFill>
                <a:hlinkClick r:id="rId2"/>
              </a:rPr>
              <a:t>custos@daep.com.br</a:t>
            </a:r>
            <a:endParaRPr lang="pt-BR" sz="2000" i="1" dirty="0" smtClean="0">
              <a:solidFill>
                <a:srgbClr val="002060"/>
              </a:solidFill>
            </a:endParaRPr>
          </a:p>
          <a:p>
            <a:r>
              <a:rPr lang="pt-BR" sz="2000" i="1" dirty="0" smtClean="0">
                <a:solidFill>
                  <a:srgbClr val="002060"/>
                </a:solidFill>
              </a:rPr>
              <a:t>Fone: 18-3654-6112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 descr="DA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8093" y="1419483"/>
            <a:ext cx="1689643" cy="11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291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789" t="28309" r="38768" b="25054"/>
          <a:stretch>
            <a:fillRect/>
          </a:stretch>
        </p:blipFill>
        <p:spPr bwMode="auto">
          <a:xfrm>
            <a:off x="5096446" y="1838745"/>
            <a:ext cx="4047554" cy="318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Resultado de imagem para mapa do brasil estados"/>
          <p:cNvPicPr>
            <a:picLocks noChangeAspect="1" noChangeArrowheads="1"/>
          </p:cNvPicPr>
          <p:nvPr/>
        </p:nvPicPr>
        <p:blipFill>
          <a:blip r:embed="rId4" cstate="print"/>
          <a:srcRect l="44099" r="5501" b="13114"/>
          <a:stretch>
            <a:fillRect/>
          </a:stretch>
        </p:blipFill>
        <p:spPr bwMode="auto">
          <a:xfrm>
            <a:off x="0" y="1120877"/>
            <a:ext cx="4088831" cy="3524445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602226" y="1156153"/>
            <a:ext cx="34403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PENÁPOLIS- SP</a:t>
            </a:r>
            <a:endParaRPr lang="pt-BR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6" descr="M:\Comunicação\Fotos\Estação de Tratamento de Água - ETA\ETA_2017\IMG_48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33" y="4689987"/>
            <a:ext cx="2890851" cy="216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3022540" y="5103674"/>
            <a:ext cx="6121459" cy="16773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sz="1700" b="1" dirty="0" smtClean="0"/>
              <a:t>64.098 HABITANTES (estimativa IBGE-2021) </a:t>
            </a:r>
          </a:p>
          <a:p>
            <a:pPr>
              <a:buFont typeface="Wingdings" pitchFamily="2" charset="2"/>
              <a:buChar char="ü"/>
            </a:pPr>
            <a:r>
              <a:rPr lang="pt-BR" sz="1700" b="1" dirty="0" smtClean="0"/>
              <a:t> GESTÃO MUNICIPAL – DEPARTAMENTO AUTÔNOMO DE ÁGUA E ESGOTO DE PENÁPOLIS (DAEP) - AUTARQUIA MUNICIPAL</a:t>
            </a:r>
            <a:endParaRPr lang="pt-BR" sz="1700" b="1" dirty="0"/>
          </a:p>
          <a:p>
            <a:pPr>
              <a:buFont typeface="Wingdings" pitchFamily="2" charset="2"/>
              <a:buChar char="ü"/>
            </a:pPr>
            <a:r>
              <a:rPr lang="pt-BR" sz="1700" b="1" dirty="0" smtClean="0"/>
              <a:t>100% ATENDIMENTO URBANO DE ÁGUA, ESGOTO E RESÍDUOS SÓLIDOS</a:t>
            </a:r>
          </a:p>
          <a:p>
            <a:endParaRPr lang="pt-BR" sz="1700" b="1" dirty="0" smtClean="0"/>
          </a:p>
        </p:txBody>
      </p:sp>
      <p:pic>
        <p:nvPicPr>
          <p:cNvPr id="3084" name="Picture 12" descr="Seta desenhada à mão para a frente apontando para a direita - ícones de  setas grát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9060" y="2676065"/>
            <a:ext cx="2440140" cy="1098038"/>
          </a:xfrm>
          <a:prstGeom prst="rect">
            <a:avLst/>
          </a:prstGeom>
          <a:noFill/>
        </p:spPr>
      </p:pic>
      <p:pic>
        <p:nvPicPr>
          <p:cNvPr id="7" name="Picture 16" descr="DAEPVAZ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707" y="6205982"/>
            <a:ext cx="802430" cy="54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570" y="1239912"/>
            <a:ext cx="876320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just"/>
            <a:endParaRPr lang="pt-BR" dirty="0" smtClean="0"/>
          </a:p>
          <a:p>
            <a:pPr algn="just">
              <a:buFontTx/>
              <a:buChar char="-"/>
            </a:pPr>
            <a:r>
              <a:rPr lang="pt-BR" dirty="0" smtClean="0"/>
              <a:t>DAEP </a:t>
            </a:r>
            <a:r>
              <a:rPr lang="pt-BR" dirty="0" smtClean="0">
                <a:sym typeface="Wingdings" pitchFamily="2" charset="2"/>
              </a:rPr>
              <a:t> autarquia municipal  responsável pela política pública de resíduos sólidos  a</a:t>
            </a:r>
            <a:r>
              <a:rPr lang="pt-BR" dirty="0" smtClean="0"/>
              <a:t>presentação das práticas de gestão para solucionar o problema da limpeza urbana </a:t>
            </a:r>
          </a:p>
          <a:p>
            <a:pPr algn="just">
              <a:buFontTx/>
              <a:buChar char="-"/>
            </a:pPr>
            <a:r>
              <a:rPr lang="pt-BR" dirty="0" smtClean="0"/>
              <a:t>Tais projetos são denominados de:</a:t>
            </a:r>
          </a:p>
          <a:p>
            <a:pPr algn="just"/>
            <a:r>
              <a:rPr lang="pt-BR" b="1" dirty="0" smtClean="0"/>
              <a:t>                                       Varrição Compartilhada</a:t>
            </a:r>
          </a:p>
          <a:p>
            <a:pPr algn="just"/>
            <a:r>
              <a:rPr lang="pt-BR" b="1" dirty="0" smtClean="0"/>
              <a:t>                                       Limpeza de Praças</a:t>
            </a:r>
          </a:p>
          <a:p>
            <a:endParaRPr lang="pt-BR" dirty="0" smtClean="0"/>
          </a:p>
          <a:p>
            <a:r>
              <a:rPr lang="pt-BR" dirty="0" smtClean="0"/>
              <a:t>Visam contribuir com o meio ambiente </a:t>
            </a:r>
          </a:p>
          <a:p>
            <a:r>
              <a:rPr lang="pt-BR" dirty="0" smtClean="0"/>
              <a:t>por meio da limpeza da área urbana</a:t>
            </a:r>
          </a:p>
          <a:p>
            <a:r>
              <a:rPr lang="pt-BR" dirty="0" smtClean="0"/>
              <a:t> com participação popular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3620729" y="4616244"/>
            <a:ext cx="877528" cy="464574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0893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5" y="1380021"/>
            <a:ext cx="8475609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Introdução </a:t>
            </a:r>
            <a:endParaRPr lang="pt-BR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 Estima-se que mais de </a:t>
            </a:r>
            <a:r>
              <a:rPr lang="pt-BR" b="1" dirty="0" smtClean="0"/>
              <a:t>cinco milhões de pessoas </a:t>
            </a:r>
            <a:r>
              <a:rPr lang="pt-BR" dirty="0" smtClean="0"/>
              <a:t>morrem por ano, no mundo inteiro, devido a enfermidades relacionadas com resíduos </a:t>
            </a:r>
            <a:r>
              <a:rPr lang="pt-BR" sz="1800" dirty="0" smtClean="0"/>
              <a:t>(Machado &amp; Prata Filho, 1999, apud Anjos &amp; Ferreira, 2001).</a:t>
            </a:r>
            <a:endParaRPr lang="pt-BR" dirty="0" smtClean="0"/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É essencial que haja uma adequada gestão e prestação dos  serviços de limpeza urbana.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6" name="Imagem 5" descr="20150504_110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90435"/>
            <a:ext cx="3023420" cy="2267565"/>
          </a:xfrm>
          <a:prstGeom prst="rect">
            <a:avLst/>
          </a:prstGeom>
        </p:spPr>
      </p:pic>
      <p:pic>
        <p:nvPicPr>
          <p:cNvPr id="7" name="Imagem 6" descr="Foto04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3623" y="3318387"/>
            <a:ext cx="2580377" cy="1935283"/>
          </a:xfrm>
          <a:prstGeom prst="rect">
            <a:avLst/>
          </a:prstGeom>
        </p:spPr>
      </p:pic>
      <p:pic>
        <p:nvPicPr>
          <p:cNvPr id="9" name="Imagem 8" descr="DSC01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8058" y="3694470"/>
            <a:ext cx="2898058" cy="2173544"/>
          </a:xfrm>
          <a:prstGeom prst="rect">
            <a:avLst/>
          </a:prstGeom>
        </p:spPr>
      </p:pic>
      <p:pic>
        <p:nvPicPr>
          <p:cNvPr id="8" name="Imagem 7" descr="DSC029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866967"/>
            <a:ext cx="2654710" cy="199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93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5" y="1380021"/>
            <a:ext cx="8475609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Introdução </a:t>
            </a:r>
          </a:p>
          <a:p>
            <a:pPr algn="l"/>
            <a:r>
              <a:rPr lang="pt-BR" dirty="0" smtClean="0"/>
              <a:t>A limpeza urbana adequada proporciona</a:t>
            </a:r>
            <a:r>
              <a:rPr lang="pt-BR" b="1" dirty="0" smtClean="0"/>
              <a:t>:</a:t>
            </a:r>
            <a:endParaRPr lang="pt-BR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Prevenção de doenças resultantes da proliferação de vetores em depósitos de lixo nas ruas ou em terrenos baldios e em evitar danos à saúde.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 Prevenção de enchentes, assoreamento e até deslizamento de taludes, provocados pelo acúmulo de lixo em sistemas de drenagem, cursos d’</a:t>
            </a:r>
            <a:r>
              <a:rPr lang="pt-BR" dirty="0" err="1" smtClean="0"/>
              <a:t>agua</a:t>
            </a:r>
            <a:r>
              <a:rPr lang="pt-BR" dirty="0" smtClean="0"/>
              <a:t> e em encostas. 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 Aspecto estético da cidade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Diário de Petrópo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491" y="5103403"/>
            <a:ext cx="3119283" cy="1754597"/>
          </a:xfrm>
          <a:prstGeom prst="rect">
            <a:avLst/>
          </a:prstGeom>
          <a:noFill/>
        </p:spPr>
      </p:pic>
      <p:pic>
        <p:nvPicPr>
          <p:cNvPr id="13316" name="Picture 4" descr="Saiba como evitar que os roedores façam parte da sua rotina - Recicla Sam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736" y="5096077"/>
            <a:ext cx="3133315" cy="1761923"/>
          </a:xfrm>
          <a:prstGeom prst="rect">
            <a:avLst/>
          </a:prstGeom>
          <a:noFill/>
        </p:spPr>
      </p:pic>
      <p:pic>
        <p:nvPicPr>
          <p:cNvPr id="13318" name="Picture 6" descr="Baderna e lixo na Praça do Suspiro envergonham a cidade | Jornal A Voz da  Ser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6490" y="4196997"/>
            <a:ext cx="2005781" cy="2661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893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196" y="1269408"/>
            <a:ext cx="8822198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Objetivo</a:t>
            </a:r>
            <a:endParaRPr lang="pt-BR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 Município de </a:t>
            </a:r>
            <a:r>
              <a:rPr lang="pt-BR" dirty="0" err="1" smtClean="0"/>
              <a:t>Penápolis</a:t>
            </a:r>
            <a:r>
              <a:rPr lang="pt-BR" dirty="0" smtClean="0"/>
              <a:t> (SP)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Relatar como vem sendo </a:t>
            </a:r>
            <a:r>
              <a:rPr lang="pt-BR" dirty="0" smtClean="0">
                <a:sym typeface="Wingdings" pitchFamily="2" charset="2"/>
              </a:rPr>
              <a:t>solucionado a </a:t>
            </a:r>
            <a:r>
              <a:rPr lang="pt-BR" dirty="0" smtClean="0"/>
              <a:t>limpeza urbana, especialmente na questão de varrição de rua e na limpeza de praças públicas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 Estímulo da participação popular no envolvimento da resolução do problema, aproximando assim o poder público e a  sociedade.</a:t>
            </a:r>
          </a:p>
          <a:p>
            <a:r>
              <a:rPr lang="pt-BR" dirty="0" smtClean="0"/>
              <a:t> 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Cidadania” | Direitos e Deveres do &quot;Cidadão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683" y="3770007"/>
            <a:ext cx="3576523" cy="2984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893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1618" y="1172185"/>
            <a:ext cx="2832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Material e métodos  </a:t>
            </a:r>
            <a:endParaRPr lang="pt-BR" sz="2400" b="1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6791" y="1574759"/>
            <a:ext cx="8847099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Varrição Compartilhada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SITUAÇÃO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: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44 servidores lotados no serviço de limpeza urbana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 este quadro vem diminuindo a cada ano e a área urbana vem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 expandindo.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Novos bairros sem o serviço de limpeza urbana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pt-B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Centro da cidade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 l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impeza é diária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Necessidade de solucionar o problema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Aprovação do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Conselho Gestor do DAEP em novembro de 2017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bjetivo do projeto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melhorar a limpeza urbana, resolver o problema de falta de varrição nas ruas, diminuir o índice de reclamações e envolver a comunidade.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DSC088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7607" y="1275734"/>
            <a:ext cx="2116394" cy="1587296"/>
          </a:xfrm>
          <a:prstGeom prst="rect">
            <a:avLst/>
          </a:prstGeom>
        </p:spPr>
      </p:pic>
      <p:pic>
        <p:nvPicPr>
          <p:cNvPr id="6" name="Imagem 5" descr="DSC04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5613" y="2872250"/>
            <a:ext cx="2263877" cy="16979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6870" y="1135315"/>
            <a:ext cx="2832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Material e métodos  </a:t>
            </a:r>
            <a:endParaRPr lang="pt-BR" sz="2400" b="1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7798" y="1720889"/>
            <a:ext cx="865536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Varrição Compartilhada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Metodologia: doação de sacos de lixo e vassoura para os cidadãos interessados em varrer a guia da rua.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Regulamentado pela Lei Municipal nº 2.301/2018 – criação de despesa pública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Ampla d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ivulgação na mídia local para que os munícipes interessados se inscrevessem voluntariamente no projeto</a:t>
            </a:r>
          </a:p>
        </p:txBody>
      </p:sp>
      <p:pic>
        <p:nvPicPr>
          <p:cNvPr id="4" name="Imagem 3" descr="IMG_9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1407" y="4879258"/>
            <a:ext cx="2968113" cy="1978742"/>
          </a:xfrm>
          <a:prstGeom prst="rect">
            <a:avLst/>
          </a:prstGeom>
        </p:spPr>
      </p:pic>
      <p:pic>
        <p:nvPicPr>
          <p:cNvPr id="7" name="Imagem 6" descr="IMG_9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28886"/>
            <a:ext cx="3134031" cy="2089354"/>
          </a:xfrm>
          <a:prstGeom prst="rect">
            <a:avLst/>
          </a:prstGeom>
        </p:spPr>
      </p:pic>
      <p:pic>
        <p:nvPicPr>
          <p:cNvPr id="8" name="Imagem 7" descr="IMG_96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9518" y="3620728"/>
            <a:ext cx="3034481" cy="2022987"/>
          </a:xfrm>
          <a:prstGeom prst="rect">
            <a:avLst/>
          </a:prstGeom>
        </p:spPr>
      </p:pic>
      <p:pic>
        <p:nvPicPr>
          <p:cNvPr id="9" name="Imagem 8" descr="VARRIÇÃO COMPARTILHA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9948" y="5641257"/>
            <a:ext cx="1216743" cy="12167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5363" y="1120566"/>
            <a:ext cx="2832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Material e métodos  </a:t>
            </a:r>
            <a:endParaRPr lang="pt-BR" sz="2400" b="1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6792" y="1566708"/>
            <a:ext cx="865536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Varrição Compartilhada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PROCESSO DE PARTICIPAÇÃO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Capacitação aos voluntários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Assinatura de u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 Termo de Adesão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Fornecimento do material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  10 un. de sacos de lixo amarelos de 50 l e vassoura)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Fornecimento de 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desivo para o morador colar em sua residência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Reposição de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sacos amarelos pode ser feita a cada 45 dias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vassoura só é reposta quando o voluntario entregar a antiga (o controle de entrega dos materiais é feito pelo setor de Resíduos Sólidos do DAEP).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IMG_9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788311"/>
            <a:ext cx="3104534" cy="2069689"/>
          </a:xfrm>
          <a:prstGeom prst="rect">
            <a:avLst/>
          </a:prstGeom>
        </p:spPr>
      </p:pic>
      <p:pic>
        <p:nvPicPr>
          <p:cNvPr id="6" name="Imagem 5" descr="IMG_9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04734"/>
            <a:ext cx="2890684" cy="1927123"/>
          </a:xfrm>
          <a:prstGeom prst="rect">
            <a:avLst/>
          </a:prstGeom>
        </p:spPr>
      </p:pic>
      <p:pic>
        <p:nvPicPr>
          <p:cNvPr id="7" name="Imagem 6" descr="IMG_9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3302" y="4704736"/>
            <a:ext cx="1435510" cy="2153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3711</TotalTime>
  <Words>1284</Words>
  <Application>Microsoft Office PowerPoint</Application>
  <PresentationFormat>Apresentação na tela (4:3)</PresentationFormat>
  <Paragraphs>133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O ESTIMULO AO EXERCICIO DE CIDADANIA EM PROL DA LIMPEZA URBANA NO MUNICIPIO DE PENÁPOLIS-SP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Silvia</cp:lastModifiedBy>
  <cp:revision>207</cp:revision>
  <dcterms:created xsi:type="dcterms:W3CDTF">2022-04-25T15:52:50Z</dcterms:created>
  <dcterms:modified xsi:type="dcterms:W3CDTF">2022-05-05T19:30:16Z</dcterms:modified>
</cp:coreProperties>
</file>