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9" r:id="rId2"/>
    <p:sldId id="262" r:id="rId3"/>
    <p:sldId id="263" r:id="rId4"/>
    <p:sldId id="274" r:id="rId5"/>
    <p:sldId id="264" r:id="rId6"/>
    <p:sldId id="265" r:id="rId7"/>
    <p:sldId id="267" r:id="rId8"/>
    <p:sldId id="266" r:id="rId9"/>
    <p:sldId id="268" r:id="rId10"/>
    <p:sldId id="269" r:id="rId11"/>
    <p:sldId id="270" r:id="rId12"/>
    <p:sldId id="271" r:id="rId13"/>
    <p:sldId id="272" r:id="rId14"/>
    <p:sldId id="273" r:id="rId15"/>
    <p:sldId id="275" r:id="rId16"/>
    <p:sldId id="276" r:id="rId17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1518" autoAdjust="0"/>
  </p:normalViewPr>
  <p:slideViewPr>
    <p:cSldViewPr>
      <p:cViewPr varScale="1">
        <p:scale>
          <a:sx n="84" d="100"/>
          <a:sy n="84" d="100"/>
        </p:scale>
        <p:origin x="1590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445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1" d="100"/>
          <a:sy n="71" d="100"/>
        </p:scale>
        <p:origin x="-2706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48AA22-89A4-4CA1-A2D4-78FB884F934E}" type="datetimeFigureOut">
              <a:rPr lang="pt-BR" smtClean="0"/>
              <a:t>08/05/2019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C3A9E8-EF9C-4540-ACF4-4051308097D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165080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876CB0-35FC-426A-B9E6-503A140836A0}" type="datetimeFigureOut">
              <a:rPr lang="pt-BR" smtClean="0"/>
              <a:t>08/05/2019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565680-1A4E-474A-9CDE-EC8361BD1FC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830404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565680-1A4E-474A-9CDE-EC8361BD1FCC}" type="slidenum">
              <a:rPr lang="pt-BR" smtClean="0"/>
              <a:t>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319352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565680-1A4E-474A-9CDE-EC8361BD1FCC}" type="slidenum">
              <a:rPr lang="pt-BR" smtClean="0"/>
              <a:t>11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831931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C5135-C6EC-4FEB-97E1-E7A17BEAE96C}" type="datetimeFigureOut">
              <a:rPr lang="pt-BR" smtClean="0"/>
              <a:t>08/05/2019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E68D5-6873-41D9-9B60-358195EC34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02523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C5135-C6EC-4FEB-97E1-E7A17BEAE96C}" type="datetimeFigureOut">
              <a:rPr lang="pt-BR" smtClean="0"/>
              <a:t>08/05/2019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E68D5-6873-41D9-9B60-358195EC34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953814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C5135-C6EC-4FEB-97E1-E7A17BEAE96C}" type="datetimeFigureOut">
              <a:rPr lang="pt-BR" smtClean="0"/>
              <a:t>08/05/2019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E68D5-6873-41D9-9B60-358195EC34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911422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C5135-C6EC-4FEB-97E1-E7A17BEAE96C}" type="datetimeFigureOut">
              <a:rPr lang="pt-BR" smtClean="0"/>
              <a:t>08/05/2019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E68D5-6873-41D9-9B60-358195EC34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269338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C5135-C6EC-4FEB-97E1-E7A17BEAE96C}" type="datetimeFigureOut">
              <a:rPr lang="pt-BR" smtClean="0"/>
              <a:t>08/05/2019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E68D5-6873-41D9-9B60-358195EC34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353356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1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C5135-C6EC-4FEB-97E1-E7A17BEAE96C}" type="datetimeFigureOut">
              <a:rPr lang="pt-BR" smtClean="0"/>
              <a:t>08/05/2019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E68D5-6873-41D9-9B60-358195EC34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27462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C5135-C6EC-4FEB-97E1-E7A17BEAE96C}" type="datetimeFigureOut">
              <a:rPr lang="pt-BR" smtClean="0"/>
              <a:t>08/05/2019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E68D5-6873-41D9-9B60-358195EC34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22077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C5135-C6EC-4FEB-97E1-E7A17BEAE96C}" type="datetimeFigureOut">
              <a:rPr lang="pt-BR" smtClean="0"/>
              <a:t>08/05/2019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E68D5-6873-41D9-9B60-358195EC34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59908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C5135-C6EC-4FEB-97E1-E7A17BEAE96C}" type="datetimeFigureOut">
              <a:rPr lang="pt-BR" smtClean="0"/>
              <a:t>08/05/2019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E68D5-6873-41D9-9B60-358195EC34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681072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C5135-C6EC-4FEB-97E1-E7A17BEAE96C}" type="datetimeFigureOut">
              <a:rPr lang="pt-BR" smtClean="0"/>
              <a:t>08/05/2019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E68D5-6873-41D9-9B60-358195EC34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248910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C5135-C6EC-4FEB-97E1-E7A17BEAE96C}" type="datetimeFigureOut">
              <a:rPr lang="pt-BR" smtClean="0"/>
              <a:t>08/05/2019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E68D5-6873-41D9-9B60-358195EC34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817689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7C5135-C6EC-4FEB-97E1-E7A17BEAE96C}" type="datetimeFigureOut">
              <a:rPr lang="pt-BR" smtClean="0"/>
              <a:t>08/05/2019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1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1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1E68D5-6873-41D9-9B60-358195EC3482}" type="slidenum">
              <a:rPr lang="pt-BR" smtClean="0"/>
              <a:t>‹nº›</a:t>
            </a:fld>
            <a:endParaRPr lang="pt-BR"/>
          </a:p>
        </p:txBody>
      </p:sp>
      <p:pic>
        <p:nvPicPr>
          <p:cNvPr id="9" name="Picture 2" descr="C:\Users\gabriel.silva\Desktop\Template-49CNSA.jp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-27384"/>
            <a:ext cx="9281121" cy="69433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27970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mailto:carlam@dmaepc.mg.gov.br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1"/>
          <p:cNvSpPr>
            <a:spLocks noGrp="1"/>
          </p:cNvSpPr>
          <p:nvPr>
            <p:ph type="ctrTitle" idx="4294967295"/>
          </p:nvPr>
        </p:nvSpPr>
        <p:spPr>
          <a:xfrm>
            <a:off x="683568" y="1484783"/>
            <a:ext cx="7956376" cy="2539003"/>
          </a:xfrm>
        </p:spPr>
        <p:txBody>
          <a:bodyPr anchor="ctr" anchorCtr="0">
            <a:normAutofit fontScale="90000"/>
          </a:bodyPr>
          <a:lstStyle/>
          <a:p>
            <a:r>
              <a:rPr lang="pt-BR" sz="3100" b="1" dirty="0" smtClean="0"/>
              <a:t/>
            </a:r>
            <a:br>
              <a:rPr lang="pt-BR" sz="3100" b="1" dirty="0" smtClean="0"/>
            </a:br>
            <a:r>
              <a:rPr lang="pt-BR" sz="3100" b="1" dirty="0" smtClean="0"/>
              <a:t/>
            </a:r>
            <a:br>
              <a:rPr lang="pt-BR" sz="3100" b="1" dirty="0" smtClean="0"/>
            </a:br>
            <a:r>
              <a:rPr lang="pt-BR" sz="3100" b="1" dirty="0" smtClean="0"/>
              <a:t>ESTUDO </a:t>
            </a:r>
            <a:r>
              <a:rPr lang="pt-BR" sz="3100" b="1" dirty="0"/>
              <a:t>DE CASO DO DEPARTAMENTO MUNICIPAL DE ÁGUA E ESGOTO DE POÇOS DE CALDAS (DMAE): </a:t>
            </a:r>
            <a:r>
              <a:rPr lang="pt-BR" sz="3100" dirty="0"/>
              <a:t>UMA ANÁLISE A PARTIR DA IMPLANTAÇÃO </a:t>
            </a:r>
            <a:r>
              <a:rPr lang="pt-BR" sz="3100" dirty="0" smtClean="0"/>
              <a:t>DAS LEIS COMPLEMENTARES 123/2006 E </a:t>
            </a:r>
            <a:r>
              <a:rPr lang="pt-BR" sz="3100" dirty="0"/>
              <a:t>147/2014</a:t>
            </a:r>
            <a:r>
              <a:rPr lang="pt-BR" dirty="0"/>
              <a:t/>
            </a:r>
            <a:br>
              <a:rPr lang="pt-BR" dirty="0"/>
            </a:br>
            <a:endParaRPr lang="pt-BR" b="1" dirty="0"/>
          </a:p>
        </p:txBody>
      </p:sp>
      <p:sp>
        <p:nvSpPr>
          <p:cNvPr id="4" name="Subtítulo 2"/>
          <p:cNvSpPr>
            <a:spLocks noGrp="1"/>
          </p:cNvSpPr>
          <p:nvPr>
            <p:ph type="subTitle" idx="4294967295"/>
          </p:nvPr>
        </p:nvSpPr>
        <p:spPr>
          <a:xfrm>
            <a:off x="683568" y="4077072"/>
            <a:ext cx="7776864" cy="1367730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endParaRPr lang="pt-BR" sz="2800" b="1" dirty="0" smtClean="0"/>
          </a:p>
          <a:p>
            <a:pPr marL="0" indent="0" algn="l">
              <a:buNone/>
            </a:pPr>
            <a:r>
              <a:rPr lang="pt-BR" sz="2800" b="1" dirty="0" smtClean="0"/>
              <a:t>Carla Moreira Siqueira</a:t>
            </a:r>
          </a:p>
          <a:p>
            <a:pPr algn="l"/>
            <a:endParaRPr lang="pt-BR" sz="2800" dirty="0"/>
          </a:p>
        </p:txBody>
      </p:sp>
      <p:sp>
        <p:nvSpPr>
          <p:cNvPr id="5" name="Título 1"/>
          <p:cNvSpPr>
            <a:spLocks noGrp="1"/>
          </p:cNvSpPr>
          <p:nvPr>
            <p:ph type="ctrTitle" idx="4294967295"/>
          </p:nvPr>
        </p:nvSpPr>
        <p:spPr>
          <a:xfrm>
            <a:off x="7020272" y="332656"/>
            <a:ext cx="1872208" cy="1152128"/>
          </a:xfrm>
        </p:spPr>
        <p:txBody>
          <a:bodyPr anchor="t" anchorCtr="0">
            <a:normAutofit/>
          </a:bodyPr>
          <a:lstStyle/>
          <a:p>
            <a:pPr algn="l"/>
            <a:endParaRPr lang="pt-BR" sz="1200" dirty="0"/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0272" y="351239"/>
            <a:ext cx="1872208" cy="11868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95718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/>
              <a:t>EMPRESAS VENCEDORAS LOCAL/REGIONAL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2436" y="1955803"/>
            <a:ext cx="8368035" cy="3777454"/>
          </a:xfrm>
        </p:spPr>
        <p:txBody>
          <a:bodyPr/>
          <a:lstStyle/>
          <a:p>
            <a:endParaRPr lang="pt-BR" dirty="0"/>
          </a:p>
        </p:txBody>
      </p:sp>
      <p:pic>
        <p:nvPicPr>
          <p:cNvPr id="5122" name="Gráfico 1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48" t="12480" r="629" b="2090"/>
          <a:stretch>
            <a:fillRect/>
          </a:stretch>
        </p:blipFill>
        <p:spPr bwMode="auto">
          <a:xfrm>
            <a:off x="452437" y="1772816"/>
            <a:ext cx="8080003" cy="37444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749529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/>
              <a:t>NÚMERO DE PREGÕES FRACASSADOS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700809"/>
            <a:ext cx="8229600" cy="3888431"/>
          </a:xfrm>
        </p:spPr>
        <p:txBody>
          <a:bodyPr/>
          <a:lstStyle/>
          <a:p>
            <a:endParaRPr lang="pt-BR" dirty="0"/>
          </a:p>
        </p:txBody>
      </p:sp>
      <p:pic>
        <p:nvPicPr>
          <p:cNvPr id="6146" name="Gráfico 1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1" t="10318" r="1321" b="2380"/>
          <a:stretch>
            <a:fillRect/>
          </a:stretch>
        </p:blipFill>
        <p:spPr bwMode="auto">
          <a:xfrm>
            <a:off x="457200" y="1700809"/>
            <a:ext cx="7931224" cy="34563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499454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/>
              <a:t>DIFICULDADES ENCONTRADAS PARA APLICAÇÃO DA LC 147/14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endParaRPr lang="pt-BR" dirty="0" smtClean="0"/>
          </a:p>
          <a:p>
            <a:pPr algn="just"/>
            <a:r>
              <a:rPr lang="pt-BR" dirty="0" smtClean="0"/>
              <a:t>EXCLUSÃO </a:t>
            </a:r>
            <a:r>
              <a:rPr lang="pt-BR" dirty="0"/>
              <a:t>DE FORNECEDORES TRADICIONAIS, COM EXCELENTES PREÇOS</a:t>
            </a:r>
          </a:p>
          <a:p>
            <a:pPr algn="just"/>
            <a:r>
              <a:rPr lang="pt-BR" dirty="0"/>
              <a:t>AUMENTO DE LICITAÇÕES DESERTAS E FRACASSADAS</a:t>
            </a:r>
          </a:p>
          <a:p>
            <a:pPr algn="just"/>
            <a:r>
              <a:rPr lang="pt-BR" dirty="0"/>
              <a:t>AUMENTO DE CUSTOS NAS CONTRATAÇÕES, PARA COTAS DE 25%</a:t>
            </a:r>
          </a:p>
          <a:p>
            <a:pPr algn="just"/>
            <a:r>
              <a:rPr lang="pt-BR" dirty="0"/>
              <a:t>PROCESSOS LICITATÓRIOS MAIS MOROSOS E CAROS</a:t>
            </a:r>
          </a:p>
          <a:p>
            <a:pPr algn="just"/>
            <a:r>
              <a:rPr lang="pt-BR" dirty="0"/>
              <a:t>AUMENTO DA RESPONSABILIDADE DOS AGENTES PÚBLICOS PARA JUSTIFICAR OS PROCESSOS</a:t>
            </a:r>
          </a:p>
          <a:p>
            <a:pPr algn="just"/>
            <a:r>
              <a:rPr lang="pt-BR" dirty="0"/>
              <a:t>CRIAÇÃO DE MPE`S PELAS GRANDES EMPRESAS</a:t>
            </a:r>
          </a:p>
          <a:p>
            <a:pPr algn="just"/>
            <a:r>
              <a:rPr lang="pt-BR" dirty="0"/>
              <a:t>FALTA DE PARTICIPAÇÃO DAS MPE´S DIMINUINDO A COMPETITIVIDADE</a:t>
            </a:r>
          </a:p>
          <a:p>
            <a:pPr algn="just"/>
            <a:r>
              <a:rPr lang="pt-BR" dirty="0"/>
              <a:t>PROCESSOS BUROCRÁTICOS, COM EXCESSO DE DOCUMENTOS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969081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CONCLUSÃO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417639"/>
            <a:ext cx="8229600" cy="4315618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pt-BR" dirty="0"/>
              <a:t>A LEGISLAÇÃO AINDA NÃO GARANTE OS BENEFÍCIOS ÀS MPE´S, POIS DEVE-SE OBSERVAR VÁRIOS ASPECTOS:</a:t>
            </a:r>
          </a:p>
          <a:p>
            <a:pPr algn="just"/>
            <a:r>
              <a:rPr lang="pt-BR" dirty="0"/>
              <a:t>CENÁRIO ECONÔMICO </a:t>
            </a:r>
          </a:p>
          <a:p>
            <a:pPr algn="just"/>
            <a:r>
              <a:rPr lang="pt-BR" dirty="0"/>
              <a:t>TREINAMENTO À EQUIPE DE LICITAÇÃO</a:t>
            </a:r>
          </a:p>
          <a:p>
            <a:pPr algn="just"/>
            <a:r>
              <a:rPr lang="pt-BR" dirty="0"/>
              <a:t>ESÍMULO E APOIO AO MICRO EMPRESÁRIO</a:t>
            </a:r>
          </a:p>
          <a:p>
            <a:pPr algn="just"/>
            <a:r>
              <a:rPr lang="pt-BR" dirty="0"/>
              <a:t>DISPONIBILIDADE DE FORNECEDORES</a:t>
            </a:r>
          </a:p>
          <a:p>
            <a:pPr algn="just"/>
            <a:r>
              <a:rPr lang="pt-BR" dirty="0" smtClean="0"/>
              <a:t>POÇOS </a:t>
            </a:r>
            <a:r>
              <a:rPr lang="pt-BR" dirty="0"/>
              <a:t>DE CALDAS  REALIZA DIVERSAS ATIVIDADES PROMOVENDO O COMÉRCIO LOCAL E A PARTICIPAÇÃO DAS </a:t>
            </a:r>
            <a:r>
              <a:rPr lang="pt-BR" dirty="0" err="1"/>
              <a:t>MPE´s</a:t>
            </a:r>
            <a:endParaRPr lang="pt-BR" dirty="0"/>
          </a:p>
          <a:p>
            <a:pPr algn="just"/>
            <a:r>
              <a:rPr lang="pt-BR" dirty="0"/>
              <a:t>LEGISLAÇÃO RECENTE, DEMANDA MAIS ESTUDOS</a:t>
            </a:r>
          </a:p>
          <a:p>
            <a:pPr algn="just"/>
            <a:r>
              <a:rPr lang="pt-BR" dirty="0"/>
              <a:t>TRABALHO INTEGRADO ENTRE OS ÓRGÃOS MUNICIPAIS E AS </a:t>
            </a:r>
            <a:r>
              <a:rPr lang="pt-BR" dirty="0" err="1"/>
              <a:t>MPE´s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896438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REFERÊNCIAS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417637"/>
            <a:ext cx="8229600" cy="4243611"/>
          </a:xfrm>
        </p:spPr>
        <p:txBody>
          <a:bodyPr>
            <a:normAutofit fontScale="47500" lnSpcReduction="20000"/>
          </a:bodyPr>
          <a:lstStyle/>
          <a:p>
            <a:pPr marL="0" indent="0" algn="just">
              <a:buNone/>
            </a:pPr>
            <a:r>
              <a:rPr lang="pt-BR" dirty="0"/>
              <a:t>BRASIL. </a:t>
            </a:r>
            <a:r>
              <a:rPr lang="pt-BR" b="1" dirty="0"/>
              <a:t>Constituição 1988. </a:t>
            </a:r>
            <a:r>
              <a:rPr lang="pt-BR" dirty="0"/>
              <a:t>Constituição da República Federativa do Brasil de 1988. Brasília: Senado Federal, Centro Gráfico, 1988.</a:t>
            </a:r>
          </a:p>
          <a:p>
            <a:pPr marL="0" indent="0" algn="just">
              <a:buNone/>
            </a:pPr>
            <a:r>
              <a:rPr lang="pt-BR" dirty="0"/>
              <a:t>______. </a:t>
            </a:r>
            <a:r>
              <a:rPr lang="pt-BR" b="1" dirty="0"/>
              <a:t>Lei n.º 8.666</a:t>
            </a:r>
            <a:r>
              <a:rPr lang="pt-BR" dirty="0"/>
              <a:t>, de 21 de junho de 1993. Institui Normas para Licitações e Contratos da Administração Pública. Diário Oficial [da] República Federativa do Brasil. Brasília, DF, 1993.</a:t>
            </a:r>
          </a:p>
          <a:p>
            <a:pPr marL="0" indent="0" algn="just">
              <a:buNone/>
            </a:pPr>
            <a:r>
              <a:rPr lang="pt-BR" b="1" dirty="0"/>
              <a:t>Lei n.º 10.520</a:t>
            </a:r>
            <a:r>
              <a:rPr lang="pt-BR" dirty="0"/>
              <a:t>, de 17 de julho de 2002. Institui, no âmbito da União, Estados, Distrito Federal e Municípios, nos termos do art. 37, inciso XXI, da Constituição Federal, modalidade de licitação denominada pregão, para aquisição de bens e serviços comuns. Diário Oficial [da] República Federativa do Brasil. Brasília, DF, 2002.</a:t>
            </a:r>
          </a:p>
          <a:p>
            <a:pPr marL="0" indent="0" algn="just">
              <a:buNone/>
            </a:pPr>
            <a:r>
              <a:rPr lang="pt-BR" dirty="0"/>
              <a:t>______. </a:t>
            </a:r>
            <a:r>
              <a:rPr lang="pt-BR" b="1" dirty="0"/>
              <a:t>Lei Complementar n.º 123</a:t>
            </a:r>
            <a:r>
              <a:rPr lang="pt-BR" dirty="0"/>
              <a:t>, de 14 de dezembro de 2006. Institui o Estatuto Nacional da Microempresa e da Empresa de Pequeno Porte. Diário Oficial [da] República Federativa do Brasil. Brasília, DF, 2006. </a:t>
            </a:r>
          </a:p>
          <a:p>
            <a:pPr marL="0" indent="0" algn="just">
              <a:buNone/>
            </a:pPr>
            <a:r>
              <a:rPr lang="pt-BR" dirty="0"/>
              <a:t>______. </a:t>
            </a:r>
            <a:r>
              <a:rPr lang="pt-BR" b="1" dirty="0"/>
              <a:t>Lei Complementar n.º 147</a:t>
            </a:r>
            <a:r>
              <a:rPr lang="pt-BR" dirty="0"/>
              <a:t>, de 07 de agosto de 2014. Altera a Lei Complementar nº 123, de 14 de dezembro de 2006, e as Leis nos 5.889, de 8 de junho de 1973, 11.101, de 9 de fevereiro de 2005, 9.099, de 26 de setembro de 1995, 11.598, de 3 de dezembro de 2007, 8.934, de 18 de novembro de 1994, 10.406, de 10 de janeiro de 2002, e 8.666, de 21 de junho de 1993; e dá outras providências. Diário Oficial [da] República Federativa do Brasil</a:t>
            </a:r>
            <a:r>
              <a:rPr lang="pt-BR" b="1" dirty="0"/>
              <a:t>.</a:t>
            </a:r>
            <a:r>
              <a:rPr lang="pt-BR" dirty="0"/>
              <a:t> Brasília, DF, 2014. </a:t>
            </a:r>
          </a:p>
          <a:p>
            <a:pPr marL="0" indent="0" algn="just">
              <a:buNone/>
            </a:pPr>
            <a:r>
              <a:rPr lang="pt-BR" dirty="0"/>
              <a:t>INFORMATIVO DO INSTITUTO NEGÓCIOS PÚBLICOS. </a:t>
            </a:r>
            <a:r>
              <a:rPr lang="pt-BR" b="1" dirty="0"/>
              <a:t>Compras Públicas</a:t>
            </a:r>
            <a:r>
              <a:rPr lang="pt-BR" dirty="0"/>
              <a:t>, Curitiba, 2016. Disponível em: http://www.jacoby.pro.br/novo/Infograficos2014.pdf. Acesso em: 02 de fev. 2018</a:t>
            </a:r>
          </a:p>
          <a:p>
            <a:pPr marL="0" indent="0" algn="just">
              <a:buNone/>
            </a:pPr>
            <a:r>
              <a:rPr lang="pt-BR" dirty="0"/>
              <a:t>SEBRAE, 2015. Disponível em: </a:t>
            </a:r>
            <a:r>
              <a:rPr lang="pt-BR" dirty="0" err="1"/>
              <a:t>htpp</a:t>
            </a:r>
            <a:r>
              <a:rPr lang="pt-BR" dirty="0"/>
              <a:t>://www.sebrae.com.br/sites/</a:t>
            </a:r>
            <a:r>
              <a:rPr lang="pt-BR" dirty="0" err="1"/>
              <a:t>PortalSebrae</a:t>
            </a:r>
            <a:r>
              <a:rPr lang="pt-BR" dirty="0"/>
              <a:t>/</a:t>
            </a:r>
            <a:r>
              <a:rPr lang="pt-BR" dirty="0" err="1"/>
              <a:t>tipoconteudo</a:t>
            </a:r>
            <a:r>
              <a:rPr lang="pt-BR" dirty="0"/>
              <a:t>. Acesso em: 20 de set. de 2016.</a:t>
            </a:r>
          </a:p>
        </p:txBody>
      </p:sp>
    </p:spTree>
    <p:extLst>
      <p:ext uri="{BB962C8B-B14F-4D97-AF65-F5344CB8AC3E}">
        <p14:creationId xmlns:p14="http://schemas.microsoft.com/office/powerpoint/2010/main" val="37948013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AGRADECIMENTOS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36652" y="1628800"/>
            <a:ext cx="8229600" cy="4525963"/>
          </a:xfrm>
        </p:spPr>
        <p:txBody>
          <a:bodyPr/>
          <a:lstStyle/>
          <a:p>
            <a:r>
              <a:rPr lang="pt-BR" dirty="0" smtClean="0"/>
              <a:t>DEPARTAMENTO MUNICIPAL DE ÁGUA E ESGOTO DE POÇOS DE CALDAS</a:t>
            </a:r>
          </a:p>
          <a:p>
            <a:r>
              <a:rPr lang="pt-BR" dirty="0" smtClean="0"/>
              <a:t>DIRETORIA GERAL</a:t>
            </a:r>
          </a:p>
          <a:p>
            <a:r>
              <a:rPr lang="pt-BR" dirty="0" smtClean="0"/>
              <a:t>EQUIPE DE LICITAÇÕES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391106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CONTATO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CARLA MOREIRA SIQUEIRA</a:t>
            </a:r>
          </a:p>
          <a:p>
            <a:pPr marL="0" indent="0">
              <a:buNone/>
            </a:pPr>
            <a:r>
              <a:rPr lang="pt-BR" dirty="0" smtClean="0">
                <a:hlinkClick r:id="rId2"/>
              </a:rPr>
              <a:t>carlam@dmaepc.mg.gov.br</a:t>
            </a:r>
            <a:endParaRPr lang="pt-BR" dirty="0" smtClean="0"/>
          </a:p>
          <a:p>
            <a:pPr marL="0" indent="0">
              <a:buNone/>
            </a:pPr>
            <a:r>
              <a:rPr lang="pt-BR" dirty="0" smtClean="0"/>
              <a:t>35 3697-0600 ramal 7017</a:t>
            </a:r>
          </a:p>
          <a:p>
            <a:pPr marL="0" indent="0">
              <a:buNone/>
            </a:pPr>
            <a:r>
              <a:rPr lang="pt-BR" dirty="0" smtClean="0"/>
              <a:t>35 98877-7353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520730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1"/>
          <p:cNvSpPr>
            <a:spLocks noGrp="1"/>
          </p:cNvSpPr>
          <p:nvPr>
            <p:ph type="ctrTitle" idx="4294967295"/>
          </p:nvPr>
        </p:nvSpPr>
        <p:spPr>
          <a:xfrm>
            <a:off x="395536" y="404664"/>
            <a:ext cx="8424936" cy="5400600"/>
          </a:xfrm>
        </p:spPr>
        <p:txBody>
          <a:bodyPr anchor="t" anchorCtr="0">
            <a:normAutofit fontScale="90000"/>
          </a:bodyPr>
          <a:lstStyle/>
          <a:p>
            <a:pPr algn="l"/>
            <a:r>
              <a:rPr lang="pt-BR" sz="3200" b="1" dirty="0" smtClean="0"/>
              <a:t>                                 INTRODUÇÃO</a:t>
            </a:r>
            <a:br>
              <a:rPr lang="pt-BR" sz="3200" b="1" dirty="0" smtClean="0"/>
            </a:br>
            <a:r>
              <a:rPr lang="pt-BR" sz="3200" b="1" dirty="0" smtClean="0"/>
              <a:t/>
            </a:r>
            <a:br>
              <a:rPr lang="pt-BR" sz="3200" b="1" dirty="0" smtClean="0"/>
            </a:br>
            <a:r>
              <a:rPr lang="pt-BR" sz="3200" b="1" dirty="0" smtClean="0"/>
              <a:t>- </a:t>
            </a:r>
            <a:r>
              <a:rPr lang="pt-BR" sz="2700" dirty="0" smtClean="0"/>
              <a:t>IMPORTÂNCIA </a:t>
            </a:r>
            <a:r>
              <a:rPr lang="pt-BR" sz="2700" dirty="0"/>
              <a:t>DAS MPE´S PARA A ECONOMIA NACIONAL</a:t>
            </a:r>
            <a:br>
              <a:rPr lang="pt-BR" sz="2700" dirty="0"/>
            </a:br>
            <a:r>
              <a:rPr lang="pt-BR" sz="2700" dirty="0" smtClean="0"/>
              <a:t>- COMPRAS </a:t>
            </a:r>
            <a:r>
              <a:rPr lang="pt-BR" sz="2700" dirty="0"/>
              <a:t>PÚBLICAS E A IMPORTÂNCIA PARA FOMENTAR A ECONOMIA</a:t>
            </a:r>
            <a:br>
              <a:rPr lang="pt-BR" sz="2700" dirty="0"/>
            </a:br>
            <a:r>
              <a:rPr lang="pt-BR" sz="2700" dirty="0" smtClean="0"/>
              <a:t>- REGULAMENTAÇÃO </a:t>
            </a:r>
            <a:r>
              <a:rPr lang="pt-BR" sz="2700" dirty="0"/>
              <a:t>DO ESTATUTO NACIONAL DAS </a:t>
            </a:r>
            <a:r>
              <a:rPr lang="pt-BR" sz="2700" dirty="0" smtClean="0"/>
              <a:t>MPE´S E</a:t>
            </a:r>
            <a:r>
              <a:rPr lang="pt-BR" sz="2700" dirty="0"/>
              <a:t/>
            </a:r>
            <a:br>
              <a:rPr lang="pt-BR" sz="2700" dirty="0"/>
            </a:br>
            <a:r>
              <a:rPr lang="pt-BR" sz="2700" dirty="0"/>
              <a:t>PROMULGAÇÃO DA LEI COMPLEMENTAR 147/2014</a:t>
            </a:r>
            <a:br>
              <a:rPr lang="pt-BR" sz="2700" dirty="0"/>
            </a:br>
            <a:r>
              <a:rPr lang="pt-BR" sz="2700" dirty="0" smtClean="0"/>
              <a:t>- ESTARÁ </a:t>
            </a:r>
            <a:r>
              <a:rPr lang="pt-BR" sz="2700" dirty="0"/>
              <a:t>A ADMINISTRAÇÃO PÚBLICA BENEFICIANDO AS </a:t>
            </a:r>
            <a:r>
              <a:rPr lang="pt-BR" sz="2700" dirty="0" err="1"/>
              <a:t>MPE´s</a:t>
            </a:r>
            <a:r>
              <a:rPr lang="pt-BR" sz="2700" dirty="0"/>
              <a:t> ATRAVÉS DAS LICITAÇÕES?</a:t>
            </a:r>
            <a:br>
              <a:rPr lang="pt-BR" sz="2700" dirty="0"/>
            </a:br>
            <a:r>
              <a:rPr lang="pt-BR" sz="2700" dirty="0" smtClean="0"/>
              <a:t>- AS </a:t>
            </a:r>
            <a:r>
              <a:rPr lang="pt-BR" sz="2700" dirty="0"/>
              <a:t>MUDANÇAS NECESSÁRIAS ESTÃO SENDO IMPLANTADAS, GARANTINDO O CUMPRIMENTO DA LEI?</a:t>
            </a:r>
            <a:br>
              <a:rPr lang="pt-BR" sz="2700" dirty="0"/>
            </a:br>
            <a:r>
              <a:rPr lang="pt-BR" sz="2700" dirty="0" smtClean="0"/>
              <a:t>- QUAIS </a:t>
            </a:r>
            <a:r>
              <a:rPr lang="pt-BR" sz="2700" dirty="0"/>
              <a:t>AS DIFICULDADES ENFRENTADAS PELOS GESTORES PÚBLICOS? ESTÃO APTOS AO USO DA LC 147/14?</a:t>
            </a:r>
            <a:br>
              <a:rPr lang="pt-BR" sz="2700" dirty="0"/>
            </a:br>
            <a:endParaRPr lang="pt-BR" sz="2700" dirty="0"/>
          </a:p>
        </p:txBody>
      </p:sp>
    </p:spTree>
    <p:extLst>
      <p:ext uri="{BB962C8B-B14F-4D97-AF65-F5344CB8AC3E}">
        <p14:creationId xmlns:p14="http://schemas.microsoft.com/office/powerpoint/2010/main" val="28445716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290266"/>
          </a:xfrm>
        </p:spPr>
        <p:txBody>
          <a:bodyPr>
            <a:normAutofit/>
          </a:bodyPr>
          <a:lstStyle/>
          <a:p>
            <a:r>
              <a:rPr lang="pt-BR" sz="3000" b="1" dirty="0"/>
              <a:t>OBJETIVO GERAL</a:t>
            </a:r>
            <a:br>
              <a:rPr lang="pt-BR" sz="3000" b="1" dirty="0"/>
            </a:br>
            <a:r>
              <a:rPr lang="pt-BR" sz="2400" b="1" dirty="0"/>
              <a:t/>
            </a:r>
            <a:br>
              <a:rPr lang="pt-BR" sz="2400" b="1" dirty="0"/>
            </a:br>
            <a:r>
              <a:rPr lang="pt-BR" sz="2400" dirty="0"/>
              <a:t>ANÁLISE DOS PROCESSOS LICITATÓRIOS DO DMAE, DEMONSTRANDO MELHORIAS, </a:t>
            </a:r>
            <a:r>
              <a:rPr lang="pt-BR" sz="2400" dirty="0" smtClean="0"/>
              <a:t>MUDANÇAS, GANHOS OU PERDAS À PARTIR DA LC 147/14 </a:t>
            </a:r>
            <a:endParaRPr lang="pt-BR" sz="24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2564905"/>
            <a:ext cx="8435280" cy="3312368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pt-BR" b="1" dirty="0"/>
              <a:t>OBJEIVOS ESPECÍFICOS</a:t>
            </a:r>
          </a:p>
          <a:p>
            <a:pPr marL="0" indent="0" algn="ctr">
              <a:buNone/>
            </a:pPr>
            <a:endParaRPr lang="pt-BR" sz="2400" b="1" dirty="0"/>
          </a:p>
          <a:p>
            <a:pPr algn="just"/>
            <a:r>
              <a:rPr lang="pt-BR" sz="2600" dirty="0"/>
              <a:t>IDENTIFICAR AS MUDANÇAS REALIZADAS NOS PROCESSOS LICITATÓRIOS À PARTIR DA LC 147/14;</a:t>
            </a:r>
          </a:p>
          <a:p>
            <a:pPr algn="just"/>
            <a:r>
              <a:rPr lang="pt-BR" sz="2600" dirty="0"/>
              <a:t>VERIFICAR SE HOUVE AUMENTO DA CONTRATAÇÃO E PARTICIPAÇÃO DE </a:t>
            </a:r>
            <a:r>
              <a:rPr lang="pt-BR" sz="2600" dirty="0" err="1"/>
              <a:t>MPE´s</a:t>
            </a:r>
            <a:r>
              <a:rPr lang="pt-BR" sz="2600" dirty="0"/>
              <a:t> NAS LICITAÇÕES DO DMAE;</a:t>
            </a:r>
          </a:p>
          <a:p>
            <a:pPr algn="just"/>
            <a:r>
              <a:rPr lang="pt-BR" sz="2600" dirty="0"/>
              <a:t>APONTAR DIFICULDADE PRÁTICAS PARA A APLICAÇÃO DA LC 147/2014.</a:t>
            </a:r>
          </a:p>
          <a:p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39063664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MATERIAL E MÉTODO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pt-BR" sz="3400" dirty="0"/>
              <a:t>PESQUISA DESCRITIVA COM MÉTODOS QUALITATIVOS E QUANTITATIVOS</a:t>
            </a:r>
          </a:p>
          <a:p>
            <a:pPr marL="0" indent="0" algn="just">
              <a:buNone/>
            </a:pPr>
            <a:endParaRPr lang="pt-BR" sz="3400" dirty="0"/>
          </a:p>
          <a:p>
            <a:pPr algn="just"/>
            <a:r>
              <a:rPr lang="pt-BR" sz="3400" dirty="0"/>
              <a:t>OBJETO DE ESTUDO – ANÁLISE DE PREGÕES DE 2015 A 2017</a:t>
            </a:r>
          </a:p>
          <a:p>
            <a:pPr marL="0" indent="0" algn="just">
              <a:buNone/>
            </a:pPr>
            <a:endParaRPr lang="pt-BR" sz="3400" dirty="0"/>
          </a:p>
          <a:p>
            <a:pPr algn="just"/>
            <a:r>
              <a:rPr lang="pt-BR" sz="3400" dirty="0"/>
              <a:t>ANÁLISE QUANTITATIVA – NÚMERO DE </a:t>
            </a:r>
            <a:r>
              <a:rPr lang="pt-BR" sz="3400" dirty="0" err="1"/>
              <a:t>MPE´s</a:t>
            </a:r>
            <a:r>
              <a:rPr lang="pt-BR" sz="3400" dirty="0"/>
              <a:t> PARTICIPANTES E VENCEDORAS, VALOR TOTAL CONTRATADO, USO DE BENEFÍCIOS, </a:t>
            </a:r>
            <a:r>
              <a:rPr lang="pt-BR" sz="3400" dirty="0" err="1"/>
              <a:t>MPE´s</a:t>
            </a:r>
            <a:r>
              <a:rPr lang="pt-BR" sz="3400" dirty="0"/>
              <a:t> VENCEDORAS, LICITAÇÕES FRACASSADAS, DIFICULDADES PARA APLICAÇÃO DA LC 147/14</a:t>
            </a:r>
          </a:p>
          <a:p>
            <a:pPr marL="0" indent="0" algn="just">
              <a:buNone/>
            </a:pPr>
            <a:endParaRPr lang="pt-BR" sz="3400" dirty="0"/>
          </a:p>
          <a:p>
            <a:pPr algn="just"/>
            <a:r>
              <a:rPr lang="pt-BR" sz="3400" dirty="0"/>
              <a:t>ENTREVISTAS COM PREGOEIROS, ANALISTA DE SUPRIMENTOS E REPRESENTANTES DAS </a:t>
            </a:r>
            <a:r>
              <a:rPr lang="pt-BR" sz="3400" dirty="0" err="1"/>
              <a:t>MPE´s</a:t>
            </a:r>
            <a:endParaRPr lang="pt-BR" sz="3400" dirty="0"/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879645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RESULTADOS E DISCUSSÃO</a:t>
            </a:r>
            <a:endParaRPr lang="pt-BR" dirty="0"/>
          </a:p>
        </p:txBody>
      </p:sp>
      <p:pic>
        <p:nvPicPr>
          <p:cNvPr id="4" name="Gráfico 1"/>
          <p:cNvPicPr>
            <a:picLocks noGrp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48" t="1743" r="1048" b="1045"/>
          <a:stretch>
            <a:fillRect/>
          </a:stretch>
        </p:blipFill>
        <p:spPr bwMode="auto">
          <a:xfrm>
            <a:off x="971600" y="1772816"/>
            <a:ext cx="7128792" cy="34179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944598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700" b="1" dirty="0"/>
              <a:t>QUANTIDADE  DE </a:t>
            </a:r>
            <a:r>
              <a:rPr lang="pt-BR" sz="2700" b="1" dirty="0" smtClean="0"/>
              <a:t>MPE´S </a:t>
            </a:r>
            <a:r>
              <a:rPr lang="pt-BR" sz="2700" b="1" dirty="0"/>
              <a:t>QUE PARTICIPARAM DOS PREGÕES E FORAM CONTRATADAS</a:t>
            </a:r>
            <a:endParaRPr lang="pt-BR" sz="2700" dirty="0"/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>
          <a:xfrm>
            <a:off x="457200" y="1600202"/>
            <a:ext cx="8686800" cy="3989038"/>
          </a:xfrm>
        </p:spPr>
        <p:txBody>
          <a:bodyPr/>
          <a:lstStyle/>
          <a:p>
            <a:endParaRPr lang="pt-BR" dirty="0"/>
          </a:p>
        </p:txBody>
      </p:sp>
      <p:pic>
        <p:nvPicPr>
          <p:cNvPr id="1027" name="Gráfico 1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66" t="12000" r="1352" b="2182"/>
          <a:stretch>
            <a:fillRect/>
          </a:stretch>
        </p:blipFill>
        <p:spPr bwMode="auto">
          <a:xfrm>
            <a:off x="534380" y="1620236"/>
            <a:ext cx="8075240" cy="37010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403829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69725" y="404664"/>
            <a:ext cx="8229600" cy="854968"/>
          </a:xfrm>
        </p:spPr>
        <p:txBody>
          <a:bodyPr>
            <a:normAutofit/>
          </a:bodyPr>
          <a:lstStyle/>
          <a:p>
            <a:r>
              <a:rPr lang="pt-BR" sz="4000" b="1" dirty="0"/>
              <a:t>VALOR TOTAL CONTRATADO</a:t>
            </a:r>
            <a:endParaRPr lang="pt-BR" sz="40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11561" y="1628800"/>
            <a:ext cx="7776864" cy="3816424"/>
          </a:xfrm>
        </p:spPr>
        <p:txBody>
          <a:bodyPr/>
          <a:lstStyle/>
          <a:p>
            <a:pPr marL="0" indent="0">
              <a:buNone/>
            </a:pPr>
            <a:endParaRPr lang="pt-BR" dirty="0"/>
          </a:p>
        </p:txBody>
      </p:sp>
      <p:pic>
        <p:nvPicPr>
          <p:cNvPr id="2050" name="Gráfico 1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47" t="12617" r="967" b="2803"/>
          <a:stretch>
            <a:fillRect/>
          </a:stretch>
        </p:blipFill>
        <p:spPr bwMode="auto">
          <a:xfrm>
            <a:off x="611561" y="1628800"/>
            <a:ext cx="7987764" cy="37721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852190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800" b="1" dirty="0"/>
              <a:t>UTILIZAÇÃO DOS BENEFÍCIOS CONCEDIDOS PELA LC 147/14</a:t>
            </a:r>
            <a:endParaRPr lang="pt-BR" sz="2800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844062" y="1700809"/>
            <a:ext cx="7544362" cy="3888432"/>
          </a:xfrm>
        </p:spPr>
        <p:txBody>
          <a:bodyPr/>
          <a:lstStyle/>
          <a:p>
            <a:endParaRPr lang="pt-BR" dirty="0"/>
          </a:p>
        </p:txBody>
      </p:sp>
      <p:pic>
        <p:nvPicPr>
          <p:cNvPr id="3074" name="Gráfico 1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38" t="10550" r="1038" b="2293"/>
          <a:stretch>
            <a:fillRect/>
          </a:stretch>
        </p:blipFill>
        <p:spPr bwMode="auto">
          <a:xfrm>
            <a:off x="844062" y="1700809"/>
            <a:ext cx="7976410" cy="3888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73395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MPE´S BENEFICIADAS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700809"/>
            <a:ext cx="8435280" cy="3960439"/>
          </a:xfrm>
        </p:spPr>
        <p:txBody>
          <a:bodyPr/>
          <a:lstStyle/>
          <a:p>
            <a:endParaRPr lang="pt-BR" dirty="0"/>
          </a:p>
        </p:txBody>
      </p:sp>
      <p:pic>
        <p:nvPicPr>
          <p:cNvPr id="4098" name="Gráfico 1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9" t="10880" r="1257" b="2090"/>
          <a:stretch>
            <a:fillRect/>
          </a:stretch>
        </p:blipFill>
        <p:spPr bwMode="auto">
          <a:xfrm>
            <a:off x="451193" y="1700809"/>
            <a:ext cx="7937230" cy="37444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3806248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</TotalTime>
  <Words>641</Words>
  <Application>Microsoft Office PowerPoint</Application>
  <PresentationFormat>Apresentação na tela (4:3)</PresentationFormat>
  <Paragraphs>63</Paragraphs>
  <Slides>16</Slides>
  <Notes>2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16</vt:i4>
      </vt:variant>
    </vt:vector>
  </HeadingPairs>
  <TitlesOfParts>
    <vt:vector size="19" baseType="lpstr">
      <vt:lpstr>Arial</vt:lpstr>
      <vt:lpstr>Calibri</vt:lpstr>
      <vt:lpstr>Tema do Office</vt:lpstr>
      <vt:lpstr>  ESTUDO DE CASO DO DEPARTAMENTO MUNICIPAL DE ÁGUA E ESGOTO DE POÇOS DE CALDAS (DMAE): UMA ANÁLISE A PARTIR DA IMPLANTAÇÃO DAS LEIS COMPLEMENTARES 123/2006 E 147/2014 </vt:lpstr>
      <vt:lpstr>                                 INTRODUÇÃO  - IMPORTÂNCIA DAS MPE´S PARA A ECONOMIA NACIONAL - COMPRAS PÚBLICAS E A IMPORTÂNCIA PARA FOMENTAR A ECONOMIA - REGULAMENTAÇÃO DO ESTATUTO NACIONAL DAS MPE´S E PROMULGAÇÃO DA LEI COMPLEMENTAR 147/2014 - ESTARÁ A ADMINISTRAÇÃO PÚBLICA BENEFICIANDO AS MPE´s ATRAVÉS DAS LICITAÇÕES? - AS MUDANÇAS NECESSÁRIAS ESTÃO SENDO IMPLANTADAS, GARANTINDO O CUMPRIMENTO DA LEI? - QUAIS AS DIFICULDADES ENFRENTADAS PELOS GESTORES PÚBLICOS? ESTÃO APTOS AO USO DA LC 147/14? </vt:lpstr>
      <vt:lpstr>OBJETIVO GERAL  ANÁLISE DOS PROCESSOS LICITATÓRIOS DO DMAE, DEMONSTRANDO MELHORIAS, MUDANÇAS, GANHOS OU PERDAS À PARTIR DA LC 147/14 </vt:lpstr>
      <vt:lpstr>MATERIAL E MÉTODO</vt:lpstr>
      <vt:lpstr>RESULTADOS E DISCUSSÃO</vt:lpstr>
      <vt:lpstr>QUANTIDADE  DE MPE´S QUE PARTICIPARAM DOS PREGÕES E FORAM CONTRATADAS</vt:lpstr>
      <vt:lpstr>VALOR TOTAL CONTRATADO</vt:lpstr>
      <vt:lpstr>UTILIZAÇÃO DOS BENEFÍCIOS CONCEDIDOS PELA LC 147/14</vt:lpstr>
      <vt:lpstr>MPE´S BENEFICIADAS</vt:lpstr>
      <vt:lpstr>EMPRESAS VENCEDORAS LOCAL/REGIONAL</vt:lpstr>
      <vt:lpstr>NÚMERO DE PREGÕES FRACASSADOS</vt:lpstr>
      <vt:lpstr>DIFICULDADES ENCONTRADAS PARA APLICAÇÃO DA LC 147/14</vt:lpstr>
      <vt:lpstr>CONCLUSÃO</vt:lpstr>
      <vt:lpstr>REFERÊNCIAS</vt:lpstr>
      <vt:lpstr>AGRADECIMENTOS</vt:lpstr>
      <vt:lpstr>CONTATO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Gabriel Silva</dc:creator>
  <cp:lastModifiedBy>Locamicro</cp:lastModifiedBy>
  <cp:revision>23</cp:revision>
  <dcterms:created xsi:type="dcterms:W3CDTF">2018-05-02T19:43:05Z</dcterms:created>
  <dcterms:modified xsi:type="dcterms:W3CDTF">2019-05-08T14:17:13Z</dcterms:modified>
</cp:coreProperties>
</file>