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80" r:id="rId21"/>
    <p:sldId id="281" r:id="rId22"/>
    <p:sldId id="282" r:id="rId23"/>
    <p:sldId id="283" r:id="rId24"/>
  </p:sldIdLst>
  <p:sldSz cx="9144000" cy="6858000" type="screen4x3"/>
  <p:notesSz cx="6858000" cy="9144000"/>
  <p:custShowLst>
    <p:custShow name="APRESENTAÇÃO ASSEMAE" id="0">
      <p:sldLst>
        <p:sld r:id="rId2"/>
        <p:sld r:id="rId4"/>
        <p:sld r:id="rId5"/>
        <p:sld r:id="rId6"/>
        <p:sld r:id="rId12"/>
        <p:sld r:id="rId13"/>
        <p:sld r:id="rId19"/>
        <p:sld r:id="rId20"/>
        <p:sld r:id="rId21"/>
        <p:sld r:id="rId22"/>
        <p:sld r:id="rId23"/>
        <p:sld r:id="rId24"/>
      </p:sldLst>
    </p:custShow>
  </p:custShowLst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ilton" initials="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23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ilton\Documents\DMAE\ASSEMAE\ASSEMAE%202015\Tabelas%20e%20gr&#225;ficos\MANUTEN&#199;&#195;O%20DE%20REDE%20DE%20ESGOTOS%20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300971076040346E-2"/>
          <c:y val="1.4948570529200459E-2"/>
          <c:w val="0.64190963407823165"/>
          <c:h val="0.915834583194459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Plan1!$A$3</c:f>
              <c:strCache>
                <c:ptCount val="1"/>
                <c:pt idx="0">
                  <c:v>HIDROJATEAMENTO (m)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Plan1!$B$2:$G$2</c:f>
              <c:numCache>
                <c:formatCode>General</c:formatCode>
                <c:ptCount val="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Plan1!$B$3:$G$3</c:f>
              <c:numCache>
                <c:formatCode>#,##0_ ;\-#,##0\ </c:formatCode>
                <c:ptCount val="6"/>
                <c:pt idx="0">
                  <c:v>52215</c:v>
                </c:pt>
                <c:pt idx="1">
                  <c:v>55810</c:v>
                </c:pt>
                <c:pt idx="2">
                  <c:v>71879</c:v>
                </c:pt>
                <c:pt idx="3">
                  <c:v>47184</c:v>
                </c:pt>
                <c:pt idx="4">
                  <c:v>42117</c:v>
                </c:pt>
                <c:pt idx="5">
                  <c:v>39676</c:v>
                </c:pt>
              </c:numCache>
            </c:numRef>
          </c:val>
        </c:ser>
        <c:ser>
          <c:idx val="1"/>
          <c:order val="1"/>
          <c:tx>
            <c:strRef>
              <c:f>Plan1!$A$4</c:f>
              <c:strCache>
                <c:ptCount val="1"/>
                <c:pt idx="0">
                  <c:v>DESENTUPIMENTOS DE REDES (Unid.)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Plan1!$B$2:$G$2</c:f>
              <c:numCache>
                <c:formatCode>General</c:formatCode>
                <c:ptCount val="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Plan1!$B$4:$G$4</c:f>
              <c:numCache>
                <c:formatCode>#,##0_ ;\-#,##0\ </c:formatCode>
                <c:ptCount val="6"/>
                <c:pt idx="0">
                  <c:v>1987</c:v>
                </c:pt>
                <c:pt idx="1">
                  <c:v>1668</c:v>
                </c:pt>
                <c:pt idx="2">
                  <c:v>896</c:v>
                </c:pt>
                <c:pt idx="3">
                  <c:v>1288</c:v>
                </c:pt>
                <c:pt idx="4">
                  <c:v>1681</c:v>
                </c:pt>
                <c:pt idx="5">
                  <c:v>1692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647424"/>
        <c:axId val="68002368"/>
      </c:barChart>
      <c:catAx>
        <c:axId val="1086474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Período : Ano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68002368"/>
        <c:crosses val="autoZero"/>
        <c:auto val="1"/>
        <c:lblAlgn val="ctr"/>
        <c:lblOffset val="100"/>
        <c:noMultiLvlLbl val="0"/>
      </c:catAx>
      <c:valAx>
        <c:axId val="68002368"/>
        <c:scaling>
          <c:orientation val="minMax"/>
        </c:scaling>
        <c:delete val="0"/>
        <c:axPos val="l"/>
        <c:majorGridlines/>
        <c:numFmt formatCode="#,##0_ ;\-#,##0\ " sourceLinked="1"/>
        <c:majorTickMark val="none"/>
        <c:minorTickMark val="none"/>
        <c:tickLblPos val="nextTo"/>
        <c:crossAx val="1086474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840235248371731"/>
          <c:y val="0.45815414799590171"/>
          <c:w val="0.26307912899776414"/>
          <c:h val="8.8590851016553715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42A7B7-F3E4-46CF-B5B3-F7EC0DFB4BA1}" type="datetimeFigureOut">
              <a:rPr lang="pt-BR" smtClean="0"/>
              <a:t>26/05/2015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FA5A7-F9F9-45BB-97EE-7A8F6961E1D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7945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FA5A7-F9F9-45BB-97EE-7A8F6961E1D9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3726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FA5A7-F9F9-45BB-97EE-7A8F6961E1D9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80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FA5A7-F9F9-45BB-97EE-7A8F6961E1D9}" type="slidenum">
              <a:rPr lang="pt-BR" smtClean="0"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06417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FA5A7-F9F9-45BB-97EE-7A8F6961E1D9}" type="slidenum">
              <a:rPr lang="pt-BR" smtClean="0"/>
              <a:t>23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973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7974C-369C-401B-BF6E-C86A0683DA72}" type="datetimeFigureOut">
              <a:rPr lang="pt-BR" smtClean="0"/>
              <a:t>26/05/2015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B86C-C6D1-4AF3-B2E9-1F65621FD07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3161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7974C-369C-401B-BF6E-C86A0683DA72}" type="datetimeFigureOut">
              <a:rPr lang="pt-BR" smtClean="0"/>
              <a:t>26/05/2015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B86C-C6D1-4AF3-B2E9-1F65621FD07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5039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7974C-369C-401B-BF6E-C86A0683DA72}" type="datetimeFigureOut">
              <a:rPr lang="pt-BR" smtClean="0"/>
              <a:t>26/05/2015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B86C-C6D1-4AF3-B2E9-1F65621FD07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33355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7974C-369C-401B-BF6E-C86A0683DA72}" type="datetimeFigureOut">
              <a:rPr lang="pt-BR" smtClean="0"/>
              <a:t>26/05/2015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B86C-C6D1-4AF3-B2E9-1F65621FD07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6723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7974C-369C-401B-BF6E-C86A0683DA72}" type="datetimeFigureOut">
              <a:rPr lang="pt-BR" smtClean="0"/>
              <a:t>26/05/2015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B86C-C6D1-4AF3-B2E9-1F65621FD07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655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7974C-369C-401B-BF6E-C86A0683DA72}" type="datetimeFigureOut">
              <a:rPr lang="pt-BR" smtClean="0"/>
              <a:t>26/05/2015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B86C-C6D1-4AF3-B2E9-1F65621FD07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6540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7974C-369C-401B-BF6E-C86A0683DA72}" type="datetimeFigureOut">
              <a:rPr lang="pt-BR" smtClean="0"/>
              <a:t>26/05/2015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B86C-C6D1-4AF3-B2E9-1F65621FD07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7651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7974C-369C-401B-BF6E-C86A0683DA72}" type="datetimeFigureOut">
              <a:rPr lang="pt-BR" smtClean="0"/>
              <a:t>26/05/2015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B86C-C6D1-4AF3-B2E9-1F65621FD07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821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7974C-369C-401B-BF6E-C86A0683DA72}" type="datetimeFigureOut">
              <a:rPr lang="pt-BR" smtClean="0"/>
              <a:t>26/05/2015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B86C-C6D1-4AF3-B2E9-1F65621FD07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066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7974C-369C-401B-BF6E-C86A0683DA72}" type="datetimeFigureOut">
              <a:rPr lang="pt-BR" smtClean="0"/>
              <a:t>26/05/2015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B86C-C6D1-4AF3-B2E9-1F65621FD07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82060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7974C-369C-401B-BF6E-C86A0683DA72}" type="datetimeFigureOut">
              <a:rPr lang="pt-BR" smtClean="0"/>
              <a:t>26/05/2015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B86C-C6D1-4AF3-B2E9-1F65621FD07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4077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7974C-369C-401B-BF6E-C86A0683DA72}" type="datetimeFigureOut">
              <a:rPr lang="pt-BR" smtClean="0"/>
              <a:t>26/05/2015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8B86C-C6D1-4AF3-B2E9-1F65621FD07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18125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ailton@dmaepc.mg.gov.br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8208912" cy="3888432"/>
          </a:xfrm>
        </p:spPr>
        <p:txBody>
          <a:bodyPr>
            <a:normAutofit/>
          </a:bodyPr>
          <a:lstStyle/>
          <a:p>
            <a:r>
              <a:rPr lang="pt-BR" sz="1800" b="1" dirty="0" smtClean="0">
                <a:latin typeface="Arial" pitchFamily="34" charset="0"/>
                <a:cs typeface="Arial" pitchFamily="34" charset="0"/>
              </a:rPr>
              <a:t>MANUTENÇÕES DE REDES DE ESGOTOS SANITÁRIOS</a:t>
            </a:r>
            <a:endParaRPr lang="pt-BR" sz="1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900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1800" b="1" dirty="0" smtClean="0">
                <a:latin typeface="Arial" pitchFamily="34" charset="0"/>
                <a:cs typeface="Arial" pitchFamily="34" charset="0"/>
              </a:rPr>
              <a:t>CLASSIFICAÇÕES DOS PROCEDIMENTOS DE MANUTENÇÃO</a:t>
            </a:r>
            <a:endParaRPr lang="pt-BR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dirty="0" smtClean="0"/>
              <a:t>EMERGENCIAL:</a:t>
            </a:r>
          </a:p>
          <a:p>
            <a:r>
              <a:rPr lang="pt-BR" dirty="0" smtClean="0"/>
              <a:t>“É o atendimento de reparos decorrentes de acidentes ocorridos inesperadamente”, tais como:</a:t>
            </a:r>
          </a:p>
          <a:p>
            <a:r>
              <a:rPr lang="pt-BR" dirty="0" smtClean="0"/>
              <a:t>Remoção de obstruções (entupimentos);</a:t>
            </a:r>
          </a:p>
          <a:p>
            <a:r>
              <a:rPr lang="pt-BR" dirty="0" smtClean="0"/>
              <a:t>Substituição de equipamentos danificados ;</a:t>
            </a:r>
          </a:p>
          <a:p>
            <a:r>
              <a:rPr lang="pt-BR" dirty="0" smtClean="0"/>
              <a:t>Refluxo (retorno) de esgotos para o interior dos imóveis;</a:t>
            </a:r>
          </a:p>
          <a:p>
            <a:r>
              <a:rPr lang="pt-BR" dirty="0" smtClean="0"/>
              <a:t>Substituições de tampões;</a:t>
            </a:r>
          </a:p>
          <a:p>
            <a:r>
              <a:rPr lang="pt-BR" dirty="0" smtClean="0"/>
              <a:t>Reparos de Poços de visitas danificados.</a:t>
            </a:r>
          </a:p>
        </p:txBody>
      </p:sp>
    </p:spTree>
    <p:extLst>
      <p:ext uri="{BB962C8B-B14F-4D97-AF65-F5344CB8AC3E}">
        <p14:creationId xmlns:p14="http://schemas.microsoft.com/office/powerpoint/2010/main" val="242482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1800" b="1" dirty="0" smtClean="0">
                <a:latin typeface="Arial" pitchFamily="34" charset="0"/>
                <a:cs typeface="Arial" pitchFamily="34" charset="0"/>
              </a:rPr>
              <a:t>PRINCIPAIS ANORMALIDADES</a:t>
            </a:r>
            <a:endParaRPr lang="pt-BR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965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BR" b="1" dirty="0"/>
              <a:t> </a:t>
            </a:r>
            <a:r>
              <a:rPr lang="pt-BR" b="1" dirty="0" smtClean="0"/>
              <a:t>    No Sistema de coleta do Esgoto Sanitário:</a:t>
            </a:r>
          </a:p>
          <a:p>
            <a:pPr algn="just"/>
            <a:r>
              <a:rPr lang="pt-BR" dirty="0" smtClean="0"/>
              <a:t>Segundo Medeiros Filho, “70 a 80% dos entupimentos tem como origem as instalações internas das edificações contribuintes, em consequência do mau uso destas instalações, decorrentes normalmente da falta de consciência  dos usuários do sistema.”</a:t>
            </a:r>
          </a:p>
          <a:p>
            <a:pPr algn="just"/>
            <a:r>
              <a:rPr lang="pt-BR" dirty="0" smtClean="0"/>
              <a:t>Pedaços de madeira, panos, plásticos, areia, brita, óleos, gorduras e outros objetos inadequados ao meio.</a:t>
            </a:r>
          </a:p>
          <a:p>
            <a:pPr algn="just"/>
            <a:r>
              <a:rPr lang="pt-BR" dirty="0" smtClean="0"/>
              <a:t>Restantes dos 20 a 30% das anormalidades: Abatimento da fundação, ruptura da tubulação, ação danosa; efeito abrasivo, efluentes industriais e penetração de raízes.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824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pt-BR" sz="1800" dirty="0" smtClean="0">
                <a:latin typeface="Arial" pitchFamily="34" charset="0"/>
                <a:cs typeface="Arial" pitchFamily="34" charset="0"/>
              </a:rPr>
              <a:t>Objetos sólidos encontrados e removidos do interior do coletor de esgoto.</a:t>
            </a:r>
            <a:endParaRPr lang="pt-BR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080655"/>
            <a:ext cx="3672408" cy="5372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041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EQUIPAMENTOS DE MANUTENÇÃO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50111"/>
            <a:ext cx="8229600" cy="4676054"/>
          </a:xfrm>
        </p:spPr>
        <p:txBody>
          <a:bodyPr>
            <a:normAutofit/>
          </a:bodyPr>
          <a:lstStyle/>
          <a:p>
            <a:r>
              <a:rPr lang="pt-BR" dirty="0" smtClean="0"/>
              <a:t>Depende da dimensão do sistema;</a:t>
            </a:r>
          </a:p>
          <a:p>
            <a:r>
              <a:rPr lang="pt-BR" dirty="0" smtClean="0"/>
              <a:t>Diâmetros dos coletores, emissários e interceptores;</a:t>
            </a:r>
          </a:p>
          <a:p>
            <a:r>
              <a:rPr lang="pt-BR" dirty="0" smtClean="0"/>
              <a:t>Estações Elevatórias e de Tratamento de Esgotos;</a:t>
            </a:r>
          </a:p>
          <a:p>
            <a:r>
              <a:rPr lang="pt-BR" dirty="0" smtClean="0"/>
              <a:t>Classificados: PRINCIPAIS, ACESSÓRIOS e SEGURANÇA.</a:t>
            </a:r>
          </a:p>
          <a:p>
            <a:pPr marL="0" indent="0">
              <a:buNone/>
            </a:pPr>
            <a:r>
              <a:rPr lang="pt-BR" dirty="0" smtClean="0"/>
              <a:t>	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782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1800" b="1" dirty="0" smtClean="0">
                <a:latin typeface="Arial" pitchFamily="34" charset="0"/>
                <a:cs typeface="Arial" pitchFamily="34" charset="0"/>
              </a:rPr>
              <a:t>EQUIPAMENTOS PRINCIPAIS</a:t>
            </a:r>
            <a:endParaRPr lang="pt-BR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67727"/>
          </a:xfrm>
        </p:spPr>
        <p:txBody>
          <a:bodyPr>
            <a:normAutofit/>
          </a:bodyPr>
          <a:lstStyle/>
          <a:p>
            <a:r>
              <a:rPr lang="pt-BR" sz="1800" dirty="0" smtClean="0">
                <a:latin typeface="Arial" pitchFamily="34" charset="0"/>
                <a:cs typeface="Arial" pitchFamily="34" charset="0"/>
              </a:rPr>
              <a:t>Geralmente para trabalhos mecanizados:</a:t>
            </a:r>
          </a:p>
          <a:p>
            <a:r>
              <a:rPr lang="pt-BR" sz="1800" dirty="0" smtClean="0">
                <a:latin typeface="Arial" pitchFamily="34" charset="0"/>
                <a:cs typeface="Arial" pitchFamily="34" charset="0"/>
              </a:rPr>
              <a:t>Retroescavadeira;</a:t>
            </a:r>
          </a:p>
          <a:p>
            <a:r>
              <a:rPr lang="pt-BR" sz="1800" dirty="0" smtClean="0">
                <a:latin typeface="Arial" pitchFamily="34" charset="0"/>
                <a:cs typeface="Arial" pitchFamily="34" charset="0"/>
              </a:rPr>
              <a:t>Caminhões de carroceria;</a:t>
            </a:r>
          </a:p>
          <a:p>
            <a:r>
              <a:rPr lang="pt-BR" sz="1800" dirty="0" smtClean="0">
                <a:latin typeface="Arial" pitchFamily="34" charset="0"/>
                <a:cs typeface="Arial" pitchFamily="34" charset="0"/>
              </a:rPr>
              <a:t>Caminhões caçamba;</a:t>
            </a:r>
          </a:p>
          <a:p>
            <a:r>
              <a:rPr lang="pt-BR" sz="1800" dirty="0" smtClean="0">
                <a:latin typeface="Arial" pitchFamily="34" charset="0"/>
                <a:cs typeface="Arial" pitchFamily="34" charset="0"/>
              </a:rPr>
              <a:t>Caminhões de hidrojateamento e de sucção;</a:t>
            </a:r>
          </a:p>
          <a:p>
            <a:r>
              <a:rPr lang="pt-BR" sz="1800" dirty="0" smtClean="0">
                <a:latin typeface="Arial" pitchFamily="34" charset="0"/>
                <a:cs typeface="Arial" pitchFamily="34" charset="0"/>
              </a:rPr>
              <a:t>Guinchos;</a:t>
            </a:r>
          </a:p>
          <a:p>
            <a:r>
              <a:rPr lang="pt-BR" sz="1800" dirty="0" smtClean="0">
                <a:latin typeface="Arial" pitchFamily="34" charset="0"/>
                <a:cs typeface="Arial" pitchFamily="34" charset="0"/>
              </a:rPr>
              <a:t>Cabos de aço flexível;</a:t>
            </a:r>
          </a:p>
          <a:p>
            <a:r>
              <a:rPr lang="pt-BR" sz="1800" dirty="0" smtClean="0">
                <a:latin typeface="Arial" pitchFamily="34" charset="0"/>
                <a:cs typeface="Arial" pitchFamily="34" charset="0"/>
              </a:rPr>
              <a:t>Varetas de acoplamento;</a:t>
            </a:r>
          </a:p>
          <a:p>
            <a:r>
              <a:rPr lang="pt-BR" sz="1800" dirty="0" smtClean="0">
                <a:latin typeface="Arial" pitchFamily="34" charset="0"/>
                <a:cs typeface="Arial" pitchFamily="34" charset="0"/>
              </a:rPr>
              <a:t>Máquinas de desentupimento com eixo giratório;</a:t>
            </a:r>
          </a:p>
          <a:p>
            <a:r>
              <a:rPr lang="pt-BR" sz="1800" dirty="0" smtClean="0">
                <a:latin typeface="Arial" pitchFamily="34" charset="0"/>
                <a:cs typeface="Arial" pitchFamily="34" charset="0"/>
              </a:rPr>
              <a:t>Cortadores de raízes;</a:t>
            </a:r>
          </a:p>
          <a:p>
            <a:r>
              <a:rPr lang="pt-BR" sz="1800" dirty="0" smtClean="0">
                <a:latin typeface="Arial" pitchFamily="34" charset="0"/>
                <a:cs typeface="Arial" pitchFamily="34" charset="0"/>
              </a:rPr>
              <a:t>Colheres para remoção de objetos sólidos de tamanhos variados.</a:t>
            </a:r>
          </a:p>
          <a:p>
            <a:endParaRPr lang="pt-BR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9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1800" b="1" dirty="0" smtClean="0">
                <a:latin typeface="Arial" pitchFamily="34" charset="0"/>
                <a:cs typeface="Arial" pitchFamily="34" charset="0"/>
              </a:rPr>
              <a:t>EQUIPAMENTOS ACESSÓRIOS</a:t>
            </a:r>
            <a:endParaRPr lang="pt-BR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2836912"/>
          </a:xfrm>
        </p:spPr>
        <p:txBody>
          <a:bodyPr>
            <a:normAutofit/>
          </a:bodyPr>
          <a:lstStyle/>
          <a:p>
            <a:r>
              <a:rPr lang="pt-BR" sz="1800" dirty="0" smtClean="0">
                <a:latin typeface="Arial" pitchFamily="34" charset="0"/>
                <a:cs typeface="Arial" pitchFamily="34" charset="0"/>
              </a:rPr>
              <a:t>São utilizados em trabalho manuais:</a:t>
            </a:r>
          </a:p>
          <a:p>
            <a:r>
              <a:rPr lang="pt-BR" sz="1800" dirty="0" smtClean="0">
                <a:latin typeface="Arial" pitchFamily="34" charset="0"/>
                <a:cs typeface="Arial" pitchFamily="34" charset="0"/>
              </a:rPr>
              <a:t>Pás;</a:t>
            </a:r>
          </a:p>
          <a:p>
            <a:r>
              <a:rPr lang="pt-BR" sz="1800" dirty="0" smtClean="0">
                <a:latin typeface="Arial" pitchFamily="34" charset="0"/>
                <a:cs typeface="Arial" pitchFamily="34" charset="0"/>
              </a:rPr>
              <a:t>Picaretas;</a:t>
            </a:r>
          </a:p>
          <a:p>
            <a:r>
              <a:rPr lang="pt-BR" sz="1800" dirty="0" smtClean="0">
                <a:latin typeface="Arial" pitchFamily="34" charset="0"/>
                <a:cs typeface="Arial" pitchFamily="34" charset="0"/>
              </a:rPr>
              <a:t>Enxadas;</a:t>
            </a:r>
          </a:p>
          <a:p>
            <a:r>
              <a:rPr lang="pt-BR" sz="1800" dirty="0" smtClean="0">
                <a:latin typeface="Arial" pitchFamily="34" charset="0"/>
                <a:cs typeface="Arial" pitchFamily="34" charset="0"/>
              </a:rPr>
              <a:t>Alavancas;</a:t>
            </a:r>
          </a:p>
          <a:p>
            <a:r>
              <a:rPr lang="pt-BR" sz="1800" dirty="0" smtClean="0">
                <a:latin typeface="Arial" pitchFamily="34" charset="0"/>
                <a:cs typeface="Arial" pitchFamily="34" charset="0"/>
              </a:rPr>
              <a:t>Lanternas;</a:t>
            </a:r>
          </a:p>
          <a:p>
            <a:r>
              <a:rPr lang="pt-BR" sz="1800" dirty="0" smtClean="0">
                <a:latin typeface="Arial" pitchFamily="34" charset="0"/>
                <a:cs typeface="Arial" pitchFamily="34" charset="0"/>
              </a:rPr>
              <a:t>Baldes;</a:t>
            </a:r>
          </a:p>
          <a:p>
            <a:r>
              <a:rPr lang="pt-BR" sz="1800" dirty="0" smtClean="0">
                <a:latin typeface="Arial" pitchFamily="34" charset="0"/>
                <a:cs typeface="Arial" pitchFamily="34" charset="0"/>
              </a:rPr>
              <a:t>Detector de metal.</a:t>
            </a:r>
          </a:p>
          <a:p>
            <a:pPr marL="0" indent="0">
              <a:buNone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endParaRPr lang="pt-BR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221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1800" b="1" dirty="0" smtClean="0">
                <a:latin typeface="Arial" pitchFamily="34" charset="0"/>
                <a:cs typeface="Arial" pitchFamily="34" charset="0"/>
              </a:rPr>
              <a:t>EQUIPAMENTOS DE SEGURANÇA</a:t>
            </a:r>
            <a:endParaRPr lang="pt-BR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1900" dirty="0" smtClean="0">
                <a:latin typeface="Arial" pitchFamily="34" charset="0"/>
                <a:cs typeface="Arial" pitchFamily="34" charset="0"/>
              </a:rPr>
              <a:t>São equipamentos que visam a segurança do operários, dos pedestres e veículos que circulam pela via pública:</a:t>
            </a:r>
          </a:p>
          <a:p>
            <a:pPr algn="just"/>
            <a:r>
              <a:rPr lang="pt-BR" sz="1900" dirty="0" smtClean="0">
                <a:latin typeface="Arial" pitchFamily="34" charset="0"/>
                <a:cs typeface="Arial" pitchFamily="34" charset="0"/>
              </a:rPr>
              <a:t>Placas de sinalização:</a:t>
            </a:r>
          </a:p>
          <a:p>
            <a:pPr algn="just"/>
            <a:r>
              <a:rPr lang="pt-BR" sz="1900" dirty="0" smtClean="0">
                <a:latin typeface="Arial" pitchFamily="34" charset="0"/>
                <a:cs typeface="Arial" pitchFamily="34" charset="0"/>
              </a:rPr>
              <a:t>Cones;</a:t>
            </a:r>
          </a:p>
          <a:p>
            <a:pPr algn="just"/>
            <a:r>
              <a:rPr lang="pt-BR" sz="1900" dirty="0" smtClean="0">
                <a:latin typeface="Arial" pitchFamily="34" charset="0"/>
                <a:cs typeface="Arial" pitchFamily="34" charset="0"/>
              </a:rPr>
              <a:t>Sinais de trânsito;</a:t>
            </a:r>
          </a:p>
          <a:p>
            <a:pPr algn="just"/>
            <a:r>
              <a:rPr lang="pt-BR" sz="1900" dirty="0" smtClean="0">
                <a:latin typeface="Arial" pitchFamily="34" charset="0"/>
                <a:cs typeface="Arial" pitchFamily="34" charset="0"/>
              </a:rPr>
              <a:t>Equipamento de Proteção Individual (máscaras, macacões, cinto de segurança, sapatos, botas, botinas, capacetes, roupas  apropriadas e luvas);</a:t>
            </a:r>
          </a:p>
          <a:p>
            <a:pPr algn="just"/>
            <a:r>
              <a:rPr lang="pt-BR" sz="1900" dirty="0" smtClean="0">
                <a:latin typeface="Arial" pitchFamily="34" charset="0"/>
                <a:cs typeface="Arial" pitchFamily="34" charset="0"/>
              </a:rPr>
              <a:t>Detector de gases.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61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20080"/>
          </a:xfrm>
        </p:spPr>
        <p:txBody>
          <a:bodyPr>
            <a:normAutofit/>
          </a:bodyPr>
          <a:lstStyle/>
          <a:p>
            <a:r>
              <a:rPr lang="pt-BR" sz="1800" b="1" dirty="0" smtClean="0">
                <a:latin typeface="Arial" pitchFamily="34" charset="0"/>
                <a:cs typeface="Arial" pitchFamily="34" charset="0"/>
              </a:rPr>
              <a:t>SISTEMA DE ESGOTAMENTO SANITÁRIO DE POÇOS DE CALDAS</a:t>
            </a:r>
            <a:endParaRPr lang="pt-BR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052737"/>
            <a:ext cx="8229600" cy="525658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dirty="0" smtClean="0"/>
              <a:t>Iniciou-se em 1928 na área central da cidade pelo Engenheiro e Sanitarista Francisco Saturnino Rodrigues de Brito;</a:t>
            </a:r>
          </a:p>
          <a:p>
            <a:pPr algn="just"/>
            <a:r>
              <a:rPr lang="pt-BR" dirty="0" smtClean="0"/>
              <a:t>962,57 km de rede coletora de esgotos;</a:t>
            </a:r>
          </a:p>
          <a:p>
            <a:pPr algn="just"/>
            <a:r>
              <a:rPr lang="pt-BR" dirty="0" smtClean="0"/>
              <a:t>66.122 economias (56.959 residenciais; 5.874 comerciais; 60 indústriais; 429 públicas);</a:t>
            </a:r>
          </a:p>
          <a:p>
            <a:pPr algn="just"/>
            <a:r>
              <a:rPr lang="pt-BR" dirty="0" smtClean="0"/>
              <a:t>24 componentes (rede coletoras; coletores troncos: interceptores e emissários);</a:t>
            </a:r>
          </a:p>
          <a:p>
            <a:pPr algn="just"/>
            <a:r>
              <a:rPr lang="pt-BR" dirty="0" smtClean="0"/>
              <a:t>1 Dissipador de energia;</a:t>
            </a:r>
          </a:p>
          <a:p>
            <a:pPr algn="just"/>
            <a:r>
              <a:rPr lang="pt-BR" dirty="0" smtClean="0"/>
              <a:t>2 Sifões invertidos;</a:t>
            </a:r>
          </a:p>
          <a:p>
            <a:pPr algn="just"/>
            <a:r>
              <a:rPr lang="pt-BR" dirty="0" smtClean="0"/>
              <a:t>10.000 Poços de visitas;</a:t>
            </a:r>
          </a:p>
          <a:p>
            <a:pPr algn="just"/>
            <a:r>
              <a:rPr lang="pt-BR" dirty="0" smtClean="0"/>
              <a:t>23 Estações Elevatórias de Esgotos;</a:t>
            </a:r>
          </a:p>
          <a:p>
            <a:pPr algn="just"/>
            <a:r>
              <a:rPr lang="pt-BR" dirty="0" smtClean="0"/>
              <a:t>3 Estações de Tratamento de Esgotos (2 em operação e 1 em construção).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60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1800" b="1" dirty="0" smtClean="0">
                <a:latin typeface="Arial" pitchFamily="34" charset="0"/>
                <a:cs typeface="Arial" pitchFamily="34" charset="0"/>
              </a:rPr>
              <a:t>PROCEDIMENTOS DE MANUTENÇÃO NOS COLETORES DE ESGOTOS</a:t>
            </a:r>
            <a:endParaRPr lang="pt-BR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9669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/>
              <a:t>Cadastro do pontos de maior incidência de entupimentos – “PONTOS CRÍTICOS”;</a:t>
            </a:r>
          </a:p>
          <a:p>
            <a:pPr algn="just"/>
            <a:r>
              <a:rPr lang="pt-BR" dirty="0" smtClean="0"/>
              <a:t>Inspeções e vistorias de rotinas nestes pontos críticos;</a:t>
            </a:r>
          </a:p>
          <a:p>
            <a:pPr algn="just"/>
            <a:r>
              <a:rPr lang="pt-BR" dirty="0" smtClean="0"/>
              <a:t>Período da manhâ: Hidrojateamento de redes de esgotos nas ruas centrais da cidade;</a:t>
            </a:r>
          </a:p>
          <a:p>
            <a:pPr algn="just"/>
            <a:r>
              <a:rPr lang="pt-BR" dirty="0" smtClean="0"/>
              <a:t>Período da tarde: Hidrojateamento de redes de esgotos nos “PONTOS CRÍTICOS” fora da área central da cidade;</a:t>
            </a:r>
          </a:p>
          <a:p>
            <a:pPr algn="just"/>
            <a:r>
              <a:rPr lang="pt-BR" dirty="0" smtClean="0"/>
              <a:t>Período noturno 19:00 ás 24:00 hs – 3 a 4 vezes por ano: Hidrojateamento de redes de esgotos em toda a área central da cidade;</a:t>
            </a:r>
          </a:p>
          <a:p>
            <a:pPr algn="just"/>
            <a:r>
              <a:rPr lang="pt-BR" dirty="0" smtClean="0"/>
              <a:t>Análise Técnica das condições hidráulicas e de escoamento dos coletores;</a:t>
            </a:r>
          </a:p>
          <a:p>
            <a:pPr algn="just"/>
            <a:r>
              <a:rPr lang="pt-BR" dirty="0" smtClean="0"/>
              <a:t>Aumento de diâmetro do coletor sanitário, compatível com a vazão e declividade do trecho;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25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1800" b="1" dirty="0" smtClean="0">
                <a:latin typeface="Arial" pitchFamily="34" charset="0"/>
                <a:cs typeface="Arial" pitchFamily="34" charset="0"/>
              </a:rPr>
              <a:t>Tabela 1 – Resumo dos resultados obtidos no estudo</a:t>
            </a:r>
            <a:endParaRPr lang="pt-BR" sz="1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3822683"/>
              </p:ext>
            </p:extLst>
          </p:nvPr>
        </p:nvGraphicFramePr>
        <p:xfrm>
          <a:off x="755576" y="2060849"/>
          <a:ext cx="8064901" cy="201622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575551"/>
                <a:gridCol w="635737"/>
                <a:gridCol w="819123"/>
                <a:gridCol w="586835"/>
                <a:gridCol w="586835"/>
                <a:gridCol w="586835"/>
                <a:gridCol w="586835"/>
                <a:gridCol w="843575"/>
                <a:gridCol w="843575"/>
              </a:tblGrid>
              <a:tr h="480525">
                <a:tc rowSpan="2"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 dirty="0">
                          <a:effectLst/>
                        </a:rPr>
                        <a:t>PARÂMETRO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 dirty="0">
                          <a:effectLst/>
                        </a:rPr>
                        <a:t>ANO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 dirty="0">
                          <a:effectLst/>
                        </a:rPr>
                        <a:t>Percentual</a:t>
                      </a:r>
                      <a:r>
                        <a:rPr lang="pt-BR" sz="1000" u="none" strike="noStrike" dirty="0">
                          <a:effectLst/>
                        </a:rPr>
                        <a:t> 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119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2001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2002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2003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2012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2013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2014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2003/2001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2014/2012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119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HIDROJATEAMENTO (m)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52.215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55.810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71.879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47.184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42.117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39.676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37,66%</a:t>
                      </a:r>
                      <a:endParaRPr lang="pt-BR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-</a:t>
                      </a:r>
                      <a:r>
                        <a:rPr lang="pt-BR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15,91%</a:t>
                      </a:r>
                      <a:endParaRPr lang="pt-BR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119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DESENTUPIMENTOS DE REDES (Unid.)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1.987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1.668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896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1.288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1.681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1.692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-54,91%</a:t>
                      </a:r>
                      <a:endParaRPr lang="pt-BR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31,37%</a:t>
                      </a:r>
                      <a:endParaRPr lang="pt-BR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038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AILTON DONIZETI DA SILVA</a:t>
            </a:r>
            <a:endParaRPr lang="pt-BR" dirty="0"/>
          </a:p>
        </p:txBody>
      </p:sp>
      <p:sp>
        <p:nvSpPr>
          <p:cNvPr id="7" name="Subtítulo 6"/>
          <p:cNvSpPr>
            <a:spLocks noGrp="1"/>
          </p:cNvSpPr>
          <p:nvPr>
            <p:ph idx="1"/>
          </p:nvPr>
        </p:nvSpPr>
        <p:spPr>
          <a:xfrm>
            <a:off x="457200" y="1700807"/>
            <a:ext cx="8229600" cy="3952741"/>
          </a:xfrm>
        </p:spPr>
        <p:txBody>
          <a:bodyPr/>
          <a:lstStyle/>
          <a:p>
            <a:pPr algn="just"/>
            <a:r>
              <a:rPr lang="pt-BR" dirty="0" smtClean="0"/>
              <a:t>Engenheiro Civil pela Faculdade de Engenharia de Poços de Caldas,1994;</a:t>
            </a:r>
          </a:p>
          <a:p>
            <a:pPr algn="just"/>
            <a:r>
              <a:rPr lang="pt-BR" dirty="0" smtClean="0"/>
              <a:t>Especialização em Saneamento Ambiental - PUC Minas,2004;</a:t>
            </a:r>
          </a:p>
          <a:p>
            <a:pPr algn="just"/>
            <a:r>
              <a:rPr lang="pt-BR" dirty="0" smtClean="0"/>
              <a:t>Funcionário do DMAE – Poços de Caldas,1996;</a:t>
            </a:r>
          </a:p>
          <a:p>
            <a:pPr algn="just"/>
            <a:r>
              <a:rPr lang="pt-BR" dirty="0" smtClean="0"/>
              <a:t>Supervisor de Seção de Planejamento e Fiscalização de Obras.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7071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1800" dirty="0" smtClean="0"/>
              <a:t>Figura 2 – Comparação da quantidade de redes hidrojateadas pelo número de entupimento de esgotos.</a:t>
            </a:r>
            <a:endParaRPr lang="pt-BR" sz="18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8160551"/>
              </p:ext>
            </p:extLst>
          </p:nvPr>
        </p:nvGraphicFramePr>
        <p:xfrm>
          <a:off x="611560" y="1340768"/>
          <a:ext cx="806489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816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87544"/>
          </a:xfrm>
        </p:spPr>
        <p:txBody>
          <a:bodyPr>
            <a:normAutofit/>
          </a:bodyPr>
          <a:lstStyle/>
          <a:p>
            <a:r>
              <a:rPr lang="pt-BR" sz="1800" b="1" dirty="0" smtClean="0">
                <a:latin typeface="Arial" pitchFamily="34" charset="0"/>
                <a:cs typeface="Arial" pitchFamily="34" charset="0"/>
              </a:rPr>
              <a:t>CONCLUSÃO</a:t>
            </a:r>
            <a:endParaRPr lang="pt-BR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196753"/>
            <a:ext cx="8229600" cy="4834593"/>
          </a:xfrm>
        </p:spPr>
        <p:txBody>
          <a:bodyPr>
            <a:noAutofit/>
          </a:bodyPr>
          <a:lstStyle/>
          <a:p>
            <a:pPr algn="just"/>
            <a:r>
              <a:rPr lang="pt-BR" sz="1800" dirty="0" smtClean="0">
                <a:latin typeface="Arial" pitchFamily="34" charset="0"/>
                <a:cs typeface="Arial" pitchFamily="34" charset="0"/>
              </a:rPr>
              <a:t>Importante manter a coleta em bom funcionamento, garantindo as características de projeto;</a:t>
            </a:r>
          </a:p>
          <a:p>
            <a:pPr algn="just"/>
            <a:r>
              <a:rPr lang="pt-BR" sz="1800" dirty="0" smtClean="0">
                <a:latin typeface="Arial" pitchFamily="34" charset="0"/>
                <a:cs typeface="Arial" pitchFamily="34" charset="0"/>
              </a:rPr>
              <a:t>Vivemos no momento de crescente escassez da oferta de recursos hídricos diante da </a:t>
            </a:r>
            <a:r>
              <a:rPr lang="pt-BR" sz="1800" b="1" i="1" dirty="0" smtClean="0">
                <a:latin typeface="Arial" pitchFamily="34" charset="0"/>
                <a:cs typeface="Arial" pitchFamily="34" charset="0"/>
              </a:rPr>
              <a:t>demanda crescente da utilização da água, da poluição e contaminação dos cursos d’água;</a:t>
            </a:r>
          </a:p>
          <a:p>
            <a:pPr algn="just"/>
            <a:r>
              <a:rPr lang="pt-BR" sz="1800" dirty="0" smtClean="0">
                <a:latin typeface="Arial" pitchFamily="34" charset="0"/>
                <a:cs typeface="Arial" pitchFamily="34" charset="0"/>
              </a:rPr>
              <a:t>O desempenho operacional esta correlacionado com a SISTEMÁTICA  e a EFICIÊNCIA na manutenção;</a:t>
            </a:r>
          </a:p>
          <a:p>
            <a:pPr algn="just"/>
            <a:r>
              <a:rPr lang="pt-BR" sz="1800" dirty="0">
                <a:latin typeface="Arial" pitchFamily="34" charset="0"/>
                <a:cs typeface="Arial" pitchFamily="34" charset="0"/>
              </a:rPr>
              <a:t>M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anutenções PREVENTIVAS, CORRETIVAS e EMERGENCIAIS;</a:t>
            </a:r>
          </a:p>
          <a:p>
            <a:pPr algn="just"/>
            <a:r>
              <a:rPr lang="pt-BR" sz="1800" dirty="0" smtClean="0">
                <a:latin typeface="Arial" pitchFamily="34" charset="0"/>
                <a:cs typeface="Arial" pitchFamily="34" charset="0"/>
              </a:rPr>
              <a:t>Adoção das inspeções de rotina nos 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“PONTOS CRÍTICOS”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 e o aumento de rede de esgotos hidrojateadas:</a:t>
            </a:r>
          </a:p>
          <a:p>
            <a:pPr algn="just">
              <a:buFont typeface="Wingdings" pitchFamily="2" charset="2"/>
              <a:buChar char="ü"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OS DESENTUPIMENTOS SERÃO REDUZIDOS;</a:t>
            </a:r>
          </a:p>
          <a:p>
            <a:pPr algn="just">
              <a:buFont typeface="Wingdings" pitchFamily="2" charset="2"/>
              <a:buChar char="ü"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DIMINUIÇÃO DOS CUSTOS OPERACIONAIS;</a:t>
            </a:r>
          </a:p>
          <a:p>
            <a:pPr algn="just">
              <a:buFont typeface="Wingdings" pitchFamily="2" charset="2"/>
              <a:buChar char="ü"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SATISFAÇÃO DOS USUÁRIOS  DO SISTEMA;</a:t>
            </a:r>
          </a:p>
          <a:p>
            <a:pPr algn="just">
              <a:buFont typeface="Wingdings" pitchFamily="2" charset="2"/>
              <a:buChar char="ü"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PRESERVAÇÃO DO MEIO AMBIENTE;</a:t>
            </a:r>
          </a:p>
          <a:p>
            <a:pPr algn="just">
              <a:buFont typeface="Wingdings" pitchFamily="2" charset="2"/>
              <a:buChar char="ü"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GARANTIA DE RESULTADOS EFICAZES.</a:t>
            </a:r>
            <a:endParaRPr lang="pt-BR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19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l"/>
            <a:r>
              <a:rPr lang="pt-BR" sz="1800" b="1" dirty="0" smtClean="0">
                <a:latin typeface="Arial" pitchFamily="34" charset="0"/>
                <a:cs typeface="Arial" pitchFamily="34" charset="0"/>
              </a:rPr>
              <a:t>REFERÊNCIAS BIBLIOGRÁFICAS</a:t>
            </a:r>
            <a:endParaRPr lang="pt-BR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66997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1800" dirty="0">
                <a:latin typeface="Arial" pitchFamily="34" charset="0"/>
                <a:cs typeface="Arial" pitchFamily="34" charset="0"/>
              </a:rPr>
              <a:t>BRAGA, Benedito el at. Introdução à Engenharia Ambiental.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In: BRAGA, 	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Benedito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et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al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.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O meio aquático, São Paulo: Prentice Hall, 2000.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	Cap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. 8, p.80-81.</a:t>
            </a:r>
          </a:p>
          <a:p>
            <a:pPr marL="0" indent="0" algn="just">
              <a:buNone/>
            </a:pPr>
            <a:r>
              <a:rPr lang="pt-BR" sz="1800" dirty="0">
                <a:latin typeface="Arial" pitchFamily="34" charset="0"/>
                <a:cs typeface="Arial" pitchFamily="34" charset="0"/>
              </a:rPr>
              <a:t>GARCEZ, L.N. Elementos de Engenharia Hidráulica e Sanitária. In: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	GARCEZ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, L.N.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	Conservação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e manutenção de sistemas de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	esgotos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. 2ª ed. São Paulo: Edgard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	Blucher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, 1999. </a:t>
            </a:r>
            <a:r>
              <a:rPr lang="es-ES_tradnl" sz="1800" dirty="0">
                <a:latin typeface="Arial" pitchFamily="34" charset="0"/>
                <a:cs typeface="Arial" pitchFamily="34" charset="0"/>
              </a:rPr>
              <a:t>Cap 3,  p.145-150.</a:t>
            </a:r>
            <a:endParaRPr lang="pt-BR" sz="18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ES_tradnl" sz="1800" dirty="0">
                <a:latin typeface="Arial" pitchFamily="34" charset="0"/>
                <a:cs typeface="Arial" pitchFamily="34" charset="0"/>
              </a:rPr>
              <a:t>GONÇALVES, Orestes Marracini et al.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Execução e manutenção de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		hidráulicos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prediais. In: GONÇALVES, Orestes Maccarini. et at .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	de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sistemas de esgotos sanitários. 1ª ed. São Paulo: PINI, 2000. Cap.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	4,p.180-187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buNone/>
            </a:pPr>
            <a:r>
              <a:rPr lang="pt-BR" sz="1800" dirty="0">
                <a:latin typeface="Arial" pitchFamily="34" charset="0"/>
                <a:cs typeface="Arial" pitchFamily="34" charset="0"/>
              </a:rPr>
              <a:t>GRESPO, P.G. UFMG. Sistema de esgotos. Belo Horizonte: 1997.131p.</a:t>
            </a:r>
          </a:p>
          <a:p>
            <a:pPr marL="0" indent="0" algn="just">
              <a:buNone/>
            </a:pPr>
            <a:r>
              <a:rPr lang="pt-BR" sz="1800" dirty="0">
                <a:latin typeface="Arial" pitchFamily="34" charset="0"/>
                <a:cs typeface="Arial" pitchFamily="34" charset="0"/>
              </a:rPr>
              <a:t>MEDEIROS FILHO, C. F. de. Esgotos sanitários. In: MEDEIROS, C.F.de.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	Manutenção 	de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sistemas de esgotos. 1ª ed. João Pessoa: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	.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cap. 17,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p.377-382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.	</a:t>
            </a:r>
          </a:p>
        </p:txBody>
      </p:sp>
    </p:spTree>
    <p:extLst>
      <p:ext uri="{BB962C8B-B14F-4D97-AF65-F5344CB8AC3E}">
        <p14:creationId xmlns:p14="http://schemas.microsoft.com/office/powerpoint/2010/main" val="26538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95536" y="2828836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Arial" pitchFamily="34" charset="0"/>
                <a:cs typeface="Arial" pitchFamily="34" charset="0"/>
              </a:rPr>
              <a:t>ENDEREÇO: </a:t>
            </a:r>
            <a:r>
              <a:rPr lang="pt-BR" dirty="0">
                <a:latin typeface="Arial" pitchFamily="34" charset="0"/>
                <a:cs typeface="Arial" pitchFamily="34" charset="0"/>
              </a:rPr>
              <a:t>Rua Sebastião Thomás de Oliveira, 260  - Bairro: Santa Rosália – Poços de Caldas – MG . CEP: 37704-083 - Brasil - Tel: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+55 (</a:t>
            </a:r>
            <a:r>
              <a:rPr lang="pt-BR" dirty="0">
                <a:latin typeface="Arial" pitchFamily="34" charset="0"/>
                <a:cs typeface="Arial" pitchFamily="34" charset="0"/>
              </a:rPr>
              <a:t>35) 3697 – 0650 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e-mail</a:t>
            </a:r>
            <a:r>
              <a:rPr lang="pt-BR" dirty="0">
                <a:latin typeface="Arial" pitchFamily="34" charset="0"/>
                <a:cs typeface="Arial" pitchFamily="34" charset="0"/>
              </a:rPr>
              <a:t>: </a:t>
            </a:r>
            <a:r>
              <a:rPr lang="pt-BR" u="sng" dirty="0">
                <a:latin typeface="Arial" pitchFamily="34" charset="0"/>
                <a:cs typeface="Arial" pitchFamily="34" charset="0"/>
                <a:hlinkClick r:id="rId3"/>
              </a:rPr>
              <a:t>ailton@dmaepc.mg.gov.br</a:t>
            </a:r>
            <a:r>
              <a:rPr lang="pt-BR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pt-BR" dirty="0"/>
              <a:t>OBRIGADO A TODOS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4695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3821544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 smtClean="0"/>
              <a:t>Reconhecida como uma FUNÇÃO ESTRATÉGICA;</a:t>
            </a:r>
          </a:p>
          <a:p>
            <a:pPr algn="just"/>
            <a:r>
              <a:rPr lang="pt-BR" dirty="0" smtClean="0"/>
              <a:t>Preocupação com a qualidade e a produtividade;</a:t>
            </a:r>
          </a:p>
          <a:p>
            <a:pPr algn="just"/>
            <a:r>
              <a:rPr lang="pt-BR" dirty="0" smtClean="0"/>
              <a:t>O envelhecimento dos equipamentos e instalações;</a:t>
            </a:r>
          </a:p>
          <a:p>
            <a:pPr algn="just"/>
            <a:r>
              <a:rPr lang="pt-BR" dirty="0" smtClean="0"/>
              <a:t>Necessidades de redução de custos;</a:t>
            </a:r>
          </a:p>
          <a:p>
            <a:pPr algn="just"/>
            <a:r>
              <a:rPr lang="pt-BR" dirty="0" smtClean="0"/>
              <a:t>Atendimento ao Usuário do sistema;</a:t>
            </a:r>
          </a:p>
          <a:p>
            <a:pPr algn="just"/>
            <a:r>
              <a:rPr lang="pt-BR" dirty="0" smtClean="0"/>
              <a:t>Legislações Ambientais.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041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MANUTENÇÃO NO SISTEMA DE ESGOTAMENTO SANITÁRIO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5313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/>
              <a:t>MANTER “a coleta, o transporte, o tratamento  e  disposição final do esgoto doméstico”;</a:t>
            </a:r>
          </a:p>
          <a:p>
            <a:pPr algn="just"/>
            <a:r>
              <a:rPr lang="pt-BR" dirty="0" smtClean="0"/>
              <a:t>Evitando a poluição e a alteração da qualidade das águas;</a:t>
            </a:r>
          </a:p>
          <a:p>
            <a:pPr algn="just"/>
            <a:r>
              <a:rPr lang="pt-BR" dirty="0" smtClean="0"/>
              <a:t>Melhorando os índices de saúde pública e qualidade de vida de população;</a:t>
            </a:r>
          </a:p>
          <a:p>
            <a:pPr algn="just"/>
            <a:r>
              <a:rPr lang="pt-BR" dirty="0" smtClean="0"/>
              <a:t>Conceito de poluição e alteração da qualidade das águas: tornado cada vez mais amplo em função das maiores exigências à conservação e do uso racional dos recursos hídricos, sobretudo da ESCASSEZ DA ÁGUA;</a:t>
            </a:r>
          </a:p>
          <a:p>
            <a:pPr algn="just"/>
            <a:r>
              <a:rPr lang="pt-BR" dirty="0" smtClean="0"/>
              <a:t> Esta nova situação: impõe desafios, exige o desenvolvimento e a aplicação de novos métodos de gerenciamento da manutenção.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951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45142"/>
            <a:ext cx="8229600" cy="1143000"/>
          </a:xfrm>
        </p:spPr>
        <p:txBody>
          <a:bodyPr>
            <a:normAutofit/>
          </a:bodyPr>
          <a:lstStyle/>
          <a:p>
            <a:r>
              <a:rPr lang="pt-BR" sz="1800" b="1" dirty="0" smtClean="0">
                <a:latin typeface="Arial" pitchFamily="34" charset="0"/>
                <a:cs typeface="Arial" pitchFamily="34" charset="0"/>
              </a:rPr>
              <a:t>INTRODUÇÃO /OBJETIVOS</a:t>
            </a:r>
            <a:endParaRPr lang="pt-BR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0851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Manter o sistema em condições satisfatórias;</a:t>
            </a:r>
          </a:p>
          <a:p>
            <a:pPr algn="just"/>
            <a:r>
              <a:rPr lang="pt-BR" dirty="0" smtClean="0"/>
              <a:t>Usuários do sistema: mais exigentes, sabendo dos seus direitos; preocupados com a qualidade de vida, da eficiência dos serviços prestados e com a preservação do meio ambiente;</a:t>
            </a:r>
          </a:p>
          <a:p>
            <a:pPr algn="just"/>
            <a:r>
              <a:rPr lang="pt-BR" dirty="0" smtClean="0"/>
              <a:t>Exigências serão atendidas: profissionais capacitados e treinados; equipamentos especiais: Objetivando: identificar e resolver problemas e ao mesmo tempo buscando ações proativas, dinâmicas e inteligentes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862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13653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	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CONSIDERAÇÕES SOBRE MANUTENÇÕES</a:t>
            </a:r>
            <a:endParaRPr lang="pt-BR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pt-BR" sz="7200" b="1" dirty="0" smtClean="0">
                <a:latin typeface="Arial" pitchFamily="34" charset="0"/>
                <a:cs typeface="Arial" pitchFamily="34" charset="0"/>
              </a:rPr>
              <a:t>DEFINIÇÃO:</a:t>
            </a:r>
          </a:p>
          <a:p>
            <a:pPr algn="just"/>
            <a:r>
              <a:rPr lang="pt-BR" sz="7200" dirty="0" smtClean="0">
                <a:latin typeface="Arial" pitchFamily="34" charset="0"/>
                <a:cs typeface="Arial" pitchFamily="34" charset="0"/>
              </a:rPr>
              <a:t>NBR 5462/1994, confiabilidade e mantenabilidade,1998 “Manutenção e definida como a combinação de AÇÕES TÉCNICAS e ADMINISTRATIVAS, incluindo as de supervisão, destinadas a MANTER e RECOLOCAR um item em estado no qual possa desempenhar uma função requerida”;</a:t>
            </a:r>
          </a:p>
          <a:p>
            <a:pPr algn="just"/>
            <a:r>
              <a:rPr lang="pt-BR" sz="7200" dirty="0" smtClean="0">
                <a:latin typeface="Arial" pitchFamily="34" charset="0"/>
                <a:cs typeface="Arial" pitchFamily="34" charset="0"/>
              </a:rPr>
              <a:t>MANUTENÇÃO NO SISTEMA DE ESGOTAMENTO SANITÁRIO:</a:t>
            </a:r>
          </a:p>
          <a:p>
            <a:pPr algn="just"/>
            <a:r>
              <a:rPr lang="pt-BR" sz="7200" dirty="0" smtClean="0">
                <a:latin typeface="Arial" pitchFamily="34" charset="0"/>
                <a:cs typeface="Arial" pitchFamily="34" charset="0"/>
              </a:rPr>
              <a:t>Projetados, construídos e operados para atenderem continuamente em quaisquer pontos servidos de acordo com a demanda e com o menor custo possível (Princípios atingidos partindo da eficiência da operação e dos serviços de manutenção);</a:t>
            </a:r>
          </a:p>
          <a:p>
            <a:pPr algn="just"/>
            <a:r>
              <a:rPr lang="pt-BR" sz="7200" dirty="0" smtClean="0">
                <a:latin typeface="Arial" pitchFamily="34" charset="0"/>
                <a:cs typeface="Arial" pitchFamily="34" charset="0"/>
              </a:rPr>
              <a:t>Prevenção e remoção de obstruções;</a:t>
            </a:r>
          </a:p>
          <a:p>
            <a:pPr algn="just"/>
            <a:r>
              <a:rPr lang="pt-BR" sz="7200" dirty="0" smtClean="0">
                <a:latin typeface="Arial" pitchFamily="34" charset="0"/>
                <a:cs typeface="Arial" pitchFamily="34" charset="0"/>
              </a:rPr>
              <a:t>Limpeza de coletores:</a:t>
            </a:r>
          </a:p>
          <a:p>
            <a:pPr algn="just"/>
            <a:r>
              <a:rPr lang="pt-BR" sz="7200" dirty="0" smtClean="0">
                <a:latin typeface="Arial" pitchFamily="34" charset="0"/>
                <a:cs typeface="Arial" pitchFamily="34" charset="0"/>
              </a:rPr>
              <a:t>Trabalhos de reparos;</a:t>
            </a:r>
          </a:p>
          <a:p>
            <a:pPr algn="just"/>
            <a:r>
              <a:rPr lang="pt-BR" sz="7200" dirty="0" smtClean="0">
                <a:latin typeface="Arial" pitchFamily="34" charset="0"/>
                <a:cs typeface="Arial" pitchFamily="34" charset="0"/>
              </a:rPr>
              <a:t>Conservação das instalações de recalques e demais unidades acessórias do sistema;</a:t>
            </a:r>
          </a:p>
          <a:p>
            <a:pPr algn="just"/>
            <a:r>
              <a:rPr lang="pt-BR" sz="7200" dirty="0" smtClean="0">
                <a:latin typeface="Arial" pitchFamily="34" charset="0"/>
                <a:cs typeface="Arial" pitchFamily="34" charset="0"/>
              </a:rPr>
              <a:t>Perfeito conhecimento do sistema;</a:t>
            </a:r>
          </a:p>
          <a:p>
            <a:pPr algn="just"/>
            <a:r>
              <a:rPr lang="pt-BR" sz="7200" dirty="0" smtClean="0">
                <a:latin typeface="Arial" pitchFamily="34" charset="0"/>
                <a:cs typeface="Arial" pitchFamily="34" charset="0"/>
              </a:rPr>
              <a:t>Completa equipe de trabalho – preparada e pronta para o atendimento;</a:t>
            </a:r>
          </a:p>
          <a:p>
            <a:pPr algn="just"/>
            <a:r>
              <a:rPr lang="pt-BR" sz="7200" dirty="0" smtClean="0">
                <a:latin typeface="Arial" pitchFamily="34" charset="0"/>
                <a:cs typeface="Arial" pitchFamily="34" charset="0"/>
              </a:rPr>
              <a:t>Sujeitos a falhas e interrupções no funcionamento – previsíveis ou não, que mais rápida e corretamente forem sanadas facilitarão a sua OPERAÇÃO.</a:t>
            </a:r>
          </a:p>
          <a:p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	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797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1800" b="1" dirty="0" smtClean="0">
                <a:latin typeface="Arial" pitchFamily="34" charset="0"/>
                <a:cs typeface="Arial" pitchFamily="34" charset="0"/>
              </a:rPr>
              <a:t>CONSIDERAÇÕES SOBRE MANUTENÇÕES</a:t>
            </a:r>
            <a:endParaRPr lang="pt-BR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857403"/>
          </a:xfrm>
        </p:spPr>
        <p:txBody>
          <a:bodyPr>
            <a:normAutofit/>
          </a:bodyPr>
          <a:lstStyle/>
          <a:p>
            <a:pPr algn="just"/>
            <a:endParaRPr lang="pt-BR" sz="19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1900" b="1" dirty="0" smtClean="0">
                <a:latin typeface="Arial" pitchFamily="34" charset="0"/>
                <a:cs typeface="Arial" pitchFamily="34" charset="0"/>
              </a:rPr>
              <a:t>ADMINISTRAÇÃO:</a:t>
            </a:r>
          </a:p>
          <a:p>
            <a:pPr algn="just"/>
            <a:r>
              <a:rPr lang="pt-BR" sz="1900" dirty="0" smtClean="0">
                <a:latin typeface="Arial" pitchFamily="34" charset="0"/>
                <a:cs typeface="Arial" pitchFamily="34" charset="0"/>
              </a:rPr>
              <a:t>Conjunto de Princípios, Normas e Funções: ordenar os fatores de produção e controlar a sua produtividade e eficiência para alcançar os objetivos determinados.</a:t>
            </a:r>
          </a:p>
          <a:p>
            <a:pPr algn="just"/>
            <a:r>
              <a:rPr lang="pt-BR" sz="1900" b="1" dirty="0" smtClean="0">
                <a:latin typeface="Arial" pitchFamily="34" charset="0"/>
                <a:cs typeface="Arial" pitchFamily="34" charset="0"/>
              </a:rPr>
              <a:t>OPERAÇÃO:</a:t>
            </a:r>
          </a:p>
          <a:p>
            <a:pPr algn="just"/>
            <a:r>
              <a:rPr lang="pt-BR" sz="1900" dirty="0" smtClean="0">
                <a:latin typeface="Arial" pitchFamily="34" charset="0"/>
                <a:cs typeface="Arial" pitchFamily="34" charset="0"/>
              </a:rPr>
              <a:t>Execução de medidas consideradas necessárias para a execução dos objetivos.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624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926976"/>
          </a:xfrm>
        </p:spPr>
        <p:txBody>
          <a:bodyPr>
            <a:noAutofit/>
          </a:bodyPr>
          <a:lstStyle/>
          <a:p>
            <a:r>
              <a:rPr lang="pt-BR" sz="1800" b="1" dirty="0" smtClean="0">
                <a:latin typeface="Arial" pitchFamily="34" charset="0"/>
                <a:cs typeface="Arial" pitchFamily="34" charset="0"/>
              </a:rPr>
              <a:t>CLASSIFICAÇÕES DOS PROCEDIMENTOS DE MANUTENÇÃO’</a:t>
            </a:r>
            <a:endParaRPr lang="pt-BR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3096344"/>
          </a:xfrm>
        </p:spPr>
        <p:txBody>
          <a:bodyPr>
            <a:normAutofit/>
          </a:bodyPr>
          <a:lstStyle/>
          <a:p>
            <a:pPr algn="just"/>
            <a:r>
              <a:rPr lang="pt-BR" sz="1800" b="1" dirty="0" smtClean="0">
                <a:latin typeface="Arial" pitchFamily="34" charset="0"/>
                <a:cs typeface="Arial" pitchFamily="34" charset="0"/>
              </a:rPr>
              <a:t>PREVENTIVO:</a:t>
            </a:r>
          </a:p>
          <a:p>
            <a:pPr algn="just"/>
            <a:r>
              <a:rPr lang="pt-BR" sz="1800" dirty="0" smtClean="0">
                <a:latin typeface="Arial" pitchFamily="34" charset="0"/>
                <a:cs typeface="Arial" pitchFamily="34" charset="0"/>
              </a:rPr>
              <a:t>“Antecipa às interrupções previstas e ao desgaste das partes do sistema”;</a:t>
            </a:r>
          </a:p>
          <a:p>
            <a:pPr algn="just"/>
            <a:r>
              <a:rPr lang="pt-BR" sz="1800" dirty="0" smtClean="0">
                <a:latin typeface="Arial" pitchFamily="34" charset="0"/>
                <a:cs typeface="Arial" pitchFamily="34" charset="0"/>
              </a:rPr>
              <a:t>Lubrificação de rolamentos:</a:t>
            </a:r>
          </a:p>
          <a:p>
            <a:pPr algn="just"/>
            <a:r>
              <a:rPr lang="pt-BR" sz="1800" dirty="0" smtClean="0">
                <a:latin typeface="Arial" pitchFamily="34" charset="0"/>
                <a:cs typeface="Arial" pitchFamily="34" charset="0"/>
              </a:rPr>
              <a:t>Substituição de gaxetas;</a:t>
            </a:r>
          </a:p>
          <a:p>
            <a:pPr algn="just"/>
            <a:r>
              <a:rPr lang="pt-BR" sz="1800" dirty="0" smtClean="0">
                <a:latin typeface="Arial" pitchFamily="34" charset="0"/>
                <a:cs typeface="Arial" pitchFamily="34" charset="0"/>
              </a:rPr>
              <a:t>Desencrustações  de redes de esgotos;</a:t>
            </a:r>
          </a:p>
          <a:p>
            <a:pPr algn="just"/>
            <a:r>
              <a:rPr lang="pt-BR" sz="1800" dirty="0" smtClean="0">
                <a:latin typeface="Arial" pitchFamily="34" charset="0"/>
                <a:cs typeface="Arial" pitchFamily="34" charset="0"/>
              </a:rPr>
              <a:t> Vistorias em Poços de Visitas, Caixas de passagem e inspeção de esgotos;</a:t>
            </a:r>
          </a:p>
          <a:p>
            <a:pPr algn="just"/>
            <a:r>
              <a:rPr lang="pt-BR" sz="1800" dirty="0" smtClean="0">
                <a:latin typeface="Arial" pitchFamily="34" charset="0"/>
                <a:cs typeface="Arial" pitchFamily="34" charset="0"/>
              </a:rPr>
              <a:t>Lavagem de coletores de esgotos sanitários com a utilização do Equipamento de Hidrojateamento, através de caminhão Hidro-vácuo.</a:t>
            </a:r>
            <a:endParaRPr lang="pt-BR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6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1800" b="1" dirty="0" smtClean="0">
                <a:latin typeface="Arial" pitchFamily="34" charset="0"/>
                <a:cs typeface="Arial" pitchFamily="34" charset="0"/>
              </a:rPr>
              <a:t>CLASSSIFICAÇÕES DOS PROCEDIMENTOS DE MANUTENÇÃO</a:t>
            </a:r>
            <a:endParaRPr lang="pt-BR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2"/>
          </a:xfrm>
        </p:spPr>
        <p:txBody>
          <a:bodyPr>
            <a:normAutofit fontScale="92500"/>
          </a:bodyPr>
          <a:lstStyle/>
          <a:p>
            <a:r>
              <a:rPr lang="pt-BR" b="1" dirty="0" smtClean="0"/>
              <a:t>CORRETIVO:</a:t>
            </a:r>
          </a:p>
          <a:p>
            <a:r>
              <a:rPr lang="pt-BR" dirty="0" smtClean="0"/>
              <a:t>“Visa adaptar as instalações as novas solicitações ou corrigir defeitos construtivos de projeto”</a:t>
            </a:r>
          </a:p>
          <a:p>
            <a:r>
              <a:rPr lang="pt-BR" dirty="0" smtClean="0"/>
              <a:t>Substituições;</a:t>
            </a:r>
          </a:p>
          <a:p>
            <a:r>
              <a:rPr lang="pt-BR" dirty="0" smtClean="0"/>
              <a:t>Reformas;</a:t>
            </a:r>
          </a:p>
          <a:p>
            <a:r>
              <a:rPr lang="pt-BR" dirty="0" smtClean="0"/>
              <a:t>Remanejamentos:</a:t>
            </a:r>
          </a:p>
          <a:p>
            <a:r>
              <a:rPr lang="pt-BR" dirty="0" smtClean="0"/>
              <a:t>Melhorias das características funcionais;</a:t>
            </a:r>
          </a:p>
          <a:p>
            <a:r>
              <a:rPr lang="pt-BR" dirty="0" smtClean="0"/>
              <a:t>Aumento as capacidades da unidades;</a:t>
            </a:r>
          </a:p>
          <a:p>
            <a:r>
              <a:rPr lang="pt-BR" dirty="0" smtClean="0"/>
              <a:t>Substituição de equipamentos.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140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</TotalTime>
  <Words>1377</Words>
  <Application>Microsoft Office PowerPoint</Application>
  <PresentationFormat>Apresentação na tela (4:3)</PresentationFormat>
  <Paragraphs>194</Paragraphs>
  <Slides>23</Slides>
  <Notes>4</Notes>
  <HiddenSlides>1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  <vt:variant>
        <vt:lpstr>Apresentações personalizadas</vt:lpstr>
      </vt:variant>
      <vt:variant>
        <vt:i4>1</vt:i4>
      </vt:variant>
    </vt:vector>
  </HeadingPairs>
  <TitlesOfParts>
    <vt:vector size="25" baseType="lpstr">
      <vt:lpstr>Tema do Office</vt:lpstr>
      <vt:lpstr>MANUTENÇÕES DE REDES DE ESGOTOS SANITÁRIOS</vt:lpstr>
      <vt:lpstr>AILTON DONIZETI DA SILVA</vt:lpstr>
      <vt:lpstr>RESUMO</vt:lpstr>
      <vt:lpstr>MANUTENÇÃO NO SISTEMA DE ESGOTAMENTO SANITÁRIO</vt:lpstr>
      <vt:lpstr>INTRODUÇÃO /OBJETIVOS</vt:lpstr>
      <vt:lpstr> CONSIDERAÇÕES SOBRE MANUTENÇÕES</vt:lpstr>
      <vt:lpstr>CONSIDERAÇÕES SOBRE MANUTENÇÕES</vt:lpstr>
      <vt:lpstr>CLASSIFICAÇÕES DOS PROCEDIMENTOS DE MANUTENÇÃO’</vt:lpstr>
      <vt:lpstr>CLASSSIFICAÇÕES DOS PROCEDIMENTOS DE MANUTENÇÃO</vt:lpstr>
      <vt:lpstr>CLASSIFICAÇÕES DOS PROCEDIMENTOS DE MANUTENÇÃO</vt:lpstr>
      <vt:lpstr>PRINCIPAIS ANORMALIDADES</vt:lpstr>
      <vt:lpstr>Objetos sólidos encontrados e removidos do interior do coletor de esgoto.</vt:lpstr>
      <vt:lpstr>EQUIPAMENTOS DE MANUTENÇÃO</vt:lpstr>
      <vt:lpstr>EQUIPAMENTOS PRINCIPAIS</vt:lpstr>
      <vt:lpstr>EQUIPAMENTOS ACESSÓRIOS</vt:lpstr>
      <vt:lpstr>EQUIPAMENTOS DE SEGURANÇA</vt:lpstr>
      <vt:lpstr>SISTEMA DE ESGOTAMENTO SANITÁRIO DE POÇOS DE CALDAS</vt:lpstr>
      <vt:lpstr>PROCEDIMENTOS DE MANUTENÇÃO NOS COLETORES DE ESGOTOS</vt:lpstr>
      <vt:lpstr>Tabela 1 – Resumo dos resultados obtidos no estudo</vt:lpstr>
      <vt:lpstr>Figura 2 – Comparação da quantidade de redes hidrojateadas pelo número de entupimento de esgotos.</vt:lpstr>
      <vt:lpstr>CONCLUSÃO</vt:lpstr>
      <vt:lpstr>REFERÊNCIAS BIBLIOGRÁFICAS</vt:lpstr>
      <vt:lpstr>OBRIGADO A TODOS </vt:lpstr>
      <vt:lpstr>APRESENTAÇÃO ASSEMAE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MANUTENÇÕES DE REDE DE ESGOTOS SANITÁRIOS</dc:title>
  <dc:creator>Ailton</dc:creator>
  <cp:lastModifiedBy>ctbc</cp:lastModifiedBy>
  <cp:revision>97</cp:revision>
  <dcterms:created xsi:type="dcterms:W3CDTF">2015-05-05T11:40:09Z</dcterms:created>
  <dcterms:modified xsi:type="dcterms:W3CDTF">2015-05-26T13:54:19Z</dcterms:modified>
</cp:coreProperties>
</file>