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6" r:id="rId8"/>
    <p:sldId id="265" r:id="rId9"/>
    <p:sldId id="267" r:id="rId10"/>
    <p:sldId id="268" r:id="rId11"/>
    <p:sldId id="272" r:id="rId12"/>
    <p:sldId id="271" r:id="rId13"/>
    <p:sldId id="273" r:id="rId14"/>
    <p:sldId id="275" r:id="rId15"/>
    <p:sldId id="274" r:id="rId16"/>
    <p:sldId id="276" r:id="rId17"/>
    <p:sldId id="269" r:id="rId18"/>
    <p:sldId id="27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C8E33-6744-6B46-B2F3-DF25F5F8405D}" v="1" dt="2024-05-24T12:34:36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654"/>
  </p:normalViewPr>
  <p:slideViewPr>
    <p:cSldViewPr snapToGrid="0">
      <p:cViewPr varScale="1">
        <p:scale>
          <a:sx n="137" d="100"/>
          <a:sy n="137" d="100"/>
        </p:scale>
        <p:origin x="20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 Rocha" userId="6a9e7ab5ac90d59d" providerId="LiveId" clId="{160C8E33-6744-6B46-B2F3-DF25F5F8405D}"/>
    <pc:docChg chg="custSel modSld modMainMaster">
      <pc:chgData name="Mateus Rocha" userId="6a9e7ab5ac90d59d" providerId="LiveId" clId="{160C8E33-6744-6B46-B2F3-DF25F5F8405D}" dt="2024-05-24T12:34:37.002" v="3" actId="27636"/>
      <pc:docMkLst>
        <pc:docMk/>
      </pc:docMkLst>
      <pc:sldChg chg="modSp mod setBg">
        <pc:chgData name="Mateus Rocha" userId="6a9e7ab5ac90d59d" providerId="LiveId" clId="{160C8E33-6744-6B46-B2F3-DF25F5F8405D}" dt="2024-05-24T12:34:36.903" v="1" actId="27636"/>
        <pc:sldMkLst>
          <pc:docMk/>
          <pc:sldMk cId="2455554558" sldId="256"/>
        </pc:sldMkLst>
        <pc:spChg chg="mod">
          <ac:chgData name="Mateus Rocha" userId="6a9e7ab5ac90d59d" providerId="LiveId" clId="{160C8E33-6744-6B46-B2F3-DF25F5F8405D}" dt="2024-05-24T12:34:36.903" v="1" actId="27636"/>
          <ac:spMkLst>
            <pc:docMk/>
            <pc:sldMk cId="2455554558" sldId="256"/>
            <ac:spMk id="7" creationId="{00000000-0000-0000-0000-000000000000}"/>
          </ac:spMkLst>
        </pc:spChg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57"/>
        </pc:sldMkLst>
      </pc:sldChg>
      <pc:sldChg chg="modSp mod setBg">
        <pc:chgData name="Mateus Rocha" userId="6a9e7ab5ac90d59d" providerId="LiveId" clId="{160C8E33-6744-6B46-B2F3-DF25F5F8405D}" dt="2024-05-24T12:34:36.996" v="2" actId="27636"/>
        <pc:sldMkLst>
          <pc:docMk/>
          <pc:sldMk cId="0" sldId="261"/>
        </pc:sldMkLst>
        <pc:spChg chg="mod">
          <ac:chgData name="Mateus Rocha" userId="6a9e7ab5ac90d59d" providerId="LiveId" clId="{160C8E33-6744-6B46-B2F3-DF25F5F8405D}" dt="2024-05-24T12:34:36.996" v="2" actId="27636"/>
          <ac:spMkLst>
            <pc:docMk/>
            <pc:sldMk cId="0" sldId="261"/>
            <ac:spMk id="2" creationId="{00000000-0000-0000-0000-000000000000}"/>
          </ac:spMkLst>
        </pc:spChg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2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3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4"/>
        </pc:sldMkLst>
      </pc:sldChg>
      <pc:sldChg chg="modSp mod setBg">
        <pc:chgData name="Mateus Rocha" userId="6a9e7ab5ac90d59d" providerId="LiveId" clId="{160C8E33-6744-6B46-B2F3-DF25F5F8405D}" dt="2024-05-24T12:34:37.002" v="3" actId="27636"/>
        <pc:sldMkLst>
          <pc:docMk/>
          <pc:sldMk cId="0" sldId="265"/>
        </pc:sldMkLst>
        <pc:spChg chg="mod">
          <ac:chgData name="Mateus Rocha" userId="6a9e7ab5ac90d59d" providerId="LiveId" clId="{160C8E33-6744-6B46-B2F3-DF25F5F8405D}" dt="2024-05-24T12:34:37.002" v="3" actId="27636"/>
          <ac:spMkLst>
            <pc:docMk/>
            <pc:sldMk cId="0" sldId="265"/>
            <ac:spMk id="2" creationId="{00000000-0000-0000-0000-000000000000}"/>
          </ac:spMkLst>
        </pc:spChg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6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7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8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69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70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71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72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73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74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0" sldId="275"/>
        </pc:sldMkLst>
      </pc:sldChg>
      <pc:sldChg chg="setBg">
        <pc:chgData name="Mateus Rocha" userId="6a9e7ab5ac90d59d" providerId="LiveId" clId="{160C8E33-6744-6B46-B2F3-DF25F5F8405D}" dt="2024-05-24T12:34:36.628" v="0" actId="18331"/>
        <pc:sldMkLst>
          <pc:docMk/>
          <pc:sldMk cId="1964152085" sldId="276"/>
        </pc:sldMkLst>
      </pc:sldChg>
      <pc:sldMasterChg chg="setBg">
        <pc:chgData name="Mateus Rocha" userId="6a9e7ab5ac90d59d" providerId="LiveId" clId="{160C8E33-6744-6B46-B2F3-DF25F5F8405D}" dt="2024-05-24T12:34:36.628" v="0" actId="18331"/>
        <pc:sldMasterMkLst>
          <pc:docMk/>
          <pc:sldMasterMk cId="3742548559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859C1-BB37-364C-6282-68140E690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8B1506-C487-95C3-0E74-C8F1E54F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F39EAB-C34E-4FB4-5359-4E068E52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5D5E1-A918-7F52-EA2C-CF833B73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A4124-A284-3AD8-9A28-93BA8786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6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E1EB8-3AF8-DE4D-8935-FD5ACD40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48D7DB-6718-C018-261F-D28F9FE70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B85A7-008D-135D-F962-64CD4F8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7AAA9-0878-7159-EAA7-EE9DF711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4E830-7043-CEA8-4D19-151580F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23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F3DCBC-4B36-EC8E-7B2E-7EF32424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B4A96E-BC3F-BDDD-F5F7-156644B68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710E7-E9EA-EE41-CCB3-574ED414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65DCB-DDEA-390C-6F50-3758D929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B3373-F544-7603-7EB1-C5E08C5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5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72812-A8FF-5975-E534-524DB07C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A82BE4-1274-BB26-4D5F-8D408936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B6D97-2CAB-F9C4-D237-B5E08CE2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CBD65-1451-34E2-BCB9-4DCAF540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0E2A5A-1DFE-5658-12FB-5BD4EEC5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3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DC9B5-37D5-2A24-2A58-4EC1DD5F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D39E10-6A31-E7F1-C53C-18F359B1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1013A-6EB2-5B48-84D7-2E67BB6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C6582-2860-CE3C-EAA0-841AF880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8A704-9809-223F-9603-A36360D0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4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A48C9-5303-19CA-EA1B-DCE2DBEA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851FC-11C7-9119-03CE-9E364EC08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96059C-A7C9-BFD2-ED90-65ACC847D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462E9F-CAAC-0F00-D774-9F7D4B23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6B15FD-CB18-9C7B-C2CF-668D428D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4E9E38-2CE5-0A66-92C5-691CAE6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D00EC-73E6-3FA5-368A-9BB89C1F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E15F76-49B7-35D3-9200-02CB3BFB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7938B1-EA12-062A-3C07-DC155687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4FFC62-929F-9F06-AC04-4FBA127FD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76D330-842D-10D3-2EDE-F7912B5D7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CF650C-96C6-51B6-B92C-A603CE9D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6F6B8E-C5BB-7997-5CDC-558615ED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3C984E-7649-7C4D-7623-318244A5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08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8816E-14B9-F77D-7AE1-238D9057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A5B270-D4D6-BED4-B727-687F70FA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C9311B-BAA3-6EE7-7841-3738226A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6FB9D0-734D-3323-01E9-4F915F1F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6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6039E5-0286-E8D0-1A3A-0A242DE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7C0018-184C-0F4D-3C57-633FF275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CF9312-6678-FB0F-D7BB-C343CF8F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07C4D-B46A-2E6D-BFE8-47B1B75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D0D13-BC6F-AB62-5DDF-96947575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637C9E-520F-725B-67B8-A5CB1756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F0DD65-CB40-C109-A9D2-19856DDF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3498F7-CC9F-FBF4-69F8-160E1931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FEDDCC-574F-A89F-557B-8670FE48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FD13E-FFEF-BEFD-D3F9-6F4F795F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16833F-824B-06E4-3840-6CD06F717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9F5281-6910-AB79-5482-BB7EEB2C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446D4-D66C-14B9-6B2E-B1962DE8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8F0F51-7F70-9760-DB81-20EC8F3A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FF051F-D543-A7FB-61FC-C0780686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8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7FD457-9003-0481-B33F-F6B01853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3E358E-E0A6-29C9-2BDC-678BEFAB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46B458-561B-8A22-54B5-911D48D73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35B2-F623-4A25-9394-7610C324B71C}" type="datetimeFigureOut">
              <a:rPr lang="pt-BR" smtClean="0"/>
              <a:pPr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C27951-4B5A-E8C9-5E01-4CBC7C9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A7A41-B896-8121-6FD3-D9BB7B12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8CE1-15E0-432D-8A98-EFA6664C8F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5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3629" y="463537"/>
            <a:ext cx="875899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1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>
                  <a:outerShdw blurRad="76200" dist="101600" dir="2700000" algn="tl">
                    <a:schemeClr val="accent6">
                      <a:lumMod val="75000"/>
                      <a:alpha val="54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MUNICIPAL DE ÁGUA E ESGOTO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dirty="0">
                <a:ln>
                  <a:noFill/>
                </a:ln>
                <a:solidFill>
                  <a:srgbClr val="333399"/>
                </a:solidFill>
                <a:effectLst>
                  <a:outerShdw blurRad="76200" dist="101600" dir="2700000" algn="tl">
                    <a:schemeClr val="accent6">
                      <a:lumMod val="75000"/>
                      <a:alpha val="54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POÇOS</a:t>
            </a:r>
            <a:r>
              <a:rPr kumimoji="0" lang="pt-BR" b="1" i="1" u="none" strike="noStrike" cap="none" normalizeH="0" dirty="0">
                <a:ln>
                  <a:noFill/>
                </a:ln>
                <a:solidFill>
                  <a:srgbClr val="333399"/>
                </a:solidFill>
                <a:effectLst>
                  <a:outerShdw blurRad="76200" dist="101600" dir="2700000" algn="tl">
                    <a:schemeClr val="accent6">
                      <a:lumMod val="75000"/>
                      <a:alpha val="54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DE CALDAS</a:t>
            </a:r>
            <a:endParaRPr kumimoji="0" lang="pt-BR" b="1" i="1" u="none" strike="noStrike" cap="none" normalizeH="0" baseline="0" dirty="0">
              <a:ln>
                <a:noFill/>
              </a:ln>
              <a:solidFill>
                <a:srgbClr val="000080"/>
              </a:solidFill>
              <a:effectLst>
                <a:outerShdw blurRad="76200" dist="101600" dir="2700000" algn="tl">
                  <a:schemeClr val="accent6">
                    <a:lumMod val="75000"/>
                    <a:alpha val="54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717770" y="1527989"/>
            <a:ext cx="8073189" cy="4078705"/>
            <a:chOff x="3380874" y="2153653"/>
            <a:chExt cx="8073189" cy="4078705"/>
          </a:xfrm>
        </p:grpSpPr>
        <p:sp>
          <p:nvSpPr>
            <p:cNvPr id="9" name="Retângulo 8"/>
            <p:cNvSpPr/>
            <p:nvPr/>
          </p:nvSpPr>
          <p:spPr>
            <a:xfrm>
              <a:off x="4379496" y="3657600"/>
              <a:ext cx="5907506" cy="25747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09600" dist="393700" dir="2460000" algn="ctr" rotWithShape="0">
                <a:srgbClr val="0070C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 descr="O-que-esperar-da-IA-em-2024.jp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7000" contrast="1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307307" y="3587111"/>
              <a:ext cx="5899484" cy="2573391"/>
            </a:xfrm>
            <a:prstGeom prst="rect">
              <a:avLst/>
            </a:prstGeom>
          </p:spPr>
        </p:pic>
        <p:sp>
          <p:nvSpPr>
            <p:cNvPr id="12" name="Retângulo de cantos arredondados 11"/>
            <p:cNvSpPr/>
            <p:nvPr/>
          </p:nvSpPr>
          <p:spPr>
            <a:xfrm>
              <a:off x="5534525" y="3392905"/>
              <a:ext cx="3862137" cy="445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>
              <a:solidFill>
                <a:schemeClr val="bg1"/>
              </a:solidFill>
            </a:ln>
            <a:effectLst>
              <a:outerShdw blurRad="76200" dist="177800" dir="10200000" sx="109000" sy="109000" algn="tl" rotWithShape="0">
                <a:schemeClr val="bg1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Título 1"/>
            <p:cNvSpPr txBox="1">
              <a:spLocks/>
            </p:cNvSpPr>
            <p:nvPr/>
          </p:nvSpPr>
          <p:spPr>
            <a:xfrm>
              <a:off x="3380874" y="2153653"/>
              <a:ext cx="8073189" cy="1636296"/>
            </a:xfrm>
            <a:prstGeom prst="rect">
              <a:avLst/>
            </a:prstGeom>
          </p:spPr>
          <p:txBody>
            <a:bodyPr vert="horz" anchor="b">
              <a:normAutofit fontScale="700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000" b="0" kern="1200" cap="sm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pt-BR" sz="28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Painel sobre : </a:t>
              </a:r>
            </a:p>
            <a:p>
              <a:pPr algn="ctr">
                <a:lnSpc>
                  <a:spcPct val="170000"/>
                </a:lnSpc>
              </a:pPr>
              <a:r>
                <a:rPr lang="pt-BR" sz="2800" b="1" i="1" dirty="0">
                  <a:solidFill>
                    <a:srgbClr val="081CD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Tendências da Inteligência Artificial (</a:t>
              </a:r>
              <a:r>
                <a:rPr lang="pt-BR" sz="2800" b="1" i="1" dirty="0" err="1">
                  <a:solidFill>
                    <a:srgbClr val="081CD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I.A.</a:t>
              </a:r>
              <a:r>
                <a:rPr lang="pt-BR" sz="2800" b="1" i="1" dirty="0">
                  <a:solidFill>
                    <a:srgbClr val="081CD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 no saneamento . </a:t>
              </a:r>
            </a:p>
            <a:p>
              <a:pPr algn="ctr">
                <a:lnSpc>
                  <a:spcPct val="170000"/>
                </a:lnSpc>
              </a:pPr>
              <a:r>
                <a:rPr lang="pt-BR" sz="2800" b="1" i="1" dirty="0">
                  <a:solidFill>
                    <a:srgbClr val="081CD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oportunidades e desafios </a:t>
              </a:r>
            </a:p>
          </p:txBody>
        </p:sp>
      </p:grpSp>
      <p:sp>
        <p:nvSpPr>
          <p:cNvPr id="15" name="Elipse 14"/>
          <p:cNvSpPr/>
          <p:nvPr/>
        </p:nvSpPr>
        <p:spPr>
          <a:xfrm rot="20772144">
            <a:off x="111055" y="169300"/>
            <a:ext cx="2131429" cy="1198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09" y="296777"/>
            <a:ext cx="1671282" cy="12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8530"/>
            <a:ext cx="61795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555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7042"/>
            <a:ext cx="11036968" cy="745958"/>
          </a:xfrm>
        </p:spPr>
        <p:txBody>
          <a:bodyPr>
            <a:no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Metas e utilização dos reservatórios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11" y="1177695"/>
            <a:ext cx="11851106" cy="55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ta para cima e para baixo 5"/>
          <p:cNvSpPr/>
          <p:nvPr/>
        </p:nvSpPr>
        <p:spPr>
          <a:xfrm rot="20384574">
            <a:off x="2394284" y="2370222"/>
            <a:ext cx="433137" cy="2093494"/>
          </a:xfrm>
          <a:prstGeom prst="upDownArrow">
            <a:avLst/>
          </a:prstGeom>
          <a:solidFill>
            <a:schemeClr val="accent1">
              <a:alpha val="15000"/>
            </a:schemeClr>
          </a:solidFill>
          <a:ln>
            <a:gradFill>
              <a:gsLst>
                <a:gs pos="0">
                  <a:srgbClr val="DDEBCF">
                    <a:alpha val="6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621" y="184651"/>
            <a:ext cx="10515600" cy="1114759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Outras telas de controles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661" y="1020623"/>
            <a:ext cx="8854824" cy="56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33" y="1022684"/>
            <a:ext cx="10180782" cy="5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537" y="485438"/>
            <a:ext cx="10768280" cy="5758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para Motores e Bombas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Monitoramento e Gestão das Manutenções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Preditivas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Preventivas 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Corretivas</a:t>
            </a:r>
            <a:b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tempo real 24 h por dia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Correlacionado das informações,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 a base de Dados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83" y="509758"/>
            <a:ext cx="11952259" cy="623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95835" y="1734671"/>
            <a:ext cx="3079377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49623" y="1532962"/>
            <a:ext cx="2545232" cy="1779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60" y="1574144"/>
            <a:ext cx="2399423" cy="16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58153" y="363071"/>
            <a:ext cx="10833846" cy="590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pt-BR" sz="4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AI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 foco no Combate ás</a:t>
            </a:r>
            <a:r>
              <a:rPr kumimoji="0" lang="pt-BR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Perdas</a:t>
            </a:r>
            <a:b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avin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ater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anagement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24 h por dia - </a:t>
            </a:r>
            <a:r>
              <a:rPr lang="pt-BR" sz="4400" b="1" noProof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tempo real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pt-BR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400" b="1" dirty="0">
                <a:latin typeface="Arial" pitchFamily="34" charset="0"/>
                <a:cs typeface="Arial" pitchFamily="34" charset="0"/>
              </a:rPr>
              <a:t>Gestão de ativos para o combate às perdas</a:t>
            </a:r>
          </a:p>
          <a:p>
            <a:pPr algn="ctr"/>
            <a:endParaRPr lang="pt-BR" sz="3400" b="1" dirty="0"/>
          </a:p>
          <a:p>
            <a:pPr algn="ctr"/>
            <a:r>
              <a:rPr lang="pt-BR" sz="3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Central de Gerenciamento de eventos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Correlacionando as informações coletadas, com a base de Dados</a:t>
            </a:r>
            <a:b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pt-BR" sz="23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647" y="284443"/>
            <a:ext cx="11822953" cy="833158"/>
          </a:xfrm>
        </p:spPr>
        <p:txBody>
          <a:bodyPr/>
          <a:lstStyle/>
          <a:p>
            <a:pPr algn="ctr"/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Dashboard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Situacional ( Geral 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Dmc’s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45" y="1117601"/>
            <a:ext cx="11997981" cy="54355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914400"/>
            <a:ext cx="11951026" cy="5778500"/>
          </a:xfrm>
        </p:spPr>
      </p:pic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457200" y="377825"/>
            <a:ext cx="10769600" cy="536575"/>
          </a:xfrm>
        </p:spPr>
        <p:txBody>
          <a:bodyPr/>
          <a:lstStyle/>
          <a:p>
            <a:r>
              <a:rPr lang="pt-BR" b="1" dirty="0">
                <a:solidFill>
                  <a:srgbClr val="92D050"/>
                </a:solidFill>
              </a:rPr>
              <a:t>Evento Vazamento Identificado </a:t>
            </a:r>
            <a:r>
              <a:rPr lang="pt-BR" b="1" dirty="0">
                <a:solidFill>
                  <a:srgbClr val="0070C0"/>
                </a:solidFill>
              </a:rPr>
              <a:t>e resolvido em 1,2 dia Magnitude 6 l/s</a:t>
            </a:r>
          </a:p>
        </p:txBody>
      </p:sp>
    </p:spTree>
    <p:extLst>
      <p:ext uri="{BB962C8B-B14F-4D97-AF65-F5344CB8AC3E}">
        <p14:creationId xmlns:p14="http://schemas.microsoft.com/office/powerpoint/2010/main" val="19641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5726" y="232777"/>
            <a:ext cx="4307305" cy="1325563"/>
          </a:xfrm>
        </p:spPr>
        <p:txBody>
          <a:bodyPr/>
          <a:lstStyle/>
          <a:p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Agradecimentos 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1263" y="1576137"/>
            <a:ext cx="5787189" cy="338087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dirty="0"/>
              <a:t>Ao Diretor do Departamento 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Ao Técnico de Elétrica e  automação </a:t>
            </a:r>
          </a:p>
          <a:p>
            <a:endParaRPr lang="pt-BR" dirty="0"/>
          </a:p>
          <a:p>
            <a:r>
              <a:rPr lang="pt-BR" dirty="0"/>
              <a:t>Ao Eng. Eletricista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8295" y="1512804"/>
            <a:ext cx="5181600" cy="338404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Paulo Cesar Silva</a:t>
            </a:r>
          </a:p>
          <a:p>
            <a:endParaRPr lang="pt-BR" dirty="0"/>
          </a:p>
          <a:p>
            <a:r>
              <a:rPr lang="pt-BR" dirty="0"/>
              <a:t>Valdecir </a:t>
            </a:r>
            <a:r>
              <a:rPr lang="pt-BR" dirty="0" err="1"/>
              <a:t>Zampieri</a:t>
            </a:r>
            <a:endParaRPr lang="pt-BR" dirty="0"/>
          </a:p>
          <a:p>
            <a:endParaRPr lang="pt-BR" dirty="0"/>
          </a:p>
          <a:p>
            <a:r>
              <a:rPr lang="pt-BR" dirty="0"/>
              <a:t>Antonio </a:t>
            </a:r>
            <a:r>
              <a:rPr lang="pt-BR" dirty="0" err="1"/>
              <a:t>Rene</a:t>
            </a:r>
            <a:r>
              <a:rPr lang="pt-BR" dirty="0"/>
              <a:t> </a:t>
            </a:r>
            <a:r>
              <a:rPr lang="pt-BR" dirty="0" err="1"/>
              <a:t>Ballerini</a:t>
            </a:r>
            <a:endParaRPr lang="pt-BR" dirty="0"/>
          </a:p>
          <a:p>
            <a:endParaRPr lang="pt-BR" dirty="0"/>
          </a:p>
          <a:p>
            <a:r>
              <a:rPr lang="pt-BR" dirty="0"/>
              <a:t>Toda equipe da SPE-2</a:t>
            </a:r>
          </a:p>
          <a:p>
            <a:endParaRPr lang="pt-B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b r i g a d o 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6493" y="2210635"/>
            <a:ext cx="6172201" cy="1446964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Fernando da Silveira</a:t>
            </a:r>
            <a:br>
              <a:rPr lang="pt-BR" dirty="0"/>
            </a:br>
            <a:r>
              <a:rPr lang="pt-BR" sz="2400" i="1" dirty="0"/>
              <a:t>Supervisor Spe2</a:t>
            </a:r>
            <a:br>
              <a:rPr lang="pt-BR" sz="2400" i="1" dirty="0"/>
            </a:br>
            <a:r>
              <a:rPr lang="pt-BR" sz="2400" i="1" dirty="0"/>
              <a:t>Depto Municipal de Água e esgoto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211" y="4247148"/>
            <a:ext cx="1803627" cy="122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9432758" y="1347525"/>
            <a:ext cx="2153653" cy="3757952"/>
            <a:chOff x="9432758" y="1347525"/>
            <a:chExt cx="2153653" cy="375795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7181" y="1347529"/>
              <a:ext cx="2079717" cy="375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ângulo 6"/>
            <p:cNvSpPr/>
            <p:nvPr/>
          </p:nvSpPr>
          <p:spPr>
            <a:xfrm>
              <a:off x="9432758" y="1347525"/>
              <a:ext cx="2153653" cy="115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488" y="120315"/>
            <a:ext cx="8043288" cy="60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1227221" y="372979"/>
            <a:ext cx="3922295" cy="1239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052" y="316999"/>
            <a:ext cx="4022558" cy="1325563"/>
          </a:xfrm>
          <a:noFill/>
          <a:ln w="3175" cap="rnd">
            <a:noFill/>
            <a:bevel/>
          </a:ln>
        </p:spPr>
        <p:txBody>
          <a:bodyPr>
            <a:normAutofit fontScale="90000"/>
          </a:bodyPr>
          <a:lstStyle/>
          <a:p>
            <a:r>
              <a:rPr lang="pt-BR" dirty="0"/>
              <a:t>* 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Atualização do   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supervisório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3863" cy="621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034337" y="324853"/>
            <a:ext cx="1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22 anos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066422" y="1540042"/>
            <a:ext cx="192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pt-B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</a:t>
            </a:r>
          </a:p>
          <a:p>
            <a:pPr algn="ctr"/>
            <a:r>
              <a:rPr lang="pt-BR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</a:t>
            </a:r>
          </a:p>
          <a:p>
            <a:pPr algn="ctr"/>
            <a:r>
              <a:rPr lang="pt-B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Captura de tela 2024-05-16 104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90" y="757989"/>
            <a:ext cx="11619190" cy="5443038"/>
          </a:xfrm>
        </p:spPr>
      </p:pic>
      <p:grpSp>
        <p:nvGrpSpPr>
          <p:cNvPr id="7" name="Grupo 6"/>
          <p:cNvGrpSpPr/>
          <p:nvPr/>
        </p:nvGrpSpPr>
        <p:grpSpPr>
          <a:xfrm>
            <a:off x="2646948" y="132352"/>
            <a:ext cx="7291136" cy="1022679"/>
            <a:chOff x="2671011" y="216573"/>
            <a:chExt cx="7291136" cy="1022679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2671011" y="216573"/>
              <a:ext cx="6821905" cy="589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ítulo 1"/>
            <p:cNvSpPr txBox="1">
              <a:spLocks/>
            </p:cNvSpPr>
            <p:nvPr/>
          </p:nvSpPr>
          <p:spPr>
            <a:xfrm>
              <a:off x="2847473" y="316999"/>
              <a:ext cx="7114674" cy="922253"/>
            </a:xfrm>
            <a:prstGeom prst="rect">
              <a:avLst/>
            </a:prstGeom>
            <a:noFill/>
            <a:ln w="3175" cap="rnd">
              <a:noFill/>
              <a:bevel/>
            </a:ln>
          </p:spPr>
          <p:txBody>
            <a:bodyPr vert="horz" lIns="91440" tIns="45720" rIns="91440" bIns="45720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*  </a:t>
              </a: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Novo Supervisório Elipse</a:t>
              </a:r>
              <a:r>
                <a:rPr kumimoji="0" lang="pt-BR" sz="4400" b="1" i="0" u="none" strike="noStrike" kern="120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E3</a:t>
              </a:r>
              <a:b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9877926" y="228601"/>
            <a:ext cx="20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 / Nov / 2022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ptura de tela 2024-05-16 1041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0" y="42149"/>
            <a:ext cx="11773622" cy="6134814"/>
          </a:xfrm>
        </p:spPr>
      </p:pic>
      <p:grpSp>
        <p:nvGrpSpPr>
          <p:cNvPr id="7" name="Grupo 6"/>
          <p:cNvGrpSpPr/>
          <p:nvPr/>
        </p:nvGrpSpPr>
        <p:grpSpPr>
          <a:xfrm>
            <a:off x="3886200" y="2225842"/>
            <a:ext cx="6689558" cy="565484"/>
            <a:chOff x="3886200" y="2225842"/>
            <a:chExt cx="6689558" cy="565484"/>
          </a:xfrm>
        </p:grpSpPr>
        <p:sp>
          <p:nvSpPr>
            <p:cNvPr id="5" name="Seta para a esquerda 4"/>
            <p:cNvSpPr/>
            <p:nvPr/>
          </p:nvSpPr>
          <p:spPr>
            <a:xfrm>
              <a:off x="3886200" y="2225842"/>
              <a:ext cx="6689558" cy="56548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379495" y="2322095"/>
              <a:ext cx="563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e n t i d o   d a   i m p l a n t a ç ã o </a:t>
              </a:r>
            </a:p>
          </p:txBody>
        </p:sp>
      </p:grpSp>
      <p:sp>
        <p:nvSpPr>
          <p:cNvPr id="8" name="Elipse 7"/>
          <p:cNvSpPr/>
          <p:nvPr/>
        </p:nvSpPr>
        <p:spPr>
          <a:xfrm>
            <a:off x="5462337" y="818147"/>
            <a:ext cx="842210" cy="890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63500" dist="50800" dir="2700000" algn="tl">
                    <a:srgbClr val="0070C0">
                      <a:alpha val="45000"/>
                    </a:srgbClr>
                  </a:outerShdw>
                </a:effectLst>
              </a:rPr>
              <a:t>Gráficos para as Analises</a:t>
            </a:r>
          </a:p>
        </p:txBody>
      </p:sp>
      <p:pic>
        <p:nvPicPr>
          <p:cNvPr id="4" name="Espaço Reservado para Conteúdo 3" descr="Captura de tela 2024-05-16 1059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81" y="1347536"/>
            <a:ext cx="12185319" cy="4860759"/>
          </a:xfrm>
        </p:spPr>
      </p:pic>
      <p:pic>
        <p:nvPicPr>
          <p:cNvPr id="6" name="Espaço Reservado para Conteúdo 5" descr="Captura de tela 2024-05-16 11552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" y="1354480"/>
            <a:ext cx="12038809" cy="5407271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725" y="365125"/>
            <a:ext cx="11586411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Grade de parâmetros para gestão das pressões </a:t>
            </a: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para combate às Perdas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Lt BT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23" y="1431758"/>
            <a:ext cx="11057021" cy="537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Gráfico dos ajustes de pressões para combate às Perdas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39" y="1720517"/>
            <a:ext cx="11942382" cy="495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0347"/>
            <a:ext cx="12192000" cy="48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4537" y="365125"/>
            <a:ext cx="117789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Grade de parâmetros para gestão das metas do sistema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</a:b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Visando a eficiência energética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287</Words>
  <Application>Microsoft Macintosh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BankGothic Lt BT</vt:lpstr>
      <vt:lpstr>Calibri</vt:lpstr>
      <vt:lpstr>Calibri Light</vt:lpstr>
      <vt:lpstr>Times New Roman</vt:lpstr>
      <vt:lpstr>Tema do Office</vt:lpstr>
      <vt:lpstr>Apresentação do PowerPoint</vt:lpstr>
      <vt:lpstr>*  Atualização do          supervisório</vt:lpstr>
      <vt:lpstr>Apresentação do PowerPoint</vt:lpstr>
      <vt:lpstr>Apresentação do PowerPoint</vt:lpstr>
      <vt:lpstr>Apresentação do PowerPoint</vt:lpstr>
      <vt:lpstr>Gráficos para as Analises</vt:lpstr>
      <vt:lpstr>Grade de parâmetros para gestão das pressões para combate às Perdas</vt:lpstr>
      <vt:lpstr>Gráfico dos ajustes de pressões para combate às Perdas</vt:lpstr>
      <vt:lpstr>Grade de parâmetros para gestão das metas do sistema  Visando a eficiência energética</vt:lpstr>
      <vt:lpstr>Metas e utilização dos reservatórios</vt:lpstr>
      <vt:lpstr>Outras telas de controles </vt:lpstr>
      <vt:lpstr>AI para Motores e Bombas  Monitoramento e Gestão das Manutenções . Preditivas Preventivas  Corretivas  .  Em tempo real 24 h por dia  Correlacionado das informações,  com a base de Dados </vt:lpstr>
      <vt:lpstr>Apresentação do PowerPoint</vt:lpstr>
      <vt:lpstr>Apresentação do PowerPoint</vt:lpstr>
      <vt:lpstr>Dashboard – Situacional ( Geral e Dmc’s )</vt:lpstr>
      <vt:lpstr>Apresentação do PowerPoint</vt:lpstr>
      <vt:lpstr>Agradecimentos :</vt:lpstr>
      <vt:lpstr>O b r i g a d o 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Ulisses Barbosa da Silva</dc:creator>
  <cp:lastModifiedBy>Mateus Rocha</cp:lastModifiedBy>
  <cp:revision>34</cp:revision>
  <dcterms:created xsi:type="dcterms:W3CDTF">2024-04-23T16:23:12Z</dcterms:created>
  <dcterms:modified xsi:type="dcterms:W3CDTF">2024-05-24T12:34:42Z</dcterms:modified>
</cp:coreProperties>
</file>