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89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ha\Documents\ufba\semestre_17_tcc\TCC_Martha_P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Vazão retirada total: 2 373 m³/s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659266550014573E-2"/>
                  <c:y val="-7.156185956207529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81948089822153E-2"/>
                  <c:y val="-2.392334519828857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119094488189012E-3"/>
                  <c:y val="2.222972128483936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22214931466905E-2"/>
                  <c:y val="1.650574928133984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567366579177599E-2"/>
                  <c:y val="1.023909682522560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irrigação</c:v>
                </c:pt>
                <c:pt idx="1">
                  <c:v>urbano</c:v>
                </c:pt>
                <c:pt idx="2">
                  <c:v>industrial</c:v>
                </c:pt>
                <c:pt idx="3">
                  <c:v>animal</c:v>
                </c:pt>
                <c:pt idx="4">
                  <c:v>rural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1270</c:v>
                </c:pt>
                <c:pt idx="1">
                  <c:v>522</c:v>
                </c:pt>
                <c:pt idx="2">
                  <c:v>395</c:v>
                </c:pt>
                <c:pt idx="3">
                  <c:v>151.5</c:v>
                </c:pt>
                <c:pt idx="4">
                  <c:v>34.5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Arial" panose="020B0604020202020204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Volume do Reservatório x Atendimento da Demanda</a:t>
            </a:r>
          </a:p>
        </c:rich>
      </c:tx>
      <c:layout>
        <c:manualLayout>
          <c:xMode val="edge"/>
          <c:yMode val="edge"/>
          <c:x val="0.29562877849806996"/>
          <c:y val="2.0356315682265709E-2"/>
        </c:manualLayout>
      </c:layout>
    </c:title>
    <c:plotArea>
      <c:layout>
        <c:manualLayout>
          <c:layoutTarget val="inner"/>
          <c:xMode val="edge"/>
          <c:yMode val="edge"/>
          <c:x val="6.7683508102955189E-2"/>
          <c:y val="0.11195956573921992"/>
          <c:w val="0.89227836034318442"/>
          <c:h val="0.61577761156570976"/>
        </c:manualLayout>
      </c:layout>
      <c:scatterChart>
        <c:scatterStyle val="smoothMarker"/>
        <c:ser>
          <c:idx val="0"/>
          <c:order val="0"/>
          <c:tx>
            <c:v>Demanda Atendida (M I)</c:v>
          </c:tx>
          <c:spPr>
            <a:ln w="38100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entrada!$G$5:$G$11</c:f>
              <c:numCache>
                <c:formatCode>0</c:formatCode>
                <c:ptCount val="7"/>
                <c:pt idx="0">
                  <c:v>34.177</c:v>
                </c:pt>
                <c:pt idx="1">
                  <c:v>68.353999999999985</c:v>
                </c:pt>
                <c:pt idx="2">
                  <c:v>136.70799999999997</c:v>
                </c:pt>
                <c:pt idx="3">
                  <c:v>341.76999999999981</c:v>
                </c:pt>
                <c:pt idx="4">
                  <c:v>683.53999999999962</c:v>
                </c:pt>
                <c:pt idx="5">
                  <c:v>1367.0799999999997</c:v>
                </c:pt>
                <c:pt idx="6">
                  <c:v>2050.6199999999994</c:v>
                </c:pt>
              </c:numCache>
            </c:numRef>
          </c:xVal>
          <c:yVal>
            <c:numRef>
              <c:f>entrada!$H$5:$H$11</c:f>
              <c:numCache>
                <c:formatCode>0.0%</c:formatCode>
                <c:ptCount val="7"/>
                <c:pt idx="0">
                  <c:v>0.42337707145839221</c:v>
                </c:pt>
                <c:pt idx="1">
                  <c:v>0.45523694217173372</c:v>
                </c:pt>
                <c:pt idx="2">
                  <c:v>0.5091435350057294</c:v>
                </c:pt>
                <c:pt idx="3">
                  <c:v>0.60784679795472762</c:v>
                </c:pt>
                <c:pt idx="4">
                  <c:v>0.69575068008164931</c:v>
                </c:pt>
                <c:pt idx="5">
                  <c:v>0.77881213373088198</c:v>
                </c:pt>
                <c:pt idx="6">
                  <c:v>0.82356344148772376</c:v>
                </c:pt>
              </c:numCache>
            </c:numRef>
          </c:yVal>
          <c:smooth val="1"/>
        </c:ser>
        <c:ser>
          <c:idx val="1"/>
          <c:order val="1"/>
          <c:tx>
            <c:v>Transbordo/Prod. Do Telhado (M I)</c:v>
          </c:tx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entrada!$G$5:$G$11</c:f>
              <c:numCache>
                <c:formatCode>0</c:formatCode>
                <c:ptCount val="7"/>
                <c:pt idx="0">
                  <c:v>34.177</c:v>
                </c:pt>
                <c:pt idx="1">
                  <c:v>68.353999999999985</c:v>
                </c:pt>
                <c:pt idx="2">
                  <c:v>136.70799999999997</c:v>
                </c:pt>
                <c:pt idx="3">
                  <c:v>341.76999999999981</c:v>
                </c:pt>
                <c:pt idx="4">
                  <c:v>683.53999999999962</c:v>
                </c:pt>
                <c:pt idx="5">
                  <c:v>1367.0799999999997</c:v>
                </c:pt>
                <c:pt idx="6">
                  <c:v>2050.6199999999994</c:v>
                </c:pt>
              </c:numCache>
            </c:numRef>
          </c:xVal>
          <c:yVal>
            <c:numRef>
              <c:f>entrada!$I$5:$I$11</c:f>
              <c:numCache>
                <c:formatCode>0.0%</c:formatCode>
                <c:ptCount val="7"/>
                <c:pt idx="0">
                  <c:v>0.76483218908324657</c:v>
                </c:pt>
                <c:pt idx="1">
                  <c:v>0.74718154653259472</c:v>
                </c:pt>
                <c:pt idx="2">
                  <c:v>0.71732268032478641</c:v>
                </c:pt>
                <c:pt idx="3">
                  <c:v>0.66269534101487382</c:v>
                </c:pt>
                <c:pt idx="4">
                  <c:v>0.6141333629390946</c:v>
                </c:pt>
                <c:pt idx="5">
                  <c:v>0.56832657304078171</c:v>
                </c:pt>
                <c:pt idx="6">
                  <c:v>0.54350728486389888</c:v>
                </c:pt>
              </c:numCache>
            </c:numRef>
          </c:yVal>
          <c:smooth val="1"/>
        </c:ser>
        <c:ser>
          <c:idx val="2"/>
          <c:order val="2"/>
          <c:tx>
            <c:v>Demanda Atendida (M II)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entrada!$G$5:$G$11</c:f>
              <c:numCache>
                <c:formatCode>0</c:formatCode>
                <c:ptCount val="7"/>
                <c:pt idx="0">
                  <c:v>34.177</c:v>
                </c:pt>
                <c:pt idx="1">
                  <c:v>68.353999999999985</c:v>
                </c:pt>
                <c:pt idx="2">
                  <c:v>136.70799999999997</c:v>
                </c:pt>
                <c:pt idx="3">
                  <c:v>341.76999999999981</c:v>
                </c:pt>
                <c:pt idx="4">
                  <c:v>683.53999999999962</c:v>
                </c:pt>
                <c:pt idx="5">
                  <c:v>1367.0799999999997</c:v>
                </c:pt>
                <c:pt idx="6">
                  <c:v>2050.6199999999994</c:v>
                </c:pt>
              </c:numCache>
            </c:numRef>
          </c:xVal>
          <c:yVal>
            <c:numRef>
              <c:f>entrada!$J$5:$J$11</c:f>
              <c:numCache>
                <c:formatCode>0.0%</c:formatCode>
                <c:ptCount val="7"/>
                <c:pt idx="0">
                  <c:v>0.11997716320484053</c:v>
                </c:pt>
                <c:pt idx="1">
                  <c:v>0.22034229580816456</c:v>
                </c:pt>
                <c:pt idx="2">
                  <c:v>0.38853163927838308</c:v>
                </c:pt>
                <c:pt idx="3">
                  <c:v>0.54832404392765188</c:v>
                </c:pt>
                <c:pt idx="4">
                  <c:v>0.66774558553156371</c:v>
                </c:pt>
                <c:pt idx="5">
                  <c:v>0.7662554860454438</c:v>
                </c:pt>
                <c:pt idx="6">
                  <c:v>0.81628782053619864</c:v>
                </c:pt>
              </c:numCache>
            </c:numRef>
          </c:yVal>
          <c:smooth val="1"/>
        </c:ser>
        <c:ser>
          <c:idx val="3"/>
          <c:order val="3"/>
          <c:tx>
            <c:v>Transbordo/Prod. Do Telhado (M II)</c:v>
          </c:tx>
          <c:spPr>
            <a:ln w="12700">
              <a:solidFill>
                <a:srgbClr val="FF6600"/>
              </a:solidFill>
              <a:prstDash val="lgDash"/>
            </a:ln>
          </c:spPr>
          <c:marker>
            <c:symbol val="none"/>
          </c:marker>
          <c:xVal>
            <c:numRef>
              <c:f>entrada!$G$5:$G$11</c:f>
              <c:numCache>
                <c:formatCode>0</c:formatCode>
                <c:ptCount val="7"/>
                <c:pt idx="0">
                  <c:v>34.177</c:v>
                </c:pt>
                <c:pt idx="1">
                  <c:v>68.353999999999985</c:v>
                </c:pt>
                <c:pt idx="2">
                  <c:v>136.70799999999997</c:v>
                </c:pt>
                <c:pt idx="3">
                  <c:v>341.76999999999981</c:v>
                </c:pt>
                <c:pt idx="4">
                  <c:v>683.53999999999962</c:v>
                </c:pt>
                <c:pt idx="5">
                  <c:v>1367.0799999999997</c:v>
                </c:pt>
                <c:pt idx="6">
                  <c:v>2050.6199999999994</c:v>
                </c:pt>
              </c:numCache>
            </c:numRef>
          </c:xVal>
          <c:yVal>
            <c:numRef>
              <c:f>entrada!$K$5:$K$11</c:f>
              <c:numCache>
                <c:formatCode>0.0%</c:formatCode>
                <c:ptCount val="7"/>
                <c:pt idx="0">
                  <c:v>0.93309922156198621</c:v>
                </c:pt>
                <c:pt idx="1">
                  <c:v>0.87745523486773069</c:v>
                </c:pt>
                <c:pt idx="2">
                  <c:v>0.78421461148092086</c:v>
                </c:pt>
                <c:pt idx="3">
                  <c:v>0.69570694356528429</c:v>
                </c:pt>
                <c:pt idx="4">
                  <c:v>0.62966512160492383</c:v>
                </c:pt>
                <c:pt idx="5">
                  <c:v>0.57536652283716083</c:v>
                </c:pt>
                <c:pt idx="6">
                  <c:v>0.54761835211027554</c:v>
                </c:pt>
              </c:numCache>
            </c:numRef>
          </c:yVal>
          <c:smooth val="1"/>
        </c:ser>
        <c:ser>
          <c:idx val="4"/>
          <c:order val="4"/>
          <c:tx>
            <c:v>Atendimento Médio</c:v>
          </c:tx>
          <c:spPr>
            <a:ln w="12700">
              <a:solidFill>
                <a:srgbClr val="FFFFFF"/>
              </a:solidFill>
              <a:prstDash val="lgDashDot"/>
            </a:ln>
          </c:spPr>
          <c:marker>
            <c:symbol val="none"/>
          </c:marker>
          <c:trendline>
            <c:spPr>
              <a:ln w="12700">
                <a:solidFill>
                  <a:srgbClr val="969696"/>
                </a:solidFill>
                <a:prstDash val="lgDashDot"/>
              </a:ln>
            </c:spPr>
            <c:trendlineType val="log"/>
            <c:dispRSqr val="1"/>
            <c:dispEq val="1"/>
            <c:trendlineLbl>
              <c:layout>
                <c:manualLayout>
                  <c:x val="0.15782385250624167"/>
                  <c:y val="0.30339177213178925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entrada!$G$5:$G$11</c:f>
              <c:numCache>
                <c:formatCode>0</c:formatCode>
                <c:ptCount val="7"/>
                <c:pt idx="0">
                  <c:v>34.177</c:v>
                </c:pt>
                <c:pt idx="1">
                  <c:v>68.353999999999985</c:v>
                </c:pt>
                <c:pt idx="2">
                  <c:v>136.70799999999997</c:v>
                </c:pt>
                <c:pt idx="3">
                  <c:v>341.76999999999981</c:v>
                </c:pt>
                <c:pt idx="4">
                  <c:v>683.53999999999962</c:v>
                </c:pt>
                <c:pt idx="5">
                  <c:v>1367.0799999999997</c:v>
                </c:pt>
                <c:pt idx="6">
                  <c:v>2050.6199999999994</c:v>
                </c:pt>
              </c:numCache>
            </c:numRef>
          </c:xVal>
          <c:yVal>
            <c:numRef>
              <c:f>entrada!$L$5:$L$11</c:f>
              <c:numCache>
                <c:formatCode>0.0%</c:formatCode>
                <c:ptCount val="7"/>
                <c:pt idx="0">
                  <c:v>0.27167711733161631</c:v>
                </c:pt>
                <c:pt idx="1">
                  <c:v>0.33778961898994941</c:v>
                </c:pt>
                <c:pt idx="2">
                  <c:v>0.44883758714205652</c:v>
                </c:pt>
                <c:pt idx="3">
                  <c:v>0.57808542094118975</c:v>
                </c:pt>
                <c:pt idx="4">
                  <c:v>0.68174813280660662</c:v>
                </c:pt>
                <c:pt idx="5">
                  <c:v>0.77253380988816256</c:v>
                </c:pt>
                <c:pt idx="6">
                  <c:v>0.81992563101196114</c:v>
                </c:pt>
              </c:numCache>
            </c:numRef>
          </c:yVal>
          <c:smooth val="1"/>
        </c:ser>
        <c:axId val="46252032"/>
        <c:axId val="46253952"/>
      </c:scatterChart>
      <c:valAx>
        <c:axId val="4625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Volume do Reservatório (m³)</a:t>
                </a:r>
              </a:p>
            </c:rich>
          </c:tx>
          <c:layout>
            <c:manualLayout>
              <c:xMode val="edge"/>
              <c:yMode val="edge"/>
              <c:x val="0.41563389803547285"/>
              <c:y val="0.81934055952929563"/>
            </c:manualLayout>
          </c:layout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6253952"/>
        <c:crosses val="autoZero"/>
        <c:crossBetween val="midCat"/>
      </c:valAx>
      <c:valAx>
        <c:axId val="462539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62520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5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1344140221108728"/>
          <c:y val="0.8764871499749628"/>
          <c:w val="0.75977123598186613"/>
          <c:h val="0.11588162750481462"/>
        </c:manualLayout>
      </c:layout>
      <c:spPr>
        <a:solidFill>
          <a:srgbClr val="FFFFFF"/>
        </a:solidFill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solidFill>
        <a:schemeClr val="bg1">
          <a:lumMod val="85000"/>
        </a:schemeClr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A0C86-C83C-46F0-AF3C-352208C10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88CED3-C32E-459D-A046-2125B62741E3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pt-BR" sz="2000" dirty="0" smtClean="0"/>
            <a:t>Analisar de forma integrada diversas tecnologias e sistemas de redução de consumo de água, principalmente água potável, em uma residência popular no município de Salvador e apresentar suas vantagens econômicas.</a:t>
          </a:r>
          <a:endParaRPr lang="pt-BR" sz="2000" dirty="0"/>
        </a:p>
      </dgm:t>
    </dgm:pt>
    <dgm:pt modelId="{F330AE20-4CF8-4484-AA5D-5627A37C743B}" type="parTrans" cxnId="{FC55576C-954C-45CB-8F28-0B3793FE637D}">
      <dgm:prSet/>
      <dgm:spPr/>
      <dgm:t>
        <a:bodyPr/>
        <a:lstStyle/>
        <a:p>
          <a:endParaRPr lang="pt-BR"/>
        </a:p>
      </dgm:t>
    </dgm:pt>
    <dgm:pt modelId="{D1EC3346-9D90-4A5A-AEC7-E81574E42109}" type="sibTrans" cxnId="{FC55576C-954C-45CB-8F28-0B3793FE637D}">
      <dgm:prSet/>
      <dgm:spPr/>
      <dgm:t>
        <a:bodyPr/>
        <a:lstStyle/>
        <a:p>
          <a:endParaRPr lang="pt-BR"/>
        </a:p>
      </dgm:t>
    </dgm:pt>
    <dgm:pt modelId="{218AFB1A-AA51-447D-B203-9CEB41E66FB2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pt-BR" sz="1600" dirty="0" smtClean="0"/>
            <a:t>Realizar revisão bibliográfica sobre tecnologias e sistemas para redução do consumo de água;</a:t>
          </a:r>
        </a:p>
      </dgm:t>
    </dgm:pt>
    <dgm:pt modelId="{5A09C54B-5019-411D-B5AD-026BA17D7436}" type="parTrans" cxnId="{7501B773-619B-4031-93BA-DB6CEE848A42}">
      <dgm:prSet/>
      <dgm:spPr>
        <a:ln>
          <a:solidFill>
            <a:schemeClr val="accent4"/>
          </a:solidFill>
        </a:ln>
      </dgm:spPr>
      <dgm:t>
        <a:bodyPr/>
        <a:lstStyle/>
        <a:p>
          <a:endParaRPr lang="pt-BR"/>
        </a:p>
      </dgm:t>
    </dgm:pt>
    <dgm:pt modelId="{515C5110-D020-4D07-AB9D-4525A7FDAC45}" type="sibTrans" cxnId="{7501B773-619B-4031-93BA-DB6CEE848A42}">
      <dgm:prSet/>
      <dgm:spPr/>
      <dgm:t>
        <a:bodyPr/>
        <a:lstStyle/>
        <a:p>
          <a:endParaRPr lang="pt-BR"/>
        </a:p>
      </dgm:t>
    </dgm:pt>
    <dgm:pt modelId="{00A2406C-C875-4E73-92D8-62265451BB72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pt-BR" sz="1600" dirty="0" smtClean="0"/>
            <a:t>Analisar de forma comparativa a eficiência desses sistemas na redução do consumo de água em uma residência popular no município de Salvador;</a:t>
          </a:r>
          <a:endParaRPr lang="pt-BR" sz="1600" dirty="0"/>
        </a:p>
      </dgm:t>
    </dgm:pt>
    <dgm:pt modelId="{4B891873-49F5-4B8B-ADC9-45514B06179A}" type="parTrans" cxnId="{828F995B-E4F2-4F52-8B33-F9363BC1DC82}">
      <dgm:prSet/>
      <dgm:spPr>
        <a:ln>
          <a:solidFill>
            <a:schemeClr val="accent4"/>
          </a:solidFill>
        </a:ln>
      </dgm:spPr>
      <dgm:t>
        <a:bodyPr/>
        <a:lstStyle/>
        <a:p>
          <a:endParaRPr lang="pt-BR"/>
        </a:p>
      </dgm:t>
    </dgm:pt>
    <dgm:pt modelId="{EEACF9E8-FB62-40E6-A04A-3738AD40CADE}" type="sibTrans" cxnId="{828F995B-E4F2-4F52-8B33-F9363BC1DC82}">
      <dgm:prSet/>
      <dgm:spPr/>
      <dgm:t>
        <a:bodyPr/>
        <a:lstStyle/>
        <a:p>
          <a:endParaRPr lang="pt-BR"/>
        </a:p>
      </dgm:t>
    </dgm:pt>
    <dgm:pt modelId="{6140B72C-47D2-45EE-B98B-54213AB3B2D5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pt-BR" sz="1600" dirty="0" smtClean="0"/>
            <a:t>Fazer uma avaliação econômica quanto à implantação desses sistemas.</a:t>
          </a:r>
          <a:endParaRPr lang="pt-BR" sz="1600" dirty="0"/>
        </a:p>
      </dgm:t>
    </dgm:pt>
    <dgm:pt modelId="{75F8E6F0-C90F-407E-8159-8385F95B0730}" type="parTrans" cxnId="{6D84E9D3-A25F-4785-B5C9-42FE112E388F}">
      <dgm:prSet/>
      <dgm:spPr>
        <a:ln>
          <a:solidFill>
            <a:schemeClr val="accent4"/>
          </a:solidFill>
        </a:ln>
      </dgm:spPr>
      <dgm:t>
        <a:bodyPr/>
        <a:lstStyle/>
        <a:p>
          <a:endParaRPr lang="pt-BR"/>
        </a:p>
      </dgm:t>
    </dgm:pt>
    <dgm:pt modelId="{0D59D53C-56DD-42AD-8F5F-6B451B2DDA60}" type="sibTrans" cxnId="{6D84E9D3-A25F-4785-B5C9-42FE112E388F}">
      <dgm:prSet/>
      <dgm:spPr/>
      <dgm:t>
        <a:bodyPr/>
        <a:lstStyle/>
        <a:p>
          <a:endParaRPr lang="pt-BR"/>
        </a:p>
      </dgm:t>
    </dgm:pt>
    <dgm:pt modelId="{20860C66-D3C1-4CCB-8F34-053641A248EC}" type="pres">
      <dgm:prSet presAssocID="{5CAA0C86-C83C-46F0-AF3C-352208C10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68B1FE0-1DB3-44A5-9030-9924120A0317}" type="pres">
      <dgm:prSet presAssocID="{0E88CED3-C32E-459D-A046-2125B62741E3}" presName="root" presStyleCnt="0"/>
      <dgm:spPr/>
    </dgm:pt>
    <dgm:pt modelId="{C8C5F3B3-F2A4-4A2F-9D42-4E7D43543F20}" type="pres">
      <dgm:prSet presAssocID="{0E88CED3-C32E-459D-A046-2125B62741E3}" presName="rootComposite" presStyleCnt="0"/>
      <dgm:spPr/>
    </dgm:pt>
    <dgm:pt modelId="{584FCBF4-C5ED-4184-A596-78D76A929D46}" type="pres">
      <dgm:prSet presAssocID="{0E88CED3-C32E-459D-A046-2125B62741E3}" presName="rootText" presStyleLbl="node1" presStyleIdx="0" presStyleCnt="1" custScaleX="534253"/>
      <dgm:spPr/>
      <dgm:t>
        <a:bodyPr/>
        <a:lstStyle/>
        <a:p>
          <a:endParaRPr lang="pt-BR"/>
        </a:p>
      </dgm:t>
    </dgm:pt>
    <dgm:pt modelId="{B8D42668-353B-430F-B93B-03D7E196F50E}" type="pres">
      <dgm:prSet presAssocID="{0E88CED3-C32E-459D-A046-2125B62741E3}" presName="rootConnector" presStyleLbl="node1" presStyleIdx="0" presStyleCnt="1"/>
      <dgm:spPr/>
      <dgm:t>
        <a:bodyPr/>
        <a:lstStyle/>
        <a:p>
          <a:endParaRPr lang="pt-BR"/>
        </a:p>
      </dgm:t>
    </dgm:pt>
    <dgm:pt modelId="{601C77C3-13D9-4332-9AD5-0111B2F32F46}" type="pres">
      <dgm:prSet presAssocID="{0E88CED3-C32E-459D-A046-2125B62741E3}" presName="childShape" presStyleCnt="0"/>
      <dgm:spPr/>
    </dgm:pt>
    <dgm:pt modelId="{360E1AE1-608A-4FCE-BB90-1DF52B8B8209}" type="pres">
      <dgm:prSet presAssocID="{5A09C54B-5019-411D-B5AD-026BA17D7436}" presName="Name13" presStyleLbl="parChTrans1D2" presStyleIdx="0" presStyleCnt="3"/>
      <dgm:spPr/>
      <dgm:t>
        <a:bodyPr/>
        <a:lstStyle/>
        <a:p>
          <a:endParaRPr lang="pt-BR"/>
        </a:p>
      </dgm:t>
    </dgm:pt>
    <dgm:pt modelId="{60CEBC7A-92B7-4596-9ED3-180F625F5395}" type="pres">
      <dgm:prSet presAssocID="{218AFB1A-AA51-447D-B203-9CEB41E66FB2}" presName="childText" presStyleLbl="bgAcc1" presStyleIdx="0" presStyleCnt="3" custScaleX="4042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88AC3-A1A9-4E27-B5F6-A91155D7348A}" type="pres">
      <dgm:prSet presAssocID="{4B891873-49F5-4B8B-ADC9-45514B06179A}" presName="Name13" presStyleLbl="parChTrans1D2" presStyleIdx="1" presStyleCnt="3"/>
      <dgm:spPr/>
      <dgm:t>
        <a:bodyPr/>
        <a:lstStyle/>
        <a:p>
          <a:endParaRPr lang="pt-BR"/>
        </a:p>
      </dgm:t>
    </dgm:pt>
    <dgm:pt modelId="{D518DAD6-AEAC-4744-A08A-92552B479B13}" type="pres">
      <dgm:prSet presAssocID="{00A2406C-C875-4E73-92D8-62265451BB72}" presName="childText" presStyleLbl="bgAcc1" presStyleIdx="1" presStyleCnt="3" custScaleX="4038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0ABC8A-31F4-4F28-9FCD-E0BD742A722D}" type="pres">
      <dgm:prSet presAssocID="{75F8E6F0-C90F-407E-8159-8385F95B0730}" presName="Name13" presStyleLbl="parChTrans1D2" presStyleIdx="2" presStyleCnt="3"/>
      <dgm:spPr/>
      <dgm:t>
        <a:bodyPr/>
        <a:lstStyle/>
        <a:p>
          <a:endParaRPr lang="pt-BR"/>
        </a:p>
      </dgm:t>
    </dgm:pt>
    <dgm:pt modelId="{C35620C2-032D-43D3-A9D4-660E0CFF9A51}" type="pres">
      <dgm:prSet presAssocID="{6140B72C-47D2-45EE-B98B-54213AB3B2D5}" presName="childText" presStyleLbl="bgAcc1" presStyleIdx="2" presStyleCnt="3" custScaleX="4038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D4E8B6-D0EE-4569-8CE7-806C40085F26}" type="presOf" srcId="{4B891873-49F5-4B8B-ADC9-45514B06179A}" destId="{09388AC3-A1A9-4E27-B5F6-A91155D7348A}" srcOrd="0" destOrd="0" presId="urn:microsoft.com/office/officeart/2005/8/layout/hierarchy3"/>
    <dgm:cxn modelId="{494817D3-FA7B-4DB1-9BF2-4C51228F4A93}" type="presOf" srcId="{5A09C54B-5019-411D-B5AD-026BA17D7436}" destId="{360E1AE1-608A-4FCE-BB90-1DF52B8B8209}" srcOrd="0" destOrd="0" presId="urn:microsoft.com/office/officeart/2005/8/layout/hierarchy3"/>
    <dgm:cxn modelId="{BDB136CC-ADFC-4AC1-A3DB-54F2F3CD469B}" type="presOf" srcId="{0E88CED3-C32E-459D-A046-2125B62741E3}" destId="{584FCBF4-C5ED-4184-A596-78D76A929D46}" srcOrd="0" destOrd="0" presId="urn:microsoft.com/office/officeart/2005/8/layout/hierarchy3"/>
    <dgm:cxn modelId="{D745DFDD-BE5D-4FA5-8AA7-FE9C11B83468}" type="presOf" srcId="{0E88CED3-C32E-459D-A046-2125B62741E3}" destId="{B8D42668-353B-430F-B93B-03D7E196F50E}" srcOrd="1" destOrd="0" presId="urn:microsoft.com/office/officeart/2005/8/layout/hierarchy3"/>
    <dgm:cxn modelId="{FC55576C-954C-45CB-8F28-0B3793FE637D}" srcId="{5CAA0C86-C83C-46F0-AF3C-352208C10644}" destId="{0E88CED3-C32E-459D-A046-2125B62741E3}" srcOrd="0" destOrd="0" parTransId="{F330AE20-4CF8-4484-AA5D-5627A37C743B}" sibTransId="{D1EC3346-9D90-4A5A-AEC7-E81574E42109}"/>
    <dgm:cxn modelId="{6D84E9D3-A25F-4785-B5C9-42FE112E388F}" srcId="{0E88CED3-C32E-459D-A046-2125B62741E3}" destId="{6140B72C-47D2-45EE-B98B-54213AB3B2D5}" srcOrd="2" destOrd="0" parTransId="{75F8E6F0-C90F-407E-8159-8385F95B0730}" sibTransId="{0D59D53C-56DD-42AD-8F5F-6B451B2DDA60}"/>
    <dgm:cxn modelId="{64D26C68-EE00-4B1B-AFFF-14354BAE05A9}" type="presOf" srcId="{00A2406C-C875-4E73-92D8-62265451BB72}" destId="{D518DAD6-AEAC-4744-A08A-92552B479B13}" srcOrd="0" destOrd="0" presId="urn:microsoft.com/office/officeart/2005/8/layout/hierarchy3"/>
    <dgm:cxn modelId="{E8DCE31F-12D8-487D-8D8C-043DB96C9BA4}" type="presOf" srcId="{218AFB1A-AA51-447D-B203-9CEB41E66FB2}" destId="{60CEBC7A-92B7-4596-9ED3-180F625F5395}" srcOrd="0" destOrd="0" presId="urn:microsoft.com/office/officeart/2005/8/layout/hierarchy3"/>
    <dgm:cxn modelId="{828F995B-E4F2-4F52-8B33-F9363BC1DC82}" srcId="{0E88CED3-C32E-459D-A046-2125B62741E3}" destId="{00A2406C-C875-4E73-92D8-62265451BB72}" srcOrd="1" destOrd="0" parTransId="{4B891873-49F5-4B8B-ADC9-45514B06179A}" sibTransId="{EEACF9E8-FB62-40E6-A04A-3738AD40CADE}"/>
    <dgm:cxn modelId="{9A125695-AB9B-4998-887A-BD4892C7E50E}" type="presOf" srcId="{6140B72C-47D2-45EE-B98B-54213AB3B2D5}" destId="{C35620C2-032D-43D3-A9D4-660E0CFF9A51}" srcOrd="0" destOrd="0" presId="urn:microsoft.com/office/officeart/2005/8/layout/hierarchy3"/>
    <dgm:cxn modelId="{7501B773-619B-4031-93BA-DB6CEE848A42}" srcId="{0E88CED3-C32E-459D-A046-2125B62741E3}" destId="{218AFB1A-AA51-447D-B203-9CEB41E66FB2}" srcOrd="0" destOrd="0" parTransId="{5A09C54B-5019-411D-B5AD-026BA17D7436}" sibTransId="{515C5110-D020-4D07-AB9D-4525A7FDAC45}"/>
    <dgm:cxn modelId="{2E3675BF-9FD5-4ED3-8354-B2602DB4DDA8}" type="presOf" srcId="{5CAA0C86-C83C-46F0-AF3C-352208C10644}" destId="{20860C66-D3C1-4CCB-8F34-053641A248EC}" srcOrd="0" destOrd="0" presId="urn:microsoft.com/office/officeart/2005/8/layout/hierarchy3"/>
    <dgm:cxn modelId="{F96E44F2-D8B0-4917-AF84-D487EFE71477}" type="presOf" srcId="{75F8E6F0-C90F-407E-8159-8385F95B0730}" destId="{270ABC8A-31F4-4F28-9FCD-E0BD742A722D}" srcOrd="0" destOrd="0" presId="urn:microsoft.com/office/officeart/2005/8/layout/hierarchy3"/>
    <dgm:cxn modelId="{DC80174F-1C37-4ED1-B76C-9BEBF47B0948}" type="presParOf" srcId="{20860C66-D3C1-4CCB-8F34-053641A248EC}" destId="{368B1FE0-1DB3-44A5-9030-9924120A0317}" srcOrd="0" destOrd="0" presId="urn:microsoft.com/office/officeart/2005/8/layout/hierarchy3"/>
    <dgm:cxn modelId="{480D6CDD-965A-4ACD-80A2-D054CB1BDE34}" type="presParOf" srcId="{368B1FE0-1DB3-44A5-9030-9924120A0317}" destId="{C8C5F3B3-F2A4-4A2F-9D42-4E7D43543F20}" srcOrd="0" destOrd="0" presId="urn:microsoft.com/office/officeart/2005/8/layout/hierarchy3"/>
    <dgm:cxn modelId="{607717EC-8FEF-422C-8E4B-964F3CF17597}" type="presParOf" srcId="{C8C5F3B3-F2A4-4A2F-9D42-4E7D43543F20}" destId="{584FCBF4-C5ED-4184-A596-78D76A929D46}" srcOrd="0" destOrd="0" presId="urn:microsoft.com/office/officeart/2005/8/layout/hierarchy3"/>
    <dgm:cxn modelId="{17E82150-56C3-4C85-A51C-321880F4861C}" type="presParOf" srcId="{C8C5F3B3-F2A4-4A2F-9D42-4E7D43543F20}" destId="{B8D42668-353B-430F-B93B-03D7E196F50E}" srcOrd="1" destOrd="0" presId="urn:microsoft.com/office/officeart/2005/8/layout/hierarchy3"/>
    <dgm:cxn modelId="{BC40410A-14B2-4713-90FE-E2A3E7E68E2D}" type="presParOf" srcId="{368B1FE0-1DB3-44A5-9030-9924120A0317}" destId="{601C77C3-13D9-4332-9AD5-0111B2F32F46}" srcOrd="1" destOrd="0" presId="urn:microsoft.com/office/officeart/2005/8/layout/hierarchy3"/>
    <dgm:cxn modelId="{CA5C744D-191D-46D6-AD18-6E1857336445}" type="presParOf" srcId="{601C77C3-13D9-4332-9AD5-0111B2F32F46}" destId="{360E1AE1-608A-4FCE-BB90-1DF52B8B8209}" srcOrd="0" destOrd="0" presId="urn:microsoft.com/office/officeart/2005/8/layout/hierarchy3"/>
    <dgm:cxn modelId="{FBC14065-CC80-408C-806C-0C3D0139B0CC}" type="presParOf" srcId="{601C77C3-13D9-4332-9AD5-0111B2F32F46}" destId="{60CEBC7A-92B7-4596-9ED3-180F625F5395}" srcOrd="1" destOrd="0" presId="urn:microsoft.com/office/officeart/2005/8/layout/hierarchy3"/>
    <dgm:cxn modelId="{9638FD39-D95F-4B6E-9B36-0DD7D48640C3}" type="presParOf" srcId="{601C77C3-13D9-4332-9AD5-0111B2F32F46}" destId="{09388AC3-A1A9-4E27-B5F6-A91155D7348A}" srcOrd="2" destOrd="0" presId="urn:microsoft.com/office/officeart/2005/8/layout/hierarchy3"/>
    <dgm:cxn modelId="{E3BBEC29-F8F2-4336-BB64-047894574B48}" type="presParOf" srcId="{601C77C3-13D9-4332-9AD5-0111B2F32F46}" destId="{D518DAD6-AEAC-4744-A08A-92552B479B13}" srcOrd="3" destOrd="0" presId="urn:microsoft.com/office/officeart/2005/8/layout/hierarchy3"/>
    <dgm:cxn modelId="{25E9CC53-C0A2-4943-8B9E-0EAF88297553}" type="presParOf" srcId="{601C77C3-13D9-4332-9AD5-0111B2F32F46}" destId="{270ABC8A-31F4-4F28-9FCD-E0BD742A722D}" srcOrd="4" destOrd="0" presId="urn:microsoft.com/office/officeart/2005/8/layout/hierarchy3"/>
    <dgm:cxn modelId="{3B83D73F-60B4-4689-AFF6-9FA06919D925}" type="presParOf" srcId="{601C77C3-13D9-4332-9AD5-0111B2F32F46}" destId="{C35620C2-032D-43D3-A9D4-660E0CFF9A51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FCBF4-C5ED-4184-A596-78D76A929D46}">
      <dsp:nvSpPr>
        <dsp:cNvPr id="0" name=""/>
        <dsp:cNvSpPr/>
      </dsp:nvSpPr>
      <dsp:spPr>
        <a:xfrm>
          <a:off x="368118" y="1980"/>
          <a:ext cx="9779363" cy="91523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Analisar de forma integrada diversas tecnologias e sistemas de redução de consumo de água, principalmente água potável, em uma residência popular no município de Salvador e apresentar suas vantagens econômicas.</a:t>
          </a:r>
          <a:endParaRPr lang="pt-BR" sz="2000" kern="1200" dirty="0"/>
        </a:p>
      </dsp:txBody>
      <dsp:txXfrm>
        <a:off x="394924" y="28786"/>
        <a:ext cx="9725751" cy="861625"/>
      </dsp:txXfrm>
    </dsp:sp>
    <dsp:sp modelId="{360E1AE1-608A-4FCE-BB90-1DF52B8B8209}">
      <dsp:nvSpPr>
        <dsp:cNvPr id="0" name=""/>
        <dsp:cNvSpPr/>
      </dsp:nvSpPr>
      <dsp:spPr>
        <a:xfrm>
          <a:off x="1346054" y="917217"/>
          <a:ext cx="977936" cy="6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27"/>
              </a:lnTo>
              <a:lnTo>
                <a:pt x="977936" y="686427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EBC7A-92B7-4596-9ED3-180F625F5395}">
      <dsp:nvSpPr>
        <dsp:cNvPr id="0" name=""/>
        <dsp:cNvSpPr/>
      </dsp:nvSpPr>
      <dsp:spPr>
        <a:xfrm>
          <a:off x="2323990" y="1146027"/>
          <a:ext cx="5920471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Realizar revisão bibliográfica sobre tecnologias e sistemas para redução do consumo de água;</a:t>
          </a:r>
        </a:p>
      </dsp:txBody>
      <dsp:txXfrm>
        <a:off x="2350796" y="1172833"/>
        <a:ext cx="5866859" cy="861625"/>
      </dsp:txXfrm>
    </dsp:sp>
    <dsp:sp modelId="{09388AC3-A1A9-4E27-B5F6-A91155D7348A}">
      <dsp:nvSpPr>
        <dsp:cNvPr id="0" name=""/>
        <dsp:cNvSpPr/>
      </dsp:nvSpPr>
      <dsp:spPr>
        <a:xfrm>
          <a:off x="1346054" y="917217"/>
          <a:ext cx="977936" cy="18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74"/>
              </a:lnTo>
              <a:lnTo>
                <a:pt x="977936" y="1830474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8DAD6-AEAC-4744-A08A-92552B479B13}">
      <dsp:nvSpPr>
        <dsp:cNvPr id="0" name=""/>
        <dsp:cNvSpPr/>
      </dsp:nvSpPr>
      <dsp:spPr>
        <a:xfrm>
          <a:off x="2323990" y="2290073"/>
          <a:ext cx="5914365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Analisar de forma comparativa a eficiência desses sistemas na redução do consumo de água em uma residência popular no município de Salvador;</a:t>
          </a:r>
          <a:endParaRPr lang="pt-BR" sz="1600" kern="1200" dirty="0"/>
        </a:p>
      </dsp:txBody>
      <dsp:txXfrm>
        <a:off x="2350796" y="2316879"/>
        <a:ext cx="5860753" cy="861625"/>
      </dsp:txXfrm>
    </dsp:sp>
    <dsp:sp modelId="{270ABC8A-31F4-4F28-9FCD-E0BD742A722D}">
      <dsp:nvSpPr>
        <dsp:cNvPr id="0" name=""/>
        <dsp:cNvSpPr/>
      </dsp:nvSpPr>
      <dsp:spPr>
        <a:xfrm>
          <a:off x="1346054" y="917217"/>
          <a:ext cx="977936" cy="297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20"/>
              </a:lnTo>
              <a:lnTo>
                <a:pt x="977936" y="2974520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620C2-032D-43D3-A9D4-660E0CFF9A51}">
      <dsp:nvSpPr>
        <dsp:cNvPr id="0" name=""/>
        <dsp:cNvSpPr/>
      </dsp:nvSpPr>
      <dsp:spPr>
        <a:xfrm>
          <a:off x="2323990" y="3434120"/>
          <a:ext cx="5914350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Fazer uma avaliação econômica quanto à implantação desses sistemas.</a:t>
          </a:r>
          <a:endParaRPr lang="pt-BR" sz="1600" kern="1200" dirty="0"/>
        </a:p>
      </dsp:txBody>
      <dsp:txXfrm>
        <a:off x="2350796" y="3460926"/>
        <a:ext cx="5860738" cy="86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96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5500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38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86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651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774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759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60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24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6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E0C9-9C33-4CB2-9434-EE8040BB1BC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425F-C173-4CC5-91E0-20F1F7136E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030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602309"/>
            <a:ext cx="9144000" cy="6085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Salvador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2015</a:t>
            </a:r>
            <a:endParaRPr lang="pt-BR" sz="1800" dirty="0"/>
          </a:p>
        </p:txBody>
      </p:sp>
      <p:pic>
        <p:nvPicPr>
          <p:cNvPr id="4" name="Imagem 3" descr="LogoUFBa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8" y="903514"/>
            <a:ext cx="762000" cy="10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894114" y="2636345"/>
            <a:ext cx="9144000" cy="738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ANÁLISE DA EFICIÊNCIA E AVALIAÇÃO ECONÔMICA DE SISTEMAS PARA REDUÇÃO DO CONSUMO DE ÁGUA EM EDIFICAÇÕES RESIDENCIAIS</a:t>
            </a:r>
            <a:endParaRPr lang="pt-BR" dirty="0"/>
          </a:p>
        </p:txBody>
      </p:sp>
      <p:grpSp>
        <p:nvGrpSpPr>
          <p:cNvPr id="8" name="Agrupar 18"/>
          <p:cNvGrpSpPr/>
          <p:nvPr/>
        </p:nvGrpSpPr>
        <p:grpSpPr>
          <a:xfrm>
            <a:off x="-25400" y="130973"/>
            <a:ext cx="12217400" cy="6727027"/>
            <a:chOff x="-25400" y="130973"/>
            <a:chExt cx="12217400" cy="6727027"/>
          </a:xfrm>
        </p:grpSpPr>
        <p:grpSp>
          <p:nvGrpSpPr>
            <p:cNvPr id="12" name="Agrupar 16"/>
            <p:cNvGrpSpPr/>
            <p:nvPr/>
          </p:nvGrpSpPr>
          <p:grpSpPr>
            <a:xfrm>
              <a:off x="-25400" y="130973"/>
              <a:ext cx="12217400" cy="6727027"/>
              <a:chOff x="-25400" y="130973"/>
              <a:chExt cx="12217400" cy="6727027"/>
            </a:xfrm>
          </p:grpSpPr>
          <p:grpSp>
            <p:nvGrpSpPr>
              <p:cNvPr id="13" name="Agrupar 6"/>
              <p:cNvGrpSpPr/>
              <p:nvPr/>
            </p:nvGrpSpPr>
            <p:grpSpPr>
              <a:xfrm>
                <a:off x="0" y="130973"/>
                <a:ext cx="12192000" cy="6727027"/>
                <a:chOff x="0" y="12290"/>
                <a:chExt cx="12192000" cy="6727027"/>
              </a:xfrm>
            </p:grpSpPr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9313" b="20298"/>
                <a:stretch/>
              </p:blipFill>
              <p:spPr>
                <a:xfrm>
                  <a:off x="9688525" y="12290"/>
                  <a:ext cx="2503475" cy="1511865"/>
                </a:xfrm>
                <a:prstGeom prst="rect">
                  <a:avLst/>
                </a:prstGeom>
              </p:spPr>
            </p:pic>
            <p:pic>
              <p:nvPicPr>
                <p:cNvPr id="16" name="Picture 2" descr="Logo46Assembleia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034" y="65501"/>
                  <a:ext cx="2211045" cy="140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Imagem 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5570917"/>
                  <a:ext cx="12192000" cy="1168400"/>
                </a:xfrm>
                <a:prstGeom prst="rect">
                  <a:avLst/>
                </a:prstGeom>
              </p:spPr>
            </p:pic>
          </p:grpSp>
          <p:cxnSp>
            <p:nvCxnSpPr>
              <p:cNvPr id="14" name="Conector reto 13"/>
              <p:cNvCxnSpPr/>
              <p:nvPr/>
            </p:nvCxnSpPr>
            <p:spPr>
              <a:xfrm flipV="1">
                <a:off x="-25400" y="3416300"/>
                <a:ext cx="12192000" cy="25400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ixaDeTexto 9"/>
            <p:cNvSpPr txBox="1"/>
            <p:nvPr/>
          </p:nvSpPr>
          <p:spPr>
            <a:xfrm>
              <a:off x="8642994" y="4929317"/>
              <a:ext cx="337553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200" b="1" dirty="0" smtClean="0"/>
                <a:t>Martha Costa </a:t>
              </a:r>
              <a:r>
                <a:rPr lang="pt-BR" sz="2200" b="1" dirty="0" err="1" smtClean="0"/>
                <a:t>Pache</a:t>
              </a:r>
              <a:r>
                <a:rPr lang="pt-BR" sz="2200" b="1" dirty="0" smtClean="0"/>
                <a:t> Reis</a:t>
              </a:r>
              <a:endParaRPr lang="pt-BR" sz="2200" b="1" dirty="0"/>
            </a:p>
            <a:p>
              <a:pPr algn="r"/>
              <a:r>
                <a:rPr lang="pt-BR" sz="2200" b="1" dirty="0"/>
                <a:t>Renavan Andrade Sobrinho</a:t>
              </a:r>
            </a:p>
            <a:p>
              <a:pPr algn="r"/>
              <a:endParaRPr lang="pt-BR" sz="2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164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1722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 ambiental</a:t>
            </a:r>
          </a:p>
          <a:p>
            <a:r>
              <a:rPr lang="pt-BR" sz="2000" dirty="0" smtClean="0"/>
              <a:t>Público-alvo </a:t>
            </a:r>
            <a:r>
              <a:rPr lang="pt-BR" sz="2000" dirty="0" smtClean="0">
                <a:sym typeface="Wingdings" panose="05000000000000000000" pitchFamily="2" charset="2"/>
              </a:rPr>
              <a:t> campanhas com objetivos claros e técnicas de comunicação adequadas a cada grupo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Cartilhas, manuais, palestras, folheto, murais, jornais internos, dinâmicas de grupo, etc.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3" y="3260949"/>
            <a:ext cx="2436958" cy="342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75" y="3236360"/>
            <a:ext cx="2436958" cy="342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171" y="3236360"/>
            <a:ext cx="2440790" cy="3420000"/>
          </a:xfrm>
          <a:prstGeom prst="rect">
            <a:avLst/>
          </a:prstGeom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936" y="3236360"/>
            <a:ext cx="2440790" cy="342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943" y="3236360"/>
            <a:ext cx="2440790" cy="34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4916174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Utilização de aparelhos economizadores</a:t>
            </a:r>
          </a:p>
          <a:p>
            <a:pPr marL="0" indent="0" algn="ctr">
              <a:buNone/>
            </a:pPr>
            <a:r>
              <a:rPr lang="pt-BR" dirty="0"/>
              <a:t>“[...] reduzir o consumo de água independentemente da ação do usuário ou da sua disposição em mudar de comportamento para reduzir o consumo de água</a:t>
            </a:r>
            <a:r>
              <a:rPr lang="pt-BR" dirty="0" smtClean="0"/>
              <a:t>.”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Bacias sanitárias</a:t>
            </a:r>
          </a:p>
          <a:p>
            <a:pPr lvl="1"/>
            <a:r>
              <a:rPr lang="pt-BR" dirty="0" smtClean="0"/>
              <a:t>Volume </a:t>
            </a:r>
            <a:r>
              <a:rPr lang="pt-BR" dirty="0"/>
              <a:t>de descarga de 1,28 </a:t>
            </a:r>
            <a:r>
              <a:rPr lang="pt-BR" dirty="0" err="1"/>
              <a:t>gpf</a:t>
            </a:r>
            <a:r>
              <a:rPr lang="pt-BR" dirty="0"/>
              <a:t> (4,8 </a:t>
            </a:r>
            <a:r>
              <a:rPr lang="pt-BR" dirty="0" err="1" smtClean="0"/>
              <a:t>lpf</a:t>
            </a:r>
            <a:r>
              <a:rPr lang="pt-BR" dirty="0" smtClean="0"/>
              <a:t>) - 20</a:t>
            </a:r>
            <a:r>
              <a:rPr lang="pt-BR" dirty="0"/>
              <a:t>% </a:t>
            </a:r>
            <a:r>
              <a:rPr lang="pt-BR" dirty="0" smtClean="0"/>
              <a:t>de redução do </a:t>
            </a:r>
            <a:r>
              <a:rPr lang="pt-BR" dirty="0"/>
              <a:t>consumo </a:t>
            </a:r>
            <a:r>
              <a:rPr lang="pt-BR" dirty="0" smtClean="0"/>
              <a:t>comparada à </a:t>
            </a:r>
            <a:r>
              <a:rPr lang="pt-BR" dirty="0"/>
              <a:t>1,6 </a:t>
            </a:r>
            <a:r>
              <a:rPr lang="pt-BR" dirty="0" err="1"/>
              <a:t>gpf</a:t>
            </a:r>
            <a:r>
              <a:rPr lang="pt-BR" dirty="0"/>
              <a:t> (6 </a:t>
            </a:r>
            <a:r>
              <a:rPr lang="pt-BR" dirty="0" err="1"/>
              <a:t>lpf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Califórnia: exigência desde </a:t>
            </a:r>
            <a:r>
              <a:rPr lang="pt-BR" dirty="0"/>
              <a:t>janeiro de </a:t>
            </a:r>
            <a:r>
              <a:rPr lang="pt-BR" dirty="0" smtClean="0"/>
              <a:t>2014</a:t>
            </a:r>
          </a:p>
          <a:p>
            <a:pPr lvl="1"/>
            <a:r>
              <a:rPr lang="pt-BR" dirty="0" smtClean="0"/>
              <a:t>Menor </a:t>
            </a:r>
            <a:r>
              <a:rPr lang="pt-BR" dirty="0"/>
              <a:t>possibilidade de </a:t>
            </a:r>
            <a:r>
              <a:rPr lang="pt-BR" dirty="0" smtClean="0"/>
              <a:t>contaminação</a:t>
            </a:r>
          </a:p>
          <a:p>
            <a:r>
              <a:rPr lang="pt-BR" dirty="0" smtClean="0"/>
              <a:t>Mictórios</a:t>
            </a:r>
          </a:p>
          <a:p>
            <a:pPr lvl="1"/>
            <a:r>
              <a:rPr lang="pt-BR" dirty="0" smtClean="0"/>
              <a:t>Califórnia: volume </a:t>
            </a:r>
            <a:r>
              <a:rPr lang="pt-BR" dirty="0"/>
              <a:t>máximo de 0,5 </a:t>
            </a:r>
            <a:r>
              <a:rPr lang="pt-BR" dirty="0" err="1"/>
              <a:t>gpf</a:t>
            </a:r>
            <a:r>
              <a:rPr lang="pt-BR" dirty="0"/>
              <a:t> (1,9 </a:t>
            </a:r>
            <a:r>
              <a:rPr lang="pt-BR" dirty="0" err="1" smtClean="0"/>
              <a:t>lpf</a:t>
            </a:r>
            <a:r>
              <a:rPr lang="pt-BR" dirty="0" smtClean="0"/>
              <a:t>), e a partir de janeiro de 2016 de 0,125</a:t>
            </a:r>
            <a:r>
              <a:rPr lang="pt-BR" dirty="0"/>
              <a:t> </a:t>
            </a:r>
            <a:r>
              <a:rPr lang="pt-BR" dirty="0" err="1"/>
              <a:t>gpf</a:t>
            </a:r>
            <a:r>
              <a:rPr lang="pt-BR" dirty="0"/>
              <a:t> (0,5 </a:t>
            </a:r>
            <a:r>
              <a:rPr lang="pt-BR" dirty="0" err="1" smtClean="0"/>
              <a:t>lpf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Mictórios </a:t>
            </a:r>
            <a:r>
              <a:rPr lang="pt-BR" dirty="0"/>
              <a:t>secos se tornam cada vez mais </a:t>
            </a:r>
            <a:r>
              <a:rPr lang="pt-BR" dirty="0" smtClean="0"/>
              <a:t>populares</a:t>
            </a:r>
          </a:p>
          <a:p>
            <a:r>
              <a:rPr lang="pt-BR" dirty="0"/>
              <a:t>Chuveiro</a:t>
            </a:r>
          </a:p>
          <a:p>
            <a:pPr lvl="1"/>
            <a:r>
              <a:rPr lang="pt-BR" dirty="0"/>
              <a:t>Chuveiro elétrico x chuveiro com aquecimento por acumulação</a:t>
            </a:r>
          </a:p>
          <a:p>
            <a:pPr lvl="1"/>
            <a:r>
              <a:rPr lang="pt-BR" dirty="0"/>
              <a:t>PBE: vazão mínima de 3,0 l/min</a:t>
            </a:r>
          </a:p>
          <a:p>
            <a:pPr lvl="1"/>
            <a:r>
              <a:rPr lang="pt-BR" dirty="0"/>
              <a:t>02:136.01.008: vazão máxima de 9,0 l/min (não mencionado na NBR 15575-6)</a:t>
            </a:r>
          </a:p>
          <a:p>
            <a:pPr lvl="1"/>
            <a:r>
              <a:rPr lang="pt-BR" dirty="0"/>
              <a:t>Califórnia: vazão máxima de 2,5 </a:t>
            </a:r>
            <a:r>
              <a:rPr lang="pt-BR" dirty="0" err="1"/>
              <a:t>gpm</a:t>
            </a:r>
            <a:r>
              <a:rPr lang="pt-BR" dirty="0"/>
              <a:t> (9,5 l/min)</a:t>
            </a:r>
          </a:p>
          <a:p>
            <a:pPr lvl="1"/>
            <a:r>
              <a:rPr lang="pt-BR" dirty="0"/>
              <a:t>Uso de </a:t>
            </a:r>
            <a:r>
              <a:rPr lang="pt-BR" dirty="0" err="1"/>
              <a:t>restritores</a:t>
            </a:r>
            <a:r>
              <a:rPr lang="pt-BR" dirty="0"/>
              <a:t> de </a:t>
            </a:r>
            <a:r>
              <a:rPr lang="pt-BR" dirty="0" smtClean="0"/>
              <a:t>vazão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224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7"/>
            <a:ext cx="11520000" cy="4954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Utilização de aparelhos economizadores</a:t>
            </a:r>
          </a:p>
          <a:p>
            <a:endParaRPr lang="pt-BR" dirty="0" smtClean="0"/>
          </a:p>
          <a:p>
            <a:r>
              <a:rPr lang="pt-BR" dirty="0" smtClean="0"/>
              <a:t>Torneiras</a:t>
            </a:r>
          </a:p>
          <a:p>
            <a:pPr lvl="1"/>
            <a:r>
              <a:rPr lang="pt-BR" dirty="0" smtClean="0"/>
              <a:t>Uso diversificado</a:t>
            </a:r>
          </a:p>
          <a:p>
            <a:pPr lvl="1"/>
            <a:r>
              <a:rPr lang="pt-BR" dirty="0" smtClean="0"/>
              <a:t>Arejadores, pulverizadores, prolongadores e </a:t>
            </a:r>
            <a:r>
              <a:rPr lang="pt-BR" dirty="0" err="1" smtClean="0"/>
              <a:t>restritores</a:t>
            </a:r>
            <a:r>
              <a:rPr lang="pt-BR" dirty="0" smtClean="0"/>
              <a:t> de vazão</a:t>
            </a:r>
          </a:p>
          <a:p>
            <a:pPr lvl="1"/>
            <a:r>
              <a:rPr lang="pt-BR" dirty="0" smtClean="0"/>
              <a:t>02:136.01.008:  obrigatório o uso de arejador (não </a:t>
            </a:r>
            <a:r>
              <a:rPr lang="pt-BR" dirty="0"/>
              <a:t>mencionado na NBR 15575-6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Califórnia: 1,2 </a:t>
            </a:r>
            <a:r>
              <a:rPr lang="pt-BR" dirty="0" err="1" smtClean="0"/>
              <a:t>gpm</a:t>
            </a:r>
            <a:r>
              <a:rPr lang="pt-BR" dirty="0" smtClean="0"/>
              <a:t> (4,5 l/min) para lavatórios e 1,8 </a:t>
            </a:r>
            <a:r>
              <a:rPr lang="pt-BR" dirty="0" err="1" smtClean="0"/>
              <a:t>gpm</a:t>
            </a:r>
            <a:r>
              <a:rPr lang="pt-BR" dirty="0" smtClean="0"/>
              <a:t> (6,8 l/min) para pias de cozinha</a:t>
            </a:r>
          </a:p>
          <a:p>
            <a:r>
              <a:rPr lang="pt-BR" dirty="0" smtClean="0"/>
              <a:t>Máquinas de lavar roupa</a:t>
            </a:r>
          </a:p>
          <a:p>
            <a:pPr lvl="1"/>
            <a:r>
              <a:rPr lang="pt-BR" dirty="0" smtClean="0"/>
              <a:t>Diversidade de modelos e de consumo de água por capacidade</a:t>
            </a:r>
          </a:p>
          <a:p>
            <a:pPr lvl="1"/>
            <a:r>
              <a:rPr lang="pt-BR" dirty="0" smtClean="0"/>
              <a:t>Modelos de eixo horizontal (front </a:t>
            </a:r>
            <a:r>
              <a:rPr lang="pt-BR" dirty="0" err="1" smtClean="0"/>
              <a:t>load</a:t>
            </a:r>
            <a:r>
              <a:rPr lang="pt-BR" dirty="0" smtClean="0"/>
              <a:t>) tendem a ser mais econômicos</a:t>
            </a:r>
          </a:p>
          <a:p>
            <a:pPr lvl="1"/>
            <a:r>
              <a:rPr lang="pt-BR" dirty="0" smtClean="0"/>
              <a:t>Modelos lava/seca tendem a ser menos econômicos</a:t>
            </a:r>
          </a:p>
          <a:p>
            <a:r>
              <a:rPr lang="pt-BR" dirty="0" smtClean="0"/>
              <a:t>Máquinas de lavar louça</a:t>
            </a:r>
          </a:p>
          <a:p>
            <a:pPr lvl="1"/>
            <a:r>
              <a:rPr lang="pt-BR" dirty="0" smtClean="0"/>
              <a:t>Uso pouco difundido em residências brasileiras</a:t>
            </a:r>
          </a:p>
          <a:p>
            <a:pPr lvl="1"/>
            <a:r>
              <a:rPr lang="pt-BR" dirty="0" smtClean="0"/>
              <a:t>Eficiência média 4,7 vezes maior que a lavagem manual, em consumo de água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21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APROVEITAMENTO DE ÁGUA DE CHUVA</a:t>
            </a:r>
          </a:p>
          <a:p>
            <a:r>
              <a:rPr lang="pt-BR" dirty="0" smtClean="0"/>
              <a:t>Medida de conservação</a:t>
            </a:r>
          </a:p>
          <a:p>
            <a:r>
              <a:rPr lang="pt-BR" dirty="0" smtClean="0"/>
              <a:t>Mitigar enchentes em períodos chuvosos</a:t>
            </a:r>
          </a:p>
          <a:p>
            <a:r>
              <a:rPr lang="pt-BR" dirty="0" smtClean="0"/>
              <a:t>Fonte primária de abastecimento</a:t>
            </a:r>
          </a:p>
          <a:p>
            <a:r>
              <a:rPr lang="pt-BR" dirty="0" smtClean="0"/>
              <a:t>Fonte alternativa</a:t>
            </a:r>
          </a:p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Redução da demanda por água potável</a:t>
            </a:r>
          </a:p>
          <a:p>
            <a:pPr lvl="1"/>
            <a:r>
              <a:rPr lang="pt-BR" dirty="0" smtClean="0"/>
              <a:t>Redução do consumo energético com tratamento</a:t>
            </a:r>
          </a:p>
          <a:p>
            <a:pPr lvl="1"/>
            <a:r>
              <a:rPr lang="pt-BR" dirty="0" smtClean="0"/>
              <a:t>Redução da vazão de água pluvial</a:t>
            </a:r>
          </a:p>
          <a:p>
            <a:r>
              <a:rPr lang="pt-BR" dirty="0" smtClean="0"/>
              <a:t>Viabilidade técnico-econômica</a:t>
            </a:r>
          </a:p>
        </p:txBody>
      </p:sp>
    </p:spTree>
    <p:extLst>
      <p:ext uri="{BB962C8B-B14F-4D97-AF65-F5344CB8AC3E}">
        <p14:creationId xmlns="" xmlns:p14="http://schemas.microsoft.com/office/powerpoint/2010/main" val="12887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4132969" cy="4980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 de aproveitamento de água de chuva</a:t>
            </a:r>
          </a:p>
          <a:p>
            <a:r>
              <a:rPr lang="pt-BR" dirty="0"/>
              <a:t>Precipitação local</a:t>
            </a:r>
          </a:p>
          <a:p>
            <a:r>
              <a:rPr lang="pt-BR" dirty="0"/>
              <a:t>Área de </a:t>
            </a:r>
            <a:r>
              <a:rPr lang="pt-BR" dirty="0" smtClean="0"/>
              <a:t>captação</a:t>
            </a:r>
          </a:p>
          <a:p>
            <a:r>
              <a:rPr lang="pt-BR" dirty="0" smtClean="0"/>
              <a:t>Coeficiente </a:t>
            </a:r>
            <a:r>
              <a:rPr lang="pt-BR" dirty="0"/>
              <a:t>de escoamento </a:t>
            </a:r>
            <a:r>
              <a:rPr lang="pt-BR" dirty="0" smtClean="0"/>
              <a:t>superficial</a:t>
            </a:r>
          </a:p>
          <a:p>
            <a:r>
              <a:rPr lang="pt-BR" dirty="0" smtClean="0"/>
              <a:t>Caracterização </a:t>
            </a:r>
            <a:r>
              <a:rPr lang="pt-BR" dirty="0"/>
              <a:t>da qualidade da água </a:t>
            </a:r>
            <a:r>
              <a:rPr lang="pt-BR" dirty="0" smtClean="0"/>
              <a:t>pluvial</a:t>
            </a:r>
          </a:p>
          <a:p>
            <a:r>
              <a:rPr lang="pt-BR" dirty="0" smtClean="0"/>
              <a:t>Filtragem</a:t>
            </a:r>
          </a:p>
          <a:p>
            <a:r>
              <a:rPr lang="pt-BR" dirty="0" smtClean="0"/>
              <a:t>Descarte </a:t>
            </a:r>
            <a:r>
              <a:rPr lang="pt-BR" dirty="0"/>
              <a:t>da água de escoamento </a:t>
            </a:r>
            <a:r>
              <a:rPr lang="pt-BR" dirty="0" smtClean="0"/>
              <a:t>inicial</a:t>
            </a:r>
          </a:p>
          <a:p>
            <a:r>
              <a:rPr lang="pt-BR" dirty="0"/>
              <a:t>R</a:t>
            </a:r>
            <a:r>
              <a:rPr lang="pt-BR" dirty="0" smtClean="0"/>
              <a:t>eservatório </a:t>
            </a:r>
            <a:r>
              <a:rPr lang="pt-BR" dirty="0"/>
              <a:t>de armazenamento</a:t>
            </a:r>
          </a:p>
          <a:p>
            <a:r>
              <a:rPr lang="pt-BR" dirty="0"/>
              <a:t>Identificação dos usos da água</a:t>
            </a:r>
          </a:p>
          <a:p>
            <a:r>
              <a:rPr lang="pt-BR" dirty="0" smtClean="0"/>
              <a:t>Sistema </a:t>
            </a:r>
            <a:r>
              <a:rPr lang="pt-BR" dirty="0"/>
              <a:t>de tratamento</a:t>
            </a:r>
          </a:p>
          <a:p>
            <a:r>
              <a:rPr lang="pt-BR" dirty="0" smtClean="0"/>
              <a:t>Sistema de distribuição</a:t>
            </a:r>
            <a:endParaRPr lang="pt-BR" dirty="0"/>
          </a:p>
          <a:p>
            <a:pPr marL="0" indent="0">
              <a:buNone/>
            </a:pPr>
            <a:endParaRPr lang="pt-BR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9" y="1690688"/>
            <a:ext cx="7521264" cy="4980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79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4800264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REUSO DE ÁGUAS CINZAS</a:t>
            </a:r>
            <a:endParaRPr lang="pt-B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dirty="0" smtClean="0"/>
              <a:t>Substituição da demanda de água potável por água de qualidade inferior</a:t>
            </a:r>
          </a:p>
          <a:p>
            <a:pPr lvl="1"/>
            <a:r>
              <a:rPr lang="pt-BR" dirty="0" smtClean="0"/>
              <a:t>Usos menos nobres: descarga de bacias sanitárias, lavagem de pisos e carros, irrigação de jardins</a:t>
            </a:r>
          </a:p>
          <a:p>
            <a:r>
              <a:rPr lang="pt-BR" dirty="0" smtClean="0"/>
              <a:t>Reuso no local de geração</a:t>
            </a:r>
          </a:p>
          <a:p>
            <a:pPr lvl="1"/>
            <a:r>
              <a:rPr lang="pt-BR" dirty="0" smtClean="0"/>
              <a:t>Redução de gastos energéticos e outros custos com transporte e redistribuição dos efluentes para uma estação de tratamento</a:t>
            </a:r>
          </a:p>
          <a:p>
            <a:r>
              <a:rPr lang="pt-BR" dirty="0" smtClean="0"/>
              <a:t>Águas cinzas: lavatórios, chuveiros, banheiras, máquinas de lavar roupa e tanques</a:t>
            </a:r>
          </a:p>
          <a:p>
            <a:pPr lvl="1"/>
            <a:r>
              <a:rPr lang="pt-BR" dirty="0" smtClean="0"/>
              <a:t>Menor concentração de elementos orgânicos</a:t>
            </a:r>
          </a:p>
          <a:p>
            <a:pPr lvl="1"/>
            <a:r>
              <a:rPr lang="pt-BR" dirty="0" smtClean="0"/>
              <a:t>Composição dependente de fatores econômicos e socioculturais</a:t>
            </a:r>
          </a:p>
          <a:p>
            <a:pPr lvl="1"/>
            <a:r>
              <a:rPr lang="pt-BR" dirty="0" smtClean="0"/>
              <a:t>Sistemas de tratamento mais complexos</a:t>
            </a:r>
          </a:p>
          <a:p>
            <a:r>
              <a:rPr lang="pt-BR" dirty="0" smtClean="0"/>
              <a:t>Dificuldade de implementação em edificações existentes</a:t>
            </a:r>
          </a:p>
          <a:p>
            <a:pPr lvl="1"/>
            <a:r>
              <a:rPr lang="pt-BR" dirty="0" smtClean="0"/>
              <a:t>Sistemas de coleta e distribuição específicos</a:t>
            </a:r>
          </a:p>
          <a:p>
            <a:pPr lvl="1"/>
            <a:r>
              <a:rPr lang="pt-BR" dirty="0" smtClean="0"/>
              <a:t>Espaço para tratamento e armazenamento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25953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7"/>
            <a:ext cx="4176748" cy="4968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 de reuso de águas cinzas</a:t>
            </a:r>
          </a:p>
          <a:p>
            <a:r>
              <a:rPr lang="pt-BR" sz="2400" dirty="0" smtClean="0"/>
              <a:t>Oferta de águas cinzas</a:t>
            </a:r>
          </a:p>
          <a:p>
            <a:r>
              <a:rPr lang="pt-BR" sz="2400" dirty="0" smtClean="0"/>
              <a:t>Caracterização da qualidade do efluente</a:t>
            </a:r>
          </a:p>
          <a:p>
            <a:r>
              <a:rPr lang="pt-BR" sz="2400" dirty="0" smtClean="0"/>
              <a:t>Sistema de coleta e transporte dos efluentes</a:t>
            </a:r>
          </a:p>
          <a:p>
            <a:r>
              <a:rPr lang="pt-BR" sz="2400" dirty="0" smtClean="0"/>
              <a:t>Demanda de água tratada</a:t>
            </a:r>
          </a:p>
          <a:p>
            <a:r>
              <a:rPr lang="pt-BR" sz="2400" dirty="0" smtClean="0"/>
              <a:t>Tratamento segundo a qualidade exigida para uso</a:t>
            </a:r>
          </a:p>
          <a:p>
            <a:r>
              <a:rPr lang="pt-BR" sz="2400" dirty="0" smtClean="0"/>
              <a:t>Reservatório de armazenamento</a:t>
            </a:r>
          </a:p>
          <a:p>
            <a:r>
              <a:rPr lang="pt-BR" sz="2400" dirty="0" smtClean="0"/>
              <a:t>Sistema de distribuição</a:t>
            </a:r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48" y="1690687"/>
            <a:ext cx="7520400" cy="498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158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" t="5939" r="3941" b="5578"/>
          <a:stretch/>
        </p:blipFill>
        <p:spPr bwMode="auto">
          <a:xfrm rot="5400000">
            <a:off x="3410822" y="191376"/>
            <a:ext cx="5351303" cy="7981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099" y="265345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Residência de baixa renda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38099" y="2997200"/>
            <a:ext cx="3606801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0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 de texto 63"/>
          <p:cNvSpPr txBox="1"/>
          <p:nvPr/>
        </p:nvSpPr>
        <p:spPr>
          <a:xfrm>
            <a:off x="845290" y="2055815"/>
            <a:ext cx="1544528" cy="1465509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dirty="0">
                <a:effectLst/>
                <a:ea typeface="Times New Roman" panose="02020603050405020304" pitchFamily="18" charset="0"/>
              </a:rPr>
              <a:t>Situação inicial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S"/>
            </a:pPr>
            <a:r>
              <a:rPr lang="pt-BR" sz="1400" dirty="0">
                <a:effectLst/>
                <a:ea typeface="Times New Roman" panose="02020603050405020304" pitchFamily="18" charset="0"/>
              </a:rPr>
              <a:t>VS	</a:t>
            </a:r>
            <a:r>
              <a:rPr lang="pt-BR" sz="1400" b="1" dirty="0" smtClean="0">
                <a:solidFill>
                  <a:srgbClr val="833C0B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S"/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CH	</a:t>
            </a:r>
            <a:r>
              <a:rPr lang="pt-BR" sz="1400" b="1" dirty="0" smtClean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S"/>
            </a:pPr>
            <a:r>
              <a:rPr lang="pt-BR" sz="1400" dirty="0">
                <a:effectLst/>
                <a:ea typeface="Times New Roman" panose="02020603050405020304" pitchFamily="18" charset="0"/>
              </a:rPr>
              <a:t>LV	</a:t>
            </a:r>
            <a:r>
              <a:rPr lang="pt-BR" sz="1400" b="1" dirty="0" smtClean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S"/>
            </a:pPr>
            <a:r>
              <a:rPr lang="pt-BR" sz="1400" dirty="0">
                <a:effectLst/>
                <a:ea typeface="Times New Roman" panose="02020603050405020304" pitchFamily="18" charset="0"/>
              </a:rPr>
              <a:t>TLR	</a:t>
            </a:r>
            <a:r>
              <a:rPr lang="pt-BR" sz="1400" b="1" dirty="0" smtClean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S"/>
            </a:pPr>
            <a:r>
              <a:rPr lang="pt-BR" sz="1400" dirty="0">
                <a:effectLst/>
                <a:ea typeface="Times New Roman" panose="02020603050405020304" pitchFamily="18" charset="0"/>
              </a:rPr>
              <a:t>PIA	</a:t>
            </a:r>
            <a:r>
              <a:rPr lang="pt-BR" sz="1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Caixa de texto 64"/>
          <p:cNvSpPr txBox="1"/>
          <p:nvPr/>
        </p:nvSpPr>
        <p:spPr>
          <a:xfrm>
            <a:off x="2389289" y="2055814"/>
            <a:ext cx="1544528" cy="1465508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dirty="0">
                <a:effectLst/>
                <a:ea typeface="Times New Roman" panose="02020603050405020304" pitchFamily="18" charset="0"/>
              </a:rPr>
              <a:t>Situação 1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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VS	</a:t>
            </a:r>
            <a:r>
              <a:rPr lang="pt-BR" sz="1400" b="1" dirty="0">
                <a:solidFill>
                  <a:srgbClr val="833C0B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"/>
            </a:pPr>
            <a:r>
              <a:rPr lang="pt-BR" sz="1400" dirty="0" smtClean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 </a:t>
            </a:r>
            <a:r>
              <a:rPr lang="pt-BR" sz="1400" dirty="0" smtClean="0">
                <a:effectLst/>
                <a:ea typeface="Times New Roman" panose="02020603050405020304" pitchFamily="18" charset="0"/>
              </a:rPr>
              <a:t>CH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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LV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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TLR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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PIA	</a:t>
            </a:r>
            <a:r>
              <a:rPr lang="pt-B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Caixa de texto 58"/>
          <p:cNvSpPr txBox="1"/>
          <p:nvPr/>
        </p:nvSpPr>
        <p:spPr>
          <a:xfrm>
            <a:off x="3933289" y="2055813"/>
            <a:ext cx="1544528" cy="1465509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dirty="0">
                <a:effectLst/>
                <a:ea typeface="Times New Roman" panose="02020603050405020304" pitchFamily="18" charset="0"/>
              </a:rPr>
              <a:t>Situação 2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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VS	</a:t>
            </a:r>
            <a:r>
              <a:rPr lang="pt-BR" sz="1400" b="1" dirty="0">
                <a:solidFill>
                  <a:srgbClr val="833C0B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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CH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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LV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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TLR	</a:t>
            </a:r>
            <a:r>
              <a:rPr lang="pt-BR" sz="1400" b="1" dirty="0">
                <a:solidFill>
                  <a:srgbClr val="767171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"/>
            </a:pPr>
            <a:r>
              <a:rPr lang="pt-BR" sz="1400" dirty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</a:t>
            </a:r>
            <a:r>
              <a:rPr lang="pt-BR" sz="14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PIA	</a:t>
            </a:r>
            <a:r>
              <a:rPr lang="pt-BR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6776297" y="2990981"/>
            <a:ext cx="88807" cy="164732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9764426" y="2612575"/>
            <a:ext cx="85253" cy="517730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5477288" y="2056046"/>
            <a:ext cx="2941958" cy="1465509"/>
            <a:chOff x="5477288" y="2056046"/>
            <a:chExt cx="2941958" cy="1465509"/>
          </a:xfrm>
        </p:grpSpPr>
        <p:sp>
          <p:nvSpPr>
            <p:cNvPr id="18" name="Caixa de texto 66"/>
            <p:cNvSpPr txBox="1"/>
            <p:nvPr/>
          </p:nvSpPr>
          <p:spPr>
            <a:xfrm>
              <a:off x="5477288" y="2056046"/>
              <a:ext cx="2941958" cy="146550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8752" tIns="44376" rIns="88752" bIns="443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600" dirty="0">
                  <a:effectLst/>
                  <a:ea typeface="Times New Roman" panose="02020603050405020304" pitchFamily="18" charset="0"/>
                </a:rPr>
                <a:t>Situação 3</a:t>
              </a:r>
              <a:endParaRPr lang="pt-BR" sz="24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endParaRPr lang="pt-BR" sz="1400" dirty="0" smtClean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 smtClean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 smtClean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CH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LV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TLR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r>
                <a:rPr lang="pt-BR" sz="1400" b="1" dirty="0">
                  <a:solidFill>
                    <a:srgbClr val="AEAAAA"/>
                  </a:solidFill>
                  <a:effectLst/>
                  <a:ea typeface="Times New Roman" panose="02020603050405020304" pitchFamily="18" charset="0"/>
                </a:rPr>
                <a:t>  </a:t>
              </a:r>
              <a:r>
                <a:rPr lang="pt-BR" sz="1400" b="1" dirty="0">
                  <a:solidFill>
                    <a:srgbClr val="AEAAAA"/>
                  </a:solidFill>
                  <a:ea typeface="Times New Roman" panose="02020603050405020304" pitchFamily="18" charset="0"/>
                </a:rPr>
                <a:t>	</a:t>
              </a:r>
              <a:r>
                <a:rPr lang="pt-BR" sz="1400" dirty="0" smtClean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 smtClean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VS </a:t>
              </a:r>
              <a:r>
                <a:rPr lang="pt-BR" sz="1400" b="1" dirty="0">
                  <a:solidFill>
                    <a:srgbClr val="833C0B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PIA	</a:t>
              </a:r>
              <a:r>
                <a:rPr lang="pt-BR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2" name="Chave direita 21"/>
            <p:cNvSpPr/>
            <p:nvPr/>
          </p:nvSpPr>
          <p:spPr>
            <a:xfrm>
              <a:off x="6794500" y="2984500"/>
              <a:ext cx="45719" cy="228600"/>
            </a:xfrm>
            <a:prstGeom prst="rightBrac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419246" y="2055814"/>
            <a:ext cx="2941960" cy="1465509"/>
            <a:chOff x="8419246" y="2055814"/>
            <a:chExt cx="2941960" cy="1465509"/>
          </a:xfrm>
        </p:grpSpPr>
        <p:sp>
          <p:nvSpPr>
            <p:cNvPr id="17" name="Caixa de texto 67"/>
            <p:cNvSpPr txBox="1"/>
            <p:nvPr/>
          </p:nvSpPr>
          <p:spPr>
            <a:xfrm>
              <a:off x="8419246" y="2055814"/>
              <a:ext cx="2941960" cy="146550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8752" tIns="44376" rIns="88752" bIns="443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600" dirty="0">
                  <a:effectLst/>
                  <a:ea typeface="Times New Roman" panose="02020603050405020304" pitchFamily="18" charset="0"/>
                </a:rPr>
                <a:t>ou</a:t>
              </a:r>
              <a:endParaRPr lang="pt-BR" sz="24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endParaRPr lang="pt-BR" sz="1400" dirty="0" smtClean="0">
                <a:solidFill>
                  <a:srgbClr val="2F549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 smtClean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 smtClean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CH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LV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r>
                <a:rPr lang="pt-BR" sz="1400" b="1" dirty="0">
                  <a:solidFill>
                    <a:srgbClr val="AEAAAA"/>
                  </a:solidFill>
                  <a:effectLst/>
                  <a:ea typeface="Times New Roman" panose="02020603050405020304" pitchFamily="18" charset="0"/>
                </a:rPr>
                <a:t>  </a:t>
              </a:r>
              <a:r>
                <a:rPr lang="pt-BR" sz="1400" b="1" dirty="0" smtClean="0">
                  <a:solidFill>
                    <a:srgbClr val="AEAAAA"/>
                  </a:solidFill>
                  <a:effectLst/>
                  <a:ea typeface="Times New Roman" panose="02020603050405020304" pitchFamily="18" charset="0"/>
                </a:rPr>
                <a:t>	</a:t>
              </a:r>
              <a:r>
                <a:rPr lang="pt-BR" sz="1400" dirty="0" smtClean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 smtClean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VS </a:t>
              </a:r>
              <a:r>
                <a:rPr lang="pt-BR" sz="1400" b="1" dirty="0">
                  <a:solidFill>
                    <a:srgbClr val="833C0B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TLR	</a:t>
              </a:r>
              <a:r>
                <a:rPr lang="pt-BR" sz="1400" b="1" dirty="0">
                  <a:solidFill>
                    <a:srgbClr val="767171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  <a:p>
              <a:pPr marL="180340" indent="-180340">
                <a:spcAft>
                  <a:spcPts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]"/>
              </a:pPr>
              <a:r>
                <a:rPr lang="pt-BR" sz="1400" dirty="0">
                  <a:solidFill>
                    <a:srgbClr val="2F5496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</a:t>
              </a:r>
              <a:r>
                <a:rPr lang="pt-BR" sz="1400" dirty="0">
                  <a:solidFill>
                    <a:srgbClr val="1F4E79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pt-BR" sz="1400" dirty="0">
                  <a:effectLst/>
                  <a:ea typeface="Times New Roman" panose="02020603050405020304" pitchFamily="18" charset="0"/>
                </a:rPr>
                <a:t>PIA	</a:t>
              </a:r>
              <a:r>
                <a:rPr lang="pt-BR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pt-BR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Chave direita 22"/>
            <p:cNvSpPr/>
            <p:nvPr/>
          </p:nvSpPr>
          <p:spPr>
            <a:xfrm>
              <a:off x="9817469" y="2612343"/>
              <a:ext cx="45719" cy="503144"/>
            </a:xfrm>
            <a:prstGeom prst="rightBrac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 de texto 70"/>
          <p:cNvSpPr txBox="1"/>
          <p:nvPr/>
        </p:nvSpPr>
        <p:spPr>
          <a:xfrm>
            <a:off x="845290" y="3671422"/>
            <a:ext cx="10515916" cy="91848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</a:rPr>
              <a:t>Situação 1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Equipamento economizador para cada aparelho sanitário.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ffectLst/>
                <a:ea typeface="Times New Roman" panose="02020603050405020304" pitchFamily="18" charset="0"/>
              </a:rPr>
              <a:t>A alteração da vazão pelo novo aparelho não influenciaria a duração do uso.</a:t>
            </a:r>
          </a:p>
        </p:txBody>
      </p:sp>
      <p:sp>
        <p:nvSpPr>
          <p:cNvPr id="30" name="Caixa de texto 70"/>
          <p:cNvSpPr txBox="1"/>
          <p:nvPr/>
        </p:nvSpPr>
        <p:spPr>
          <a:xfrm>
            <a:off x="845290" y="4590141"/>
            <a:ext cx="10515916" cy="9338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</a:rPr>
              <a:t>Situação 2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ffectLst/>
                <a:ea typeface="Times New Roman" panose="02020603050405020304" pitchFamily="18" charset="0"/>
              </a:rPr>
              <a:t>Substituição total do abastecimento de água pelo prestador de serviço.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Água de abastecimento público apenas como suprimento.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a typeface="Times New Roman" panose="02020603050405020304" pitchFamily="18" charset="0"/>
            </a:endParaRPr>
          </a:p>
        </p:txBody>
      </p:sp>
      <p:sp>
        <p:nvSpPr>
          <p:cNvPr id="31" name="Caixa de texto 70"/>
          <p:cNvSpPr txBox="1"/>
          <p:nvPr/>
        </p:nvSpPr>
        <p:spPr>
          <a:xfrm>
            <a:off x="837884" y="5523983"/>
            <a:ext cx="10515916" cy="96571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752" tIns="44376" rIns="88752" bIns="443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ea typeface="Times New Roman" panose="02020603050405020304" pitchFamily="18" charset="0"/>
              </a:rPr>
              <a:t>Situação 3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Possibilidade 1: águas cinzas do tanque de lavar roupas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Times New Roman" panose="02020603050405020304" pitchFamily="18" charset="0"/>
              </a:rPr>
              <a:t>Possibilidade 2: reuso total das águas cinzas claras</a:t>
            </a:r>
            <a:endParaRPr lang="pt-BR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inicial</a:t>
            </a:r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1431183"/>
              </p:ext>
            </p:extLst>
          </p:nvPr>
        </p:nvGraphicFramePr>
        <p:xfrm>
          <a:off x="409435" y="1689099"/>
          <a:ext cx="7172467" cy="43631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6189"/>
                <a:gridCol w="1338277"/>
                <a:gridCol w="1784368"/>
                <a:gridCol w="1463515"/>
                <a:gridCol w="1510118"/>
              </a:tblGrid>
              <a:tr h="1051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Aparelho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Distribuição do consumo (%)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per capita diário (l/</a:t>
                      </a:r>
                      <a:r>
                        <a:rPr lang="pt-BR" sz="1600" dirty="0" err="1">
                          <a:effectLst/>
                        </a:rPr>
                        <a:t>hab.d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total semanal (l/semana)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Vazão de projeto </a:t>
                      </a: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</a:t>
                      </a:r>
                      <a:r>
                        <a:rPr lang="pt-BR" sz="1600" dirty="0">
                          <a:effectLst/>
                        </a:rPr>
                        <a:t>l/min)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23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18,4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425,0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 smtClean="0">
                          <a:effectLst/>
                        </a:rPr>
                        <a:t>6,8 </a:t>
                      </a:r>
                      <a:r>
                        <a:rPr lang="pt-BR" sz="1600" dirty="0" err="1" smtClean="0">
                          <a:effectLst/>
                        </a:rPr>
                        <a:t>lpf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CH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21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16,8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388,1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>
                          <a:effectLst/>
                        </a:rPr>
                        <a:t>12,0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LV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184,8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>
                          <a:effectLst/>
                        </a:rPr>
                        <a:t>9,0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TLR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17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13,6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314,2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>
                          <a:effectLst/>
                        </a:rPr>
                        <a:t>15,0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PIA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23,2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535,9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>
                          <a:effectLst/>
                        </a:rPr>
                        <a:t>15,0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1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80,0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1848,0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561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600" dirty="0">
                          <a:effectLst/>
                        </a:rPr>
                        <a:t>...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42192" t="4341" r="43460" b="6944"/>
          <a:stretch/>
        </p:blipFill>
        <p:spPr>
          <a:xfrm>
            <a:off x="10666814" y="2021425"/>
            <a:ext cx="1101177" cy="38279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13982" t="4341" r="71767" b="6771"/>
          <a:stretch/>
        </p:blipFill>
        <p:spPr>
          <a:xfrm>
            <a:off x="9590266" y="2021425"/>
            <a:ext cx="1091550" cy="382790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522315" y="2680237"/>
            <a:ext cx="2311400" cy="536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3396057" y="2743200"/>
            <a:ext cx="1016000" cy="5233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352302" y="2743200"/>
            <a:ext cx="1016000" cy="5233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/>
          <p:cNvCxnSpPr/>
          <p:nvPr/>
        </p:nvCxnSpPr>
        <p:spPr>
          <a:xfrm>
            <a:off x="4412057" y="3000487"/>
            <a:ext cx="1940245" cy="437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7368302" y="3004865"/>
            <a:ext cx="34059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716680" y="2831210"/>
            <a:ext cx="1283414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/>
                </a:solidFill>
              </a:rPr>
              <a:t>3 usos/</a:t>
            </a:r>
            <a:r>
              <a:rPr lang="pt-BR" sz="1600" dirty="0" err="1" smtClean="0">
                <a:solidFill>
                  <a:schemeClr val="accent2"/>
                </a:solidFill>
              </a:rPr>
              <a:t>hab.d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9312765" y="5840302"/>
            <a:ext cx="268605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Esgotamento Sanitário</a:t>
            </a:r>
          </a:p>
          <a:p>
            <a:pPr algn="ctr"/>
            <a:r>
              <a:rPr lang="pt-BR" sz="1400" dirty="0" smtClean="0"/>
              <a:t>(sistemas convencionais, capital)</a:t>
            </a:r>
          </a:p>
          <a:p>
            <a:pPr algn="ctr"/>
            <a:r>
              <a:rPr lang="pt-BR" sz="1400" dirty="0"/>
              <a:t>C</a:t>
            </a:r>
            <a:r>
              <a:rPr lang="pt-BR" sz="1400" dirty="0" smtClean="0"/>
              <a:t>orresponde </a:t>
            </a:r>
            <a:r>
              <a:rPr lang="pt-BR" sz="1400" dirty="0"/>
              <a:t>a 80% do valor da conta de </a:t>
            </a:r>
            <a:r>
              <a:rPr lang="pt-BR" sz="1400" dirty="0" smtClean="0"/>
              <a:t>abastecimento </a:t>
            </a:r>
            <a:r>
              <a:rPr lang="pt-BR" sz="1400" dirty="0"/>
              <a:t>de </a:t>
            </a:r>
            <a:r>
              <a:rPr lang="pt-BR" sz="1400" dirty="0" smtClean="0"/>
              <a:t>água</a:t>
            </a:r>
            <a:r>
              <a:rPr lang="pt-BR" sz="1400" dirty="0"/>
              <a:t>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9312765" y="1519136"/>
            <a:ext cx="268604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Tarifas EMBASA</a:t>
            </a:r>
          </a:p>
          <a:p>
            <a:pPr algn="ctr"/>
            <a:r>
              <a:rPr lang="pt-BR" sz="1400" dirty="0" smtClean="0"/>
              <a:t>Abastecimento de Água</a:t>
            </a:r>
          </a:p>
        </p:txBody>
      </p:sp>
      <p:sp>
        <p:nvSpPr>
          <p:cNvPr id="33" name="Elipse 32"/>
          <p:cNvSpPr/>
          <p:nvPr/>
        </p:nvSpPr>
        <p:spPr>
          <a:xfrm>
            <a:off x="3396057" y="5479392"/>
            <a:ext cx="1016000" cy="5233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/>
          <p:cNvCxnSpPr>
            <a:stCxn id="33" idx="6"/>
            <a:endCxn id="38" idx="1"/>
          </p:cNvCxnSpPr>
          <p:nvPr/>
        </p:nvCxnSpPr>
        <p:spPr>
          <a:xfrm>
            <a:off x="4412057" y="5741057"/>
            <a:ext cx="3296843" cy="405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7708900" y="5489200"/>
            <a:ext cx="124460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/>
                </a:solidFill>
              </a:rPr>
              <a:t>96,4 m³/ano</a:t>
            </a:r>
            <a:endParaRPr lang="pt-BR" sz="1600" dirty="0">
              <a:solidFill>
                <a:schemeClr val="accent2"/>
              </a:solidFill>
            </a:endParaRPr>
          </a:p>
          <a:p>
            <a:r>
              <a:rPr lang="pt-BR" sz="1600" dirty="0" smtClean="0">
                <a:solidFill>
                  <a:schemeClr val="accent2"/>
                </a:solidFill>
              </a:rPr>
              <a:t>8,03 m³/mês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935276" y="4959837"/>
            <a:ext cx="8277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/>
                </a:solidFill>
              </a:rPr>
              <a:t>3,3 </a:t>
            </a:r>
            <a:r>
              <a:rPr lang="pt-BR" sz="1600" dirty="0" err="1" smtClean="0">
                <a:solidFill>
                  <a:schemeClr val="accent2"/>
                </a:solidFill>
              </a:rPr>
              <a:t>hab</a:t>
            </a:r>
            <a:endParaRPr lang="pt-BR" sz="1600" dirty="0">
              <a:solidFill>
                <a:schemeClr val="accent2"/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8342872" y="5316380"/>
            <a:ext cx="0" cy="1630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7848600" y="4889500"/>
            <a:ext cx="982715" cy="4382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58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7"/>
            <a:ext cx="11520000" cy="486465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"/>
            </a:pPr>
            <a:r>
              <a:rPr lang="pt-BR" dirty="0" smtClean="0"/>
              <a:t>INTRODUÇÃO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OBJETIVOS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REVISÃO BIBLIOGRÁFICA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Uso de água nas edificações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Distribuição do consumo de água em residências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Redução do consumo efetivo de água em residências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Aproveitamento de água de chuva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Reuso de águas cinzas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METODOLOGIA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RESULTADOS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Situação 1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Situação 2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Situação 3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pt-BR" dirty="0" smtClean="0"/>
              <a:t>CONCLUSÃO</a:t>
            </a:r>
          </a:p>
        </p:txBody>
      </p:sp>
    </p:spTree>
    <p:extLst>
      <p:ext uri="{BB962C8B-B14F-4D97-AF65-F5344CB8AC3E}">
        <p14:creationId xmlns="" xmlns:p14="http://schemas.microsoft.com/office/powerpoint/2010/main" val="4278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1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" y="2785048"/>
            <a:ext cx="901700" cy="901700"/>
          </a:xfrm>
          <a:prstGeom prst="rect">
            <a:avLst/>
          </a:prstGeom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" y="3786093"/>
            <a:ext cx="903600" cy="903600"/>
          </a:xfrm>
          <a:prstGeom prst="rect">
            <a:avLst/>
          </a:prstGeom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" y="5813911"/>
            <a:ext cx="903600" cy="903600"/>
          </a:xfrm>
          <a:prstGeom prst="rect">
            <a:avLst/>
          </a:prstGeom>
          <a:ln>
            <a:noFill/>
          </a:ln>
        </p:spPr>
      </p:pic>
      <p:pic>
        <p:nvPicPr>
          <p:cNvPr id="10" name="Imagem 9"/>
          <p:cNvPicPr>
            <a:picLocks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" y="4800002"/>
            <a:ext cx="903600" cy="903600"/>
          </a:xfrm>
          <a:prstGeom prst="rect">
            <a:avLst/>
          </a:prstGeom>
          <a:ln>
            <a:noFill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074741" y="2765380"/>
            <a:ext cx="10515600" cy="921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chuveiro elétrico com vazão de 3,0 l/min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err="1" smtClean="0"/>
              <a:t>restritor</a:t>
            </a:r>
            <a:r>
              <a:rPr lang="pt-BR" sz="1500" b="1" dirty="0" smtClean="0"/>
              <a:t> de vazão de 10,0 l/min</a:t>
            </a:r>
            <a:endParaRPr lang="pt-BR" sz="1500" b="1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074741" y="3773029"/>
            <a:ext cx="10515600" cy="916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arejador de vazão de 4,5 l/min</a:t>
            </a:r>
            <a:endParaRPr lang="pt-BR" sz="1500" b="1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074741" y="5785371"/>
            <a:ext cx="10515600" cy="915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máquina de lavar louça, considerando 5 ciclos/semana e 22 l/ciclo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arejador de vazão de 8,0 l/min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S"/>
            </a:pPr>
            <a:endParaRPr lang="pt-BR" sz="1500" b="1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074741" y="4776100"/>
            <a:ext cx="10515600" cy="927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máquina de lavar roupa, considerando 2 ciclos/semana e 129 l/ciclo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500" b="1" dirty="0" smtClean="0"/>
              <a:t>arejador de vazão de 8,0 l/min</a:t>
            </a:r>
            <a:endParaRPr lang="pt-BR" sz="15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" y="1651646"/>
            <a:ext cx="903600" cy="994812"/>
          </a:xfrm>
          <a:prstGeom prst="rect">
            <a:avLst/>
          </a:prstGeom>
          <a:ln>
            <a:noFill/>
          </a:ln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074741" y="1660669"/>
            <a:ext cx="10515600" cy="1022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tx1"/>
                </a:solidFill>
              </a:rPr>
              <a:t>vaso sanitário dual flush 4,5 / 3,0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endParaRPr lang="pt-BR" sz="1500" b="1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tx1"/>
                </a:solidFill>
              </a:rPr>
              <a:t>vaso sanitário dual flush 6,8 / 3,4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endParaRPr lang="pt-BR" sz="1500" b="1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tx1"/>
                </a:solidFill>
              </a:rPr>
              <a:t>vaso sanitário dual flush 6,8 / 3,4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r>
              <a:rPr lang="pt-BR" sz="1500" b="1" dirty="0" smtClean="0">
                <a:solidFill>
                  <a:schemeClr val="tx1"/>
                </a:solidFill>
              </a:rPr>
              <a:t> e mictório de 2,0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endParaRPr lang="pt-BR" sz="1500" b="1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sz="1500" b="1" dirty="0" smtClean="0">
                <a:solidFill>
                  <a:schemeClr val="tx1"/>
                </a:solidFill>
              </a:rPr>
              <a:t>vaso sanitário dual flush 6,8 / 3,4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r>
              <a:rPr lang="pt-BR" sz="1500" b="1" dirty="0" smtClean="0">
                <a:solidFill>
                  <a:schemeClr val="tx1"/>
                </a:solidFill>
              </a:rPr>
              <a:t> e mictório de 0,5 </a:t>
            </a:r>
            <a:r>
              <a:rPr lang="pt-BR" sz="1500" b="1" dirty="0" err="1" smtClean="0">
                <a:solidFill>
                  <a:schemeClr val="tx1"/>
                </a:solidFill>
              </a:rPr>
              <a:t>lpf</a:t>
            </a:r>
            <a:endParaRPr lang="pt-BR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4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1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6817683"/>
              </p:ext>
            </p:extLst>
          </p:nvPr>
        </p:nvGraphicFramePr>
        <p:xfrm>
          <a:off x="156000" y="1690688"/>
          <a:ext cx="11880000" cy="43757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23799"/>
                <a:gridCol w="2477111"/>
                <a:gridCol w="1656943"/>
                <a:gridCol w="1683884"/>
                <a:gridCol w="1427934"/>
                <a:gridCol w="1499083"/>
                <a:gridCol w="1611246"/>
              </a:tblGrid>
              <a:tr h="843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Aparelho sanitário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Aparelho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economizador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Consumo total semanal (l/semana)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Redução do consumo (l/semana)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Eficiência </a:t>
                      </a:r>
                      <a:endParaRPr lang="pt-BR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incremental</a:t>
                      </a:r>
                      <a:endParaRPr lang="pt-BR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(%)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Preços </a:t>
                      </a:r>
                      <a:endParaRPr lang="pt-BR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pt-BR" sz="1600" dirty="0">
                          <a:effectLst/>
                          <a:latin typeface="+mn-lt"/>
                        </a:rPr>
                        <a:t>R$)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Relação </a:t>
                      </a:r>
                      <a:r>
                        <a:rPr lang="pt-BR" sz="1600" dirty="0" smtClean="0">
                          <a:effectLst/>
                          <a:latin typeface="+mn-lt"/>
                        </a:rPr>
                        <a:t>preço/eficiência </a:t>
                      </a:r>
                      <a:r>
                        <a:rPr lang="pt-BR" sz="1600" dirty="0">
                          <a:effectLst/>
                          <a:latin typeface="+mn-lt"/>
                        </a:rPr>
                        <a:t>(R$/%)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rowSpan="4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4,5 / 3,0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242,6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182,5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42,9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..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...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6,8 / 3,4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314,2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110,9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26,1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82,90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3,18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6,8 / 3,4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 + MIC 2,0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294,6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130,5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30,7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346,89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11,30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6,8 / 3,4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 + MIC 0,5 </a:t>
                      </a:r>
                      <a:r>
                        <a:rPr lang="pt-BR" sz="1400" dirty="0" err="1">
                          <a:effectLst/>
                          <a:latin typeface="+mn-lt"/>
                        </a:rPr>
                        <a:t>lpf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273,6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151,5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35,6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..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...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rowSpan="2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chuveiro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elétrico 3,0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l/min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97,0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291,1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75,0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34,18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0,46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+mn-lt"/>
                        </a:rPr>
                        <a:t>restritor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 de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vazão 10,0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l/min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323,4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64,7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16,7</a:t>
                      </a:r>
                      <a:endParaRPr lang="pt-BR" sz="1600" dirty="0">
                        <a:solidFill>
                          <a:schemeClr val="accent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12,00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0,72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LV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arejador 4,5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l/min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92,4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92,4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50,0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28,65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0,57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rowSpan="2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TLR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MLR 129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l/ciclo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258,0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56,2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pt-BR" sz="1600" dirty="0">
                        <a:solidFill>
                          <a:schemeClr val="accent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1.649,00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92,25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arejador 8,0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l/min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167,6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146,6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46,7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28,65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0,61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rowSpan="2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MLL 22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l/ciclo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110,0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425,9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79,5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1.599,00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20,12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  <a:tr h="321114">
                <a:tc vMerge="1"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arejador 8,0 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l/min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527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285,8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250,1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34544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46,7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28,65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0,61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7511143" y="2586446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11143" y="3226527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flipH="1">
            <a:off x="7315199" y="2841170"/>
            <a:ext cx="378824" cy="738052"/>
          </a:xfrm>
          <a:prstGeom prst="arc">
            <a:avLst>
              <a:gd name="adj1" fmla="val 16200000"/>
              <a:gd name="adj2" fmla="val 522427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511143" y="3861030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511143" y="4448853"/>
            <a:ext cx="1384663" cy="2808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50422" y="4448852"/>
            <a:ext cx="2364377" cy="2808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0502537" y="4448853"/>
            <a:ext cx="1384663" cy="2808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750422" y="3861030"/>
            <a:ext cx="2364377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0502536" y="3847966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795452" y="3206929"/>
            <a:ext cx="1319347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0502536" y="3206928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750422" y="2573383"/>
            <a:ext cx="2364377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0502535" y="2573383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750421" y="4802510"/>
            <a:ext cx="2364377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7504611" y="4802510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0502535" y="4802510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750420" y="5462182"/>
            <a:ext cx="2364377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7504611" y="5437013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10502534" y="5443548"/>
            <a:ext cx="1384663" cy="561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21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5835" y="1690687"/>
            <a:ext cx="5760000" cy="3468159"/>
          </a:xfrm>
          <a:solidFill>
            <a:schemeClr val="accent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 smtClean="0"/>
              <a:t>Combinação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VS </a:t>
            </a:r>
            <a:r>
              <a:rPr lang="pt-BR" sz="1800" dirty="0"/>
              <a:t>6,8 / 3,4 </a:t>
            </a:r>
            <a:r>
              <a:rPr lang="pt-BR" sz="1800" dirty="0" err="1" smtClean="0"/>
              <a:t>lpf</a:t>
            </a:r>
            <a:r>
              <a:rPr lang="pt-BR" sz="1800" dirty="0" smtClean="0"/>
              <a:t> + MIC 2,0 </a:t>
            </a:r>
            <a:r>
              <a:rPr lang="pt-BR" sz="1800" dirty="0" err="1" smtClean="0"/>
              <a:t>lpf</a:t>
            </a: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CH elétrico 3,0 l/min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LV arejador 4,5 l/min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MLR </a:t>
            </a:r>
            <a:r>
              <a:rPr lang="pt-BR" sz="1800" dirty="0"/>
              <a:t>arejador 8,0 l/min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MLL arejador </a:t>
            </a:r>
            <a:r>
              <a:rPr lang="pt-BR" sz="1800" dirty="0"/>
              <a:t>8,0 l/min </a:t>
            </a: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redução </a:t>
            </a:r>
            <a:r>
              <a:rPr lang="pt-BR" sz="1800" dirty="0" smtClean="0"/>
              <a:t>no </a:t>
            </a:r>
            <a:r>
              <a:rPr lang="pt-BR" sz="1800" dirty="0"/>
              <a:t>consumo de </a:t>
            </a:r>
            <a:r>
              <a:rPr lang="pt-BR" sz="1800" dirty="0" smtClean="0"/>
              <a:t>água	</a:t>
            </a:r>
            <a:r>
              <a:rPr lang="pt-BR" sz="1800" b="1" dirty="0" smtClean="0"/>
              <a:t>53,9%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demanda anual de </a:t>
            </a:r>
            <a:r>
              <a:rPr lang="pt-BR" sz="1800" dirty="0" smtClean="0"/>
              <a:t>água		</a:t>
            </a:r>
            <a:r>
              <a:rPr lang="pt-BR" sz="1800" b="1" dirty="0" smtClean="0"/>
              <a:t>44,4</a:t>
            </a:r>
            <a:r>
              <a:rPr lang="pt-BR" sz="1800" b="1" dirty="0"/>
              <a:t> m³</a:t>
            </a:r>
            <a:r>
              <a:rPr lang="pt-BR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demanda mensal de água		</a:t>
            </a:r>
            <a:r>
              <a:rPr lang="pt-BR" sz="1800" b="1" dirty="0" smtClean="0"/>
              <a:t>3,70 m³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Investimento			</a:t>
            </a:r>
            <a:r>
              <a:rPr lang="pt-BR" sz="1800" b="1" dirty="0" smtClean="0"/>
              <a:t>R</a:t>
            </a:r>
            <a:r>
              <a:rPr lang="pt-BR" sz="1800" b="1" dirty="0"/>
              <a:t>$ </a:t>
            </a:r>
            <a:r>
              <a:rPr lang="pt-BR" sz="1800" b="1" dirty="0" smtClean="0"/>
              <a:t>3.657,72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tempo </a:t>
            </a:r>
            <a:r>
              <a:rPr lang="pt-BR" sz="1800" dirty="0"/>
              <a:t>de </a:t>
            </a:r>
            <a:r>
              <a:rPr lang="pt-BR" sz="1800" dirty="0" smtClean="0"/>
              <a:t>retorno		</a:t>
            </a:r>
            <a:r>
              <a:rPr lang="pt-BR" sz="1800" b="1" dirty="0" smtClean="0"/>
              <a:t>27,7</a:t>
            </a:r>
            <a:r>
              <a:rPr lang="pt-BR" sz="1800" b="1" dirty="0"/>
              <a:t> </a:t>
            </a:r>
            <a:r>
              <a:rPr lang="pt-BR" sz="1800" b="1" dirty="0" smtClean="0"/>
              <a:t>anos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9890" y="1690686"/>
            <a:ext cx="5760000" cy="34681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 smtClean="0"/>
              <a:t>Combinação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VS 6,8 / 3,4 </a:t>
            </a:r>
            <a:r>
              <a:rPr lang="pt-BR" sz="1800" dirty="0" err="1" smtClean="0"/>
              <a:t>lpf</a:t>
            </a: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CH elétrico 3,0 l/min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LV arejador 4,5 l/min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TLR arejador 8,0 l/min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PIA arejador 8,0 l/min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redução no consumo de água	</a:t>
            </a:r>
            <a:r>
              <a:rPr lang="pt-BR" sz="1800" b="1" dirty="0" smtClean="0"/>
              <a:t>48,2%</a:t>
            </a:r>
            <a:r>
              <a:rPr lang="pt-BR" sz="18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demanda anual de água		</a:t>
            </a:r>
            <a:r>
              <a:rPr lang="pt-BR" sz="1800" b="1" dirty="0" smtClean="0"/>
              <a:t>49,9 m³</a:t>
            </a:r>
            <a:r>
              <a:rPr lang="pt-BR" sz="18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demanda mensal de água		</a:t>
            </a:r>
            <a:r>
              <a:rPr lang="pt-BR" sz="1800" b="1" dirty="0" smtClean="0"/>
              <a:t>4,16 m³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i</a:t>
            </a:r>
            <a:r>
              <a:rPr lang="pt-BR" sz="1800" dirty="0" smtClean="0"/>
              <a:t>nvestimento			</a:t>
            </a:r>
            <a:r>
              <a:rPr lang="pt-BR" sz="1800" b="1" dirty="0" smtClean="0"/>
              <a:t>R$ 203,03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tempo de retorno		</a:t>
            </a:r>
            <a:r>
              <a:rPr lang="pt-BR" sz="1800" b="1" dirty="0" smtClean="0"/>
              <a:t>1,5 anos</a:t>
            </a:r>
            <a:endParaRPr lang="pt-BR" sz="18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19889" y="5342708"/>
            <a:ext cx="11715945" cy="1336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Ambas as </a:t>
            </a:r>
            <a:r>
              <a:rPr lang="pt-BR" sz="1800" dirty="0"/>
              <a:t>combinações </a:t>
            </a:r>
            <a:r>
              <a:rPr lang="pt-BR" sz="1800" dirty="0" smtClean="0"/>
              <a:t>reduzem </a:t>
            </a:r>
            <a:r>
              <a:rPr lang="pt-BR" sz="1800" dirty="0"/>
              <a:t>o consumo para menos do que a cota </a:t>
            </a:r>
            <a:r>
              <a:rPr lang="pt-BR" sz="1800" dirty="0" smtClean="0"/>
              <a:t>mínima </a:t>
            </a:r>
            <a:r>
              <a:rPr lang="pt-BR" sz="1800" b="1" dirty="0" smtClean="0"/>
              <a:t>5 m³</a:t>
            </a: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Economia </a:t>
            </a:r>
            <a:r>
              <a:rPr lang="pt-BR" sz="1800" dirty="0"/>
              <a:t>mensal de aproximadamente </a:t>
            </a:r>
            <a:r>
              <a:rPr lang="pt-BR" sz="1800" b="1" dirty="0" smtClean="0"/>
              <a:t>R</a:t>
            </a:r>
            <a:r>
              <a:rPr lang="pt-BR" sz="1800" b="1" dirty="0"/>
              <a:t>$ </a:t>
            </a:r>
            <a:r>
              <a:rPr lang="pt-BR" sz="1800" b="1" dirty="0" smtClean="0"/>
              <a:t>11,02</a:t>
            </a: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 smtClean="0"/>
              <a:t>Dessa </a:t>
            </a:r>
            <a:r>
              <a:rPr lang="pt-BR" sz="1800" dirty="0"/>
              <a:t>forma, influencia no cálculo do tempo de retorno apenas o valor do investimento inicial, independentemente da diferença da eficiência de um em relação ao outro. </a:t>
            </a:r>
          </a:p>
        </p:txBody>
      </p:sp>
    </p:spTree>
    <p:extLst>
      <p:ext uri="{BB962C8B-B14F-4D97-AF65-F5344CB8AC3E}">
        <p14:creationId xmlns="" xmlns:p14="http://schemas.microsoft.com/office/powerpoint/2010/main" val="38951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194" y="1825624"/>
            <a:ext cx="11520000" cy="21426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Considerações</a:t>
            </a:r>
          </a:p>
          <a:p>
            <a:r>
              <a:rPr lang="pt-BR" sz="2000" dirty="0" smtClean="0"/>
              <a:t>Substituição </a:t>
            </a:r>
            <a:r>
              <a:rPr lang="pt-BR" sz="2000" dirty="0"/>
              <a:t>total do abastecimento de água pelo prestador de </a:t>
            </a:r>
            <a:r>
              <a:rPr lang="pt-BR" sz="2000" dirty="0" smtClean="0"/>
              <a:t>serviço.</a:t>
            </a:r>
          </a:p>
          <a:p>
            <a:r>
              <a:rPr lang="pt-BR" sz="2000" dirty="0" smtClean="0"/>
              <a:t>Água de </a:t>
            </a:r>
            <a:r>
              <a:rPr lang="pt-BR" sz="2000" dirty="0" smtClean="0"/>
              <a:t>abastecimento público </a:t>
            </a:r>
            <a:r>
              <a:rPr lang="pt-BR" sz="2000" dirty="0" smtClean="0"/>
              <a:t>apenas </a:t>
            </a:r>
            <a:r>
              <a:rPr lang="pt-BR" sz="2000" dirty="0"/>
              <a:t>como fonte </a:t>
            </a:r>
            <a:r>
              <a:rPr lang="pt-BR" sz="2000" dirty="0" smtClean="0"/>
              <a:t>alternativa.</a:t>
            </a:r>
          </a:p>
          <a:p>
            <a:r>
              <a:rPr lang="pt-BR" sz="2000" dirty="0" smtClean="0"/>
              <a:t>Não é a recomendação </a:t>
            </a:r>
            <a:r>
              <a:rPr lang="pt-BR" sz="2000" dirty="0"/>
              <a:t>da literatura em geral </a:t>
            </a:r>
            <a:r>
              <a:rPr lang="pt-BR" sz="2000" dirty="0" smtClean="0"/>
              <a:t>(risco </a:t>
            </a:r>
            <a:r>
              <a:rPr lang="pt-BR" sz="2000" dirty="0"/>
              <a:t>de </a:t>
            </a:r>
            <a:r>
              <a:rPr lang="pt-BR" sz="2000" dirty="0" smtClean="0"/>
              <a:t>contaminação).</a:t>
            </a:r>
          </a:p>
          <a:p>
            <a:r>
              <a:rPr lang="pt-BR" sz="2000" dirty="0" smtClean="0"/>
              <a:t>Facilitar </a:t>
            </a:r>
            <a:r>
              <a:rPr lang="pt-BR" sz="2000" dirty="0"/>
              <a:t>a análise da </a:t>
            </a:r>
            <a:r>
              <a:rPr lang="pt-BR" sz="2000" dirty="0" smtClean="0"/>
              <a:t>eficiência, </a:t>
            </a:r>
            <a:r>
              <a:rPr lang="pt-BR" sz="2000" dirty="0"/>
              <a:t>do retorno </a:t>
            </a:r>
            <a:r>
              <a:rPr lang="pt-BR" sz="2000" dirty="0" smtClean="0"/>
              <a:t>financeiro e do </a:t>
            </a:r>
            <a:r>
              <a:rPr lang="pt-BR" sz="2000" dirty="0"/>
              <a:t>potencial do </a:t>
            </a:r>
            <a:r>
              <a:rPr lang="pt-BR" sz="2000" dirty="0" smtClean="0"/>
              <a:t>aproveitamento.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1194" y="4287119"/>
            <a:ext cx="11520000" cy="2459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/>
              <a:t>Dados iniciais</a:t>
            </a:r>
          </a:p>
          <a:p>
            <a:r>
              <a:rPr lang="pt-BR" sz="2000" dirty="0" smtClean="0"/>
              <a:t>área de captação </a:t>
            </a:r>
            <a:r>
              <a:rPr lang="pt-BR" sz="2000" b="1" dirty="0" smtClean="0"/>
              <a:t>53,38 m²</a:t>
            </a:r>
          </a:p>
          <a:p>
            <a:r>
              <a:rPr lang="pt-BR" sz="2000" dirty="0" smtClean="0"/>
              <a:t>coeficiente de escoamento superficial (telha cerâmica) </a:t>
            </a:r>
            <a:r>
              <a:rPr lang="pt-BR" sz="2000" b="1" dirty="0" smtClean="0"/>
              <a:t>0,9</a:t>
            </a:r>
          </a:p>
          <a:p>
            <a:r>
              <a:rPr lang="pt-BR" sz="2000" dirty="0" smtClean="0"/>
              <a:t>descarte dos primeiros 2 mm de precipitação → 35,6 l e 60,5 l </a:t>
            </a:r>
            <a:r>
              <a:rPr lang="pt-BR" sz="2000" dirty="0" smtClean="0">
                <a:sym typeface="Wingdings" panose="05000000000000000000" pitchFamily="2" charset="2"/>
              </a:rPr>
              <a:t> </a:t>
            </a:r>
            <a:r>
              <a:rPr lang="pt-BR" sz="2000" dirty="0" err="1" smtClean="0"/>
              <a:t>bombonas</a:t>
            </a:r>
            <a:r>
              <a:rPr lang="pt-BR" sz="2000" dirty="0" smtClean="0"/>
              <a:t> de </a:t>
            </a:r>
            <a:r>
              <a:rPr lang="pt-BR" sz="2000" b="1" dirty="0" smtClean="0"/>
              <a:t>50 l</a:t>
            </a:r>
          </a:p>
          <a:p>
            <a:r>
              <a:rPr lang="pt-BR" sz="2000" dirty="0" smtClean="0"/>
              <a:t>dados pluviométricos de </a:t>
            </a:r>
            <a:r>
              <a:rPr lang="pt-BR" sz="2000" b="1" dirty="0" smtClean="0"/>
              <a:t>20 anos </a:t>
            </a:r>
            <a:r>
              <a:rPr lang="pt-BR" sz="2000" dirty="0" smtClean="0"/>
              <a:t>(1995 a 2014) do município de Salvador </a:t>
            </a:r>
          </a:p>
          <a:p>
            <a:r>
              <a:rPr lang="pt-BR" sz="2000" dirty="0" smtClean="0"/>
              <a:t>demanda anual de água de chuva de </a:t>
            </a:r>
            <a:r>
              <a:rPr lang="pt-BR" sz="2000" b="1" dirty="0" smtClean="0"/>
              <a:t>49,9 m³ </a:t>
            </a:r>
            <a:r>
              <a:rPr lang="pt-BR" sz="2000" dirty="0" smtClean="0"/>
              <a:t>(aparelhos economizadores já instalados)</a:t>
            </a:r>
          </a:p>
        </p:txBody>
      </p:sp>
    </p:spTree>
    <p:extLst>
      <p:ext uri="{BB962C8B-B14F-4D97-AF65-F5344CB8AC3E}">
        <p14:creationId xmlns="" xmlns:p14="http://schemas.microsoft.com/office/powerpoint/2010/main" val="41391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0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1856891"/>
              </p:ext>
            </p:extLst>
          </p:nvPr>
        </p:nvGraphicFramePr>
        <p:xfrm>
          <a:off x="6264322" y="1607167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2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9904331"/>
              </p:ext>
            </p:extLst>
          </p:nvPr>
        </p:nvGraphicFramePr>
        <p:xfrm>
          <a:off x="142161" y="1634461"/>
          <a:ext cx="5760000" cy="504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008"/>
                <a:gridCol w="809856"/>
                <a:gridCol w="1170432"/>
                <a:gridCol w="1170432"/>
                <a:gridCol w="1078272"/>
              </a:tblGrid>
              <a:tr h="13819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Relação </a:t>
                      </a:r>
                      <a:r>
                        <a:rPr lang="pt-BR" sz="1400" dirty="0" smtClean="0">
                          <a:effectLst/>
                        </a:rPr>
                        <a:t>volume</a:t>
                      </a:r>
                      <a:r>
                        <a:rPr lang="pt-BR" sz="1400" baseline="0" dirty="0" smtClean="0">
                          <a:effectLst/>
                        </a:rPr>
                        <a:t> do </a:t>
                      </a:r>
                      <a:r>
                        <a:rPr lang="pt-BR" sz="1400" dirty="0" smtClean="0">
                          <a:effectLst/>
                        </a:rPr>
                        <a:t>reservatório/</a:t>
                      </a:r>
                      <a:r>
                        <a:rPr lang="pt-BR" sz="1400" dirty="0" err="1" smtClean="0">
                          <a:effectLst/>
                        </a:rPr>
                        <a:t>de-manda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de água de chuva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Volume do </a:t>
                      </a:r>
                      <a:r>
                        <a:rPr lang="pt-BR" sz="1400" dirty="0" err="1" smtClean="0">
                          <a:effectLst/>
                        </a:rPr>
                        <a:t>reserva-tório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(litros)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Demanda anual de água de chuva atendida 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(%)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Demanda anual de água de chuva atendida (m³/ano)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Demanda anual de </a:t>
                      </a:r>
                      <a:r>
                        <a:rPr lang="pt-BR" sz="1400" dirty="0" err="1" smtClean="0">
                          <a:effectLst/>
                        </a:rPr>
                        <a:t>abasteci-mento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(m³/ano)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49,9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0,25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27,2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13,5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36,4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0,50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33,8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16,8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33,3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137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44,9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22,4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27,5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2,50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57,8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28,8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21,1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683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68,2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34,0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15,9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547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10,00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1366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77,3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38,5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11,4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46">
                <a:tc>
                  <a:txBody>
                    <a:bodyPr/>
                    <a:lstStyle/>
                    <a:p>
                      <a:pPr marR="60325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15,00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2542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2049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82,0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40,9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7985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9,0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1733265" y="5336274"/>
            <a:ext cx="573206" cy="450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733265" y="6237026"/>
            <a:ext cx="573206" cy="450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743199" y="5336274"/>
            <a:ext cx="573206" cy="450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743199" y="6237026"/>
            <a:ext cx="573206" cy="450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>
            <a:endCxn id="10" idx="2"/>
          </p:cNvCxnSpPr>
          <p:nvPr/>
        </p:nvCxnSpPr>
        <p:spPr>
          <a:xfrm flipV="1">
            <a:off x="2306471" y="5561462"/>
            <a:ext cx="436728" cy="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306471" y="6441742"/>
            <a:ext cx="436728" cy="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291015" y="3302758"/>
            <a:ext cx="20472" cy="20335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8038531" y="2838734"/>
            <a:ext cx="504968" cy="464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73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162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volume do reservatório </a:t>
            </a:r>
            <a:r>
              <a:rPr lang="pt-BR" sz="2000" b="1" dirty="0" smtClean="0"/>
              <a:t>750</a:t>
            </a:r>
            <a:r>
              <a:rPr lang="pt-BR" sz="2000" b="1" dirty="0"/>
              <a:t> </a:t>
            </a:r>
            <a:r>
              <a:rPr lang="pt-BR" sz="2000" b="1" dirty="0" smtClean="0"/>
              <a:t>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demanda de chuva atendida </a:t>
            </a:r>
            <a:r>
              <a:rPr lang="pt-BR" sz="2000" b="1" dirty="0" smtClean="0"/>
              <a:t>69,5</a:t>
            </a:r>
            <a:r>
              <a:rPr lang="pt-BR" sz="2000" b="1" dirty="0"/>
              <a:t>%</a:t>
            </a:r>
            <a:r>
              <a:rPr lang="pt-BR" sz="2000" dirty="0"/>
              <a:t> </a:t>
            </a:r>
            <a:endParaRPr lang="pt-BR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suprimento </a:t>
            </a:r>
            <a:r>
              <a:rPr lang="pt-BR" sz="2000" dirty="0"/>
              <a:t>anual </a:t>
            </a:r>
            <a:r>
              <a:rPr lang="pt-BR" sz="2000" dirty="0" smtClean="0"/>
              <a:t>de água pela rede de abastecimento </a:t>
            </a:r>
            <a:r>
              <a:rPr lang="pt-BR" sz="2000" b="1" dirty="0" smtClean="0"/>
              <a:t>15,2</a:t>
            </a:r>
            <a:r>
              <a:rPr lang="pt-BR" sz="2000" b="1" dirty="0"/>
              <a:t> m³</a:t>
            </a:r>
            <a:r>
              <a:rPr lang="pt-BR" sz="2000" dirty="0"/>
              <a:t> </a:t>
            </a:r>
            <a:endParaRPr lang="pt-BR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suprimento </a:t>
            </a:r>
            <a:r>
              <a:rPr lang="pt-BR" sz="2000" dirty="0" smtClean="0"/>
              <a:t>mensal de </a:t>
            </a:r>
            <a:r>
              <a:rPr lang="pt-BR" sz="2000" dirty="0"/>
              <a:t>água pela rede de abastecimento </a:t>
            </a:r>
            <a:r>
              <a:rPr lang="pt-BR" sz="2000" b="1" dirty="0" smtClean="0"/>
              <a:t>1,27</a:t>
            </a:r>
            <a:r>
              <a:rPr lang="pt-BR" sz="2000" b="1" dirty="0"/>
              <a:t> m³</a:t>
            </a:r>
            <a:r>
              <a:rPr lang="pt-BR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investimento </a:t>
            </a:r>
            <a:r>
              <a:rPr lang="pt-BR" sz="2000" b="1" dirty="0" smtClean="0"/>
              <a:t>R</a:t>
            </a:r>
            <a:r>
              <a:rPr lang="pt-BR" sz="2000" b="1" dirty="0"/>
              <a:t>$ </a:t>
            </a:r>
            <a:r>
              <a:rPr lang="pt-BR" sz="2000" b="1" dirty="0" smtClean="0"/>
              <a:t>3.011,14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36000" y="3416744"/>
            <a:ext cx="11520000" cy="16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Desconsidera o custo do dispositivo de filtragem, custos de obras, custos mensais de energia com o bombeamento ou manutenção.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É importante observar que neste dimensionamento, não foi considerado a eficiência do sistema como um todo.</a:t>
            </a:r>
            <a:endParaRPr lang="pt-BR" sz="2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6000" y="5142800"/>
            <a:ext cx="11520000" cy="16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Análise assumindo na faixa de cobrança de 0 a 10 m³ o valor de </a:t>
            </a:r>
            <a:r>
              <a:rPr lang="pt-BR" sz="2000" b="1" dirty="0" smtClean="0"/>
              <a:t>R$ 2,02 /m³</a:t>
            </a:r>
            <a:r>
              <a:rPr lang="pt-BR" sz="2000" dirty="0" smtClean="0"/>
              <a:t> (sem tarifa mínima)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tempo de retorno </a:t>
            </a:r>
            <a:r>
              <a:rPr lang="pt-BR" sz="2000" b="1" dirty="0" smtClean="0"/>
              <a:t>23,9 anos</a:t>
            </a:r>
            <a:endParaRPr lang="pt-BR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economia mensal </a:t>
            </a:r>
            <a:r>
              <a:rPr lang="pt-BR" sz="2000" b="1" dirty="0" smtClean="0"/>
              <a:t>R$ 10,51</a:t>
            </a:r>
            <a:endParaRPr lang="pt-BR" sz="20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741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situação 3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5576982"/>
              </p:ext>
            </p:extLst>
          </p:nvPr>
        </p:nvGraphicFramePr>
        <p:xfrm>
          <a:off x="305937" y="1622448"/>
          <a:ext cx="11520003" cy="31753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14433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</a:tblGrid>
              <a:tr h="65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Aparelho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semanal situação inicial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semanal situação 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semanal situação 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semanal situação 3 (TLR)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Consumo semanal situação 3 (CH/LV/TLR)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(%)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(l)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(%)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(l)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(%)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(l)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(%)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(l)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(%)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(l)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VS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23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425,0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32,8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314,2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32,8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95,9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18,6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44,7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CH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388,1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10,1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97,0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10,1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12,3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15,1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29,6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LV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184,8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9,7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92,4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9,7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28,2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11,7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28,2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14,4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28,2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TLR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314,2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17,5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167,6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17,5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51,1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21,2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51,1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26,1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51,1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PIA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535,9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285,8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87,2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36,2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87,2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44,5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87,2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1848,0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957,0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292,0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240,9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100,0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196,2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2610904"/>
              </p:ext>
            </p:extLst>
          </p:nvPr>
        </p:nvGraphicFramePr>
        <p:xfrm>
          <a:off x="319584" y="4885898"/>
          <a:ext cx="11520004" cy="18000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14434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  <a:gridCol w="920557"/>
              </a:tblGrid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Consumo anual (m³)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96,4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49,9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15,2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12,6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10,2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Redução do consumo (m³)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..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46,5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34,7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2,7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5,0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Eficiência (%)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..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48,2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69,5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17,5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32,8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Investimento (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R$)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..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203,03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3.011,14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416,80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1.401,45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Tempo de retorno (anos)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..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1,5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23,9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43,0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77,1</a:t>
                      </a:r>
                      <a:endParaRPr lang="pt-B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8093122" y="1547772"/>
            <a:ext cx="1869743" cy="51942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003809" y="1547772"/>
            <a:ext cx="1869743" cy="5194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451675" y="2702256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294124" y="2702256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9294124" y="3752702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1204811" y="3759141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1204811" y="3381040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1204811" y="3012550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1204811" y="2657708"/>
            <a:ext cx="641445" cy="3548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4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43" t="16442" r="15196" b="16448"/>
          <a:stretch/>
        </p:blipFill>
        <p:spPr bwMode="auto">
          <a:xfrm rot="5400000">
            <a:off x="3441509" y="601639"/>
            <a:ext cx="530897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099" y="251697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Planta esquemática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8099" y="2886120"/>
            <a:ext cx="2857500" cy="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6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10009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Uso racional da água</a:t>
            </a:r>
          </a:p>
          <a:p>
            <a:r>
              <a:rPr lang="pt-BR" sz="2400" dirty="0" smtClean="0"/>
              <a:t>Políticas públicas e tarifação</a:t>
            </a:r>
          </a:p>
          <a:p>
            <a:r>
              <a:rPr lang="pt-BR" sz="2400" dirty="0" smtClean="0"/>
              <a:t>Regiões urbanas: concentração populacional, poluição, enchentes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36000" y="2781838"/>
            <a:ext cx="11520000" cy="2446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Sistemas e tecnologias para redução do consumo em residências</a:t>
            </a:r>
          </a:p>
          <a:p>
            <a:pPr lvl="1"/>
            <a:r>
              <a:rPr lang="pt-BR" dirty="0" smtClean="0"/>
              <a:t>Aparelhos economizadores</a:t>
            </a:r>
          </a:p>
          <a:p>
            <a:pPr lvl="2"/>
            <a:r>
              <a:rPr lang="pt-BR" dirty="0" smtClean="0"/>
              <a:t>Mais acessível e menos modificações na instalação predial</a:t>
            </a:r>
          </a:p>
          <a:p>
            <a:pPr lvl="1"/>
            <a:r>
              <a:rPr lang="pt-BR" dirty="0" smtClean="0"/>
              <a:t>Sistema de aproveitamento de água de chuva</a:t>
            </a:r>
          </a:p>
          <a:p>
            <a:pPr lvl="1"/>
            <a:r>
              <a:rPr lang="pt-BR" dirty="0" smtClean="0"/>
              <a:t>Sistema de reuso de águas cinzas</a:t>
            </a:r>
          </a:p>
          <a:p>
            <a:pPr lvl="2"/>
            <a:r>
              <a:rPr lang="pt-BR" dirty="0" smtClean="0"/>
              <a:t>Cuidados especiais, sistemas mais complexos, limitações de espaço</a:t>
            </a:r>
          </a:p>
          <a:p>
            <a:r>
              <a:rPr lang="pt-BR" dirty="0"/>
              <a:t>Viabilidade econômica</a:t>
            </a:r>
          </a:p>
          <a:p>
            <a:pPr lvl="1"/>
            <a:r>
              <a:rPr lang="pt-BR" dirty="0"/>
              <a:t>Tarifas de água e esgoto</a:t>
            </a:r>
          </a:p>
          <a:p>
            <a:pPr lvl="1"/>
            <a:r>
              <a:rPr lang="pt-BR" dirty="0"/>
              <a:t>Exigência normativa ou </a:t>
            </a:r>
            <a:r>
              <a:rPr lang="pt-BR" dirty="0" smtClean="0"/>
              <a:t>legal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36000" y="5344732"/>
            <a:ext cx="11520000" cy="13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Benefícios ambientais</a:t>
            </a:r>
          </a:p>
          <a:p>
            <a:pPr lvl="1"/>
            <a:r>
              <a:rPr lang="pt-BR" dirty="0" smtClean="0"/>
              <a:t>Menor demanda sobre as redes de abastecimento, esgoto e drenagem, permitindo sua expansão</a:t>
            </a:r>
          </a:p>
          <a:p>
            <a:pPr lvl="1"/>
            <a:r>
              <a:rPr lang="pt-BR" dirty="0" smtClean="0"/>
              <a:t>Menor poluição dos cursos d’água</a:t>
            </a:r>
          </a:p>
          <a:p>
            <a:pPr lvl="1"/>
            <a:r>
              <a:rPr lang="pt-BR" dirty="0" smtClean="0"/>
              <a:t>Minimização das inundações</a:t>
            </a:r>
          </a:p>
          <a:p>
            <a:pPr lvl="1"/>
            <a:r>
              <a:rPr lang="pt-BR" dirty="0" smtClean="0"/>
              <a:t>Redução do consumo energético e de recursos naturais</a:t>
            </a:r>
          </a:p>
        </p:txBody>
      </p:sp>
    </p:spTree>
    <p:extLst>
      <p:ext uri="{BB962C8B-B14F-4D97-AF65-F5344CB8AC3E}">
        <p14:creationId xmlns="" xmlns:p14="http://schemas.microsoft.com/office/powerpoint/2010/main" val="7849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CONCLUSÃO: 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871953"/>
            <a:ext cx="11520000" cy="469627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/>
            <a:endParaRPr lang="pt-BR" sz="2800" dirty="0" smtClean="0"/>
          </a:p>
          <a:p>
            <a:pPr lvl="1"/>
            <a:r>
              <a:rPr lang="pt-BR" sz="2800" dirty="0" smtClean="0"/>
              <a:t>Caracterização dos sistemas</a:t>
            </a:r>
          </a:p>
          <a:p>
            <a:pPr lvl="1"/>
            <a:r>
              <a:rPr lang="pt-BR" sz="2800" i="1" dirty="0" smtClean="0"/>
              <a:t>Modus operandi </a:t>
            </a:r>
            <a:r>
              <a:rPr lang="pt-BR" sz="2800" dirty="0" smtClean="0"/>
              <a:t>das atividades de consumo de água</a:t>
            </a:r>
          </a:p>
          <a:p>
            <a:pPr lvl="2"/>
            <a:r>
              <a:rPr lang="pt-BR" sz="2400" dirty="0" smtClean="0"/>
              <a:t>Aperfeiçoamento de aparelhos economizados e eletrodomésticos</a:t>
            </a:r>
          </a:p>
          <a:p>
            <a:pPr lvl="1"/>
            <a:r>
              <a:rPr lang="pt-BR" sz="2800" dirty="0" smtClean="0"/>
              <a:t>Maiores exigências em âmbito normativo, sem comprometimento da qualidade</a:t>
            </a:r>
          </a:p>
          <a:p>
            <a:pPr lvl="1"/>
            <a:r>
              <a:rPr lang="pt-BR" sz="2800" dirty="0" smtClean="0"/>
              <a:t>Discussão sobre a tarifação</a:t>
            </a:r>
          </a:p>
          <a:p>
            <a:pPr lvl="2"/>
            <a:r>
              <a:rPr lang="pt-BR" sz="2400" dirty="0" smtClean="0"/>
              <a:t>Modelos de cobrança convencionais</a:t>
            </a:r>
          </a:p>
          <a:p>
            <a:pPr lvl="1"/>
            <a:r>
              <a:rPr lang="pt-BR" sz="2800" dirty="0" smtClean="0"/>
              <a:t>Análise considerando diferentes tarifas, indicadores econômicos e levantamento de custos mais detalhado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S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026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6271" t="10069" r="8321" b="8507"/>
          <a:stretch/>
        </p:blipFill>
        <p:spPr>
          <a:xfrm>
            <a:off x="50800" y="1598757"/>
            <a:ext cx="7202487" cy="3774825"/>
          </a:xfrm>
          <a:prstGeom prst="rect">
            <a:avLst/>
          </a:prstGeom>
        </p:spPr>
      </p:pic>
      <p:pic>
        <p:nvPicPr>
          <p:cNvPr id="28674" name="Picture 2" descr="http://i0.statig.com.br/bancodeimagens/2o/br/ol/2obrolhf4uontjqnxkgyw88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7" y="4025668"/>
            <a:ext cx="3600000" cy="2252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316787" y="3625558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http://www.latimes.com/local/lanow/la-me-ln-snowpack-20150331-story.html#page=1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800" y="5378093"/>
            <a:ext cx="720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http://www.nytimes.com/interactive/2015/03/24/science/earth/arctic-ice-low-winter-maximum.html?hpw&amp;rref=science&amp;action=click&amp;pgtype=Homepage&amp;module=well-region&amp;region=bottom-well&amp;WT.nav=bottom-well</a:t>
            </a:r>
            <a:endParaRPr lang="pt-BR" sz="1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6787" y="1598758"/>
            <a:ext cx="3600000" cy="20268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316787" y="6278429"/>
            <a:ext cx="36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http://ultimosegundo.ig.com.br/brasil/2014-07-17/seca-do-cantareira-pode-levar-sp-a-depender-de-caminhoes-pipa-e-agua-engarrafada.html</a:t>
            </a:r>
            <a:endParaRPr lang="pt-BR" sz="100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10642600" y="2324100"/>
            <a:ext cx="14351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998200" y="1967468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/>
                </a:solidFill>
              </a:rPr>
              <a:t>California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10642600" y="5202071"/>
            <a:ext cx="14351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0998200" y="4845439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São Paulo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6413500" y="4749800"/>
            <a:ext cx="12700" cy="168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647874" y="6050907"/>
            <a:ext cx="87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Ártico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4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20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OBRIGADO!</a:t>
            </a:r>
            <a:endParaRPr lang="pt-BR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9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713106"/>
            <a:ext cx="11520000" cy="28479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CAUSAS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período hidrológico </a:t>
            </a:r>
            <a:r>
              <a:rPr lang="pt-BR" dirty="0" smtClean="0"/>
              <a:t>severo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alta </a:t>
            </a:r>
            <a:r>
              <a:rPr lang="pt-BR" dirty="0"/>
              <a:t>concentração </a:t>
            </a:r>
            <a:r>
              <a:rPr lang="pt-BR" dirty="0" smtClean="0"/>
              <a:t>demográfica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baixa </a:t>
            </a:r>
            <a:r>
              <a:rPr lang="pt-BR" dirty="0"/>
              <a:t>eficiência dos sistemas de oferta de água e tratamento de </a:t>
            </a:r>
            <a:r>
              <a:rPr lang="pt-BR" dirty="0" smtClean="0"/>
              <a:t>esgoto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má </a:t>
            </a:r>
            <a:r>
              <a:rPr lang="pt-BR" dirty="0"/>
              <a:t>gestão dos recursos naturais e de </a:t>
            </a:r>
            <a:r>
              <a:rPr lang="pt-BR" dirty="0" smtClean="0"/>
              <a:t>infraestrutura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ausência </a:t>
            </a:r>
            <a:r>
              <a:rPr lang="pt-BR" dirty="0"/>
              <a:t>de medidas preventivas para condições </a:t>
            </a:r>
            <a:r>
              <a:rPr lang="pt-BR" dirty="0" smtClean="0"/>
              <a:t>críticas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4251325"/>
            <a:ext cx="10515600" cy="28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32000" y="4561081"/>
            <a:ext cx="5424000" cy="19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RESPONSABILIDADE</a:t>
            </a:r>
          </a:p>
          <a:p>
            <a:pPr algn="ctr"/>
            <a:endParaRPr lang="pt-BR" sz="2800" dirty="0" smtClean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BR" sz="2800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</a:t>
            </a:r>
            <a:endParaRPr lang="pt-BR" sz="2800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BR" sz="2800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AMBIENTAL</a:t>
            </a:r>
          </a:p>
          <a:p>
            <a:pPr algn="ctr"/>
            <a:endParaRPr lang="pt-BR" sz="1000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36000" y="4561081"/>
            <a:ext cx="6096000" cy="1980000"/>
            <a:chOff x="838200" y="4673600"/>
            <a:chExt cx="6096000" cy="1980000"/>
          </a:xfrm>
        </p:grpSpPr>
        <p:sp>
          <p:nvSpPr>
            <p:cNvPr id="6" name="Espaço Reservado para Conteúdo 2"/>
            <p:cNvSpPr txBox="1">
              <a:spLocks/>
            </p:cNvSpPr>
            <p:nvPr/>
          </p:nvSpPr>
          <p:spPr>
            <a:xfrm>
              <a:off x="838200" y="4673600"/>
              <a:ext cx="6096000" cy="1980000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pt-BR" sz="1200" dirty="0" smtClean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pt-BR" dirty="0" smtClean="0"/>
                <a:t>Desenvolvimento Sustentável</a:t>
              </a:r>
              <a:endParaRPr lang="pt-BR" sz="2400" dirty="0" smtClean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pt-BR" sz="2400" dirty="0" smtClean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pt-BR" sz="2400" dirty="0" smtClean="0"/>
                <a:t>Atender </a:t>
              </a:r>
              <a:r>
                <a:rPr lang="pt-BR" sz="2400" dirty="0"/>
                <a:t>às necessidades das atuais gerações sem comprometer a habilidade das gerações futuras de atender a suas próprias </a:t>
              </a:r>
              <a:r>
                <a:rPr lang="pt-BR" sz="2400" dirty="0" smtClean="0"/>
                <a:t>necessidades.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51" y="4808537"/>
              <a:ext cx="598704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755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43081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403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techne.pini.com.br/engenharia-civil/114/imagens/artigo2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36" y="2793656"/>
            <a:ext cx="4533364" cy="39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589"/>
            <a:ext cx="11520000" cy="11030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dirty="0"/>
              <a:t>Entende-se por uso do recurso hídrico qualquer atividade humana que, de qualquer modo, altere </a:t>
            </a:r>
            <a:r>
              <a:rPr lang="pt-BR" dirty="0" smtClean="0"/>
              <a:t>as condições </a:t>
            </a:r>
            <a:r>
              <a:rPr lang="pt-BR" dirty="0"/>
              <a:t>naturais das águas superficiais ou subterrâneas.</a:t>
            </a:r>
            <a:r>
              <a:rPr lang="pt-BR" dirty="0" smtClean="0"/>
              <a:t>”</a:t>
            </a:r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898747601"/>
              </p:ext>
            </p:extLst>
          </p:nvPr>
        </p:nvGraphicFramePr>
        <p:xfrm>
          <a:off x="330633" y="2793656"/>
          <a:ext cx="453229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8422785" y="3734873"/>
            <a:ext cx="1120462" cy="618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296956" y="3734873"/>
            <a:ext cx="1120462" cy="618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563638" y="5009882"/>
            <a:ext cx="1120462" cy="618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940201" y="3988826"/>
            <a:ext cx="2060541" cy="1569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OFERTA</a:t>
            </a:r>
          </a:p>
          <a:p>
            <a:pPr algn="ctr"/>
            <a:r>
              <a:rPr lang="pt-BR" sz="32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  <a:p>
            <a:pPr algn="ctr"/>
            <a:r>
              <a:rPr lang="pt-BR" sz="32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DEMANDA</a:t>
            </a:r>
            <a:endParaRPr lang="pt-BR" sz="32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4686761" cy="496768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USO DA ÁGUA NAS EDIFICAÇÕES</a:t>
            </a:r>
          </a:p>
          <a:p>
            <a:r>
              <a:rPr lang="pt-BR" dirty="0" smtClean="0"/>
              <a:t>Uso urbano de água</a:t>
            </a:r>
          </a:p>
          <a:p>
            <a:pPr lvl="1"/>
            <a:r>
              <a:rPr lang="pt-BR" dirty="0" smtClean="0"/>
              <a:t>Uso residencial (&gt; 50%)</a:t>
            </a:r>
          </a:p>
          <a:p>
            <a:pPr lvl="1"/>
            <a:r>
              <a:rPr lang="pt-BR" dirty="0" smtClean="0"/>
              <a:t>Uso comercial</a:t>
            </a:r>
          </a:p>
          <a:p>
            <a:pPr lvl="1"/>
            <a:r>
              <a:rPr lang="pt-BR" dirty="0" smtClean="0"/>
              <a:t>Uso público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Quantidade</a:t>
            </a:r>
          </a:p>
          <a:p>
            <a:pPr lvl="1"/>
            <a:r>
              <a:rPr lang="pt-BR" dirty="0" smtClean="0"/>
              <a:t>Eficiência do uso</a:t>
            </a:r>
          </a:p>
          <a:p>
            <a:pPr lvl="1"/>
            <a:r>
              <a:rPr lang="pt-BR" dirty="0" smtClean="0"/>
              <a:t>Redução de desperdícios</a:t>
            </a:r>
          </a:p>
          <a:p>
            <a:r>
              <a:rPr lang="pt-BR" dirty="0" smtClean="0"/>
              <a:t>Qualidade</a:t>
            </a:r>
          </a:p>
          <a:p>
            <a:pPr lvl="1"/>
            <a:r>
              <a:rPr lang="pt-BR" dirty="0" smtClean="0"/>
              <a:t>Água potável</a:t>
            </a:r>
          </a:p>
          <a:p>
            <a:pPr lvl="1"/>
            <a:r>
              <a:rPr lang="pt-BR" dirty="0" smtClean="0"/>
              <a:t>Fontes alternativas</a:t>
            </a:r>
          </a:p>
          <a:p>
            <a:pPr lvl="1"/>
            <a:r>
              <a:rPr lang="pt-BR" dirty="0" smtClean="0"/>
              <a:t>E. g. água pluvial e águas cinzas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FLUXOGRAMA_Asher"/>
          <p:cNvPicPr/>
          <p:nvPr/>
        </p:nvPicPr>
        <p:blipFill rotWithShape="1">
          <a:blip r:embed="rId2"/>
          <a:srcRect l="1653" t="1708" r="9217"/>
          <a:stretch/>
        </p:blipFill>
        <p:spPr bwMode="auto">
          <a:xfrm>
            <a:off x="5022761" y="1690687"/>
            <a:ext cx="7018985" cy="496768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44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743" y="136525"/>
            <a:ext cx="5540829" cy="1325563"/>
          </a:xfrm>
        </p:spPr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848" y="1690687"/>
            <a:ext cx="5485251" cy="4903295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pt-B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DISTRIBUIÇÃO DO CONSUMO DE ÁGUA EM RESIDÊNCIAS</a:t>
            </a:r>
          </a:p>
          <a:p>
            <a:r>
              <a:rPr lang="pt-BR" sz="2400" dirty="0" smtClean="0"/>
              <a:t>Conhecimento do perfil de consumo → determinação de ações de conservação</a:t>
            </a:r>
          </a:p>
          <a:p>
            <a:pPr lvl="1"/>
            <a:r>
              <a:rPr lang="pt-BR" sz="2000" dirty="0" smtClean="0"/>
              <a:t>Número de habitantes</a:t>
            </a:r>
          </a:p>
          <a:p>
            <a:pPr lvl="1"/>
            <a:r>
              <a:rPr lang="pt-BR" sz="2000" dirty="0" smtClean="0"/>
              <a:t>Pressão de água nos pontos de utilização</a:t>
            </a:r>
          </a:p>
          <a:p>
            <a:pPr lvl="1"/>
            <a:r>
              <a:rPr lang="pt-BR" sz="2000" dirty="0" smtClean="0"/>
              <a:t>Aparelhos sanitários</a:t>
            </a:r>
          </a:p>
          <a:p>
            <a:pPr lvl="1"/>
            <a:r>
              <a:rPr lang="pt-BR" sz="2000" dirty="0" smtClean="0"/>
              <a:t>Valor da tarifa sobre a água</a:t>
            </a:r>
          </a:p>
          <a:p>
            <a:pPr lvl="1"/>
            <a:r>
              <a:rPr lang="pt-BR" sz="2000" dirty="0" smtClean="0"/>
              <a:t>Renda familiar</a:t>
            </a:r>
          </a:p>
          <a:p>
            <a:pPr lvl="1"/>
            <a:r>
              <a:rPr lang="pt-BR" sz="2000" dirty="0" smtClean="0"/>
              <a:t>Condições climáticas</a:t>
            </a:r>
          </a:p>
          <a:p>
            <a:pPr lvl="1"/>
            <a:r>
              <a:rPr lang="pt-BR" sz="2000" dirty="0" smtClean="0"/>
              <a:t>Hábitos de consumo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6112384"/>
              </p:ext>
            </p:extLst>
          </p:nvPr>
        </p:nvGraphicFramePr>
        <p:xfrm>
          <a:off x="6613387" y="0"/>
          <a:ext cx="5486400" cy="208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0199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Aparelho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Suiça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EUA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Reino Unido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Suécia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México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Colômbia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Heather-wood, CO, EUA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35%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LV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15%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MLR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PIA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MLL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TG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Outros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Total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46%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262">
                <a:tc gridSpan="8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Fonte: Adaptado de SABESP, 2003 apud ALMEIDA et al., 2008.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6233342"/>
              </p:ext>
            </p:extLst>
          </p:nvPr>
        </p:nvGraphicFramePr>
        <p:xfrm>
          <a:off x="6608011" y="2135007"/>
          <a:ext cx="5485248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559"/>
                <a:gridCol w="601183"/>
                <a:gridCol w="685656"/>
                <a:gridCol w="685656"/>
                <a:gridCol w="685656"/>
                <a:gridCol w="771226"/>
                <a:gridCol w="685656"/>
                <a:gridCol w="685656"/>
              </a:tblGrid>
              <a:tr h="819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Aparelho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Simula-ção Deca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(DECA)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Prédio USP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(DECA)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PNCDA (BRASIL, 1998)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Austrália (NS-</a:t>
                      </a:r>
                      <a:r>
                        <a:rPr lang="pt-BR" sz="1000" dirty="0" err="1">
                          <a:effectLst/>
                        </a:rPr>
                        <a:t>Whealth</a:t>
                      </a:r>
                      <a:r>
                        <a:rPr lang="pt-BR" sz="1000" dirty="0">
                          <a:effectLst/>
                        </a:rPr>
                        <a:t>, 2000)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Dinamarca (Jensen, 1991 apud TOMAZ, 2000)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EUA (USEPA, 1992)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Alemanha (KÖNIG, 2001 apud TOMAZ, 2003)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LV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TLR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MLR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PIA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MLL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TG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534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Fonte: Adaptado de GONÇALVES, R. F., 2006.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3015137"/>
              </p:ext>
            </p:extLst>
          </p:nvPr>
        </p:nvGraphicFramePr>
        <p:xfrm>
          <a:off x="6605111" y="4773351"/>
          <a:ext cx="5486400" cy="2084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Aparelho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SILVA; COHIM (1)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ALMEIDA (2)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COHIM et al. (3)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22%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LV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TLR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18%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MLR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12%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PIA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23%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29%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TG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542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Fonte: Adaptado de SILVA; COHIM, 2011; ALMEIDA, 2007; COHIM et al., 2009.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3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506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000" y="1690688"/>
            <a:ext cx="11520000" cy="435133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REDUÇÃO DO CONSUMO EFETIVO DE ÁGUA EM RESIDÊNCIAS</a:t>
            </a:r>
            <a:endParaRPr lang="pt-B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dirty="0" smtClean="0"/>
              <a:t>Consumo efetivo - </a:t>
            </a:r>
            <a:r>
              <a:rPr lang="pt-BR" dirty="0"/>
              <a:t>v</a:t>
            </a:r>
            <a:r>
              <a:rPr lang="pt-BR" dirty="0" smtClean="0"/>
              <a:t>olume necessário para realizar a atividade nas circunstâncias disponíveis de tecnologia e condições culturais do usuário.</a:t>
            </a:r>
          </a:p>
          <a:p>
            <a:pPr lvl="1"/>
            <a:r>
              <a:rPr lang="pt-BR" dirty="0" smtClean="0"/>
              <a:t>Uso de tecnologias apropriadas</a:t>
            </a:r>
          </a:p>
          <a:p>
            <a:pPr lvl="2"/>
            <a:r>
              <a:rPr lang="pt-BR" dirty="0" err="1" smtClean="0"/>
              <a:t>Autoestimulada</a:t>
            </a:r>
            <a:endParaRPr lang="pt-BR" dirty="0" smtClean="0"/>
          </a:p>
          <a:p>
            <a:pPr lvl="2"/>
            <a:r>
              <a:rPr lang="pt-BR" dirty="0" smtClean="0"/>
              <a:t>Subsídios à substituição</a:t>
            </a:r>
          </a:p>
          <a:p>
            <a:pPr lvl="1"/>
            <a:r>
              <a:rPr lang="pt-BR" dirty="0" smtClean="0"/>
              <a:t>Mudança de comportamento</a:t>
            </a:r>
          </a:p>
          <a:p>
            <a:pPr lvl="2"/>
            <a:r>
              <a:rPr lang="pt-BR" dirty="0" smtClean="0"/>
              <a:t>Educação ambiental</a:t>
            </a:r>
          </a:p>
          <a:p>
            <a:pPr lvl="2"/>
            <a:r>
              <a:rPr lang="pt-BR" dirty="0" smtClean="0"/>
              <a:t>Política tarifária</a:t>
            </a:r>
          </a:p>
        </p:txBody>
      </p:sp>
    </p:spTree>
    <p:extLst>
      <p:ext uri="{BB962C8B-B14F-4D97-AF65-F5344CB8AC3E}">
        <p14:creationId xmlns="" xmlns:p14="http://schemas.microsoft.com/office/powerpoint/2010/main" val="3014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2198</Words>
  <Application>Microsoft Office PowerPoint</Application>
  <PresentationFormat>Personalizar</PresentationFormat>
  <Paragraphs>816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SUMÁRIO</vt:lpstr>
      <vt:lpstr>INTRODUÇÃO</vt:lpstr>
      <vt:lpstr>INTRODUÇÃO</vt:lpstr>
      <vt:lpstr>OBJETIVOS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REVISÃO BIBLIOGRÁFICA</vt:lpstr>
      <vt:lpstr>METODOLOGIA</vt:lpstr>
      <vt:lpstr>METODOLOGIA</vt:lpstr>
      <vt:lpstr>RESULTADOS: situação inicial</vt:lpstr>
      <vt:lpstr>RESULTADOS: situação 1</vt:lpstr>
      <vt:lpstr>RESULTADOS: situação 1</vt:lpstr>
      <vt:lpstr>RESULTADOS: situação 1</vt:lpstr>
      <vt:lpstr>RESULTADOS: situação 2</vt:lpstr>
      <vt:lpstr>RESULTADOS: situação 2</vt:lpstr>
      <vt:lpstr>RESULTADOS: situação 2</vt:lpstr>
      <vt:lpstr>RESULTADOS: situação 3</vt:lpstr>
      <vt:lpstr>RESULTADOS</vt:lpstr>
      <vt:lpstr>CONCLUSÃO</vt:lpstr>
      <vt:lpstr>CONCLUSÃO: sugestões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Martha</dc:creator>
  <cp:lastModifiedBy>RENAVAN</cp:lastModifiedBy>
  <cp:revision>141</cp:revision>
  <dcterms:created xsi:type="dcterms:W3CDTF">2015-08-04T09:12:27Z</dcterms:created>
  <dcterms:modified xsi:type="dcterms:W3CDTF">2016-05-05T20:05:32Z</dcterms:modified>
</cp:coreProperties>
</file>