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4" r:id="rId3"/>
    <p:sldId id="284" r:id="rId4"/>
    <p:sldId id="285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3" r:id="rId16"/>
    <p:sldId id="302" r:id="rId17"/>
    <p:sldId id="298" r:id="rId18"/>
    <p:sldId id="299" r:id="rId19"/>
    <p:sldId id="300" r:id="rId20"/>
    <p:sldId id="301" r:id="rId21"/>
    <p:sldId id="26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>
      <p:cViewPr varScale="1">
        <p:scale>
          <a:sx n="56" d="100"/>
          <a:sy n="56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7144-F15A-4D5C-97CB-ED9DE1D7132B}" type="datetimeFigureOut">
              <a:rPr lang="pt-BR" smtClean="0"/>
              <a:t>18/05/2016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A4F0-C1CF-4198-9979-807BD50C535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8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71394-A6DF-4FDF-AB70-2A2863A398F3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7F5D91-73C1-42E0-B5F6-2F7E2E186E0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20608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 COMPUTACIONAL PARA CADASTRO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REAL</a:t>
            </a: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899592" y="4221088"/>
            <a:ext cx="7408333" cy="11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Thiago Garcia da Silva Santim</a:t>
            </a: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Uzan</a:t>
            </a: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Eduardo Mendes</a:t>
            </a: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228184" y="5733256"/>
            <a:ext cx="2808312" cy="11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Definição das informações que compõem o código de barras: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da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23318" r="5539" b="25206"/>
          <a:stretch>
            <a:fillRect/>
          </a:stretch>
        </p:blipFill>
        <p:spPr bwMode="auto">
          <a:xfrm>
            <a:off x="1187624" y="3454861"/>
            <a:ext cx="6883912" cy="27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-6464" y="2204864"/>
            <a:ext cx="9150464" cy="4642024"/>
            <a:chOff x="-6464" y="2204864"/>
            <a:chExt cx="9150464" cy="464202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64" y="2204864"/>
              <a:ext cx="9150464" cy="4642024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395536" y="3645024"/>
              <a:ext cx="439834" cy="152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Geração dos códigos: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6300192" y="3356992"/>
            <a:ext cx="648072" cy="648072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0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Consulta aos códigos: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13321"/>
            <a:ext cx="9078416" cy="46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Cadastramento: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4" y="2204864"/>
            <a:ext cx="913910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Obtenção de informações com smartphone: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432" r="7649" b="4480"/>
          <a:stretch/>
        </p:blipFill>
        <p:spPr>
          <a:xfrm rot="16200000">
            <a:off x="2434737" y="796390"/>
            <a:ext cx="3528392" cy="66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Obtenção de informações com smartphone: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8889" r="7222" b="11317"/>
          <a:stretch/>
        </p:blipFill>
        <p:spPr>
          <a:xfrm>
            <a:off x="755576" y="2276872"/>
            <a:ext cx="7399868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72816"/>
            <a:ext cx="7408333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Obtenção de informações com smartphone: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9" y="2476748"/>
            <a:ext cx="6297113" cy="35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Positivas:</a:t>
            </a:r>
            <a:endParaRPr lang="pt-BR" dirty="0"/>
          </a:p>
          <a:p>
            <a:pPr algn="just"/>
            <a:r>
              <a:rPr lang="pt-BR" dirty="0" smtClean="0"/>
              <a:t>O cadastramento em tempo real permite a uniformização das informações entre planejamento, projeto, </a:t>
            </a:r>
            <a:r>
              <a:rPr lang="pt-BR" dirty="0" smtClean="0"/>
              <a:t>operação e </a:t>
            </a:r>
            <a:r>
              <a:rPr lang="pt-BR" dirty="0" smtClean="0"/>
              <a:t>manutenção;</a:t>
            </a:r>
          </a:p>
          <a:p>
            <a:pPr algn="just"/>
            <a:r>
              <a:rPr lang="pt-BR" dirty="0" smtClean="0"/>
              <a:t>Tomada de decisões assertivas em tempo hábil;</a:t>
            </a:r>
          </a:p>
          <a:p>
            <a:pPr algn="just"/>
            <a:r>
              <a:rPr lang="pt-BR" dirty="0"/>
              <a:t>Maior confiabilidade das informações cadastradas;</a:t>
            </a:r>
          </a:p>
          <a:p>
            <a:pPr algn="just"/>
            <a:r>
              <a:rPr lang="pt-BR" dirty="0" smtClean="0"/>
              <a:t>O cadastro </a:t>
            </a:r>
            <a:r>
              <a:rPr lang="pt-BR" dirty="0"/>
              <a:t>em tempo real </a:t>
            </a:r>
            <a:r>
              <a:rPr lang="pt-BR" dirty="0" smtClean="0"/>
              <a:t>dos novos </a:t>
            </a:r>
            <a:r>
              <a:rPr lang="pt-BR" dirty="0"/>
              <a:t>consumidores (que afetam no consumo da ZMC</a:t>
            </a:r>
            <a:r>
              <a:rPr lang="pt-BR" dirty="0" smtClean="0"/>
              <a:t>), </a:t>
            </a:r>
            <a:r>
              <a:rPr lang="pt-BR" dirty="0" smtClean="0"/>
              <a:t>possibilita </a:t>
            </a:r>
            <a:r>
              <a:rPr lang="pt-BR" dirty="0" smtClean="0"/>
              <a:t>rodar </a:t>
            </a:r>
            <a:r>
              <a:rPr lang="pt-BR" dirty="0"/>
              <a:t>simulações no EPANET com informações atualizadas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Positivas:</a:t>
            </a:r>
            <a:endParaRPr lang="pt-BR" dirty="0"/>
          </a:p>
          <a:p>
            <a:pPr algn="just"/>
            <a:r>
              <a:rPr lang="pt-BR" dirty="0" smtClean="0"/>
              <a:t>A inserção do nº da ordem de serviço no código de barras permite: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 a gestão dos materiais utilizados na obra;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alterações do projeto executivo;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 a gestão da produção das equipes;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tempo de execução das obras.</a:t>
            </a:r>
          </a:p>
          <a:p>
            <a:pPr marL="274320" lvl="1" algn="just"/>
            <a:r>
              <a:rPr lang="pt-BR" sz="2400" dirty="0"/>
              <a:t>Com o advento das tecnologias </a:t>
            </a:r>
            <a:r>
              <a:rPr lang="pt-BR" sz="2400" i="1" dirty="0"/>
              <a:t>smart</a:t>
            </a:r>
            <a:r>
              <a:rPr lang="pt-BR" sz="2400" dirty="0"/>
              <a:t>, </a:t>
            </a:r>
            <a:r>
              <a:rPr lang="pt-BR" sz="2400" dirty="0" smtClean="0"/>
              <a:t>há a redução no tempo de tramitação das informações;</a:t>
            </a:r>
            <a:endParaRPr lang="pt-BR" sz="2400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Dificuldades:</a:t>
            </a:r>
            <a:endParaRPr lang="pt-BR" dirty="0"/>
          </a:p>
          <a:p>
            <a:pPr algn="just"/>
            <a:r>
              <a:rPr lang="pt-BR" dirty="0" smtClean="0"/>
              <a:t>Dificuldade para envolver o setor de cadastro técnico no projeto de desenvolvimento da ferramenta;</a:t>
            </a:r>
          </a:p>
          <a:p>
            <a:pPr algn="just"/>
            <a:r>
              <a:rPr lang="pt-BR" dirty="0" smtClean="0"/>
              <a:t>Dificuldade para o aperfeiçoamento técnico dos funcionários da Autarquia para o desenvolvimento de ferramentas computacionais e </a:t>
            </a:r>
            <a:r>
              <a:rPr lang="pt-BR" dirty="0" err="1" smtClean="0"/>
              <a:t>app</a:t>
            </a:r>
            <a:r>
              <a:rPr lang="pt-BR" dirty="0" smtClean="0"/>
              <a:t> para smartphones.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 cadastro de redes é uma das etapas essenciais para a gestão das ações de controle de perdas de água, pois está ligada a:</a:t>
            </a:r>
          </a:p>
          <a:p>
            <a:pPr algn="just"/>
            <a:r>
              <a:rPr lang="pt-BR" dirty="0" smtClean="0"/>
              <a:t>Modelagem hidráulica;</a:t>
            </a:r>
          </a:p>
          <a:p>
            <a:pPr algn="just"/>
            <a:r>
              <a:rPr lang="pt-BR" dirty="0" smtClean="0"/>
              <a:t>Definição de pontos de manobras;</a:t>
            </a:r>
          </a:p>
          <a:p>
            <a:pPr algn="just"/>
            <a:r>
              <a:rPr lang="pt-BR" dirty="0" smtClean="0"/>
              <a:t>Previsão de manutenções preventivas e preditivas;</a:t>
            </a:r>
          </a:p>
          <a:p>
            <a:pPr algn="just"/>
            <a:r>
              <a:rPr lang="pt-BR" dirty="0" smtClean="0"/>
              <a:t>Delimitação das ZMCs.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Próximos passos:</a:t>
            </a:r>
            <a:endParaRPr lang="pt-BR" dirty="0"/>
          </a:p>
          <a:p>
            <a:pPr algn="just"/>
            <a:r>
              <a:rPr lang="pt-BR" dirty="0" smtClean="0"/>
              <a:t>Tornar a ferramenta totalmente </a:t>
            </a:r>
            <a:r>
              <a:rPr lang="pt-BR" i="1" dirty="0" smtClean="0"/>
              <a:t>smart</a:t>
            </a:r>
            <a:r>
              <a:rPr lang="pt-BR" dirty="0" smtClean="0"/>
              <a:t>, ampliando assim a ação, reduzindo o volume de equipamentos;</a:t>
            </a:r>
          </a:p>
          <a:p>
            <a:pPr algn="just"/>
            <a:r>
              <a:rPr lang="pt-BR" dirty="0" smtClean="0"/>
              <a:t>Tornando 100% </a:t>
            </a:r>
            <a:r>
              <a:rPr lang="pt-BR" i="1" dirty="0" err="1" smtClean="0"/>
              <a:t>smart</a:t>
            </a:r>
            <a:r>
              <a:rPr lang="pt-BR" i="1" dirty="0" smtClean="0"/>
              <a:t>: </a:t>
            </a:r>
            <a:r>
              <a:rPr lang="pt-BR" dirty="0" smtClean="0"/>
              <a:t>ampliar o uso nos demais serviços de campo do SAAE;</a:t>
            </a:r>
          </a:p>
          <a:p>
            <a:pPr algn="just"/>
            <a:r>
              <a:rPr lang="pt-BR" dirty="0" smtClean="0"/>
              <a:t>Integrar o banco de dados da ferramenta com o SIG existente na Autarquia;</a:t>
            </a:r>
          </a:p>
          <a:p>
            <a:pPr algn="just"/>
            <a:r>
              <a:rPr lang="pt-BR" dirty="0" smtClean="0"/>
              <a:t>Aplicar correções nas informações de georreferenciamento;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032" y="1124744"/>
            <a:ext cx="7772400" cy="4176464"/>
          </a:xfrm>
        </p:spPr>
        <p:txBody>
          <a:bodyPr>
            <a:normAutofit/>
          </a:bodyPr>
          <a:lstStyle/>
          <a:p>
            <a:r>
              <a:rPr lang="pt-BR" dirty="0" smtClean="0"/>
              <a:t>Obrigado pela atenção.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Dúvidas, críticas e sugestões:</a:t>
            </a:r>
            <a:br>
              <a:rPr lang="pt-BR" dirty="0" smtClean="0"/>
            </a:br>
            <a:r>
              <a:rPr lang="pt-BR" sz="3100" dirty="0" smtClean="0"/>
              <a:t>thiagosantim@saaeguarulhos.sp.gov.br</a:t>
            </a:r>
            <a:br>
              <a:rPr lang="pt-BR" sz="3100" dirty="0" smtClean="0"/>
            </a:br>
            <a:r>
              <a:rPr lang="pt-BR" sz="3100" dirty="0" smtClean="0"/>
              <a:t>fernandouzan@saaeguarulhos.sp.gov.br</a:t>
            </a:r>
            <a:endParaRPr lang="pt-BR" sz="3100" dirty="0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4149080"/>
            <a:ext cx="19054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4499992" y="4564232"/>
            <a:ext cx="4442183" cy="17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4" b="5472"/>
          <a:stretch/>
        </p:blipFill>
        <p:spPr bwMode="auto">
          <a:xfrm>
            <a:off x="-25152" y="1556792"/>
            <a:ext cx="9169152" cy="52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179513" y="1052737"/>
            <a:ext cx="2664295" cy="36003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ZMC´s:</a:t>
            </a:r>
          </a:p>
        </p:txBody>
      </p:sp>
    </p:spTree>
    <p:extLst>
      <p:ext uri="{BB962C8B-B14F-4D97-AF65-F5344CB8AC3E}">
        <p14:creationId xmlns:p14="http://schemas.microsoft.com/office/powerpoint/2010/main" val="25607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9137" r="3453" b="3381"/>
          <a:stretch/>
        </p:blipFill>
        <p:spPr bwMode="auto">
          <a:xfrm>
            <a:off x="1250689" y="1434832"/>
            <a:ext cx="5697575" cy="54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179513" y="1052737"/>
            <a:ext cx="3024336" cy="5040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Modelagem hidráulica: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Motivação do trabalho: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adastro técnico desatualizado;</a:t>
            </a:r>
          </a:p>
          <a:p>
            <a:pPr algn="just"/>
            <a:r>
              <a:rPr lang="pt-BR" dirty="0" smtClean="0"/>
              <a:t>Redes cadastradas sem confiabilidade e rastreabilidade;</a:t>
            </a:r>
          </a:p>
          <a:p>
            <a:pPr algn="just"/>
            <a:r>
              <a:rPr lang="pt-BR" dirty="0" smtClean="0"/>
              <a:t>Técnicos reféns de informações que não estão em sincronismo com a realidade;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Motivação do trabalho:</a:t>
            </a:r>
          </a:p>
          <a:p>
            <a:pPr algn="just"/>
            <a:r>
              <a:rPr lang="pt-BR" dirty="0"/>
              <a:t>Em 2014 devido à restrição de vazão imposta a Guarulhos, houve a necessidade de implantar </a:t>
            </a:r>
            <a:r>
              <a:rPr lang="pt-BR" dirty="0" smtClean="0"/>
              <a:t>blocos para o rodízio de água;</a:t>
            </a:r>
            <a:endParaRPr lang="pt-BR" dirty="0"/>
          </a:p>
          <a:p>
            <a:pPr algn="just"/>
            <a:r>
              <a:rPr lang="pt-BR" dirty="0" smtClean="0"/>
              <a:t>Para definir os blocos de rodízio, houve a necessidade de localizar os registros existentes;</a:t>
            </a:r>
          </a:p>
          <a:p>
            <a:pPr algn="just"/>
            <a:r>
              <a:rPr lang="pt-BR" dirty="0" smtClean="0"/>
              <a:t>Porém em muitas situações o registro indicado em cadastro não constava no local, inviabilizando </a:t>
            </a:r>
            <a:r>
              <a:rPr lang="pt-BR" dirty="0" smtClean="0"/>
              <a:t>a divisão prevista dos blocos de rodízio.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Desenvolvimento de ferramenta para obtenção do geoposicionamento das peças e tubulações em tempo real;</a:t>
            </a:r>
            <a:endParaRPr lang="pt-BR" dirty="0"/>
          </a:p>
          <a:p>
            <a:pPr algn="just"/>
            <a:r>
              <a:rPr lang="pt-BR" dirty="0" smtClean="0"/>
              <a:t>Desenvolvimento de banco de dados para vincular as informações referentes às tubulações/peças ao local onde a peça foi assentada;</a:t>
            </a:r>
          </a:p>
          <a:p>
            <a:pPr algn="just"/>
            <a:r>
              <a:rPr lang="pt-BR" dirty="0" smtClean="0"/>
              <a:t>Utilização de sistema de código de barras para identificação dos componentes das redes a serem georreferenciados.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Materiais:</a:t>
            </a:r>
            <a:endParaRPr lang="pt-BR" dirty="0"/>
          </a:p>
          <a:p>
            <a:pPr algn="just"/>
            <a:r>
              <a:rPr lang="pt-BR" dirty="0" smtClean="0"/>
              <a:t>Microsoft Visual Studio 2010;</a:t>
            </a:r>
          </a:p>
          <a:p>
            <a:pPr algn="just"/>
            <a:r>
              <a:rPr lang="pt-BR" dirty="0" smtClean="0"/>
              <a:t>Google Maps;</a:t>
            </a:r>
          </a:p>
          <a:p>
            <a:pPr algn="just"/>
            <a:r>
              <a:rPr lang="pt-BR" dirty="0" smtClean="0"/>
              <a:t>C# (sharp);</a:t>
            </a:r>
          </a:p>
          <a:p>
            <a:pPr algn="just"/>
            <a:r>
              <a:rPr lang="pt-BR" dirty="0" smtClean="0"/>
              <a:t>Plataforma de desenvolvimento .NET Framework 4.0.</a:t>
            </a:r>
          </a:p>
          <a:p>
            <a:pPr algn="just"/>
            <a:r>
              <a:rPr lang="pt-BR" dirty="0" smtClean="0"/>
              <a:t>Banco de dados </a:t>
            </a:r>
            <a:r>
              <a:rPr lang="pt-BR" dirty="0" err="1" smtClean="0"/>
              <a:t>SQLite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da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4320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Fluxograma: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da solução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9117" r="4499" b="11643"/>
          <a:stretch/>
        </p:blipFill>
        <p:spPr bwMode="auto">
          <a:xfrm>
            <a:off x="6948264" y="6018874"/>
            <a:ext cx="2088232" cy="8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5329" y="3140968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Projeto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843808" y="3140968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Geração de códigos de barras para cada componente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660232" y="3140968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Adesivação dos componentes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660232" y="4581128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Componentes assentados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3808" y="4581128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Leitura dos códigos de barras e georreferenciamento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67544" y="4581128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Atualização do cadastro</a:t>
            </a:r>
            <a:endParaRPr lang="pt-BR" dirty="0"/>
          </a:p>
        </p:txBody>
      </p:sp>
      <p:cxnSp>
        <p:nvCxnSpPr>
          <p:cNvPr id="13" name="Conector de seta reta 12"/>
          <p:cNvCxnSpPr>
            <a:stCxn id="4" idx="3"/>
          </p:cNvCxnSpPr>
          <p:nvPr/>
        </p:nvCxnSpPr>
        <p:spPr>
          <a:xfrm>
            <a:off x="2275529" y="3465004"/>
            <a:ext cx="568279" cy="0"/>
          </a:xfrm>
          <a:prstGeom prst="straightConnector1">
            <a:avLst/>
          </a:prstGeom>
          <a:ln w="50800" cap="sq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7" idx="3"/>
            <a:endCxn id="8" idx="1"/>
          </p:cNvCxnSpPr>
          <p:nvPr/>
        </p:nvCxnSpPr>
        <p:spPr>
          <a:xfrm>
            <a:off x="6084168" y="3465004"/>
            <a:ext cx="576064" cy="0"/>
          </a:xfrm>
          <a:prstGeom prst="straightConnector1">
            <a:avLst/>
          </a:prstGeom>
          <a:ln w="50800" cap="sq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8" idx="2"/>
            <a:endCxn id="9" idx="0"/>
          </p:cNvCxnSpPr>
          <p:nvPr/>
        </p:nvCxnSpPr>
        <p:spPr>
          <a:xfrm>
            <a:off x="7560332" y="3789040"/>
            <a:ext cx="0" cy="792088"/>
          </a:xfrm>
          <a:prstGeom prst="straightConnector1">
            <a:avLst/>
          </a:prstGeom>
          <a:ln w="50800" cap="sq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9" idx="1"/>
            <a:endCxn id="10" idx="3"/>
          </p:cNvCxnSpPr>
          <p:nvPr/>
        </p:nvCxnSpPr>
        <p:spPr>
          <a:xfrm flipH="1">
            <a:off x="6084168" y="4905164"/>
            <a:ext cx="576064" cy="0"/>
          </a:xfrm>
          <a:prstGeom prst="straightConnector1">
            <a:avLst/>
          </a:prstGeom>
          <a:ln w="50800" cap="sq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0" idx="1"/>
            <a:endCxn id="11" idx="3"/>
          </p:cNvCxnSpPr>
          <p:nvPr/>
        </p:nvCxnSpPr>
        <p:spPr>
          <a:xfrm flipH="1">
            <a:off x="2267744" y="4905164"/>
            <a:ext cx="576064" cy="0"/>
          </a:xfrm>
          <a:prstGeom prst="straightConnector1">
            <a:avLst/>
          </a:prstGeom>
          <a:ln w="50800" cap="sq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1257</TotalTime>
  <Words>557</Words>
  <Application>Microsoft Office PowerPoint</Application>
  <PresentationFormat>Apresentação na tela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Forma de Onda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Proposta de solução</vt:lpstr>
      <vt:lpstr>Desenvolvimento da solução</vt:lpstr>
      <vt:lpstr>Desenvolvimento da solução</vt:lpstr>
      <vt:lpstr>Desenvolvimento da solução</vt:lpstr>
      <vt:lpstr>Resultados</vt:lpstr>
      <vt:lpstr>Resultados</vt:lpstr>
      <vt:lpstr>Resultados</vt:lpstr>
      <vt:lpstr>Resultados</vt:lpstr>
      <vt:lpstr>Resultados</vt:lpstr>
      <vt:lpstr>Resultados</vt:lpstr>
      <vt:lpstr>Conclusões</vt:lpstr>
      <vt:lpstr>Conclusões</vt:lpstr>
      <vt:lpstr>Conclusões</vt:lpstr>
      <vt:lpstr>Conclusões</vt:lpstr>
      <vt:lpstr>Obrigado pela atenção.  Dúvidas, críticas e sugestões: thiagosantim@saaeguarulhos.sp.gov.br fernandouzan@saaeguarulhos.sp.gov.br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Garcia da Silva Santim</dc:creator>
  <cp:lastModifiedBy>TGS²</cp:lastModifiedBy>
  <cp:revision>95</cp:revision>
  <dcterms:created xsi:type="dcterms:W3CDTF">2015-05-22T15:08:41Z</dcterms:created>
  <dcterms:modified xsi:type="dcterms:W3CDTF">2016-05-18T10:47:31Z</dcterms:modified>
</cp:coreProperties>
</file>