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67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07" autoAdjust="0"/>
    <p:restoredTop sz="94660"/>
  </p:normalViewPr>
  <p:slideViewPr>
    <p:cSldViewPr>
      <p:cViewPr>
        <p:scale>
          <a:sx n="57" d="100"/>
          <a:sy n="57" d="100"/>
        </p:scale>
        <p:origin x="-11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inha\Documents\UFG\PIBIC\Cienciometria-assemae\Scopus-Graficos-An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inha\Documents\UFG\PIBIC\Cienciometria-assemae\Scopus-Graficos-Revis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32301886840428E-2"/>
          <c:y val="3.5428483845719935E-2"/>
          <c:w val="0.83029678987814559"/>
          <c:h val="0.78208912015101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'[Scopus-Graficos-Ano.xlsx]Ano'!$L$24</c:f>
              <c:strCache>
                <c:ptCount val="1"/>
                <c:pt idx="0">
                  <c:v>Número total de publicações</c:v>
                </c:pt>
              </c:strCache>
            </c:strRef>
          </c:tx>
          <c:invertIfNegative val="0"/>
          <c:cat>
            <c:numRef>
              <c:f>'[Scopus-Graficos-Ano.xlsx]Ano'!$B$3:$B$34</c:f>
              <c:numCache>
                <c:formatCode>General</c:formatCode>
                <c:ptCount val="32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</c:numCache>
            </c:numRef>
          </c:cat>
          <c:val>
            <c:numRef>
              <c:f>'[Scopus-Graficos-Ano.xlsx]Ano'!$C$3:$C$34</c:f>
              <c:numCache>
                <c:formatCode>General</c:formatCode>
                <c:ptCount val="32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6</c:v>
                </c:pt>
                <c:pt idx="14">
                  <c:v>2</c:v>
                </c:pt>
                <c:pt idx="15">
                  <c:v>8</c:v>
                </c:pt>
                <c:pt idx="16">
                  <c:v>3</c:v>
                </c:pt>
                <c:pt idx="17">
                  <c:v>2</c:v>
                </c:pt>
                <c:pt idx="18">
                  <c:v>6</c:v>
                </c:pt>
                <c:pt idx="19">
                  <c:v>7</c:v>
                </c:pt>
                <c:pt idx="20">
                  <c:v>6</c:v>
                </c:pt>
                <c:pt idx="21">
                  <c:v>7</c:v>
                </c:pt>
                <c:pt idx="22">
                  <c:v>11</c:v>
                </c:pt>
                <c:pt idx="23">
                  <c:v>7</c:v>
                </c:pt>
                <c:pt idx="24">
                  <c:v>18</c:v>
                </c:pt>
                <c:pt idx="25">
                  <c:v>19</c:v>
                </c:pt>
                <c:pt idx="26">
                  <c:v>15</c:v>
                </c:pt>
                <c:pt idx="27">
                  <c:v>27</c:v>
                </c:pt>
                <c:pt idx="28">
                  <c:v>27</c:v>
                </c:pt>
                <c:pt idx="29">
                  <c:v>32</c:v>
                </c:pt>
                <c:pt idx="30">
                  <c:v>27</c:v>
                </c:pt>
                <c:pt idx="3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8804544"/>
        <c:axId val="-1538802912"/>
      </c:barChart>
      <c:lineChart>
        <c:grouping val="standard"/>
        <c:varyColors val="0"/>
        <c:ser>
          <c:idx val="1"/>
          <c:order val="1"/>
          <c:tx>
            <c:strRef>
              <c:f>'[Scopus-Graficos-Ano.xlsx]Ano'!$F$26</c:f>
              <c:strCache>
                <c:ptCount val="1"/>
                <c:pt idx="0">
                  <c:v>Número acumulado de publicações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'[Scopus-Graficos-Ano.xlsx]Ano'!$B$3:$B$34</c:f>
              <c:numCache>
                <c:formatCode>General</c:formatCode>
                <c:ptCount val="32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</c:numCache>
            </c:numRef>
          </c:cat>
          <c:val>
            <c:numRef>
              <c:f>'[Scopus-Graficos-Ano.xlsx]Ano'!$D$3:$D$34</c:f>
              <c:numCache>
                <c:formatCode>General</c:formatCode>
                <c:ptCount val="32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14</c:v>
                </c:pt>
                <c:pt idx="9">
                  <c:v>16</c:v>
                </c:pt>
                <c:pt idx="10">
                  <c:v>20</c:v>
                </c:pt>
                <c:pt idx="11">
                  <c:v>24</c:v>
                </c:pt>
                <c:pt idx="12">
                  <c:v>27</c:v>
                </c:pt>
                <c:pt idx="13">
                  <c:v>33</c:v>
                </c:pt>
                <c:pt idx="14">
                  <c:v>35</c:v>
                </c:pt>
                <c:pt idx="15">
                  <c:v>43</c:v>
                </c:pt>
                <c:pt idx="16">
                  <c:v>46</c:v>
                </c:pt>
                <c:pt idx="17">
                  <c:v>48</c:v>
                </c:pt>
                <c:pt idx="18">
                  <c:v>54</c:v>
                </c:pt>
                <c:pt idx="19">
                  <c:v>61</c:v>
                </c:pt>
                <c:pt idx="20">
                  <c:v>67</c:v>
                </c:pt>
                <c:pt idx="21">
                  <c:v>74</c:v>
                </c:pt>
                <c:pt idx="22">
                  <c:v>85</c:v>
                </c:pt>
                <c:pt idx="23">
                  <c:v>92</c:v>
                </c:pt>
                <c:pt idx="24">
                  <c:v>110</c:v>
                </c:pt>
                <c:pt idx="25">
                  <c:v>129</c:v>
                </c:pt>
                <c:pt idx="26">
                  <c:v>144</c:v>
                </c:pt>
                <c:pt idx="27">
                  <c:v>171</c:v>
                </c:pt>
                <c:pt idx="28">
                  <c:v>198</c:v>
                </c:pt>
                <c:pt idx="29">
                  <c:v>230</c:v>
                </c:pt>
                <c:pt idx="30">
                  <c:v>257</c:v>
                </c:pt>
                <c:pt idx="31">
                  <c:v>284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738521632"/>
        <c:axId val="-1538816512"/>
      </c:lineChart>
      <c:catAx>
        <c:axId val="-1538804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pt-BR" sz="1400" dirty="0"/>
                  <a:t>Período (Ano)</a:t>
                </a:r>
              </a:p>
            </c:rich>
          </c:tx>
          <c:layout>
            <c:manualLayout>
              <c:xMode val="edge"/>
              <c:yMode val="edge"/>
              <c:x val="0.44308863222847744"/>
              <c:y val="0.9230433006845627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538802912"/>
        <c:crosses val="autoZero"/>
        <c:auto val="1"/>
        <c:lblAlgn val="ctr"/>
        <c:lblOffset val="100"/>
        <c:noMultiLvlLbl val="0"/>
      </c:catAx>
      <c:valAx>
        <c:axId val="-1538802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pt-BR" sz="1400"/>
                  <a:t>Número total de artigos</a:t>
                </a:r>
              </a:p>
            </c:rich>
          </c:tx>
          <c:layout>
            <c:manualLayout>
              <c:xMode val="edge"/>
              <c:yMode val="edge"/>
              <c:x val="6.9431037717120709E-3"/>
              <c:y val="0.224371536437998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538804544"/>
        <c:crosses val="autoZero"/>
        <c:crossBetween val="between"/>
        <c:majorUnit val="2"/>
      </c:valAx>
      <c:valAx>
        <c:axId val="-1538816512"/>
        <c:scaling>
          <c:orientation val="minMax"/>
          <c:max val="34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pt-BR" sz="1400"/>
                  <a:t>Número acumulado de artigos</a:t>
                </a:r>
              </a:p>
            </c:rich>
          </c:tx>
          <c:layout>
            <c:manualLayout>
              <c:xMode val="edge"/>
              <c:yMode val="edge"/>
              <c:x val="0.95698975159408539"/>
              <c:y val="0.16115702870918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738521632"/>
        <c:crosses val="max"/>
        <c:crossBetween val="between"/>
        <c:majorUnit val="20"/>
      </c:valAx>
      <c:catAx>
        <c:axId val="-1738521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153881651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6938307978579317"/>
          <c:y val="0.10132340287622529"/>
          <c:w val="0.27287755046366868"/>
          <c:h val="0.18707688633830899"/>
        </c:manualLayout>
      </c:layout>
      <c:overlay val="0"/>
      <c:spPr>
        <a:solidFill>
          <a:schemeClr val="bg1"/>
        </a:solidFill>
        <a:ln>
          <a:solidFill>
            <a:prstClr val="black">
              <a:alpha val="54000"/>
            </a:prstClr>
          </a:solidFill>
        </a:ln>
      </c:spPr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67158897653866E-2"/>
          <c:y val="4.8376992091674807E-2"/>
          <c:w val="0.83645222700864152"/>
          <c:h val="0.740099840461120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'Graf-Rev'!$L$24</c:f>
              <c:strCache>
                <c:ptCount val="1"/>
                <c:pt idx="0">
                  <c:v>Número total de artigos</c:v>
                </c:pt>
              </c:strCache>
            </c:strRef>
          </c:tx>
          <c:invertIfNegative val="0"/>
          <c:cat>
            <c:strRef>
              <c:f>'Graf-Rev'!$B$3:$B$7</c:f>
              <c:strCache>
                <c:ptCount val="5"/>
                <c:pt idx="0">
                  <c:v>Waste Management (1983)</c:v>
                </c:pt>
                <c:pt idx="1">
                  <c:v>Environmental Earth Sciences (2009)</c:v>
                </c:pt>
                <c:pt idx="2">
                  <c:v>Journal of Hazardous Materials (1975)</c:v>
                </c:pt>
                <c:pt idx="3">
                  <c:v>Science of the Total Environment (1972)</c:v>
                </c:pt>
                <c:pt idx="4">
                  <c:v>Waste Management and Research (1983)</c:v>
                </c:pt>
              </c:strCache>
            </c:strRef>
          </c:cat>
          <c:val>
            <c:numRef>
              <c:f>'Graf-Rev'!$C$3:$C$7</c:f>
              <c:numCache>
                <c:formatCode>General</c:formatCode>
                <c:ptCount val="5"/>
                <c:pt idx="0">
                  <c:v>27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38520000"/>
        <c:axId val="-1738522720"/>
      </c:barChart>
      <c:lineChart>
        <c:grouping val="standard"/>
        <c:varyColors val="0"/>
        <c:ser>
          <c:idx val="1"/>
          <c:order val="1"/>
          <c:tx>
            <c:strRef>
              <c:f>'Graf-Rev'!$L$23</c:f>
              <c:strCache>
                <c:ptCount val="1"/>
                <c:pt idx="0">
                  <c:v>Média  de artigos por ano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>
                <a:solidFill>
                  <a:prstClr val="black"/>
                </a:solidFill>
              </a:ln>
            </c:spPr>
          </c:marker>
          <c:cat>
            <c:strRef>
              <c:f>'Graf-Rev'!$B$3:$B$7</c:f>
              <c:strCache>
                <c:ptCount val="5"/>
                <c:pt idx="0">
                  <c:v>Waste Management (1983)</c:v>
                </c:pt>
                <c:pt idx="1">
                  <c:v>Environmental Earth Sciences (2009)</c:v>
                </c:pt>
                <c:pt idx="2">
                  <c:v>Journal of Hazardous Materials (1975)</c:v>
                </c:pt>
                <c:pt idx="3">
                  <c:v>Science of the Total Environment (1972)</c:v>
                </c:pt>
                <c:pt idx="4">
                  <c:v>Waste Management and Research (1983)</c:v>
                </c:pt>
              </c:strCache>
            </c:strRef>
          </c:cat>
          <c:val>
            <c:numRef>
              <c:f>'Graf-Rev'!$D$3:$D$7</c:f>
              <c:numCache>
                <c:formatCode>General</c:formatCode>
                <c:ptCount val="5"/>
                <c:pt idx="0">
                  <c:v>0.84000000000000008</c:v>
                </c:pt>
                <c:pt idx="1">
                  <c:v>1.6700000000000002</c:v>
                </c:pt>
                <c:pt idx="2">
                  <c:v>0.25</c:v>
                </c:pt>
                <c:pt idx="3">
                  <c:v>0.21000000000000002</c:v>
                </c:pt>
                <c:pt idx="4">
                  <c:v>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738509664"/>
        <c:axId val="-1738513472"/>
      </c:lineChart>
      <c:catAx>
        <c:axId val="-1738520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1"/>
                </a:pPr>
                <a:r>
                  <a:rPr lang="pt-BR" sz="1400" b="1" dirty="0"/>
                  <a:t>Periódicos</a:t>
                </a:r>
                <a:endParaRPr lang="pt-BR" b="1" dirty="0"/>
              </a:p>
            </c:rich>
          </c:tx>
          <c:layout>
            <c:manualLayout>
              <c:xMode val="edge"/>
              <c:yMode val="edge"/>
              <c:x val="0.45112872034632651"/>
              <c:y val="0.9172913796960171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738522720"/>
        <c:crosses val="autoZero"/>
        <c:auto val="1"/>
        <c:lblAlgn val="ctr"/>
        <c:lblOffset val="100"/>
        <c:noMultiLvlLbl val="0"/>
      </c:catAx>
      <c:valAx>
        <c:axId val="-1738522720"/>
        <c:scaling>
          <c:orientation val="minMax"/>
          <c:max val="3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pt-BR" sz="1400" b="1" dirty="0"/>
                  <a:t>Número total de artigos</a:t>
                </a:r>
              </a:p>
            </c:rich>
          </c:tx>
          <c:layout>
            <c:manualLayout>
              <c:xMode val="edge"/>
              <c:yMode val="edge"/>
              <c:x val="1.4408420871108166E-2"/>
              <c:y val="0.188710136723105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738520000"/>
        <c:crosses val="autoZero"/>
        <c:crossBetween val="between"/>
      </c:valAx>
      <c:valAx>
        <c:axId val="-1738513472"/>
        <c:scaling>
          <c:orientation val="minMax"/>
          <c:max val="1.75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pt-BR" sz="1400" b="1" dirty="0"/>
                  <a:t> Média</a:t>
                </a:r>
                <a:r>
                  <a:rPr lang="pt-BR" sz="1400" b="1" baseline="0" dirty="0"/>
                  <a:t> </a:t>
                </a:r>
                <a:r>
                  <a:rPr lang="pt-BR" sz="1400" b="1" dirty="0"/>
                  <a:t>de artigos por ano</a:t>
                </a:r>
              </a:p>
            </c:rich>
          </c:tx>
          <c:layout>
            <c:manualLayout>
              <c:xMode val="edge"/>
              <c:yMode val="edge"/>
              <c:x val="0.97152430791362543"/>
              <c:y val="0.161837956258805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-1738509664"/>
        <c:crosses val="max"/>
        <c:crossBetween val="between"/>
        <c:majorUnit val="0.25"/>
      </c:valAx>
      <c:catAx>
        <c:axId val="-1738509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17385134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53437670532737158"/>
          <c:y val="7.5891444941931466E-2"/>
          <c:w val="0.26264026938074475"/>
          <c:h val="0.17901051584238267"/>
        </c:manualLayout>
      </c:layout>
      <c:overlay val="0"/>
      <c:spPr>
        <a:solidFill>
          <a:schemeClr val="bg1"/>
        </a:solidFill>
        <a:ln>
          <a:solidFill>
            <a:prstClr val="black">
              <a:alpha val="42000"/>
            </a:prstClr>
          </a:solidFill>
        </a:ln>
      </c:spPr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40F2BC-3C58-43FD-BA43-D403D0F51EE7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7D7DB5-B9FB-42F5-AF59-488AF0866C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scalize.ufg@gmail.com" TargetMode="External"/><Relationship Id="rId2" Type="http://schemas.openxmlformats.org/officeDocument/2006/relationships/hyperlink" Target="mailto:robertavnp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anacarolina.ramos@uol.com.b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obertavnp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556700"/>
            <a:ext cx="7848872" cy="2824628"/>
          </a:xfrm>
        </p:spPr>
        <p:txBody>
          <a:bodyPr>
            <a:normAutofit/>
          </a:bodyPr>
          <a:lstStyle/>
          <a:p>
            <a:pPr algn="l"/>
            <a:r>
              <a:rPr lang="pt-BR" sz="1800" dirty="0" smtClean="0"/>
              <a:t>Roberta Pinheiro – UFG (GO) </a:t>
            </a:r>
            <a:r>
              <a:rPr lang="pt-BR" sz="1800" dirty="0" smtClean="0"/>
              <a:t>- </a:t>
            </a:r>
            <a:r>
              <a:rPr lang="pt-BR" sz="1800" u="sng" dirty="0" smtClean="0">
                <a:hlinkClick r:id="rId2"/>
              </a:rPr>
              <a:t>robertavnp@gmail.com</a:t>
            </a:r>
            <a:r>
              <a:rPr lang="pt-BR" sz="1800" dirty="0" smtClean="0"/>
              <a:t> </a:t>
            </a:r>
          </a:p>
          <a:p>
            <a:pPr algn="l"/>
            <a:r>
              <a:rPr lang="pt-BR" sz="1800" dirty="0" smtClean="0"/>
              <a:t>Paulo </a:t>
            </a:r>
            <a:r>
              <a:rPr lang="pt-BR" sz="1800" dirty="0" err="1" smtClean="0"/>
              <a:t>Scalize</a:t>
            </a:r>
            <a:r>
              <a:rPr lang="pt-BR" sz="1800" dirty="0" smtClean="0"/>
              <a:t>. </a:t>
            </a:r>
            <a:r>
              <a:rPr lang="pt-BR" sz="1800" dirty="0" smtClean="0"/>
              <a:t>- </a:t>
            </a:r>
            <a:r>
              <a:rPr lang="pt-BR" sz="1800" dirty="0"/>
              <a:t>UFG (GO) - </a:t>
            </a:r>
            <a:r>
              <a:rPr lang="pt-BR" sz="1800" u="sng" dirty="0" smtClean="0">
                <a:hlinkClick r:id="rId3"/>
              </a:rPr>
              <a:t>pscalize.ufg@gmail.com</a:t>
            </a:r>
            <a:r>
              <a:rPr lang="pt-BR" sz="1800" dirty="0" smtClean="0"/>
              <a:t> </a:t>
            </a:r>
          </a:p>
          <a:p>
            <a:pPr algn="l"/>
            <a:r>
              <a:rPr lang="pt-BR" sz="1800" dirty="0" smtClean="0"/>
              <a:t>Ana Carolina Ramos </a:t>
            </a:r>
            <a:r>
              <a:rPr lang="pt-BR" sz="1800" dirty="0"/>
              <a:t>- UFG (GO) - </a:t>
            </a:r>
            <a:r>
              <a:rPr lang="pt-BR" sz="1800" u="sng" dirty="0" smtClean="0">
                <a:hlinkClick r:id="rId4"/>
              </a:rPr>
              <a:t>anacarolina.ramos@uol.com.br</a:t>
            </a:r>
            <a:endParaRPr lang="pt-BR" sz="1800" dirty="0" smtClean="0"/>
          </a:p>
          <a:p>
            <a:pPr algn="l"/>
            <a:endParaRPr lang="pt-BR" dirty="0" smtClean="0"/>
          </a:p>
          <a:p>
            <a:pPr algn="l"/>
            <a:endParaRPr lang="pt-BR" dirty="0"/>
          </a:p>
          <a:p>
            <a:r>
              <a:rPr lang="pt-BR" dirty="0" smtClean="0"/>
              <a:t>2016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t-BR" sz="3200" dirty="0" smtClean="0"/>
              <a:t>REVISÃO DE PUBLICAÇÕES CIENTÍFICAS SOBRE CONTAMINAÇÃO DE RESÍDUOS SÓLIDOS</a:t>
            </a:r>
            <a:endParaRPr lang="pt-BR" sz="3200" dirty="0"/>
          </a:p>
        </p:txBody>
      </p:sp>
      <p:pic>
        <p:nvPicPr>
          <p:cNvPr id="4" name="image05.png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6" cstate="print"/>
          <a:srcRect l="5485" t="12330" r="5485" b="12330"/>
          <a:stretch>
            <a:fillRect/>
          </a:stretch>
        </p:blipFill>
        <p:spPr>
          <a:xfrm>
            <a:off x="7020272" y="260648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r>
              <a:rPr lang="pt-BR" dirty="0" smtClean="0"/>
              <a:t>A quantidade de revistas que publicam sobre o tema bem como o ano de ingresso de suas publicações na base </a:t>
            </a:r>
            <a:r>
              <a:rPr lang="pt-BR" dirty="0" err="1" smtClean="0"/>
              <a:t>Scopus</a:t>
            </a:r>
            <a:r>
              <a:rPr lang="pt-BR" dirty="0" smtClean="0"/>
              <a:t> foram analisados.</a:t>
            </a:r>
          </a:p>
          <a:p>
            <a:endParaRPr lang="pt-BR" dirty="0" smtClean="0"/>
          </a:p>
          <a:p>
            <a:r>
              <a:rPr lang="pt-BR" dirty="0" smtClean="0"/>
              <a:t>Identificou-se 157 fontes de pesquisa com artigos referentes ao tema.</a:t>
            </a:r>
          </a:p>
          <a:p>
            <a:endParaRPr lang="pt-BR" dirty="0" smtClean="0"/>
          </a:p>
          <a:p>
            <a:r>
              <a:rPr lang="pt-BR" dirty="0" smtClean="0"/>
              <a:t>As cinco fontes com maior número de publicações representam 22,5 %.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539552" y="2420888"/>
            <a:ext cx="8280920" cy="1512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1600" dirty="0" smtClean="0"/>
              <a:t>Quantidade de artigos do </a:t>
            </a:r>
            <a:r>
              <a:rPr lang="pt-BR" sz="1600" dirty="0" err="1" smtClean="0"/>
              <a:t>Scopus</a:t>
            </a:r>
            <a:r>
              <a:rPr lang="pt-BR" sz="1600" dirty="0" smtClean="0"/>
              <a:t> por periódico (totais e médias), referente a contaminação por disposições de resíduos, de 1984 a 2015. </a:t>
            </a:r>
            <a:endParaRPr lang="pt-BR" sz="1600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  <p:graphicFrame>
        <p:nvGraphicFramePr>
          <p:cNvPr id="8" name="Gráfico 7"/>
          <p:cNvGraphicFramePr/>
          <p:nvPr/>
        </p:nvGraphicFramePr>
        <p:xfrm>
          <a:off x="179512" y="2924944"/>
          <a:ext cx="8856984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r>
              <a:rPr lang="pt-BR" dirty="0" smtClean="0"/>
              <a:t>Notou-se que 3 autores principais se destacam pelo maior número de publicação sobre o tema, o chinês </a:t>
            </a:r>
            <a:r>
              <a:rPr lang="pt-BR" dirty="0" err="1" smtClean="0"/>
              <a:t>Ying</a:t>
            </a:r>
            <a:r>
              <a:rPr lang="pt-BR" dirty="0" smtClean="0"/>
              <a:t> </a:t>
            </a:r>
            <a:r>
              <a:rPr lang="pt-BR" dirty="0" err="1" smtClean="0"/>
              <a:t>Xu</a:t>
            </a:r>
            <a:r>
              <a:rPr lang="pt-BR" dirty="0" smtClean="0"/>
              <a:t> com 6 publicações, o nigeriano K. M. </a:t>
            </a:r>
            <a:r>
              <a:rPr lang="pt-BR" dirty="0" err="1" smtClean="0"/>
              <a:t>Ibe</a:t>
            </a:r>
            <a:r>
              <a:rPr lang="pt-BR" dirty="0" smtClean="0"/>
              <a:t> e o grego </a:t>
            </a:r>
            <a:r>
              <a:rPr lang="pt-BR" dirty="0" err="1" smtClean="0"/>
              <a:t>Telemachus</a:t>
            </a:r>
            <a:r>
              <a:rPr lang="pt-BR" dirty="0" smtClean="0"/>
              <a:t> C. </a:t>
            </a:r>
            <a:r>
              <a:rPr lang="pt-BR" dirty="0" err="1" smtClean="0"/>
              <a:t>Koliopoulos</a:t>
            </a:r>
            <a:r>
              <a:rPr lang="pt-BR" dirty="0" smtClean="0"/>
              <a:t>, tendo cada um três publicações. </a:t>
            </a:r>
          </a:p>
          <a:p>
            <a:endParaRPr lang="pt-BR" dirty="0" smtClean="0"/>
          </a:p>
          <a:p>
            <a:r>
              <a:rPr lang="pt-BR" dirty="0" smtClean="0"/>
              <a:t>A maioria dos artigos são publicados na língua inglesa representando 69,7% seguido dos idiomas chinês e francês que juntos totalizam apenas 3,5 % do total de artigos.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24847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Quanto aos países com maior número de trabalhos publicados, os 10 primeiros correspondem a 54 % do total de publicações, sendo: </a:t>
            </a:r>
            <a:endParaRPr lang="pt-BR" dirty="0" smtClean="0"/>
          </a:p>
          <a:p>
            <a:pPr lvl="1"/>
            <a:r>
              <a:rPr lang="pt-BR" dirty="0" smtClean="0"/>
              <a:t>China </a:t>
            </a:r>
            <a:r>
              <a:rPr lang="pt-BR" dirty="0"/>
              <a:t>(31), </a:t>
            </a:r>
            <a:endParaRPr lang="pt-BR" dirty="0" smtClean="0"/>
          </a:p>
          <a:p>
            <a:pPr lvl="1"/>
            <a:r>
              <a:rPr lang="pt-BR" dirty="0" smtClean="0"/>
              <a:t>Estados </a:t>
            </a:r>
            <a:r>
              <a:rPr lang="pt-BR" dirty="0"/>
              <a:t>Unidos (29), </a:t>
            </a:r>
            <a:endParaRPr lang="pt-BR" dirty="0" smtClean="0"/>
          </a:p>
          <a:p>
            <a:pPr lvl="1"/>
            <a:r>
              <a:rPr lang="pt-BR" dirty="0" smtClean="0"/>
              <a:t>Reino </a:t>
            </a:r>
            <a:r>
              <a:rPr lang="pt-BR" dirty="0"/>
              <a:t>Unido (17), </a:t>
            </a:r>
            <a:endParaRPr lang="pt-BR" dirty="0" smtClean="0"/>
          </a:p>
          <a:p>
            <a:pPr lvl="1"/>
            <a:r>
              <a:rPr lang="pt-BR" dirty="0" smtClean="0"/>
              <a:t>Itália </a:t>
            </a:r>
            <a:r>
              <a:rPr lang="pt-BR" dirty="0"/>
              <a:t>(12), </a:t>
            </a:r>
            <a:endParaRPr lang="pt-BR" dirty="0" smtClean="0"/>
          </a:p>
          <a:p>
            <a:pPr lvl="1"/>
            <a:r>
              <a:rPr lang="pt-BR" dirty="0" smtClean="0"/>
              <a:t>Espanha </a:t>
            </a:r>
            <a:r>
              <a:rPr lang="pt-BR" dirty="0"/>
              <a:t>(12), </a:t>
            </a:r>
            <a:endParaRPr lang="pt-BR" dirty="0" smtClean="0"/>
          </a:p>
          <a:p>
            <a:pPr lvl="1"/>
            <a:r>
              <a:rPr lang="pt-BR" dirty="0" smtClean="0"/>
              <a:t>Canadá </a:t>
            </a:r>
            <a:r>
              <a:rPr lang="pt-BR" dirty="0"/>
              <a:t>(11), </a:t>
            </a:r>
            <a:endParaRPr lang="pt-BR" dirty="0" smtClean="0"/>
          </a:p>
          <a:p>
            <a:pPr lvl="1"/>
            <a:r>
              <a:rPr lang="pt-BR" dirty="0" smtClean="0"/>
              <a:t>Índia </a:t>
            </a:r>
            <a:r>
              <a:rPr lang="pt-BR" dirty="0"/>
              <a:t>(11), </a:t>
            </a:r>
            <a:endParaRPr lang="pt-BR" dirty="0" smtClean="0"/>
          </a:p>
          <a:p>
            <a:pPr lvl="1"/>
            <a:r>
              <a:rPr lang="pt-BR" dirty="0" smtClean="0"/>
              <a:t>Nigéria </a:t>
            </a:r>
            <a:r>
              <a:rPr lang="pt-BR" dirty="0"/>
              <a:t>(11), </a:t>
            </a:r>
            <a:endParaRPr lang="pt-BR" dirty="0" smtClean="0"/>
          </a:p>
          <a:p>
            <a:pPr lvl="1"/>
            <a:r>
              <a:rPr lang="pt-BR" dirty="0" smtClean="0"/>
              <a:t>França </a:t>
            </a:r>
            <a:r>
              <a:rPr lang="pt-BR" dirty="0"/>
              <a:t>(10) e </a:t>
            </a:r>
            <a:endParaRPr lang="pt-BR" dirty="0" smtClean="0"/>
          </a:p>
          <a:p>
            <a:pPr lvl="1"/>
            <a:r>
              <a:rPr lang="pt-BR" dirty="0" smtClean="0"/>
              <a:t>Brasil </a:t>
            </a:r>
            <a:r>
              <a:rPr lang="pt-BR" dirty="0"/>
              <a:t>(9). 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1849851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83568" y="2924944"/>
            <a:ext cx="7772400" cy="4248472"/>
          </a:xfrm>
        </p:spPr>
        <p:txBody>
          <a:bodyPr>
            <a:normAutofit/>
          </a:bodyPr>
          <a:lstStyle/>
          <a:p>
            <a:pPr lvl="1"/>
            <a:r>
              <a:rPr lang="pt-BR" dirty="0"/>
              <a:t>Três destes países possuem o inglês como língua </a:t>
            </a:r>
            <a:r>
              <a:rPr lang="pt-BR" dirty="0" smtClean="0"/>
              <a:t>oficial Estados Unidos, Reino Unido e Canadá) o </a:t>
            </a:r>
            <a:r>
              <a:rPr lang="pt-BR" dirty="0"/>
              <a:t>que corrobora a informação de que 69,7% dos artigos estarem neste idioma seguido dos idiomas chinês e francês que juntos totalizam apenas 3,5 % do total de artigos.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1029043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83568" y="2096852"/>
            <a:ext cx="7772400" cy="4248472"/>
          </a:xfrm>
        </p:spPr>
        <p:txBody>
          <a:bodyPr>
            <a:normAutofit/>
          </a:bodyPr>
          <a:lstStyle/>
          <a:p>
            <a:r>
              <a:rPr lang="pt-BR" sz="2800" dirty="0"/>
              <a:t>Na base </a:t>
            </a:r>
            <a:r>
              <a:rPr lang="pt-BR" sz="2800" dirty="0" err="1"/>
              <a:t>SciELO</a:t>
            </a:r>
            <a:r>
              <a:rPr lang="pt-BR" sz="2800" dirty="0"/>
              <a:t> Brasil foram encontrados apenas seis artigos utilizando-se das mesmas palavras-chaves para a busca sendo que quatro desses foram encontrados também na base </a:t>
            </a:r>
            <a:r>
              <a:rPr lang="pt-BR" sz="2800" dirty="0" err="1"/>
              <a:t>Scopus</a:t>
            </a:r>
            <a:r>
              <a:rPr lang="pt-BR" sz="2800" dirty="0"/>
              <a:t>. </a:t>
            </a:r>
            <a:endParaRPr lang="pt-BR" sz="2800" dirty="0" smtClean="0"/>
          </a:p>
          <a:p>
            <a:r>
              <a:rPr lang="pt-BR" sz="2800" dirty="0" smtClean="0"/>
              <a:t>O </a:t>
            </a:r>
            <a:r>
              <a:rPr lang="pt-BR" sz="2800" dirty="0"/>
              <a:t>baixo número de artigos encontrados nesta base confirma os resultados encontrados por Ramos, Pinheiro e </a:t>
            </a:r>
            <a:r>
              <a:rPr lang="pt-BR" sz="2800" dirty="0" err="1"/>
              <a:t>Scalize</a:t>
            </a:r>
            <a:r>
              <a:rPr lang="pt-BR" sz="2800" dirty="0"/>
              <a:t> (2015) que identificaram 45 artigos referentes a este mesmo tema a partir do ano de 1996 estando apenas 17,8% do total no idioma inglês.</a:t>
            </a:r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182916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83568" y="2096852"/>
            <a:ext cx="8136904" cy="4248472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Constatou-se que no recorte temporal 1984 a 2015 existe um crescimento de artigos sobre o tema </a:t>
            </a:r>
            <a:r>
              <a:rPr lang="pt-BR" sz="2800" dirty="0" smtClean="0"/>
              <a:t>na </a:t>
            </a:r>
            <a:r>
              <a:rPr lang="pt-BR" sz="2800" dirty="0"/>
              <a:t>base </a:t>
            </a:r>
            <a:r>
              <a:rPr lang="pt-BR" sz="2800" dirty="0" err="1"/>
              <a:t>Scopus</a:t>
            </a:r>
            <a:r>
              <a:rPr lang="pt-BR" sz="2800" dirty="0"/>
              <a:t>, o ingresso constante de novas revistas no banco é um desses fatores.</a:t>
            </a:r>
          </a:p>
          <a:p>
            <a:r>
              <a:rPr lang="pt-BR" sz="2800" dirty="0"/>
              <a:t>Identificou-se um grande número de revistas que publicam sobre o tema (157) das quais cinco delas possuem uma atuação mais relevante no tocante à quantidade total de publicações sendo que a </a:t>
            </a:r>
            <a:r>
              <a:rPr lang="pt-BR" sz="2800" dirty="0" err="1"/>
              <a:t>Waste</a:t>
            </a:r>
            <a:r>
              <a:rPr lang="pt-BR" sz="2800" dirty="0"/>
              <a:t> Management e a Environmental Earth </a:t>
            </a:r>
            <a:r>
              <a:rPr lang="pt-BR" sz="2800" dirty="0" err="1"/>
              <a:t>Sciences</a:t>
            </a:r>
            <a:r>
              <a:rPr lang="pt-BR" sz="2800" dirty="0"/>
              <a:t> se destacam com maiores médias anuais de publicação. </a:t>
            </a:r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157709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83568" y="2096852"/>
            <a:ext cx="8136904" cy="4248472"/>
          </a:xfrm>
        </p:spPr>
        <p:txBody>
          <a:bodyPr>
            <a:normAutofit fontScale="92500"/>
          </a:bodyPr>
          <a:lstStyle/>
          <a:p>
            <a:r>
              <a:rPr lang="pt-BR" sz="2800" dirty="0"/>
              <a:t>Na seleção dos 10 países com maior número de publicações, três deles possuem o inglês como idioma oficial (Estados Unidos, Reino Unido e Canadá) o que confirma a informação da maioria dos artigos serem publicados nesse idioma (69,7 %). </a:t>
            </a: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A pequena quantidade de resumos ou publicações completas em inglês na base </a:t>
            </a:r>
            <a:r>
              <a:rPr lang="pt-BR" sz="2800" dirty="0" err="1"/>
              <a:t>SciELO</a:t>
            </a:r>
            <a:r>
              <a:rPr lang="pt-BR" sz="2800" dirty="0"/>
              <a:t> Brasil (apenas seis) demonstra sua baixa representatividade perante a base internacional </a:t>
            </a:r>
            <a:r>
              <a:rPr lang="pt-BR" sz="2800" dirty="0" err="1"/>
              <a:t>Scopus</a:t>
            </a:r>
            <a:r>
              <a:rPr lang="pt-BR" sz="2800" dirty="0"/>
              <a:t> (198 artigos) e a necessidade de fomento, em contexto nacional, para pesquisas científicas com esse tema.</a:t>
            </a:r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159667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-8880" y="2257708"/>
            <a:ext cx="9144000" cy="4392488"/>
          </a:xfrm>
        </p:spPr>
        <p:txBody>
          <a:bodyPr>
            <a:noAutofit/>
          </a:bodyPr>
          <a:lstStyle/>
          <a:p>
            <a:r>
              <a:rPr lang="pt-BR" sz="1700" dirty="0" smtClean="0"/>
              <a:t>BRASIL</a:t>
            </a:r>
            <a:r>
              <a:rPr lang="pt-BR" sz="1700" dirty="0" smtClean="0"/>
              <a:t>. Lei nº 12.305, de 2 de agosto de 2010. Institui a Política Nacional de Resíduos Sólidos.  Brasília, p.1-21, 2010. Disponível em: &lt;http://www.planalto.gov.br/ccivil_03/_Ato20072010/2010/Lei/ L12305.htm&gt;. Acesso em: 10 jun. 2015. </a:t>
            </a:r>
          </a:p>
          <a:p>
            <a:r>
              <a:rPr lang="pt-BR" sz="1700" dirty="0" smtClean="0"/>
              <a:t>PEREIRA</a:t>
            </a:r>
            <a:r>
              <a:rPr lang="pt-BR" sz="1700" dirty="0" smtClean="0"/>
              <a:t>, A. R.; SANTOS, A. A.; SILVA, W. T. P.; FROZZI, J. C.; PEIXOTO, K. L. G. Avaliação da qualidade da água superficial na área de influência de um lixão. </a:t>
            </a:r>
            <a:r>
              <a:rPr lang="pt-BR" sz="1700" b="1" dirty="0" smtClean="0"/>
              <a:t>Ambiente &amp; Água</a:t>
            </a:r>
            <a:r>
              <a:rPr lang="pt-BR" sz="1700" dirty="0" smtClean="0"/>
              <a:t>, Taubaté, v. 8, n. 3, p. 239-246, 2013. Disponível em: &lt;http://dx.doi.org/10.4136/</a:t>
            </a:r>
            <a:r>
              <a:rPr lang="pt-BR" sz="1700" dirty="0" err="1" smtClean="0"/>
              <a:t>ambi-agua</a:t>
            </a:r>
            <a:r>
              <a:rPr lang="pt-BR" sz="1700" dirty="0" smtClean="0"/>
              <a:t>.1160&gt;. Acesso em: 15 abr. 2015. </a:t>
            </a:r>
          </a:p>
          <a:p>
            <a:r>
              <a:rPr lang="pt-BR" sz="1700" dirty="0" smtClean="0"/>
              <a:t>RAMOS</a:t>
            </a:r>
            <a:r>
              <a:rPr lang="pt-BR" sz="1700" dirty="0" smtClean="0"/>
              <a:t>, A. C. B.; PINHEIRO, R. V. N. ; SCALIZE, P. S. Cenário da contaminação por disposições de resíduos sólidos: uma revisão das publicações científicas brasileiras. In: 12º CONPEEX- CONGRESSO DE PESQUISA, ENSINO E EXTENSÃO. </a:t>
            </a:r>
            <a:r>
              <a:rPr lang="pt-BR" sz="1700" b="1" dirty="0" smtClean="0"/>
              <a:t>Anais do Congresso de Pesquisa, Ensino e Extensão</a:t>
            </a:r>
            <a:r>
              <a:rPr lang="pt-BR" sz="1700" dirty="0" smtClean="0"/>
              <a:t>. Goiânia: UFG, 2015. p. 1612-1616 Disponível em: &lt;http://eventos.ufg.br/SIEC/portalproec/sites/site9861/site/artigos/15_mostra-talentos/15_mostra-talentos.pdf&gt;. Acesso em: 17 dez. 2015. </a:t>
            </a:r>
          </a:p>
          <a:p>
            <a:r>
              <a:rPr lang="pt-BR" sz="1700" dirty="0" smtClean="0"/>
              <a:t>SNSA </a:t>
            </a:r>
            <a:r>
              <a:rPr lang="pt-BR" sz="1700" dirty="0" smtClean="0"/>
              <a:t>- Secretaria Nacional de Saneamento Ambiental. Sistema Nacional de Informações sobre Saneamento: diagnóstico do manejo de resíduos sólidos urbanos, 2013. Brasília: MCIDADES. SNSA, 2015, 154 p. Disponível em: &lt;http://www.snis.gov.br/diagnostico-residuos-solidos/diagnostico-rs-2013&gt;. Acesso em: 22 set. </a:t>
            </a:r>
            <a:r>
              <a:rPr lang="pt-BR" sz="1700" dirty="0" smtClean="0"/>
              <a:t>2015.</a:t>
            </a:r>
            <a:endParaRPr lang="pt-BR" sz="1700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899592" y="2060848"/>
            <a:ext cx="7772400" cy="79208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Muito obrigada!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-8880" y="3717032"/>
            <a:ext cx="9144000" cy="1224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200" dirty="0" err="1" smtClean="0"/>
              <a:t>Engª</a:t>
            </a:r>
            <a:r>
              <a:rPr lang="pt-BR" sz="2200" dirty="0" smtClean="0"/>
              <a:t>. Roberta </a:t>
            </a:r>
            <a:r>
              <a:rPr lang="pt-BR" sz="2200" dirty="0"/>
              <a:t>Pinheiro – UFG (GO) - </a:t>
            </a:r>
            <a:r>
              <a:rPr lang="pt-BR" sz="2200" u="sng" dirty="0">
                <a:hlinkClick r:id="rId2"/>
              </a:rPr>
              <a:t>robertavnp@gmail.com</a:t>
            </a:r>
            <a:r>
              <a:rPr lang="pt-BR" sz="2200" dirty="0"/>
              <a:t> </a:t>
            </a:r>
          </a:p>
        </p:txBody>
      </p:sp>
      <p:pic>
        <p:nvPicPr>
          <p:cNvPr id="4" name="image05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4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  <p:extLst>
      <p:ext uri="{BB962C8B-B14F-4D97-AF65-F5344CB8AC3E}">
        <p14:creationId xmlns:p14="http://schemas.microsoft.com/office/powerpoint/2010/main" val="344805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 Plano Nacional de Resíduos Sólidos determinou um prazo legal para o encerramento das disposições irregulares de resíduos sólidos  até </a:t>
            </a:r>
            <a:r>
              <a:rPr lang="pt-BR" dirty="0" smtClean="0"/>
              <a:t>2014 (BRASIL, 2010).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entanto, estas ainda estão presentes em 46,9% dos municípios </a:t>
            </a:r>
            <a:r>
              <a:rPr lang="pt-BR" dirty="0" smtClean="0"/>
              <a:t>brasileiros (SNSA, 2015).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Também chamadas de lixões, são caracterizadas pela falta de tratamento ou medida de proteção ao meio ambiente e à saúde pública.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pic>
        <p:nvPicPr>
          <p:cNvPr id="8" name="Espaço Reservado para Conteúdo 7" descr="lixa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87286" y="2519608"/>
            <a:ext cx="6108526" cy="3940985"/>
          </a:xfrm>
        </p:spPr>
      </p:pic>
      <p:pic>
        <p:nvPicPr>
          <p:cNvPr id="4" name="image05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4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  <p:sp>
        <p:nvSpPr>
          <p:cNvPr id="9" name="Retângulo 8"/>
          <p:cNvSpPr/>
          <p:nvPr/>
        </p:nvSpPr>
        <p:spPr>
          <a:xfrm>
            <a:off x="3030595" y="2096852"/>
            <a:ext cx="3221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Lixão </a:t>
            </a:r>
            <a:r>
              <a:rPr lang="pt-BR" dirty="0" smtClean="0"/>
              <a:t>do município de Jaraguá (GO)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pt-BR" dirty="0" smtClean="0"/>
              <a:t>A presença de lixões tem como consequência direta a contaminação das águas superficiais e subterrâneas pelo processo de </a:t>
            </a:r>
            <a:r>
              <a:rPr lang="pt-BR" dirty="0" smtClean="0"/>
              <a:t>lixiviação (PEREIRA et al. 2013).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objetivo deste estudo foi utilizar a </a:t>
            </a:r>
            <a:r>
              <a:rPr lang="pt-BR" dirty="0" err="1" smtClean="0"/>
              <a:t>cienciometria</a:t>
            </a:r>
            <a:r>
              <a:rPr lang="pt-BR" dirty="0" smtClean="0"/>
              <a:t> para avaliar como a contaminação do solo e das águas por disposições de resíduos sólidos tem sido abordada na literatura científica.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Mapping</a:t>
            </a:r>
            <a:r>
              <a:rPr lang="pt-BR" dirty="0" smtClean="0"/>
              <a:t> </a:t>
            </a:r>
            <a:r>
              <a:rPr lang="pt-BR" dirty="0" err="1" smtClean="0"/>
              <a:t>Study</a:t>
            </a:r>
            <a:r>
              <a:rPr lang="pt-BR" dirty="0" smtClean="0"/>
              <a:t> foi usado como abordagem metodológica. </a:t>
            </a:r>
          </a:p>
          <a:p>
            <a:endParaRPr lang="pt-BR" dirty="0" smtClean="0"/>
          </a:p>
          <a:p>
            <a:r>
              <a:rPr lang="pt-BR" dirty="0" smtClean="0"/>
              <a:t>As buscas foram realizadas na base </a:t>
            </a:r>
            <a:r>
              <a:rPr lang="pt-BR" dirty="0" err="1"/>
              <a:t>Scopus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 err="1" smtClean="0"/>
              <a:t>SciELO</a:t>
            </a:r>
            <a:r>
              <a:rPr lang="pt-BR" dirty="0" smtClean="0"/>
              <a:t> Brasil </a:t>
            </a:r>
            <a:r>
              <a:rPr lang="pt-BR" dirty="0" smtClean="0"/>
              <a:t>para abrangência internacional e </a:t>
            </a:r>
            <a:r>
              <a:rPr lang="pt-BR" dirty="0" smtClean="0"/>
              <a:t>nacional, respectivamente.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Foi utilizada a combinação de seis palavras-chave compatíveis com o tema proposto, todas em inglês: (</a:t>
            </a:r>
            <a:r>
              <a:rPr lang="pt-BR" dirty="0" err="1" smtClean="0"/>
              <a:t>Contamination</a:t>
            </a:r>
            <a:r>
              <a:rPr lang="pt-BR" dirty="0" smtClean="0"/>
              <a:t> OR </a:t>
            </a:r>
            <a:r>
              <a:rPr lang="pt-BR" dirty="0" err="1" smtClean="0"/>
              <a:t>Leachate</a:t>
            </a:r>
            <a:r>
              <a:rPr lang="pt-BR" dirty="0" smtClean="0"/>
              <a:t>) AND (</a:t>
            </a:r>
            <a:r>
              <a:rPr lang="pt-BR" dirty="0" err="1" smtClean="0"/>
              <a:t>Landfill</a:t>
            </a:r>
            <a:r>
              <a:rPr lang="pt-BR" dirty="0" smtClean="0"/>
              <a:t> OR </a:t>
            </a:r>
            <a:r>
              <a:rPr lang="pt-BR" dirty="0" err="1" smtClean="0"/>
              <a:t>Dump</a:t>
            </a:r>
            <a:r>
              <a:rPr lang="pt-BR" dirty="0" smtClean="0"/>
              <a:t>) AND (</a:t>
            </a:r>
            <a:r>
              <a:rPr lang="pt-BR" dirty="0" err="1" smtClean="0"/>
              <a:t>Vulnerability</a:t>
            </a:r>
            <a:r>
              <a:rPr lang="pt-BR" dirty="0" smtClean="0"/>
              <a:t> OR </a:t>
            </a:r>
            <a:r>
              <a:rPr lang="pt-BR" dirty="0" err="1" smtClean="0"/>
              <a:t>Risk</a:t>
            </a:r>
            <a:r>
              <a:rPr lang="pt-BR" dirty="0" smtClean="0"/>
              <a:t>).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r>
              <a:rPr lang="pt-BR" dirty="0" smtClean="0"/>
              <a:t>Os artigos encontrados tiveram suas informações coletadas, tabuladas e tratadas.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Foi feita a análise para exclusão das repetições e artigos não pertinentes ao tema. </a:t>
            </a:r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2708920"/>
            <a:ext cx="7772400" cy="3310880"/>
          </a:xfrm>
        </p:spPr>
        <p:txBody>
          <a:bodyPr>
            <a:normAutofit/>
          </a:bodyPr>
          <a:lstStyle/>
          <a:p>
            <a:r>
              <a:rPr lang="pt-BR" dirty="0" smtClean="0"/>
              <a:t>Os dados obtidos foram quantificados em relação a: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Ano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Revista e seu ingresso na base consultada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Autores </a:t>
            </a:r>
            <a:r>
              <a:rPr lang="pt-BR" dirty="0" smtClean="0"/>
              <a:t>com maior número de artigos, 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Países que mais publicaram sobre o tema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Idioma da </a:t>
            </a:r>
            <a:r>
              <a:rPr lang="pt-BR" dirty="0" smtClean="0"/>
              <a:t>publicação</a:t>
            </a:r>
            <a:endParaRPr lang="pt-BR" dirty="0" smtClean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pt-BR" dirty="0" smtClean="0"/>
              <a:t>Foram identificados, na base </a:t>
            </a:r>
            <a:r>
              <a:rPr lang="pt-BR" dirty="0" err="1" smtClean="0"/>
              <a:t>Scopus</a:t>
            </a:r>
            <a:r>
              <a:rPr lang="pt-BR" dirty="0" smtClean="0"/>
              <a:t>, um total de 284 artigos referentes ao tema.</a:t>
            </a:r>
          </a:p>
          <a:p>
            <a:endParaRPr lang="pt-BR" dirty="0" smtClean="0"/>
          </a:p>
          <a:p>
            <a:r>
              <a:rPr lang="pt-BR" dirty="0" smtClean="0"/>
              <a:t>Estes foram analisados de acordo com a quantidade de artigos publicados por ano.</a:t>
            </a:r>
          </a:p>
          <a:p>
            <a:endParaRPr lang="pt-BR" dirty="0" smtClean="0"/>
          </a:p>
          <a:p>
            <a:r>
              <a:rPr lang="pt-BR" dirty="0" smtClean="0"/>
              <a:t>Verificou-se um aumento no número total de publicações existentes na base ao longo do recorte temporal encontrado. 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251520" y="2257708"/>
            <a:ext cx="8435280" cy="4030960"/>
          </a:xfrm>
        </p:spPr>
        <p:txBody>
          <a:bodyPr/>
          <a:lstStyle/>
          <a:p>
            <a:pPr algn="ctr">
              <a:buNone/>
            </a:pPr>
            <a:r>
              <a:rPr lang="pt-BR" sz="1600" dirty="0" smtClean="0"/>
              <a:t>Quantidade de artigos do </a:t>
            </a:r>
            <a:r>
              <a:rPr lang="pt-BR" sz="1600" dirty="0" err="1" smtClean="0"/>
              <a:t>Scopus</a:t>
            </a:r>
            <a:r>
              <a:rPr lang="pt-BR" sz="1600" dirty="0" smtClean="0"/>
              <a:t> referente a contaminação por disposições de resíduos de 1984 a 2015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1345307" cy="936104"/>
          </a:xfrm>
          <a:prstGeom prst="rect">
            <a:avLst/>
          </a:prstGeom>
          <a:ln/>
        </p:spPr>
      </p:pic>
      <p:pic>
        <p:nvPicPr>
          <p:cNvPr id="6" name="Imagem 5" descr="Marca na Horizontal 01.jpg"/>
          <p:cNvPicPr>
            <a:picLocks noChangeAspect="1"/>
          </p:cNvPicPr>
          <p:nvPr/>
        </p:nvPicPr>
        <p:blipFill>
          <a:blip r:embed="rId3" cstate="print"/>
          <a:srcRect l="5485" t="12330" r="5485" b="12330"/>
          <a:stretch>
            <a:fillRect/>
          </a:stretch>
        </p:blipFill>
        <p:spPr>
          <a:xfrm>
            <a:off x="7020272" y="188640"/>
            <a:ext cx="1800200" cy="900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latin typeface="Arial" pitchFamily="34" charset="0"/>
                <a:cs typeface="Arial" pitchFamily="34" charset="0"/>
              </a:rPr>
              <a:t> XX Exposição de Experiências Municipais em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16 a 19 de maio de 2016 – Jaraguá do Sul – SC</a:t>
            </a:r>
          </a:p>
        </p:txBody>
      </p:sp>
      <p:graphicFrame>
        <p:nvGraphicFramePr>
          <p:cNvPr id="8" name="Gráfico 7"/>
          <p:cNvGraphicFramePr/>
          <p:nvPr/>
        </p:nvGraphicFramePr>
        <p:xfrm>
          <a:off x="0" y="2636912"/>
          <a:ext cx="9144000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193</TotalTime>
  <Words>1286</Words>
  <Application>Microsoft Office PowerPoint</Application>
  <PresentationFormat>Apresentação na tela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Franklin Gothic Book</vt:lpstr>
      <vt:lpstr>Perpetua</vt:lpstr>
      <vt:lpstr>Wingdings 2</vt:lpstr>
      <vt:lpstr>Patrimônio Líquido</vt:lpstr>
      <vt:lpstr>REVISÃO DE PUBLICAÇÕES CIENTÍFICAS SOBRE CONTAMINAÇÃO DE RESÍDUOS SÓLIDOS</vt:lpstr>
      <vt:lpstr>Introdução</vt:lpstr>
      <vt:lpstr>Introdução</vt:lpstr>
      <vt:lpstr>Introdução</vt:lpstr>
      <vt:lpstr>Metodologia</vt:lpstr>
      <vt:lpstr>Metodologia</vt:lpstr>
      <vt:lpstr>Metodologia</vt:lpstr>
      <vt:lpstr>Resultados e discussão</vt:lpstr>
      <vt:lpstr>Resultados e discussão</vt:lpstr>
      <vt:lpstr>Resultados e discussão</vt:lpstr>
      <vt:lpstr>Resultados e discussão</vt:lpstr>
      <vt:lpstr>Resultados e discussão</vt:lpstr>
      <vt:lpstr>Resultados e discussão</vt:lpstr>
      <vt:lpstr>Resultados e discussão</vt:lpstr>
      <vt:lpstr>Resultados e discussão</vt:lpstr>
      <vt:lpstr>Conclusão</vt:lpstr>
      <vt:lpstr>Conclusão</vt:lpstr>
      <vt:lpstr>Referências</vt:lpstr>
      <vt:lpstr>Muito obrigada!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Revisão de publicações científicas sobre contaminãção de resíduos sólidos</dc:title>
  <dc:creator>Aninha</dc:creator>
  <cp:lastModifiedBy>Roberta</cp:lastModifiedBy>
  <cp:revision>36</cp:revision>
  <dcterms:created xsi:type="dcterms:W3CDTF">2016-05-09T20:19:42Z</dcterms:created>
  <dcterms:modified xsi:type="dcterms:W3CDTF">2016-05-16T01:40:07Z</dcterms:modified>
</cp:coreProperties>
</file>