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8" r:id="rId5"/>
    <p:sldId id="259" r:id="rId6"/>
    <p:sldId id="261" r:id="rId7"/>
    <p:sldId id="262" r:id="rId8"/>
    <p:sldId id="277" r:id="rId9"/>
    <p:sldId id="264" r:id="rId10"/>
    <p:sldId id="265" r:id="rId11"/>
    <p:sldId id="267" r:id="rId12"/>
    <p:sldId id="268" r:id="rId13"/>
    <p:sldId id="269" r:id="rId14"/>
    <p:sldId id="280" r:id="rId15"/>
    <p:sldId id="270" r:id="rId16"/>
    <p:sldId id="271" r:id="rId17"/>
    <p:sldId id="281" r:id="rId18"/>
    <p:sldId id="272" r:id="rId19"/>
    <p:sldId id="282" r:id="rId20"/>
    <p:sldId id="273" r:id="rId21"/>
    <p:sldId id="274" r:id="rId22"/>
    <p:sldId id="275" r:id="rId2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8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D4CEAF4-085E-4738-8041-0ECB6D7085C3}" type="datetimeFigureOut">
              <a:rPr lang="pt-BR" smtClean="0"/>
              <a:t>18/05/16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3024251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D4CEAF4-085E-4738-8041-0ECB6D7085C3}" type="datetimeFigureOut">
              <a:rPr lang="pt-BR" smtClean="0"/>
              <a:t>18/05/16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422229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D4CEAF4-085E-4738-8041-0ECB6D7085C3}" type="datetimeFigureOut">
              <a:rPr lang="pt-BR" smtClean="0"/>
              <a:t>18/05/16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417122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D4CEAF4-085E-4738-8041-0ECB6D7085C3}" type="datetimeFigureOut">
              <a:rPr lang="pt-BR" smtClean="0"/>
              <a:t>18/05/16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275772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ED4CEAF4-085E-4738-8041-0ECB6D7085C3}" type="datetimeFigureOut">
              <a:rPr lang="pt-BR" smtClean="0"/>
              <a:t>18/05/16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32673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D4CEAF4-085E-4738-8041-0ECB6D7085C3}" type="datetimeFigureOut">
              <a:rPr lang="pt-BR" smtClean="0"/>
              <a:t>18/05/16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211575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D4CEAF4-085E-4738-8041-0ECB6D7085C3}" type="datetimeFigureOut">
              <a:rPr lang="pt-BR" smtClean="0"/>
              <a:t>18/05/16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329415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ED4CEAF4-085E-4738-8041-0ECB6D7085C3}" type="datetimeFigureOut">
              <a:rPr lang="pt-BR" smtClean="0"/>
              <a:t>18/05/16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167896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D4CEAF4-085E-4738-8041-0ECB6D7085C3}" type="datetimeFigureOut">
              <a:rPr lang="pt-BR" smtClean="0"/>
              <a:t>18/05/16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234390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D4CEAF4-085E-4738-8041-0ECB6D7085C3}" type="datetimeFigureOut">
              <a:rPr lang="pt-BR" smtClean="0"/>
              <a:t>18/05/16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300160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ED4CEAF4-085E-4738-8041-0ECB6D7085C3}" type="datetimeFigureOut">
              <a:rPr lang="pt-BR" smtClean="0"/>
              <a:t>18/05/16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9F86101-486E-4953-8057-88B719035087}" type="slidenum">
              <a:rPr lang="pt-BR" smtClean="0"/>
              <a:t>‹#›</a:t>
            </a:fld>
            <a:endParaRPr lang="pt-BR"/>
          </a:p>
        </p:txBody>
      </p:sp>
    </p:spTree>
    <p:extLst>
      <p:ext uri="{BB962C8B-B14F-4D97-AF65-F5344CB8AC3E}">
        <p14:creationId xmlns:p14="http://schemas.microsoft.com/office/powerpoint/2010/main" val="14624975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CEAF4-085E-4738-8041-0ECB6D7085C3}" type="datetimeFigureOut">
              <a:rPr lang="pt-BR" smtClean="0"/>
              <a:t>18/05/16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86101-486E-4953-8057-88B719035087}" type="slidenum">
              <a:rPr lang="pt-BR" smtClean="0"/>
              <a:t>‹#›</a:t>
            </a:fld>
            <a:endParaRPr lang="pt-BR"/>
          </a:p>
        </p:txBody>
      </p:sp>
    </p:spTree>
    <p:extLst>
      <p:ext uri="{BB962C8B-B14F-4D97-AF65-F5344CB8AC3E}">
        <p14:creationId xmlns:p14="http://schemas.microsoft.com/office/powerpoint/2010/main" val="2981616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hyperlink" Target="mailto:anabrittoster@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1628800"/>
            <a:ext cx="8784976" cy="2696207"/>
          </a:xfrm>
          <a:solidFill>
            <a:schemeClr val="tx2">
              <a:lumMod val="20000"/>
              <a:lumOff val="80000"/>
            </a:schemeClr>
          </a:solidFill>
          <a:ln w="28575">
            <a:noFill/>
          </a:ln>
        </p:spPr>
        <p:txBody>
          <a:bodyPr>
            <a:normAutofit fontScale="90000"/>
          </a:bodyPr>
          <a:lstStyle/>
          <a:p>
            <a:r>
              <a:rPr lang="pt-BR" sz="2800" b="1" dirty="0" smtClean="0">
                <a:solidFill>
                  <a:schemeClr val="accent1">
                    <a:lumMod val="50000"/>
                  </a:schemeClr>
                </a:solidFill>
              </a:rPr>
              <a:t/>
            </a:r>
            <a:br>
              <a:rPr lang="pt-BR" sz="2800" b="1" dirty="0" smtClean="0">
                <a:solidFill>
                  <a:schemeClr val="accent1">
                    <a:lumMod val="50000"/>
                  </a:schemeClr>
                </a:solidFill>
              </a:rPr>
            </a:br>
            <a:r>
              <a:rPr lang="pt-BR" sz="3600" b="1" cap="all" dirty="0"/>
              <a:t>A cooperação </a:t>
            </a:r>
            <a:r>
              <a:rPr lang="pt-BR" sz="3600" b="1" cap="all" dirty="0" err="1"/>
              <a:t>interfederativa</a:t>
            </a:r>
            <a:r>
              <a:rPr lang="pt-BR" sz="3600" b="1" cap="all" dirty="0"/>
              <a:t> na gestão de resíduos sólidos: identificando os consórcios </a:t>
            </a:r>
            <a:r>
              <a:rPr lang="pt-BR" sz="3600" b="1" cap="all" dirty="0" smtClean="0"/>
              <a:t>existentes</a:t>
            </a:r>
            <a:endParaRPr lang="pt-BR" sz="3600" b="1" dirty="0">
              <a:solidFill>
                <a:schemeClr val="accent1">
                  <a:lumMod val="50000"/>
                </a:schemeClr>
              </a:solidFill>
            </a:endParaRPr>
          </a:p>
        </p:txBody>
      </p:sp>
      <p:sp>
        <p:nvSpPr>
          <p:cNvPr id="3" name="Subtítulo 2"/>
          <p:cNvSpPr>
            <a:spLocks noGrp="1"/>
          </p:cNvSpPr>
          <p:nvPr>
            <p:ph type="subTitle" idx="1"/>
          </p:nvPr>
        </p:nvSpPr>
        <p:spPr>
          <a:xfrm>
            <a:off x="827584" y="4653136"/>
            <a:ext cx="7632848" cy="1440160"/>
          </a:xfrm>
        </p:spPr>
        <p:txBody>
          <a:bodyPr>
            <a:normAutofit fontScale="85000" lnSpcReduction="10000"/>
          </a:bodyPr>
          <a:lstStyle/>
          <a:p>
            <a:pPr algn="l"/>
            <a:r>
              <a:rPr lang="pt-BR" sz="2000" b="1" dirty="0">
                <a:solidFill>
                  <a:schemeClr val="accent1">
                    <a:lumMod val="50000"/>
                  </a:schemeClr>
                </a:solidFill>
              </a:rPr>
              <a:t>Ana Lucia Britto</a:t>
            </a:r>
            <a:r>
              <a:rPr lang="pt-BR" sz="2000" b="1" baseline="30000" dirty="0">
                <a:solidFill>
                  <a:schemeClr val="accent1">
                    <a:lumMod val="50000"/>
                  </a:schemeClr>
                </a:solidFill>
              </a:rPr>
              <a:t> </a:t>
            </a:r>
            <a:r>
              <a:rPr lang="pt-BR" sz="2000" b="1" baseline="30000" dirty="0" smtClean="0">
                <a:solidFill>
                  <a:schemeClr val="accent1">
                    <a:lumMod val="50000"/>
                  </a:schemeClr>
                </a:solidFill>
              </a:rPr>
              <a:t> </a:t>
            </a:r>
            <a:r>
              <a:rPr lang="en-US" sz="2000" b="1" dirty="0" err="1" smtClean="0">
                <a:latin typeface="Calibri" charset="0"/>
                <a:ea typeface="MS PGothic" charset="0"/>
              </a:rPr>
              <a:t>Doutora</a:t>
            </a:r>
            <a:r>
              <a:rPr lang="en-US" sz="2000" b="1" dirty="0" smtClean="0">
                <a:latin typeface="Calibri" charset="0"/>
                <a:ea typeface="MS PGothic" charset="0"/>
              </a:rPr>
              <a:t> </a:t>
            </a:r>
            <a:r>
              <a:rPr lang="en-US" sz="2000" b="1" dirty="0" err="1">
                <a:latin typeface="Calibri" charset="0"/>
                <a:ea typeface="MS PGothic" charset="0"/>
              </a:rPr>
              <a:t>em</a:t>
            </a:r>
            <a:r>
              <a:rPr lang="en-US" sz="2000" b="1" dirty="0">
                <a:latin typeface="Calibri" charset="0"/>
                <a:ea typeface="MS PGothic" charset="0"/>
              </a:rPr>
              <a:t> </a:t>
            </a:r>
            <a:r>
              <a:rPr lang="en-US" sz="2000" b="1" dirty="0" err="1">
                <a:latin typeface="Calibri" charset="0"/>
                <a:ea typeface="MS PGothic" charset="0"/>
              </a:rPr>
              <a:t>Urbanismo</a:t>
            </a:r>
            <a:r>
              <a:rPr lang="en-US" sz="2000" b="1" dirty="0">
                <a:latin typeface="Calibri" charset="0"/>
                <a:ea typeface="MS PGothic" charset="0"/>
              </a:rPr>
              <a:t> </a:t>
            </a:r>
            <a:r>
              <a:rPr lang="en-US" sz="2000" b="1" dirty="0" err="1">
                <a:latin typeface="Calibri" charset="0"/>
                <a:ea typeface="MS PGothic" charset="0"/>
              </a:rPr>
              <a:t>Professora</a:t>
            </a:r>
            <a:r>
              <a:rPr lang="en-US" sz="2000" b="1" dirty="0">
                <a:latin typeface="Calibri" charset="0"/>
                <a:ea typeface="MS PGothic" charset="0"/>
              </a:rPr>
              <a:t> </a:t>
            </a:r>
            <a:r>
              <a:rPr lang="en-US" sz="2000" b="1" dirty="0" err="1">
                <a:latin typeface="Calibri" charset="0"/>
                <a:ea typeface="MS PGothic" charset="0"/>
              </a:rPr>
              <a:t>Associada</a:t>
            </a:r>
            <a:r>
              <a:rPr lang="en-US" sz="2000" b="1" dirty="0">
                <a:latin typeface="Calibri" charset="0"/>
                <a:ea typeface="MS PGothic" charset="0"/>
              </a:rPr>
              <a:t> </a:t>
            </a:r>
            <a:r>
              <a:rPr lang="pt-BR" sz="2000" b="1" dirty="0">
                <a:solidFill>
                  <a:schemeClr val="bg1">
                    <a:lumMod val="50000"/>
                  </a:schemeClr>
                </a:solidFill>
              </a:rPr>
              <a:t>PROURB/FAU/UFRJ </a:t>
            </a:r>
            <a:endParaRPr lang="pt-BR" sz="2000" b="1" dirty="0" smtClean="0">
              <a:solidFill>
                <a:schemeClr val="bg1">
                  <a:lumMod val="50000"/>
                </a:schemeClr>
              </a:solidFill>
            </a:endParaRPr>
          </a:p>
          <a:p>
            <a:pPr algn="l"/>
            <a:r>
              <a:rPr lang="pt-BR" sz="2000" b="1" dirty="0" err="1" smtClean="0">
                <a:solidFill>
                  <a:schemeClr val="accent1">
                    <a:lumMod val="50000"/>
                  </a:schemeClr>
                </a:solidFill>
              </a:rPr>
              <a:t>Antonella</a:t>
            </a:r>
            <a:r>
              <a:rPr lang="pt-BR" sz="2000" b="1" dirty="0" smtClean="0">
                <a:solidFill>
                  <a:schemeClr val="accent1">
                    <a:lumMod val="50000"/>
                  </a:schemeClr>
                </a:solidFill>
              </a:rPr>
              <a:t> </a:t>
            </a:r>
            <a:r>
              <a:rPr lang="pt-BR" sz="2000" b="1" dirty="0" err="1" smtClean="0">
                <a:solidFill>
                  <a:schemeClr val="accent1">
                    <a:lumMod val="50000"/>
                  </a:schemeClr>
                </a:solidFill>
              </a:rPr>
              <a:t>Maiello</a:t>
            </a:r>
            <a:r>
              <a:rPr lang="pt-BR" sz="2000" b="1" dirty="0">
                <a:solidFill>
                  <a:schemeClr val="accent1">
                    <a:lumMod val="50000"/>
                  </a:schemeClr>
                </a:solidFill>
              </a:rPr>
              <a:t> </a:t>
            </a:r>
            <a:r>
              <a:rPr lang="pt-BR" sz="2000" b="1" dirty="0" smtClean="0">
                <a:solidFill>
                  <a:schemeClr val="accent1">
                    <a:lumMod val="50000"/>
                  </a:schemeClr>
                </a:solidFill>
              </a:rPr>
              <a:t> </a:t>
            </a:r>
            <a:r>
              <a:rPr lang="pt-BR" sz="2000" b="1" dirty="0" smtClean="0">
                <a:solidFill>
                  <a:schemeClr val="bg1">
                    <a:lumMod val="50000"/>
                  </a:schemeClr>
                </a:solidFill>
                <a:latin typeface="+mj-lt"/>
              </a:rPr>
              <a:t>Pós</a:t>
            </a:r>
            <a:r>
              <a:rPr lang="pt-BR" sz="2000" b="1" dirty="0">
                <a:solidFill>
                  <a:schemeClr val="bg1">
                    <a:lumMod val="50000"/>
                  </a:schemeClr>
                </a:solidFill>
                <a:latin typeface="+mj-lt"/>
              </a:rPr>
              <a:t>-doutoranda do Programa de Pós-graduação em Urbanismo PROURB/FAU/UFRJ </a:t>
            </a:r>
            <a:endParaRPr lang="pt-BR" sz="2000" b="1" dirty="0" smtClean="0">
              <a:solidFill>
                <a:schemeClr val="bg1">
                  <a:lumMod val="50000"/>
                </a:schemeClr>
              </a:solidFill>
              <a:latin typeface="+mj-lt"/>
            </a:endParaRPr>
          </a:p>
          <a:p>
            <a:pPr algn="l"/>
            <a:r>
              <a:rPr lang="pt-BR" sz="2000" b="1" dirty="0" smtClean="0">
                <a:solidFill>
                  <a:schemeClr val="accent1">
                    <a:lumMod val="50000"/>
                  </a:schemeClr>
                </a:solidFill>
              </a:rPr>
              <a:t>Tatiana Valle   </a:t>
            </a:r>
            <a:r>
              <a:rPr lang="pt-BR" sz="2000" b="1" dirty="0" smtClean="0">
                <a:solidFill>
                  <a:srgbClr val="7F7F7F"/>
                </a:solidFill>
              </a:rPr>
              <a:t>Doutoranda do PROURB/ FAU/ UFRJ</a:t>
            </a:r>
          </a:p>
          <a:p>
            <a:r>
              <a:rPr lang="pt-BR" sz="2000" b="1" dirty="0" smtClean="0">
                <a:solidFill>
                  <a:schemeClr val="accent1">
                    <a:lumMod val="50000"/>
                  </a:schemeClr>
                </a:solidFill>
              </a:rPr>
              <a:t>  </a:t>
            </a:r>
          </a:p>
          <a:p>
            <a:endParaRPr lang="pt-BR" sz="2000" dirty="0"/>
          </a:p>
        </p:txBody>
      </p:sp>
      <p:cxnSp>
        <p:nvCxnSpPr>
          <p:cNvPr id="10" name="Conector reto 9"/>
          <p:cNvCxnSpPr/>
          <p:nvPr/>
        </p:nvCxnSpPr>
        <p:spPr>
          <a:xfrm>
            <a:off x="251520" y="3817184"/>
            <a:ext cx="8496944" cy="25625"/>
          </a:xfrm>
          <a:prstGeom prst="line">
            <a:avLst/>
          </a:prstGeom>
          <a:ln w="28575">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5"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32656"/>
            <a:ext cx="2232248" cy="1054495"/>
          </a:xfrm>
          <a:prstGeom prst="rect">
            <a:avLst/>
          </a:prstGeom>
          <a:noFill/>
          <a:ln>
            <a:noFill/>
          </a:ln>
        </p:spPr>
      </p:pic>
      <p:cxnSp>
        <p:nvCxnSpPr>
          <p:cNvPr id="11" name="Conector reto 10"/>
          <p:cNvCxnSpPr/>
          <p:nvPr/>
        </p:nvCxnSpPr>
        <p:spPr>
          <a:xfrm>
            <a:off x="251520" y="1844824"/>
            <a:ext cx="8496944" cy="25625"/>
          </a:xfrm>
          <a:prstGeom prst="line">
            <a:avLst/>
          </a:prstGeom>
          <a:ln w="28575">
            <a:solidFill>
              <a:schemeClr val="accent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347864" y="404664"/>
            <a:ext cx="5796136" cy="1117998"/>
          </a:xfrm>
          <a:prstGeom prst="rect">
            <a:avLst/>
          </a:prstGeom>
          <a:noFill/>
        </p:spPr>
        <p:txBody>
          <a:bodyPr wrap="square" rtlCol="0">
            <a:spAutoFit/>
          </a:bodyPr>
          <a:lstStyle/>
          <a:p>
            <a:pPr algn="ctr">
              <a:lnSpc>
                <a:spcPct val="115000"/>
              </a:lnSpc>
              <a:spcBef>
                <a:spcPts val="600"/>
              </a:spcBef>
              <a:spcAft>
                <a:spcPts val="0"/>
              </a:spcAft>
              <a:tabLst>
                <a:tab pos="2700020" algn="ctr"/>
                <a:tab pos="5400040" algn="r"/>
              </a:tabLst>
            </a:pPr>
            <a:r>
              <a:rPr lang="pt-BR" dirty="0">
                <a:latin typeface="Arial"/>
                <a:ea typeface="Calibri"/>
                <a:cs typeface="Arial"/>
              </a:rPr>
              <a:t>XX Exposição de Experiências Municipais em Saneamento</a:t>
            </a:r>
            <a:endParaRPr lang="pt-BR" dirty="0">
              <a:ea typeface="Calibri"/>
              <a:cs typeface="Times New Roman"/>
            </a:endParaRPr>
          </a:p>
          <a:p>
            <a:pPr algn="ctr">
              <a:lnSpc>
                <a:spcPct val="115000"/>
              </a:lnSpc>
              <a:spcBef>
                <a:spcPts val="600"/>
              </a:spcBef>
              <a:spcAft>
                <a:spcPts val="0"/>
              </a:spcAft>
              <a:tabLst>
                <a:tab pos="2700020" algn="ctr"/>
                <a:tab pos="5400040" algn="r"/>
              </a:tabLst>
            </a:pPr>
            <a:r>
              <a:rPr lang="pt-BR" dirty="0" smtClean="0">
                <a:latin typeface="Arial"/>
                <a:ea typeface="Calibri"/>
                <a:cs typeface="Arial"/>
              </a:rPr>
              <a:t>16</a:t>
            </a:r>
            <a:r>
              <a:rPr lang="pt-BR" dirty="0" smtClean="0">
                <a:solidFill>
                  <a:srgbClr val="333333"/>
                </a:solidFill>
                <a:latin typeface="Arial"/>
                <a:ea typeface="Calibri"/>
                <a:cs typeface="Arial"/>
              </a:rPr>
              <a:t> </a:t>
            </a:r>
            <a:r>
              <a:rPr lang="pt-BR" dirty="0">
                <a:solidFill>
                  <a:srgbClr val="333333"/>
                </a:solidFill>
                <a:latin typeface="Arial"/>
                <a:ea typeface="Calibri"/>
                <a:cs typeface="Arial"/>
              </a:rPr>
              <a:t>a 19 de maio de 2016 – Jaraguá do Sul - </a:t>
            </a:r>
            <a:r>
              <a:rPr lang="pt-BR" dirty="0" smtClean="0">
                <a:solidFill>
                  <a:srgbClr val="333333"/>
                </a:solidFill>
                <a:latin typeface="Arial"/>
                <a:ea typeface="Calibri"/>
                <a:cs typeface="Arial"/>
              </a:rPr>
              <a:t>SC</a:t>
            </a:r>
            <a:endParaRPr lang="pt-BR" dirty="0"/>
          </a:p>
        </p:txBody>
      </p:sp>
      <p:pic>
        <p:nvPicPr>
          <p:cNvPr id="14" name="Picture 2" descr="http://www.concursovirtual.com.br/admin/images_conteudo/99741_funa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5877272"/>
            <a:ext cx="1267173"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m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6165304"/>
            <a:ext cx="1871663"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Imagem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355976" y="6152193"/>
            <a:ext cx="1440160" cy="58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descr="http://sites.google.com/a/metrowiki.net/rmf/_/rsrc/1225723724404/links/logo_obs.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5895463"/>
            <a:ext cx="1224136" cy="845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31910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Autofit/>
          </a:bodyPr>
          <a:lstStyle/>
          <a:p>
            <a:r>
              <a:rPr lang="pt-BR" sz="4000" b="1" dirty="0" smtClean="0">
                <a:solidFill>
                  <a:schemeClr val="accent1">
                    <a:lumMod val="50000"/>
                  </a:schemeClr>
                </a:solidFill>
                <a:effectLst>
                  <a:outerShdw blurRad="38100" dist="38100" dir="2700000" algn="tl">
                    <a:srgbClr val="000000">
                      <a:alpha val="43137"/>
                    </a:srgbClr>
                  </a:outerShdw>
                </a:effectLst>
              </a:rPr>
              <a:t/>
            </a:r>
            <a:br>
              <a:rPr lang="pt-BR" sz="4000" b="1" dirty="0" smtClean="0">
                <a:solidFill>
                  <a:schemeClr val="accent1">
                    <a:lumMod val="50000"/>
                  </a:schemeClr>
                </a:solidFill>
                <a:effectLst>
                  <a:outerShdw blurRad="38100" dist="38100" dir="2700000" algn="tl">
                    <a:srgbClr val="000000">
                      <a:alpha val="43137"/>
                    </a:srgbClr>
                  </a:outerShdw>
                </a:effectLst>
              </a:rPr>
            </a:br>
            <a:r>
              <a:rPr lang="pt-BR" sz="4000" b="1" dirty="0" smtClean="0">
                <a:solidFill>
                  <a:schemeClr val="accent1">
                    <a:lumMod val="50000"/>
                  </a:schemeClr>
                </a:solidFill>
                <a:effectLst>
                  <a:outerShdw blurRad="38100" dist="38100" dir="2700000" algn="tl">
                    <a:srgbClr val="000000">
                      <a:alpha val="43137"/>
                    </a:srgbClr>
                  </a:outerShdw>
                </a:effectLst>
              </a:rPr>
              <a:t>RESULTADOS </a:t>
            </a:r>
            <a:r>
              <a:rPr lang="pt-BR" sz="4000" b="1" dirty="0">
                <a:solidFill>
                  <a:schemeClr val="accent1">
                    <a:lumMod val="50000"/>
                  </a:schemeClr>
                </a:solidFill>
                <a:effectLst>
                  <a:outerShdw blurRad="38100" dist="38100" dir="2700000" algn="tl">
                    <a:srgbClr val="000000">
                      <a:alpha val="43137"/>
                    </a:srgbClr>
                  </a:outerShdw>
                </a:effectLst>
              </a:rPr>
              <a:t>E DISCUSSÃO</a:t>
            </a:r>
            <a:br>
              <a:rPr lang="pt-BR" sz="4000" b="1" dirty="0">
                <a:solidFill>
                  <a:schemeClr val="accent1">
                    <a:lumMod val="50000"/>
                  </a:schemeClr>
                </a:solidFill>
                <a:effectLst>
                  <a:outerShdw blurRad="38100" dist="38100" dir="2700000" algn="tl">
                    <a:srgbClr val="000000">
                      <a:alpha val="43137"/>
                    </a:srgbClr>
                  </a:outerShdw>
                </a:effectLst>
              </a:rPr>
            </a:br>
            <a:endParaRPr lang="pt-BR" sz="4000"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95536" y="1916832"/>
            <a:ext cx="8301608" cy="4536504"/>
          </a:xfrm>
        </p:spPr>
        <p:txBody>
          <a:bodyPr>
            <a:normAutofit fontScale="77500" lnSpcReduction="20000"/>
          </a:bodyPr>
          <a:lstStyle/>
          <a:p>
            <a:pPr algn="just">
              <a:buFontTx/>
              <a:buChar char="•"/>
            </a:pPr>
            <a:r>
              <a:rPr lang="pt-BR" dirty="0" smtClean="0"/>
              <a:t>O universo </a:t>
            </a:r>
            <a:r>
              <a:rPr lang="pt-BR" dirty="0"/>
              <a:t>de consórcios </a:t>
            </a:r>
            <a:r>
              <a:rPr lang="pt-BR" dirty="0" smtClean="0"/>
              <a:t>públicos que atuam na gestão </a:t>
            </a:r>
            <a:r>
              <a:rPr lang="pt-BR" dirty="0"/>
              <a:t>de resíduos sólidos atualmente </a:t>
            </a:r>
            <a:r>
              <a:rPr lang="pt-BR" dirty="0" smtClean="0"/>
              <a:t>existentes </a:t>
            </a:r>
            <a:r>
              <a:rPr lang="pt-BR" dirty="0"/>
              <a:t>é muito heterogêneo e muitos abrangem também outras funções</a:t>
            </a:r>
            <a:r>
              <a:rPr lang="pt-BR" dirty="0" smtClean="0"/>
              <a:t>.</a:t>
            </a:r>
          </a:p>
          <a:p>
            <a:pPr algn="just">
              <a:buFontTx/>
              <a:buChar char="•"/>
            </a:pPr>
            <a:r>
              <a:rPr lang="pt-BR" dirty="0" smtClean="0"/>
              <a:t>Existem</a:t>
            </a:r>
            <a:r>
              <a:rPr lang="pt-BR" dirty="0"/>
              <a:t>, por exemplo, os consórcios formados exclusivamente para compartilhamento de aterro sanitário ou aqueles que tem atividades mais amplas da gestão de resíduos sólidos e ainda consórcios </a:t>
            </a:r>
            <a:r>
              <a:rPr lang="pt-BR" dirty="0" err="1"/>
              <a:t>multifinalitários</a:t>
            </a:r>
            <a:r>
              <a:rPr lang="pt-BR" dirty="0"/>
              <a:t> que incluem entre suas funções o planejamento ou o apoio à gestão de </a:t>
            </a:r>
            <a:endParaRPr lang="pt-BR" dirty="0" smtClean="0"/>
          </a:p>
          <a:p>
            <a:pPr algn="just">
              <a:buFontTx/>
              <a:buChar char="•"/>
            </a:pPr>
            <a:r>
              <a:rPr lang="pt-BR" dirty="0" smtClean="0"/>
              <a:t>A </a:t>
            </a:r>
            <a:r>
              <a:rPr lang="pt-BR" b="1" dirty="0" smtClean="0"/>
              <a:t>distribuição</a:t>
            </a:r>
            <a:r>
              <a:rPr lang="pt-BR" dirty="0" smtClean="0"/>
              <a:t> desses diferentes tipos de </a:t>
            </a:r>
            <a:r>
              <a:rPr lang="pt-BR" b="1" dirty="0" smtClean="0"/>
              <a:t>consórcios</a:t>
            </a:r>
            <a:r>
              <a:rPr lang="pt-BR" dirty="0" smtClean="0"/>
              <a:t> é bastante </a:t>
            </a:r>
            <a:r>
              <a:rPr lang="pt-BR" b="1" dirty="0" smtClean="0"/>
              <a:t>variável</a:t>
            </a:r>
            <a:r>
              <a:rPr lang="pt-BR" dirty="0" smtClean="0"/>
              <a:t>, tanto entre regiões quanto entre estados da mesma região, sendo apresentada, sinteticamente a seguir</a:t>
            </a:r>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42396238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rmAutofit fontScale="90000"/>
          </a:bodyPr>
          <a:lstStyle/>
          <a:p>
            <a:r>
              <a:rPr lang="pt-BR" dirty="0" smtClean="0"/>
              <a:t/>
            </a:r>
            <a:br>
              <a:rPr lang="pt-BR" dirty="0" smtClean="0"/>
            </a:br>
            <a:r>
              <a:rPr lang="pt-BR" b="1" dirty="0" smtClean="0">
                <a:solidFill>
                  <a:schemeClr val="accent1">
                    <a:lumMod val="50000"/>
                  </a:schemeClr>
                </a:solidFill>
                <a:effectLst>
                  <a:outerShdw blurRad="38100" dist="38100" dir="2700000" algn="tl">
                    <a:srgbClr val="000000">
                      <a:alpha val="43137"/>
                    </a:srgbClr>
                  </a:outerShdw>
                </a:effectLst>
              </a:rPr>
              <a:t>REGIÃO NORTE</a:t>
            </a:r>
            <a:br>
              <a:rPr lang="pt-BR" b="1" dirty="0" smtClean="0">
                <a:solidFill>
                  <a:schemeClr val="accent1">
                    <a:lumMod val="50000"/>
                  </a:schemeClr>
                </a:solidFill>
                <a:effectLst>
                  <a:outerShdw blurRad="38100" dist="38100" dir="2700000" algn="tl">
                    <a:srgbClr val="000000">
                      <a:alpha val="43137"/>
                    </a:srgbClr>
                  </a:outerShdw>
                </a:effectLst>
              </a:rPr>
            </a:b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57200" y="1600200"/>
            <a:ext cx="8229600" cy="5257800"/>
          </a:xfrm>
        </p:spPr>
        <p:txBody>
          <a:bodyPr>
            <a:normAutofit fontScale="62500" lnSpcReduction="20000"/>
          </a:bodyPr>
          <a:lstStyle/>
          <a:p>
            <a:r>
              <a:rPr lang="pt-BR" dirty="0"/>
              <a:t>É na Região Norte do país onde o número de consórcios de resíduos sólidos é menos expressivo </a:t>
            </a:r>
            <a:endParaRPr lang="pt-BR" dirty="0" smtClean="0"/>
          </a:p>
          <a:p>
            <a:pPr marL="0" indent="0">
              <a:buNone/>
            </a:pPr>
            <a:endParaRPr lang="pt-BR" dirty="0" smtClean="0"/>
          </a:p>
          <a:p>
            <a:r>
              <a:rPr lang="pt-BR" dirty="0"/>
              <a:t>Foram identificados consórcios organizados para atuar no setor de resíduos sólidos apenas em dois estados: Rondônia (dois) e Tocantins (</a:t>
            </a:r>
            <a:r>
              <a:rPr lang="pt-BR" dirty="0" smtClean="0"/>
              <a:t>três, criados entre 2012 e 2013, sendo um de desenvolvimento regional)</a:t>
            </a:r>
            <a:r>
              <a:rPr lang="pt-BR" dirty="0"/>
              <a:t>. </a:t>
            </a:r>
            <a:endParaRPr lang="pt-BR" dirty="0" smtClean="0"/>
          </a:p>
          <a:p>
            <a:pPr marL="0" indent="0">
              <a:buNone/>
            </a:pPr>
            <a:endParaRPr lang="pt-BR" dirty="0" smtClean="0"/>
          </a:p>
          <a:p>
            <a:r>
              <a:rPr lang="pt-BR" b="1" dirty="0"/>
              <a:t>Atividades </a:t>
            </a:r>
            <a:r>
              <a:rPr lang="pt-BR" b="1" dirty="0" smtClean="0"/>
              <a:t>realizadas</a:t>
            </a:r>
            <a:r>
              <a:rPr lang="pt-BR" dirty="0" smtClean="0"/>
              <a:t>: CISAN </a:t>
            </a:r>
            <a:r>
              <a:rPr lang="pt-BR" dirty="0"/>
              <a:t>CENTRAL DE RO gerencia aterro compartilhado, atuou na elaboração do Plano Regional de Gestão Associada e Integrada de Resíduos Sólidos (PRGAIRS) da região central do estado de Rondônia e tem potencial para expandir sua ação para outros setores do saneamento básico, com vistas a uma ação integrada; </a:t>
            </a:r>
            <a:endParaRPr lang="pt-BR" dirty="0" smtClean="0"/>
          </a:p>
          <a:p>
            <a:endParaRPr lang="pt-BR" dirty="0" smtClean="0"/>
          </a:p>
          <a:p>
            <a:r>
              <a:rPr lang="pt-BR" dirty="0" smtClean="0"/>
              <a:t>Consórcio </a:t>
            </a:r>
            <a:r>
              <a:rPr lang="pt-BR" dirty="0"/>
              <a:t>Intermunicipal do Centro Leste do Estado de Rondônia – CIMCERO também está completamente regularizado, tendo realizado em 2010 uma concorrência pública com a finalidade de conceder os serviços públicos de tratamento e a disposição final adequada dos resíduos </a:t>
            </a:r>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13517386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tx2">
              <a:lumMod val="20000"/>
              <a:lumOff val="80000"/>
            </a:schemeClr>
          </a:solidFill>
        </p:spPr>
        <p:txBody>
          <a:bodyPr>
            <a:normAutofit fontScale="90000"/>
          </a:bodyPr>
          <a:lstStyle/>
          <a:p>
            <a:r>
              <a:rPr lang="pt-BR" dirty="0" smtClean="0"/>
              <a:t/>
            </a:r>
            <a:br>
              <a:rPr lang="pt-BR" dirty="0" smtClean="0"/>
            </a:br>
            <a:r>
              <a:rPr lang="pt-BR" b="1" dirty="0" smtClean="0">
                <a:solidFill>
                  <a:schemeClr val="accent1">
                    <a:lumMod val="50000"/>
                  </a:schemeClr>
                </a:solidFill>
                <a:effectLst>
                  <a:outerShdw blurRad="38100" dist="38100" dir="2700000" algn="tl">
                    <a:srgbClr val="000000">
                      <a:alpha val="43137"/>
                    </a:srgbClr>
                  </a:outerShdw>
                </a:effectLst>
              </a:rPr>
              <a:t>REGIÃO NORDESTE</a:t>
            </a:r>
            <a:r>
              <a:rPr lang="pt-BR" dirty="0" smtClean="0"/>
              <a:t/>
            </a:r>
            <a:br>
              <a:rPr lang="pt-BR" dirty="0" smtClean="0"/>
            </a:br>
            <a:endParaRPr lang="pt-BR" dirty="0"/>
          </a:p>
        </p:txBody>
      </p:sp>
      <p:sp>
        <p:nvSpPr>
          <p:cNvPr id="5" name="Content Placeholder 4"/>
          <p:cNvSpPr>
            <a:spLocks noGrp="1"/>
          </p:cNvSpPr>
          <p:nvPr>
            <p:ph idx="1"/>
          </p:nvPr>
        </p:nvSpPr>
        <p:spPr/>
        <p:txBody>
          <a:bodyPr>
            <a:normAutofit fontScale="77500" lnSpcReduction="20000"/>
          </a:bodyPr>
          <a:lstStyle/>
          <a:p>
            <a:r>
              <a:rPr lang="pt-BR" dirty="0">
                <a:ea typeface="ＭＳ 明朝"/>
                <a:cs typeface="Times New Roman"/>
              </a:rPr>
              <a:t>A região nordeste apresenta um número maior de consórcios de resíduos sólidos, sobretudo em função dos avanços das ações dos governos estaduais no sentido de promover a sua </a:t>
            </a:r>
            <a:r>
              <a:rPr lang="pt-BR" dirty="0" smtClean="0">
                <a:ea typeface="ＭＳ 明朝"/>
                <a:cs typeface="Times New Roman"/>
              </a:rPr>
              <a:t>institucionalização, mas muitos ainda em fase de organização.</a:t>
            </a:r>
            <a:endParaRPr lang="pt-BR" dirty="0"/>
          </a:p>
          <a:p>
            <a:r>
              <a:rPr lang="pt-BR" dirty="0"/>
              <a:t>No </a:t>
            </a:r>
            <a:r>
              <a:rPr lang="pt-BR" b="1" dirty="0"/>
              <a:t>Piauí</a:t>
            </a:r>
            <a:r>
              <a:rPr lang="pt-BR" dirty="0"/>
              <a:t>, foi criado em 2013 o consórcio </a:t>
            </a:r>
            <a:r>
              <a:rPr lang="pt-BR" dirty="0" err="1"/>
              <a:t>Univale</a:t>
            </a:r>
            <a:r>
              <a:rPr lang="pt-BR" dirty="0"/>
              <a:t>, com sede em Oeiras, para planejamento, regulação, fiscalização e, nos termos de contrato de programa, prestação do serviço </a:t>
            </a:r>
            <a:r>
              <a:rPr lang="pt-BR" dirty="0" smtClean="0"/>
              <a:t>público, </a:t>
            </a:r>
            <a:r>
              <a:rPr lang="pt-BR" dirty="0"/>
              <a:t>para promover a destinação e disposição final de resíduos e rejeitos sólidos. O consórcio reúne 32 municípios do Vale do Canindé e do Vale do Guaribas e conseguiu elaborar o Plano Intermunicipal de Gestão Integrada de Resíduos Sólidos (PIGIRS), mas ainda se encontra em fase de organização </a:t>
            </a:r>
            <a:r>
              <a:rPr lang="pt-BR" dirty="0" smtClean="0"/>
              <a:t>financeira.</a:t>
            </a:r>
            <a:endParaRPr lang="pt-BR" dirty="0" smtClean="0"/>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404664"/>
            <a:ext cx="1368152" cy="778275"/>
          </a:xfrm>
          <a:prstGeom prst="rect">
            <a:avLst/>
          </a:prstGeom>
          <a:noFill/>
          <a:ln>
            <a:noFill/>
          </a:ln>
        </p:spPr>
      </p:pic>
    </p:spTree>
    <p:extLst>
      <p:ext uri="{BB962C8B-B14F-4D97-AF65-F5344CB8AC3E}">
        <p14:creationId xmlns:p14="http://schemas.microsoft.com/office/powerpoint/2010/main" val="11818230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188639"/>
            <a:ext cx="6573416" cy="1054495"/>
          </a:xfrm>
          <a:solidFill>
            <a:schemeClr val="tx2">
              <a:lumMod val="20000"/>
              <a:lumOff val="80000"/>
            </a:schemeClr>
          </a:solidFill>
        </p:spPr>
        <p:txBody>
          <a:bodyPr>
            <a:normAutofit fontScale="90000"/>
          </a:bodyPr>
          <a:lstStyle/>
          <a:p>
            <a:r>
              <a:rPr lang="pt-BR" dirty="0" smtClean="0"/>
              <a:t/>
            </a:r>
            <a:br>
              <a:rPr lang="pt-BR" dirty="0" smtClean="0"/>
            </a:br>
            <a:r>
              <a:rPr lang="pt-BR" b="1" dirty="0" smtClean="0">
                <a:solidFill>
                  <a:schemeClr val="accent1">
                    <a:lumMod val="50000"/>
                  </a:schemeClr>
                </a:solidFill>
                <a:effectLst>
                  <a:outerShdw blurRad="38100" dist="38100" dir="2700000" algn="tl">
                    <a:srgbClr val="000000">
                      <a:alpha val="43137"/>
                    </a:srgbClr>
                  </a:outerShdw>
                </a:effectLst>
              </a:rPr>
              <a:t>REGIÃO NORDESTE</a:t>
            </a:r>
            <a:r>
              <a:rPr lang="pt-BR" dirty="0" smtClean="0"/>
              <a:t/>
            </a:r>
            <a:br>
              <a:rPr lang="pt-BR" dirty="0" smtClean="0"/>
            </a:br>
            <a:endParaRPr lang="pt-BR" dirty="0"/>
          </a:p>
        </p:txBody>
      </p:sp>
      <p:sp>
        <p:nvSpPr>
          <p:cNvPr id="3" name="Espaço Reservado para Conteúdo 2"/>
          <p:cNvSpPr>
            <a:spLocks noGrp="1"/>
          </p:cNvSpPr>
          <p:nvPr>
            <p:ph idx="1"/>
          </p:nvPr>
        </p:nvSpPr>
        <p:spPr>
          <a:xfrm>
            <a:off x="395536" y="1340769"/>
            <a:ext cx="8424936" cy="5517232"/>
          </a:xfrm>
        </p:spPr>
        <p:txBody>
          <a:bodyPr>
            <a:normAutofit fontScale="92500" lnSpcReduction="20000"/>
          </a:bodyPr>
          <a:lstStyle/>
          <a:p>
            <a:r>
              <a:rPr lang="pt-BR" sz="1800" dirty="0"/>
              <a:t>No </a:t>
            </a:r>
            <a:r>
              <a:rPr lang="pt-BR" sz="1800" b="1" dirty="0"/>
              <a:t>Ceará,</a:t>
            </a:r>
            <a:r>
              <a:rPr lang="pt-BR" sz="1800" dirty="0"/>
              <a:t> em 2006, foram concluídos os estudos técnicos e econômicos para a destinação final de resíduos sólidos, que apontaram a necessidade da implantação de 26 (vinte e seis) e melhoria de quatro aterros sanitários regionais, totalizando 30 (trinta), para solucionar a destinação final dos resíduos sólidos urbanos no estado. Estes aterros deveriam ser gerenciados através de consórcios públicos onde participam o município e estado. </a:t>
            </a:r>
            <a:endParaRPr lang="pt-BR" sz="1800" dirty="0" smtClean="0"/>
          </a:p>
          <a:p>
            <a:r>
              <a:rPr lang="pt-BR" sz="1800" dirty="0" smtClean="0"/>
              <a:t>Foram </a:t>
            </a:r>
            <a:r>
              <a:rPr lang="pt-BR" sz="1800" dirty="0"/>
              <a:t>constituídos juridicamente 21 consórcios públicos em resíduos sólidos, fomentados e articulados pela Secretaria das Cidades, beneficiando 144 municípios. Foram ainda instituídos por iniciativa municipal quatro outros consórcios, totalizando 25 legalmente constituídos no estado. Entretanto, até o final de 2014, nenhum consórcios se encontrava em efetivo funcionamento. Atualmente, o estado do Ceará (Secretaria das Cidades) está trabalhando nos projetos executivos dos aterros, sendo que apenas o do COMDERES de Sobral está finalizado com recursos viabilizados para sua construção (BID). </a:t>
            </a:r>
            <a:endParaRPr lang="pt-BR" sz="1800" dirty="0" smtClean="0"/>
          </a:p>
          <a:p>
            <a:r>
              <a:rPr lang="pt-BR" sz="1800" dirty="0"/>
              <a:t>Na </a:t>
            </a:r>
            <a:r>
              <a:rPr lang="pt-BR" sz="1800" b="1" dirty="0"/>
              <a:t>Paraíba</a:t>
            </a:r>
            <a:r>
              <a:rPr lang="pt-BR" sz="1800" dirty="0"/>
              <a:t> foram identificados cinco consórcios que incluem em seus documentos (protocolo de intenções e estatuto) finalidades relacionadas à gestão de resíduos sólidos, sendo dois deles </a:t>
            </a:r>
            <a:r>
              <a:rPr lang="pt-BR" sz="1800" dirty="0" err="1"/>
              <a:t>multifinalitários</a:t>
            </a:r>
            <a:r>
              <a:rPr lang="pt-BR" sz="1800" dirty="0"/>
              <a:t>, o Consórcio Intermunicipal de Desenvolvimento Regional da Nascente do Rio do Peixe/CIDR-NRP e o Consórcio de Desenvolvimento Intermunicipal da Área Metropolitana de João Pessoa/CONDIAM-PB. </a:t>
            </a:r>
            <a:endParaRPr lang="pt-BR" sz="1800" dirty="0" smtClean="0"/>
          </a:p>
          <a:p>
            <a:r>
              <a:rPr lang="pt-BR" sz="1800" dirty="0" smtClean="0"/>
              <a:t>Vale </a:t>
            </a:r>
            <a:r>
              <a:rPr lang="pt-BR" sz="1800" dirty="0"/>
              <a:t>lembrar que o CODIAM-PB, criado em 2002, teve como principal ação a construção do Aterro Sanitário que substituiu o Lixão do Roger, depósito de resíduos sólidos das cidades de João Pessoa, Bayeux e Cabedelo. No entanto, ele não adaptou sua estrutura de consórcio público e hoje, segundo diferentes análises (NASCIMENTO; FERNANDES, 2015; MIRANDA, 2015), encontra-se pouco ativo e desarticulado.</a:t>
            </a:r>
          </a:p>
          <a:p>
            <a:endParaRPr lang="pt-BR" sz="1400" b="1"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88640"/>
            <a:ext cx="1656184" cy="1054495"/>
          </a:xfrm>
          <a:prstGeom prst="rect">
            <a:avLst/>
          </a:prstGeom>
          <a:noFill/>
          <a:ln>
            <a:noFill/>
          </a:ln>
        </p:spPr>
      </p:pic>
    </p:spTree>
    <p:extLst>
      <p:ext uri="{BB962C8B-B14F-4D97-AF65-F5344CB8AC3E}">
        <p14:creationId xmlns:p14="http://schemas.microsoft.com/office/powerpoint/2010/main" val="42408933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tx2">
              <a:lumMod val="20000"/>
              <a:lumOff val="80000"/>
            </a:schemeClr>
          </a:solidFill>
        </p:spPr>
        <p:txBody>
          <a:bodyPr>
            <a:normAutofit fontScale="90000"/>
          </a:bodyPr>
          <a:lstStyle/>
          <a:p>
            <a:r>
              <a:rPr lang="pt-BR" dirty="0" smtClean="0"/>
              <a:t/>
            </a:r>
            <a:br>
              <a:rPr lang="pt-BR" dirty="0" smtClean="0"/>
            </a:br>
            <a:r>
              <a:rPr lang="pt-BR" b="1" dirty="0" smtClean="0">
                <a:solidFill>
                  <a:schemeClr val="accent1">
                    <a:lumMod val="50000"/>
                  </a:schemeClr>
                </a:solidFill>
                <a:effectLst>
                  <a:outerShdw blurRad="38100" dist="38100" dir="2700000" algn="tl">
                    <a:srgbClr val="000000">
                      <a:alpha val="43137"/>
                    </a:srgbClr>
                  </a:outerShdw>
                </a:effectLst>
              </a:rPr>
              <a:t>REGIÃO NORDESTE</a:t>
            </a:r>
            <a:r>
              <a:rPr lang="pt-BR" dirty="0" smtClean="0"/>
              <a:t/>
            </a:r>
            <a:br>
              <a:rPr lang="pt-BR" dirty="0" smtClean="0"/>
            </a:br>
            <a:endParaRPr lang="pt-BR" dirty="0"/>
          </a:p>
        </p:txBody>
      </p:sp>
      <p:sp>
        <p:nvSpPr>
          <p:cNvPr id="5" name="Content Placeholder 4"/>
          <p:cNvSpPr>
            <a:spLocks noGrp="1"/>
          </p:cNvSpPr>
          <p:nvPr>
            <p:ph idx="1"/>
          </p:nvPr>
        </p:nvSpPr>
        <p:spPr>
          <a:xfrm>
            <a:off x="323528" y="1600200"/>
            <a:ext cx="8363272" cy="5257800"/>
          </a:xfrm>
        </p:spPr>
        <p:txBody>
          <a:bodyPr>
            <a:normAutofit/>
          </a:bodyPr>
          <a:lstStyle/>
          <a:p>
            <a:r>
              <a:rPr lang="pt-BR" sz="1800" dirty="0">
                <a:ea typeface="ＭＳ 明朝"/>
                <a:cs typeface="Times New Roman"/>
              </a:rPr>
              <a:t>Em </a:t>
            </a:r>
            <a:r>
              <a:rPr lang="pt-BR" sz="1800" b="1" dirty="0">
                <a:ea typeface="ＭＳ 明朝"/>
                <a:cs typeface="Times New Roman"/>
              </a:rPr>
              <a:t>Pernambuco </a:t>
            </a:r>
            <a:r>
              <a:rPr lang="pt-BR" sz="1800" dirty="0">
                <a:ea typeface="ＭＳ 明朝"/>
                <a:cs typeface="Times New Roman"/>
              </a:rPr>
              <a:t>os consórcios são em sua maioria </a:t>
            </a:r>
            <a:r>
              <a:rPr lang="pt-BR" sz="1800" dirty="0" err="1">
                <a:ea typeface="ＭＳ 明朝"/>
                <a:cs typeface="Times New Roman"/>
              </a:rPr>
              <a:t>multifinalitários</a:t>
            </a:r>
            <a:r>
              <a:rPr lang="pt-BR" sz="1800" dirty="0">
                <a:ea typeface="ＭＳ 明朝"/>
                <a:cs typeface="Times New Roman"/>
              </a:rPr>
              <a:t>, sem a participação do estado; está previsto no plano estadual de resíduos sólidos que eles venham a atuar de forma associada na gestão de RSU</a:t>
            </a:r>
            <a:r>
              <a:rPr lang="pt-BR" sz="1800" dirty="0"/>
              <a:t> </a:t>
            </a:r>
            <a:endParaRPr lang="pt-BR" sz="1800" dirty="0" smtClean="0"/>
          </a:p>
          <a:p>
            <a:r>
              <a:rPr lang="pt-BR" sz="1800" dirty="0"/>
              <a:t>Na </a:t>
            </a:r>
            <a:r>
              <a:rPr lang="pt-BR" sz="1800" b="1" dirty="0"/>
              <a:t>Bahia </a:t>
            </a:r>
            <a:r>
              <a:rPr lang="pt-BR" sz="1800" dirty="0"/>
              <a:t>os consórcios também são </a:t>
            </a:r>
            <a:r>
              <a:rPr lang="pt-BR" sz="1800" dirty="0" err="1"/>
              <a:t>multifinalitários</a:t>
            </a:r>
            <a:r>
              <a:rPr lang="pt-BR" sz="1800" dirty="0"/>
              <a:t> e associados a uma regionalização estabelecida pela SEDUR, Secretaria de Desenvolvimento Urbano do Estado da </a:t>
            </a:r>
            <a:r>
              <a:rPr lang="pt-BR" sz="1800" dirty="0" smtClean="0"/>
              <a:t>Bahia: as Regiões </a:t>
            </a:r>
            <a:r>
              <a:rPr lang="pt-BR" sz="1800" dirty="0"/>
              <a:t>de Desenvolvimento Sustentável (RDS</a:t>
            </a:r>
            <a:r>
              <a:rPr lang="pt-BR" sz="1800" dirty="0" smtClean="0"/>
              <a:t>). Na </a:t>
            </a:r>
            <a:r>
              <a:rPr lang="pt-BR" sz="1800" dirty="0"/>
              <a:t>pesquisa foram identificados 13 consórcios </a:t>
            </a:r>
            <a:r>
              <a:rPr lang="pt-BR" sz="1800" dirty="0" err="1"/>
              <a:t>multifinalitários</a:t>
            </a:r>
            <a:r>
              <a:rPr lang="pt-BR" sz="1800" dirty="0"/>
              <a:t> de desenvolvimento. </a:t>
            </a:r>
            <a:endParaRPr lang="pt-BR" sz="1800" dirty="0" smtClean="0"/>
          </a:p>
          <a:p>
            <a:r>
              <a:rPr lang="pt-BR" sz="1800" dirty="0" smtClean="0"/>
              <a:t>O </a:t>
            </a:r>
            <a:r>
              <a:rPr lang="pt-BR" sz="1800" dirty="0"/>
              <a:t>Consórcio Sustentável do Território do São Francisco/CONSTESF e o Consórcio Público de Desenvolvimento Sustentável do Território de Irecê/CDS de Irecê, ambos situados no Vale do São Francisco, avançaram mais nas ações referentes aos resíduos sólidos, consonantes com o marco legal </a:t>
            </a:r>
            <a:r>
              <a:rPr lang="pt-BR" sz="1800" dirty="0" smtClean="0"/>
              <a:t>nacional ( </a:t>
            </a:r>
            <a:r>
              <a:rPr lang="pt-BR" sz="1800" dirty="0"/>
              <a:t>esses consórcios contam com o apoio da </a:t>
            </a:r>
            <a:r>
              <a:rPr lang="pt-BR" sz="1800" dirty="0" err="1" smtClean="0"/>
              <a:t>Codevasf</a:t>
            </a:r>
            <a:r>
              <a:rPr lang="pt-BR" sz="1800" dirty="0" smtClean="0"/>
              <a:t>). </a:t>
            </a:r>
            <a:r>
              <a:rPr lang="pt-BR" sz="1800" dirty="0"/>
              <a:t>O CDS de Irecê elaborou Plano de Gestão Integrada de Resíduos Sólidos através de convênio com o MMA e conseguiu recursos da </a:t>
            </a:r>
            <a:r>
              <a:rPr lang="pt-BR" sz="1800" dirty="0" err="1"/>
              <a:t>Cedavasf</a:t>
            </a:r>
            <a:r>
              <a:rPr lang="pt-BR" sz="1800" dirty="0"/>
              <a:t> para o projeto de construção de aterro </a:t>
            </a:r>
            <a:r>
              <a:rPr lang="pt-BR" sz="1800" dirty="0" smtClean="0"/>
              <a:t>sanitário. </a:t>
            </a:r>
          </a:p>
          <a:p>
            <a:r>
              <a:rPr lang="pt-BR" sz="1800" dirty="0" smtClean="0">
                <a:solidFill>
                  <a:srgbClr val="000000"/>
                </a:solidFill>
                <a:ea typeface="Lucida Grande"/>
                <a:cs typeface="Lucida Grande"/>
              </a:rPr>
              <a:t>Consórcio </a:t>
            </a:r>
            <a:r>
              <a:rPr lang="pt-BR" sz="1800" dirty="0">
                <a:solidFill>
                  <a:srgbClr val="000000"/>
                </a:solidFill>
                <a:ea typeface="Lucida Grande"/>
                <a:cs typeface="Lucida Grande"/>
              </a:rPr>
              <a:t>de Desenvolvimento Sustentável do Território Portal do Sertão/CDS Portal do Sertão Convênio com o governo do estado e com a AGERSA para a realização dos planos municipais de saneamento (2015)</a:t>
            </a:r>
            <a:endParaRPr lang="pt-BR" sz="18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32656"/>
            <a:ext cx="1656184" cy="1054495"/>
          </a:xfrm>
          <a:prstGeom prst="rect">
            <a:avLst/>
          </a:prstGeom>
          <a:noFill/>
          <a:ln>
            <a:noFill/>
          </a:ln>
        </p:spPr>
      </p:pic>
    </p:spTree>
    <p:extLst>
      <p:ext uri="{BB962C8B-B14F-4D97-AF65-F5344CB8AC3E}">
        <p14:creationId xmlns:p14="http://schemas.microsoft.com/office/powerpoint/2010/main" val="378908359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tx2">
              <a:lumMod val="20000"/>
              <a:lumOff val="80000"/>
            </a:schemeClr>
          </a:solidFill>
        </p:spPr>
        <p:txBody>
          <a:bodyPr>
            <a:normAutofit/>
          </a:bodyPr>
          <a:lstStyle/>
          <a:p>
            <a:r>
              <a:rPr lang="pt-BR" b="1" dirty="0" smtClean="0">
                <a:solidFill>
                  <a:schemeClr val="accent1">
                    <a:lumMod val="50000"/>
                  </a:schemeClr>
                </a:solidFill>
                <a:effectLst>
                  <a:outerShdw blurRad="38100" dist="38100" dir="2700000" algn="tl">
                    <a:srgbClr val="000000">
                      <a:alpha val="43137"/>
                    </a:srgbClr>
                  </a:outerShdw>
                </a:effectLst>
              </a:rPr>
              <a:t>REGIÃO SUDESTE</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p:txBody>
          <a:bodyPr>
            <a:normAutofit fontScale="62500" lnSpcReduction="20000"/>
          </a:bodyPr>
          <a:lstStyle/>
          <a:p>
            <a:r>
              <a:rPr lang="pt-BR" dirty="0"/>
              <a:t>A região Sudeste é onde a política de </a:t>
            </a:r>
            <a:r>
              <a:rPr lang="pt-BR" dirty="0" err="1"/>
              <a:t>consorciamento</a:t>
            </a:r>
            <a:r>
              <a:rPr lang="pt-BR" dirty="0"/>
              <a:t> para resíduos sólidos mais </a:t>
            </a:r>
            <a:r>
              <a:rPr lang="pt-BR" dirty="0" smtClean="0"/>
              <a:t>avançou.</a:t>
            </a:r>
          </a:p>
          <a:p>
            <a:r>
              <a:rPr lang="pt-BR" dirty="0"/>
              <a:t>Em </a:t>
            </a:r>
            <a:r>
              <a:rPr lang="pt-BR" b="1" dirty="0"/>
              <a:t>Minas Gerais</a:t>
            </a:r>
            <a:r>
              <a:rPr lang="pt-BR" dirty="0"/>
              <a:t> existem 29 consórcios, sendo que nos três consórcios mais recentes ainda não existe atividade, apenas uma resolução de intenção da disposição final coletiva de resíduos sólidos entre alguns gestores municipais. </a:t>
            </a:r>
            <a:endParaRPr lang="pt-BR" dirty="0" smtClean="0"/>
          </a:p>
          <a:p>
            <a:r>
              <a:rPr lang="pt-BR" dirty="0" smtClean="0"/>
              <a:t> </a:t>
            </a:r>
            <a:r>
              <a:rPr lang="pt-BR" dirty="0"/>
              <a:t>F</a:t>
            </a:r>
            <a:r>
              <a:rPr lang="pt-BR" dirty="0" smtClean="0"/>
              <a:t>oi </a:t>
            </a:r>
            <a:r>
              <a:rPr lang="pt-BR" dirty="0"/>
              <a:t>desenvolvido pelo governo do estado de Minas Gerais, por meio da Fundação Estadual do Meio Ambiente (FEAM), o Plano Preliminar de Regionalização para a Gestão Integrada de Resíduos Sólidos Urbanos (PRE-RSU</a:t>
            </a:r>
            <a:r>
              <a:rPr lang="pt-BR" dirty="0" smtClean="0"/>
              <a:t>)</a:t>
            </a:r>
            <a:r>
              <a:rPr lang="pt-BR" dirty="0"/>
              <a:t> </a:t>
            </a:r>
            <a:r>
              <a:rPr lang="pt-BR" dirty="0" smtClean="0">
                <a:latin typeface="Wingdings"/>
                <a:ea typeface="Wingdings"/>
                <a:cs typeface="Wingdings"/>
                <a:sym typeface="Wingdings"/>
              </a:rPr>
              <a:t></a:t>
            </a:r>
            <a:r>
              <a:rPr lang="pt-BR" dirty="0">
                <a:sym typeface="Wingdings"/>
              </a:rPr>
              <a:t> </a:t>
            </a:r>
            <a:r>
              <a:rPr lang="pt-BR" dirty="0" smtClean="0">
                <a:sym typeface="Wingdings"/>
              </a:rPr>
              <a:t>Definição dos </a:t>
            </a:r>
            <a:r>
              <a:rPr lang="pt-BR" dirty="0" err="1" smtClean="0">
                <a:sym typeface="Wingdings"/>
              </a:rPr>
              <a:t>ATOs</a:t>
            </a:r>
            <a:r>
              <a:rPr lang="pt-BR" dirty="0" smtClean="0">
                <a:sym typeface="Wingdings"/>
              </a:rPr>
              <a:t> que serviram de norte para 1/3 dos consórcios; o resto ou </a:t>
            </a:r>
            <a:r>
              <a:rPr lang="pt-BR" dirty="0" smtClean="0"/>
              <a:t>não </a:t>
            </a:r>
            <a:r>
              <a:rPr lang="pt-BR" dirty="0"/>
              <a:t>considerou os arranjos na fundação de seus </a:t>
            </a:r>
            <a:r>
              <a:rPr lang="pt-BR" dirty="0" smtClean="0"/>
              <a:t>consórcios (FEAM, 2014)</a:t>
            </a:r>
          </a:p>
          <a:p>
            <a:r>
              <a:rPr lang="pt-BR" dirty="0" smtClean="0"/>
              <a:t> </a:t>
            </a:r>
            <a:r>
              <a:rPr lang="pt-BR" dirty="0"/>
              <a:t>O número de municípios consorciados, nos consórcios de Minas, é bem variado, sendo os menores deles constituídos por três municípios com atuação exclusiva na área de resíduos sólidos; os maiores são consórcios </a:t>
            </a:r>
            <a:r>
              <a:rPr lang="pt-BR" dirty="0" err="1"/>
              <a:t>multifinalitários</a:t>
            </a:r>
            <a:r>
              <a:rPr lang="pt-BR" dirty="0"/>
              <a:t>, que incluem entre suas funções aquelas ligadas a gestão de resíduos sólidos. </a:t>
            </a:r>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32656"/>
            <a:ext cx="1656184" cy="1054495"/>
          </a:xfrm>
          <a:prstGeom prst="rect">
            <a:avLst/>
          </a:prstGeom>
          <a:noFill/>
          <a:ln>
            <a:noFill/>
          </a:ln>
        </p:spPr>
      </p:pic>
    </p:spTree>
    <p:extLst>
      <p:ext uri="{BB962C8B-B14F-4D97-AF65-F5344CB8AC3E}">
        <p14:creationId xmlns:p14="http://schemas.microsoft.com/office/powerpoint/2010/main" val="309346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tx2">
              <a:lumMod val="20000"/>
              <a:lumOff val="80000"/>
            </a:schemeClr>
          </a:solidFill>
        </p:spPr>
        <p:txBody>
          <a:bodyPr/>
          <a:lstStyle/>
          <a:p>
            <a:r>
              <a:rPr lang="pt-BR" b="1" dirty="0" smtClean="0">
                <a:solidFill>
                  <a:schemeClr val="accent1">
                    <a:lumMod val="50000"/>
                  </a:schemeClr>
                </a:solidFill>
                <a:effectLst>
                  <a:outerShdw blurRad="38100" dist="38100" dir="2700000" algn="tl">
                    <a:srgbClr val="000000">
                      <a:alpha val="43137"/>
                    </a:srgbClr>
                  </a:outerShdw>
                </a:effectLst>
              </a:rPr>
              <a:t>REGIÃO SUDESTE</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395536" y="1600200"/>
            <a:ext cx="8291264" cy="4925144"/>
          </a:xfrm>
        </p:spPr>
        <p:txBody>
          <a:bodyPr>
            <a:normAutofit fontScale="62500" lnSpcReduction="20000"/>
          </a:bodyPr>
          <a:lstStyle/>
          <a:p>
            <a:r>
              <a:rPr lang="pt-BR" dirty="0"/>
              <a:t>No </a:t>
            </a:r>
            <a:r>
              <a:rPr lang="pt-BR" b="1" dirty="0"/>
              <a:t>Rio de Janeiro, </a:t>
            </a:r>
            <a:r>
              <a:rPr lang="pt-BR" dirty="0"/>
              <a:t>o Plano Estadual de Resíduos Sólidos apresenta uma proposta de regionalização que busca agregar aspectos técnicos, operacionais, institucionais, jurídicos, econômicos e, ainda, políticos para a formação de escalas ótimas para o gerenciamento dos resíduos sólidos, que se materializam via </a:t>
            </a:r>
            <a:r>
              <a:rPr lang="pt-BR" dirty="0" smtClean="0"/>
              <a:t>consórcios intermunicipais, com participação do Estado </a:t>
            </a:r>
          </a:p>
          <a:p>
            <a:r>
              <a:rPr lang="pt-BR" dirty="0" smtClean="0"/>
              <a:t>Foram </a:t>
            </a:r>
            <a:r>
              <a:rPr lang="pt-BR" dirty="0"/>
              <a:t>propostos oito consórcios dos quais seis já estão estruturados (Serrana II, Noroeste Fluminense, Centro Sul </a:t>
            </a:r>
            <a:r>
              <a:rPr lang="pt-BR" dirty="0" err="1"/>
              <a:t>I</a:t>
            </a:r>
            <a:r>
              <a:rPr lang="pt-BR" dirty="0"/>
              <a:t>, Vale do Café, Lagos </a:t>
            </a:r>
            <a:r>
              <a:rPr lang="pt-BR" dirty="0" err="1"/>
              <a:t>I</a:t>
            </a:r>
            <a:r>
              <a:rPr lang="pt-BR" dirty="0"/>
              <a:t> e Baixada Fluminense) e mais dois, que se encontram em estruturação (Serrana </a:t>
            </a:r>
            <a:r>
              <a:rPr lang="pt-BR" dirty="0" err="1"/>
              <a:t>I</a:t>
            </a:r>
            <a:r>
              <a:rPr lang="pt-BR" dirty="0"/>
              <a:t> e Sul Fluminense II). </a:t>
            </a:r>
            <a:r>
              <a:rPr lang="pt-BR" dirty="0" smtClean="0"/>
              <a:t>O </a:t>
            </a:r>
            <a:r>
              <a:rPr lang="pt-BR" dirty="0"/>
              <a:t>processo de implantação se efetivou, mas a atuação dos consórcios ainda </a:t>
            </a:r>
            <a:r>
              <a:rPr lang="pt-BR" dirty="0" smtClean="0"/>
              <a:t>está no início.</a:t>
            </a:r>
          </a:p>
          <a:p>
            <a:r>
              <a:rPr lang="pt-BR" dirty="0" smtClean="0"/>
              <a:t>O </a:t>
            </a:r>
            <a:r>
              <a:rPr lang="pt-BR" b="1" dirty="0" smtClean="0"/>
              <a:t>Espírito </a:t>
            </a:r>
            <a:r>
              <a:rPr lang="pt-BR" b="1" dirty="0"/>
              <a:t>Santo </a:t>
            </a:r>
            <a:r>
              <a:rPr lang="pt-BR" dirty="0"/>
              <a:t>também implementou um plano de regionalização que dividiu o território estadual em três consórcios (Consórcio Público para Tratamento e Destinação Final Adequada de Resíduos Sólidos da Região Oeste do Estado do Espírito Santo/CONDOESTE; Consórcio Público para Tratamento e Destinação Final de Resíduos Sólidos da Região Norte do Estado do Espírito Santo/CONORTE, Consórcio Público para Tratamento e Destinação Final Adequada de Resíduos Sólidos da Região Sul Serrana do Espírito Santo/CONSUL), todos com a participação do estado. </a:t>
            </a:r>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94011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a:solidFill>
            <a:schemeClr val="tx2">
              <a:lumMod val="20000"/>
              <a:lumOff val="80000"/>
            </a:schemeClr>
          </a:solidFill>
        </p:spPr>
        <p:txBody>
          <a:bodyPr/>
          <a:lstStyle/>
          <a:p>
            <a:r>
              <a:rPr lang="pt-BR" b="1" dirty="0" smtClean="0">
                <a:solidFill>
                  <a:schemeClr val="accent1">
                    <a:lumMod val="50000"/>
                  </a:schemeClr>
                </a:solidFill>
                <a:effectLst>
                  <a:outerShdw blurRad="38100" dist="38100" dir="2700000" algn="tl">
                    <a:srgbClr val="000000">
                      <a:alpha val="43137"/>
                    </a:srgbClr>
                  </a:outerShdw>
                </a:effectLst>
              </a:rPr>
              <a:t>REGIÃO SUDESTE</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251520" y="1340768"/>
            <a:ext cx="8640960" cy="5760640"/>
          </a:xfrm>
        </p:spPr>
        <p:txBody>
          <a:bodyPr>
            <a:normAutofit fontScale="85000" lnSpcReduction="20000"/>
          </a:bodyPr>
          <a:lstStyle/>
          <a:p>
            <a:r>
              <a:rPr lang="pt-BR" sz="1800" dirty="0"/>
              <a:t>Em </a:t>
            </a:r>
            <a:r>
              <a:rPr lang="pt-BR" sz="1800" b="1" dirty="0"/>
              <a:t>São Paulo</a:t>
            </a:r>
            <a:r>
              <a:rPr lang="pt-BR" sz="1800" dirty="0"/>
              <a:t>, o Plano Estadual de Resíduos Sólidos indica que a existência de consórcios intermunicipais já estabelecidos pode facilitar a implementação da regionalização no estado e adoção de ações regionalizadas. </a:t>
            </a:r>
            <a:endParaRPr lang="pt-BR" sz="1800" dirty="0" smtClean="0"/>
          </a:p>
          <a:p>
            <a:r>
              <a:rPr lang="pt-BR" sz="1800" dirty="0" smtClean="0"/>
              <a:t>Os </a:t>
            </a:r>
            <a:r>
              <a:rPr lang="pt-BR" sz="1800" dirty="0"/>
              <a:t>consórcios existentes que atuam de alguma forma na gestão de resíduos sólidos são bastante diversificados, tanto em número de municípios quanto ao tipo (</a:t>
            </a:r>
            <a:r>
              <a:rPr lang="pt-BR" sz="1800" dirty="0" err="1"/>
              <a:t>multifinalitários</a:t>
            </a:r>
            <a:r>
              <a:rPr lang="pt-BR" sz="1800" dirty="0"/>
              <a:t> ou apenas para a gestão de resíduos sólidos). </a:t>
            </a:r>
            <a:r>
              <a:rPr lang="pt-BR" sz="1800" dirty="0" smtClean="0"/>
              <a:t>Foram </a:t>
            </a:r>
            <a:r>
              <a:rPr lang="pt-BR" sz="1800" dirty="0"/>
              <a:t>identificados na pesquisa 12 consórcios públicos atuando na gestão de resíduos sólidos em São Paulo. </a:t>
            </a:r>
            <a:endParaRPr lang="pt-BR" sz="1800" dirty="0" smtClean="0"/>
          </a:p>
          <a:p>
            <a:r>
              <a:rPr lang="pt-BR" sz="1800" dirty="0"/>
              <a:t>C</a:t>
            </a:r>
            <a:r>
              <a:rPr lang="pt-BR" sz="1800" dirty="0" smtClean="0"/>
              <a:t>onsórcios </a:t>
            </a:r>
            <a:r>
              <a:rPr lang="pt-BR" sz="1800" dirty="0" err="1"/>
              <a:t>multifinalitários</a:t>
            </a:r>
            <a:r>
              <a:rPr lang="pt-BR" sz="1800" dirty="0"/>
              <a:t>, com atuação em áreas variadas, têm atuação destacada na gestão de resíduos sólidos. O Consórcio Intermunicipal do Vale do Paranapanema/CIVAP, que reúne 28 municípios e foi criado em 2008, desenvolve programa de beneficiamento de resíduos da construção civil (o CIVAP adquiriu verba para aquisição de equipamento britador móvel com a finalidade de beneficiar os resíduos da construção civil),  funcionando em cada um dos municípios participantes; e o Projeto Eco Vale Verde, que visa a centralização dos resíduos das cidades consorciadas para efetuar a destinação correta por meio de empresas licenciadas e verificadas garantindo que a destinação dos resíduos seja </a:t>
            </a:r>
            <a:r>
              <a:rPr lang="pt-BR" sz="1800" dirty="0" smtClean="0"/>
              <a:t>correta</a:t>
            </a:r>
          </a:p>
          <a:p>
            <a:r>
              <a:rPr lang="pt-BR" sz="1800" dirty="0" smtClean="0"/>
              <a:t>O </a:t>
            </a:r>
            <a:r>
              <a:rPr lang="pt-BR" sz="1800" dirty="0"/>
              <a:t>Consórcio Intermunicipal de Desenvolvimento Ambiental Sustentável/CIDAS, instituído em 2014, envolvendo 12 municípios com sede em Cosmorama, desenvolve diferentes programas de manejo de resíduos sólidos</a:t>
            </a:r>
            <a:r>
              <a:rPr lang="pt-BR" sz="1800" dirty="0" smtClean="0"/>
              <a:t>.</a:t>
            </a:r>
          </a:p>
          <a:p>
            <a:r>
              <a:rPr lang="pt-BR" sz="1800" dirty="0" smtClean="0"/>
              <a:t>O CISBRA  atua exclusivamente em resíduos – construção de estação </a:t>
            </a:r>
            <a:r>
              <a:rPr lang="pt-BR" sz="1800" dirty="0"/>
              <a:t>de transbordo; Plano Regional de Gestão Associada e Integrada de Resíduos Sólidos do Circuito das Águas (PRGAICA), também conhecido como Plano "Cidades Limpas"</a:t>
            </a:r>
          </a:p>
          <a:p>
            <a:r>
              <a:rPr lang="pt-BR" sz="1800" dirty="0" smtClean="0"/>
              <a:t>Consórcio </a:t>
            </a:r>
            <a:r>
              <a:rPr lang="pt-BR" sz="1800" dirty="0"/>
              <a:t>do </a:t>
            </a:r>
            <a:r>
              <a:rPr lang="pt-BR" sz="1800" dirty="0" smtClean="0"/>
              <a:t>ABC</a:t>
            </a:r>
            <a:r>
              <a:rPr lang="pt-BR" sz="1800" dirty="0"/>
              <a:t> </a:t>
            </a:r>
            <a:r>
              <a:rPr lang="pt-BR" sz="1800" dirty="0" smtClean="0"/>
              <a:t>– no </a:t>
            </a:r>
            <a:r>
              <a:rPr lang="pt-BR" sz="1800" dirty="0"/>
              <a:t>planejamento estratégico do consórcio estão contemplados programas e projetos que buscam atender à Nova Política Nacional dos Resíduos Sólidos; o grupo discute atualmente a gestão e o descarte dos Resíduos da Construção Civil, a disposição final de lâmpadas e pneus, e a criação de pontos de entrega desses materiais no ABC. </a:t>
            </a:r>
          </a:p>
          <a:p>
            <a:endParaRPr lang="pt-BR" sz="1800" dirty="0"/>
          </a:p>
          <a:p>
            <a:r>
              <a:rPr lang="pt-BR" sz="1800" smtClean="0"/>
              <a:t>\</a:t>
            </a:r>
            <a:endParaRPr lang="pt-BR" sz="18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566845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1143000"/>
          </a:xfrm>
          <a:solidFill>
            <a:schemeClr val="tx2">
              <a:lumMod val="20000"/>
              <a:lumOff val="80000"/>
            </a:schemeClr>
          </a:solidFill>
        </p:spPr>
        <p:txBody>
          <a:bodyPr>
            <a:normAutofit fontScale="90000"/>
          </a:bodyPr>
          <a:lstStyle/>
          <a:p>
            <a:r>
              <a:rPr lang="pt-BR" dirty="0" smtClean="0"/>
              <a:t/>
            </a:r>
            <a:br>
              <a:rPr lang="pt-BR" dirty="0" smtClean="0"/>
            </a:br>
            <a:r>
              <a:rPr lang="pt-BR" b="1" dirty="0" smtClean="0">
                <a:solidFill>
                  <a:schemeClr val="accent1">
                    <a:lumMod val="50000"/>
                  </a:schemeClr>
                </a:solidFill>
                <a:effectLst>
                  <a:outerShdw blurRad="38100" dist="38100" dir="2700000" algn="tl">
                    <a:srgbClr val="000000">
                      <a:alpha val="43137"/>
                    </a:srgbClr>
                  </a:outerShdw>
                </a:effectLst>
              </a:rPr>
              <a:t>REGIÃO SUL</a:t>
            </a:r>
            <a:br>
              <a:rPr lang="pt-BR" b="1" dirty="0" smtClean="0">
                <a:solidFill>
                  <a:schemeClr val="accent1">
                    <a:lumMod val="50000"/>
                  </a:schemeClr>
                </a:solidFill>
                <a:effectLst>
                  <a:outerShdw blurRad="38100" dist="38100" dir="2700000" algn="tl">
                    <a:srgbClr val="000000">
                      <a:alpha val="43137"/>
                    </a:srgbClr>
                  </a:outerShdw>
                </a:effectLst>
              </a:rPr>
            </a:b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291264" cy="4925144"/>
          </a:xfrm>
        </p:spPr>
        <p:txBody>
          <a:bodyPr>
            <a:normAutofit fontScale="55000" lnSpcReduction="20000"/>
          </a:bodyPr>
          <a:lstStyle/>
          <a:p>
            <a:r>
              <a:rPr lang="pt-BR" dirty="0" smtClean="0"/>
              <a:t>Na </a:t>
            </a:r>
            <a:r>
              <a:rPr lang="pt-BR" dirty="0"/>
              <a:t>Região Sul, o número de consórcios com atuação na área de resíduos sólidos também é bastante expressivo; a maior parte deles é </a:t>
            </a:r>
            <a:r>
              <a:rPr lang="pt-BR" dirty="0" err="1"/>
              <a:t>multifinalitária</a:t>
            </a:r>
            <a:r>
              <a:rPr lang="pt-BR" dirty="0"/>
              <a:t>, e se organizou por iniciativa dos municípios, sem a participação do estado, sendo que muitos são anteriores à Lei </a:t>
            </a:r>
            <a:r>
              <a:rPr lang="pt-BR" dirty="0" err="1"/>
              <a:t>n</a:t>
            </a:r>
            <a:r>
              <a:rPr lang="pt-BR" dirty="0"/>
              <a:t>. 11.107/2005. Estes consórcios tiveram que adaptar sua estrutura ao novo marco </a:t>
            </a:r>
            <a:r>
              <a:rPr lang="pt-BR" dirty="0" smtClean="0"/>
              <a:t>legal.</a:t>
            </a:r>
          </a:p>
          <a:p>
            <a:pPr lvl="0"/>
            <a:r>
              <a:rPr lang="pt-BR" dirty="0"/>
              <a:t>N</a:t>
            </a:r>
            <a:r>
              <a:rPr lang="pt-BR" dirty="0" smtClean="0"/>
              <a:t>o </a:t>
            </a:r>
            <a:r>
              <a:rPr lang="pt-BR" b="1" dirty="0" smtClean="0"/>
              <a:t>Paraná </a:t>
            </a:r>
            <a:r>
              <a:rPr lang="pt-BR" dirty="0" smtClean="0"/>
              <a:t>dois tipos predominantes: </a:t>
            </a:r>
            <a:r>
              <a:rPr lang="pt-BR" dirty="0" err="1" smtClean="0"/>
              <a:t>multifinalitários</a:t>
            </a:r>
            <a:r>
              <a:rPr lang="pt-BR" dirty="0" smtClean="0"/>
              <a:t> e para o </a:t>
            </a:r>
            <a:r>
              <a:rPr lang="pt-BR" dirty="0"/>
              <a:t>compartilhamento de aterro </a:t>
            </a:r>
            <a:r>
              <a:rPr lang="pt-BR" dirty="0" smtClean="0"/>
              <a:t>sanitário</a:t>
            </a:r>
          </a:p>
          <a:p>
            <a:pPr lvl="0"/>
            <a:r>
              <a:rPr lang="pt-BR" dirty="0" err="1" smtClean="0"/>
              <a:t>Ex</a:t>
            </a:r>
            <a:r>
              <a:rPr lang="pt-BR" dirty="0" smtClean="0"/>
              <a:t>: </a:t>
            </a:r>
          </a:p>
          <a:p>
            <a:pPr marL="571500" lvl="0" indent="-571500">
              <a:buAutoNum type="romanLcParenBoth"/>
            </a:pPr>
            <a:r>
              <a:rPr lang="pt-BR" dirty="0" smtClean="0"/>
              <a:t>o </a:t>
            </a:r>
            <a:r>
              <a:rPr lang="pt-BR" dirty="0"/>
              <a:t>Consórcio Intermunicipal para Gestão dos Resíduos Sólidos Urbanos/CONRESOL, mais antigo, constituído antes da Lei de Consórcios, mas que teve sua estrutura adequada a de consórcio público em 2007. Ele reúne 20 municípios, sendo a maior parte da região metropolitana de Curitiba, município onde se localiza sua sede. </a:t>
            </a:r>
            <a:endParaRPr lang="pt-BR" dirty="0" smtClean="0"/>
          </a:p>
          <a:p>
            <a:pPr marL="571500" lvl="0" indent="-571500">
              <a:buAutoNum type="romanLcParenBoth"/>
            </a:pPr>
            <a:r>
              <a:rPr lang="pt-BR" dirty="0"/>
              <a:t>o Consórcio Intermunicipal da Fronteira/CIF, criado em 2013, que reúne os municípios de Barracão (PR), Bom Jesus do Sul (PR) e Dionísio Cerqueira (SC). Com atuação centrada no gerenciamento e execução serviços de construção, conservação e manutenção de vias públicas municipais e de obras públicas, e na elaboração de projetos técnicos de engenharia para os municípios consorciados, ele atua no desenvolvimento de um programa para organizar as associações de catadores e a coleta coletiva para assim a otimizar custos e garantir melhor gestão dos resíduos sólidos nos municípios consorciados</a:t>
            </a:r>
            <a:endParaRPr lang="pt-BR" dirty="0" smtClean="0"/>
          </a:p>
          <a:p>
            <a:pPr marL="571500" lvl="0" indent="-571500">
              <a:buAutoNum type="romanLcParenBoth"/>
            </a:pPr>
            <a:endParaRPr lang="pt-BR" b="1" dirty="0" smtClean="0"/>
          </a:p>
          <a:p>
            <a:pPr lvl="0"/>
            <a:endParaRPr lang="pt-BR" dirty="0"/>
          </a:p>
          <a:p>
            <a:endParaRPr lang="pt-BR" dirty="0" smtClean="0"/>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60648"/>
            <a:ext cx="1656184" cy="1126503"/>
          </a:xfrm>
          <a:prstGeom prst="rect">
            <a:avLst/>
          </a:prstGeom>
          <a:noFill/>
          <a:ln>
            <a:noFill/>
          </a:ln>
        </p:spPr>
      </p:pic>
    </p:spTree>
    <p:extLst>
      <p:ext uri="{BB962C8B-B14F-4D97-AF65-F5344CB8AC3E}">
        <p14:creationId xmlns:p14="http://schemas.microsoft.com/office/powerpoint/2010/main" val="140912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vert="horz" lIns="91440" tIns="45720" rIns="91440" bIns="45720" rtlCol="0" anchor="ctr">
            <a:noAutofit/>
          </a:bodyPr>
          <a:lstStyle/>
          <a:p>
            <a:r>
              <a:rPr lang="pt-BR" b="1" dirty="0" smtClean="0">
                <a:solidFill>
                  <a:schemeClr val="accent1">
                    <a:lumMod val="50000"/>
                  </a:schemeClr>
                </a:solidFill>
                <a:effectLst>
                  <a:outerShdw blurRad="38100" dist="38100" dir="2700000" algn="tl">
                    <a:srgbClr val="000000">
                      <a:alpha val="43137"/>
                    </a:srgbClr>
                  </a:outerShdw>
                </a:effectLst>
              </a:rPr>
              <a:t/>
            </a:r>
            <a:br>
              <a:rPr lang="pt-BR" b="1" dirty="0" smtClean="0">
                <a:solidFill>
                  <a:schemeClr val="accent1">
                    <a:lumMod val="50000"/>
                  </a:schemeClr>
                </a:solidFill>
                <a:effectLst>
                  <a:outerShdw blurRad="38100" dist="38100" dir="2700000" algn="tl">
                    <a:srgbClr val="000000">
                      <a:alpha val="43137"/>
                    </a:srgbClr>
                  </a:outerShdw>
                </a:effectLst>
              </a:rPr>
            </a:br>
            <a:r>
              <a:rPr lang="pt-BR" b="1" dirty="0" smtClean="0">
                <a:solidFill>
                  <a:schemeClr val="accent1">
                    <a:lumMod val="50000"/>
                  </a:schemeClr>
                </a:solidFill>
                <a:effectLst>
                  <a:outerShdw blurRad="38100" dist="38100" dir="2700000" algn="tl">
                    <a:srgbClr val="000000">
                      <a:alpha val="43137"/>
                    </a:srgbClr>
                  </a:outerShdw>
                </a:effectLst>
              </a:rPr>
              <a:t>REGIÃO </a:t>
            </a:r>
            <a:r>
              <a:rPr lang="pt-BR" b="1" dirty="0">
                <a:solidFill>
                  <a:schemeClr val="accent1">
                    <a:lumMod val="50000"/>
                  </a:schemeClr>
                </a:solidFill>
                <a:effectLst>
                  <a:outerShdw blurRad="38100" dist="38100" dir="2700000" algn="tl">
                    <a:srgbClr val="000000">
                      <a:alpha val="43137"/>
                    </a:srgbClr>
                  </a:outerShdw>
                </a:effectLst>
              </a:rPr>
              <a:t>SUL</a:t>
            </a:r>
            <a:br>
              <a:rPr lang="pt-BR" b="1" dirty="0">
                <a:solidFill>
                  <a:schemeClr val="accent1">
                    <a:lumMod val="50000"/>
                  </a:schemeClr>
                </a:solidFill>
                <a:effectLst>
                  <a:outerShdw blurRad="38100" dist="38100" dir="2700000" algn="tl">
                    <a:srgbClr val="000000">
                      <a:alpha val="43137"/>
                    </a:srgbClr>
                  </a:outerShdw>
                </a:effectLst>
              </a:rPr>
            </a:br>
            <a:endParaRPr lang="pt-BR" dirty="0"/>
          </a:p>
        </p:txBody>
      </p:sp>
      <p:sp>
        <p:nvSpPr>
          <p:cNvPr id="3" name="Content Placeholder 2"/>
          <p:cNvSpPr>
            <a:spLocks noGrp="1"/>
          </p:cNvSpPr>
          <p:nvPr>
            <p:ph idx="1"/>
          </p:nvPr>
        </p:nvSpPr>
        <p:spPr>
          <a:xfrm>
            <a:off x="395536" y="1600200"/>
            <a:ext cx="8291264" cy="4997152"/>
          </a:xfrm>
        </p:spPr>
        <p:txBody>
          <a:bodyPr>
            <a:normAutofit lnSpcReduction="10000"/>
          </a:bodyPr>
          <a:lstStyle/>
          <a:p>
            <a:r>
              <a:rPr lang="pt-BR" sz="2000" dirty="0" smtClean="0"/>
              <a:t>Em </a:t>
            </a:r>
            <a:r>
              <a:rPr lang="pt-BR" sz="2000" b="1" dirty="0"/>
              <a:t>Santa Catarina</a:t>
            </a:r>
            <a:r>
              <a:rPr lang="pt-BR" sz="2000" dirty="0"/>
              <a:t>, foram identificados no âmbito do Plano Estadual de Resíduos Sólidos seis consórcios para disposição final de resíduos </a:t>
            </a:r>
            <a:r>
              <a:rPr lang="pt-BR" sz="2000" dirty="0" smtClean="0"/>
              <a:t>sólidos; na </a:t>
            </a:r>
            <a:r>
              <a:rPr lang="pt-BR" sz="2000" dirty="0"/>
              <a:t>nossa pesquisa foram identificados mais três consórcios </a:t>
            </a:r>
            <a:r>
              <a:rPr lang="pt-BR" sz="2000" dirty="0" smtClean="0"/>
              <a:t>atuando </a:t>
            </a:r>
            <a:r>
              <a:rPr lang="pt-BR" sz="2000" dirty="0"/>
              <a:t>na gestão de resíduos </a:t>
            </a:r>
            <a:r>
              <a:rPr lang="pt-BR" sz="2000" dirty="0" smtClean="0"/>
              <a:t>sólidos. </a:t>
            </a:r>
            <a:r>
              <a:rPr lang="pt-BR" sz="2000" dirty="0"/>
              <a:t>Todos os nove estão consolidados e desenvolvendo ações relacionadas à gestão de </a:t>
            </a:r>
            <a:r>
              <a:rPr lang="pt-BR" sz="2000" dirty="0" smtClean="0"/>
              <a:t>resíduos</a:t>
            </a:r>
          </a:p>
          <a:p>
            <a:r>
              <a:rPr lang="pt-BR" sz="2000" dirty="0" smtClean="0"/>
              <a:t>No </a:t>
            </a:r>
            <a:r>
              <a:rPr lang="pt-BR" sz="2000" b="1" dirty="0"/>
              <a:t>Rio Grande do Sul,</a:t>
            </a:r>
            <a:r>
              <a:rPr lang="pt-BR" sz="2000" dirty="0"/>
              <a:t> segundo o Plano Estadual de Resíduos Sólidos, a maior parte dos consórcios intermunicipais para resíduos sólidos urbanos do estado é formada para gerir e operar um aterro sanitário que atenda aos municípios </a:t>
            </a:r>
            <a:r>
              <a:rPr lang="pt-BR" sz="2000" dirty="0" smtClean="0"/>
              <a:t>consorciados</a:t>
            </a:r>
          </a:p>
          <a:p>
            <a:r>
              <a:rPr lang="pt-BR" sz="2000" dirty="0"/>
              <a:t>Destaca-se </a:t>
            </a:r>
            <a:r>
              <a:rPr lang="pt-BR" sz="2000" dirty="0" smtClean="0"/>
              <a:t>o </a:t>
            </a:r>
            <a:r>
              <a:rPr lang="pt-BR" sz="2000" dirty="0"/>
              <a:t>CIGRES, com sede em </a:t>
            </a:r>
            <a:r>
              <a:rPr lang="pt-BR" sz="2000" dirty="0" err="1"/>
              <a:t>Saberi</a:t>
            </a:r>
            <a:r>
              <a:rPr lang="pt-BR" sz="2000" dirty="0"/>
              <a:t> e criado antes da Lei de Consórcios, que realiza um leque amplo de atividades: gestão de aterro sanitário compartilhado; gestão de Estação de Tratamento de Efluentes (ETE); desenvolvimento de um Projeto Piloto de Coleta Seletiva, selecionando cinco dos 30 municípios consorciados para implantação do projeto; desenvolvimento de atividades de </a:t>
            </a:r>
            <a:r>
              <a:rPr lang="pt-BR" sz="2000" dirty="0" smtClean="0"/>
              <a:t>formação; Pró- Sinos, que atua em diferentes setores do saneamento</a:t>
            </a:r>
            <a:endParaRPr lang="pt-BR" sz="20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60648"/>
            <a:ext cx="1656184" cy="1126503"/>
          </a:xfrm>
          <a:prstGeom prst="rect">
            <a:avLst/>
          </a:prstGeom>
          <a:noFill/>
          <a:ln>
            <a:noFill/>
          </a:ln>
        </p:spPr>
      </p:pic>
    </p:spTree>
    <p:extLst>
      <p:ext uri="{BB962C8B-B14F-4D97-AF65-F5344CB8AC3E}">
        <p14:creationId xmlns:p14="http://schemas.microsoft.com/office/powerpoint/2010/main" val="2753990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lstStyle/>
          <a:p>
            <a:r>
              <a:rPr lang="pt-BR" b="1" dirty="0" smtClean="0">
                <a:solidFill>
                  <a:schemeClr val="accent1">
                    <a:lumMod val="50000"/>
                  </a:schemeClr>
                </a:solidFill>
                <a:effectLst>
                  <a:outerShdw blurRad="38100" dist="38100" dir="2700000" algn="tl">
                    <a:srgbClr val="000000">
                      <a:alpha val="43137"/>
                    </a:srgbClr>
                  </a:outerShdw>
                </a:effectLst>
              </a:rPr>
              <a:t>Objetivos </a:t>
            </a:r>
            <a:r>
              <a:rPr lang="pt-BR" b="1" smtClean="0">
                <a:solidFill>
                  <a:schemeClr val="accent1">
                    <a:lumMod val="50000"/>
                  </a:schemeClr>
                </a:solidFill>
                <a:effectLst>
                  <a:outerShdw blurRad="38100" dist="38100" dir="2700000" algn="tl">
                    <a:srgbClr val="000000">
                      <a:alpha val="43137"/>
                    </a:srgbClr>
                  </a:outerShdw>
                </a:effectLst>
              </a:rPr>
              <a:t>do Trabalho</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p:txBody>
          <a:bodyPr>
            <a:normAutofit fontScale="92500"/>
          </a:bodyPr>
          <a:lstStyle/>
          <a:p>
            <a:pPr algn="just"/>
            <a:r>
              <a:rPr lang="pt-BR" dirty="0" smtClean="0"/>
              <a:t>Mapear e conhecer </a:t>
            </a:r>
            <a:r>
              <a:rPr lang="pt-BR" dirty="0"/>
              <a:t>os consórcios públicos </a:t>
            </a:r>
            <a:r>
              <a:rPr lang="pt-BR" dirty="0" smtClean="0"/>
              <a:t>existentes que atuam na área de resíduos sólidos, </a:t>
            </a:r>
            <a:r>
              <a:rPr lang="pt-BR" dirty="0"/>
              <a:t>sua forma de organização e </a:t>
            </a:r>
            <a:r>
              <a:rPr lang="pt-BR" dirty="0" smtClean="0"/>
              <a:t>funcionamento.</a:t>
            </a:r>
          </a:p>
          <a:p>
            <a:pPr algn="just"/>
            <a:r>
              <a:rPr lang="pt-BR" dirty="0" smtClean="0"/>
              <a:t>Uma informação fundamental para os órgãos </a:t>
            </a:r>
            <a:r>
              <a:rPr lang="pt-BR" dirty="0"/>
              <a:t>nacionais que coordenam as políticas para o setor, como o Ministério das Cidades, a Funasa e o Ministério do Meio Ambiente. </a:t>
            </a:r>
          </a:p>
          <a:p>
            <a:pPr algn="just"/>
            <a:r>
              <a:rPr lang="pt-BR" dirty="0" smtClean="0"/>
              <a:t>Produzir um Banco de Dados sobre consórcios públicos que atuam no setor de saneamento</a:t>
            </a:r>
            <a:endParaRPr lang="pt-BR" dirty="0"/>
          </a:p>
          <a:p>
            <a:pPr algn="just"/>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19023133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188640"/>
            <a:ext cx="6501408" cy="1084104"/>
          </a:xfrm>
          <a:solidFill>
            <a:schemeClr val="tx2">
              <a:lumMod val="20000"/>
              <a:lumOff val="80000"/>
            </a:schemeClr>
          </a:solidFill>
        </p:spPr>
        <p:txBody>
          <a:bodyPr>
            <a:normAutofit/>
          </a:bodyPr>
          <a:lstStyle/>
          <a:p>
            <a:r>
              <a:rPr lang="pt-BR" b="1" dirty="0" smtClean="0">
                <a:solidFill>
                  <a:schemeClr val="accent1">
                    <a:lumMod val="50000"/>
                  </a:schemeClr>
                </a:solidFill>
                <a:effectLst>
                  <a:outerShdw blurRad="38100" dist="38100" dir="2700000" algn="tl">
                    <a:srgbClr val="000000">
                      <a:alpha val="43137"/>
                    </a:srgbClr>
                  </a:outerShdw>
                </a:effectLst>
              </a:rPr>
              <a:t>REGIÃO CENTRO-OESTE</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23528" y="1356792"/>
            <a:ext cx="8363272" cy="5501208"/>
          </a:xfrm>
        </p:spPr>
        <p:txBody>
          <a:bodyPr>
            <a:normAutofit fontScale="92500"/>
          </a:bodyPr>
          <a:lstStyle/>
          <a:p>
            <a:r>
              <a:rPr lang="pt-BR" sz="2400" dirty="0"/>
              <a:t>Na região Centro-Oeste o número de consórcios ainda é pequeno, sendo que a maior parte foi criada recentemente</a:t>
            </a:r>
            <a:r>
              <a:rPr lang="pt-BR" sz="2400" b="1" dirty="0"/>
              <a:t>.</a:t>
            </a:r>
            <a:r>
              <a:rPr lang="pt-BR" sz="2400" dirty="0"/>
              <a:t> </a:t>
            </a:r>
            <a:endParaRPr lang="pt-BR" sz="2400" dirty="0" smtClean="0"/>
          </a:p>
          <a:p>
            <a:r>
              <a:rPr lang="pt-BR" sz="2400" dirty="0" smtClean="0"/>
              <a:t>Em </a:t>
            </a:r>
            <a:r>
              <a:rPr lang="pt-BR" sz="2400" b="1" dirty="0"/>
              <a:t>Goiás</a:t>
            </a:r>
            <a:r>
              <a:rPr lang="pt-BR" sz="2400" dirty="0"/>
              <a:t> foram identificados oito consórcios, entre </a:t>
            </a:r>
            <a:r>
              <a:rPr lang="pt-BR" sz="2400" dirty="0" err="1"/>
              <a:t>multifinalitários</a:t>
            </a:r>
            <a:r>
              <a:rPr lang="pt-BR" sz="2400" dirty="0"/>
              <a:t> (cinco deles) e três de saneamento básico, mas atuando essencialmente em resíduos sólidos. A maior parte restringe suas ações à elaboração dos planos e compartilhamento de aterros sanitários. </a:t>
            </a:r>
            <a:endParaRPr lang="pt-BR" sz="2400" dirty="0" smtClean="0"/>
          </a:p>
          <a:p>
            <a:r>
              <a:rPr lang="pt-BR" sz="2400" dirty="0"/>
              <a:t>Destaca-se também o Consórcio Público de Manejo dos Resíduos Sólidos e das Águas Pluviais da Região Integrada do Distrito Federal e Goiás – CORSAP – DF/GO, que associa o manejo de resíduos sólidos ao manejo de águas pluviais. </a:t>
            </a:r>
            <a:endParaRPr lang="pt-BR" sz="2400" dirty="0" smtClean="0"/>
          </a:p>
          <a:p>
            <a:r>
              <a:rPr lang="pt-BR" sz="2400" dirty="0"/>
              <a:t>No</a:t>
            </a:r>
            <a:r>
              <a:rPr lang="pt-BR" sz="2400" b="1" dirty="0"/>
              <a:t> Mato Grosso do Sul </a:t>
            </a:r>
            <a:r>
              <a:rPr lang="pt-BR" sz="2400" dirty="0"/>
              <a:t>existem três consórcios </a:t>
            </a:r>
            <a:r>
              <a:rPr lang="pt-BR" sz="2400" dirty="0" err="1"/>
              <a:t>multifinalitários</a:t>
            </a:r>
            <a:r>
              <a:rPr lang="pt-BR" sz="2400" dirty="0"/>
              <a:t> que têm atuado no apoio aos planos de </a:t>
            </a:r>
            <a:r>
              <a:rPr lang="pt-BR" sz="2400" dirty="0" smtClean="0"/>
              <a:t>saneamento.</a:t>
            </a:r>
          </a:p>
          <a:p>
            <a:r>
              <a:rPr lang="pt-BR" sz="2400" dirty="0"/>
              <a:t>No</a:t>
            </a:r>
            <a:r>
              <a:rPr lang="pt-BR" sz="2400" b="1" dirty="0"/>
              <a:t> Mato Grosso </a:t>
            </a:r>
            <a:r>
              <a:rPr lang="pt-BR" sz="2400" dirty="0"/>
              <a:t>foram identificados 15 consórcios atuando na área de resíduos sólidos, todos </a:t>
            </a:r>
            <a:r>
              <a:rPr lang="pt-BR" sz="2400" dirty="0" err="1"/>
              <a:t>multifinalitários</a:t>
            </a:r>
            <a:r>
              <a:rPr lang="pt-BR" sz="2400" dirty="0"/>
              <a:t>. </a:t>
            </a:r>
            <a:r>
              <a:rPr lang="pt-BR" sz="2400" dirty="0" smtClean="0"/>
              <a:t> </a:t>
            </a:r>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2879283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tx2">
              <a:lumMod val="20000"/>
              <a:lumOff val="80000"/>
            </a:schemeClr>
          </a:solidFill>
        </p:spPr>
        <p:txBody>
          <a:bodyPr>
            <a:normAutofit fontScale="90000"/>
          </a:bodyPr>
          <a:lstStyle/>
          <a:p>
            <a:r>
              <a:rPr lang="pt-BR" b="1" dirty="0" smtClean="0">
                <a:solidFill>
                  <a:schemeClr val="accent1">
                    <a:lumMod val="50000"/>
                  </a:schemeClr>
                </a:solidFill>
                <a:effectLst>
                  <a:outerShdw blurRad="38100" dist="38100" dir="2700000" algn="tl">
                    <a:srgbClr val="000000">
                      <a:alpha val="43137"/>
                    </a:srgbClr>
                  </a:outerShdw>
                </a:effectLst>
              </a:rPr>
              <a:t/>
            </a:r>
            <a:br>
              <a:rPr lang="pt-BR" b="1" dirty="0" smtClean="0">
                <a:solidFill>
                  <a:schemeClr val="accent1">
                    <a:lumMod val="50000"/>
                  </a:schemeClr>
                </a:solidFill>
                <a:effectLst>
                  <a:outerShdw blurRad="38100" dist="38100" dir="2700000" algn="tl">
                    <a:srgbClr val="000000">
                      <a:alpha val="43137"/>
                    </a:srgbClr>
                  </a:outerShdw>
                </a:effectLst>
              </a:rPr>
            </a:br>
            <a:r>
              <a:rPr lang="pt-BR" b="1" dirty="0" smtClean="0">
                <a:solidFill>
                  <a:schemeClr val="accent1">
                    <a:lumMod val="50000"/>
                  </a:schemeClr>
                </a:solidFill>
                <a:effectLst>
                  <a:outerShdw blurRad="38100" dist="38100" dir="2700000" algn="tl">
                    <a:srgbClr val="000000">
                      <a:alpha val="43137"/>
                    </a:srgbClr>
                  </a:outerShdw>
                </a:effectLst>
              </a:rPr>
              <a:t>CONCLUSÕES</a:t>
            </a:r>
            <a:r>
              <a:rPr lang="pt-BR" dirty="0" smtClean="0"/>
              <a:t/>
            </a:r>
            <a:br>
              <a:rPr lang="pt-BR" dirty="0" smtClean="0"/>
            </a:br>
            <a:endParaRPr lang="pt-BR" dirty="0"/>
          </a:p>
        </p:txBody>
      </p:sp>
      <p:sp>
        <p:nvSpPr>
          <p:cNvPr id="5" name="Content Placeholder 4"/>
          <p:cNvSpPr>
            <a:spLocks noGrp="1"/>
          </p:cNvSpPr>
          <p:nvPr>
            <p:ph idx="1"/>
          </p:nvPr>
        </p:nvSpPr>
        <p:spPr>
          <a:xfrm>
            <a:off x="395536" y="1600200"/>
            <a:ext cx="8291264" cy="5069160"/>
          </a:xfrm>
        </p:spPr>
        <p:txBody>
          <a:bodyPr>
            <a:normAutofit fontScale="92500" lnSpcReduction="20000"/>
          </a:bodyPr>
          <a:lstStyle/>
          <a:p>
            <a:r>
              <a:rPr lang="pt-BR" sz="2000" dirty="0"/>
              <a:t>A</a:t>
            </a:r>
            <a:r>
              <a:rPr lang="pt-BR" sz="2000" dirty="0" smtClean="0"/>
              <a:t>pesar </a:t>
            </a:r>
            <a:r>
              <a:rPr lang="pt-BR" sz="2000" dirty="0"/>
              <a:t>dos esforços do governo federal e de alguns governos estaduais, os consórcios públicos de resíduos sólidos que partem da iniciativa dos municípios conseguiram maior avanço na sua </a:t>
            </a:r>
            <a:r>
              <a:rPr lang="pt-BR" sz="2000" dirty="0" smtClean="0"/>
              <a:t>estruturação.</a:t>
            </a:r>
          </a:p>
          <a:p>
            <a:r>
              <a:rPr lang="pt-BR" sz="2000" dirty="0" smtClean="0"/>
              <a:t> </a:t>
            </a:r>
            <a:r>
              <a:rPr lang="pt-BR" sz="2000" dirty="0"/>
              <a:t>Contudo, o apoio dos Estados continua sendo de fundamental importância, sobretudo em regiões onde a articulação municipalista é mais fraca. </a:t>
            </a:r>
            <a:endParaRPr lang="pt-BR" sz="2000" dirty="0" smtClean="0"/>
          </a:p>
          <a:p>
            <a:r>
              <a:rPr lang="pt-BR" sz="2000" dirty="0"/>
              <a:t>S</a:t>
            </a:r>
            <a:r>
              <a:rPr lang="pt-BR" sz="2000" dirty="0" smtClean="0"/>
              <a:t>ão </a:t>
            </a:r>
            <a:r>
              <a:rPr lang="pt-BR" sz="2000" dirty="0"/>
              <a:t>poucos os consórcios que atuam também nos outros três setores do saneamento básico (de abastecimento de água potável, esgotamento sanitário,  e manejo de águas pluviais e drenagem urbana), no sentido de viabilizar uma gestão integrada do saneamento básico, sendo o que define a Lei 11.445/2007. </a:t>
            </a:r>
            <a:endParaRPr lang="pt-BR" sz="2000" dirty="0" smtClean="0"/>
          </a:p>
          <a:p>
            <a:r>
              <a:rPr lang="pt-BR" sz="2000" dirty="0"/>
              <a:t>S</a:t>
            </a:r>
            <a:r>
              <a:rPr lang="pt-BR" sz="2000" dirty="0" smtClean="0"/>
              <a:t>ão </a:t>
            </a:r>
            <a:r>
              <a:rPr lang="pt-BR" sz="2000" dirty="0"/>
              <a:t>poucos os consórcios que conseguem  desenvolver as diferentes funções relacionadas à gestão de resíduos sólidos (planejamento, fiscalização, assistência técnica, educação ambiental, compartilhamento de equipamentos e estações de transferência, apoio a implementação de projetos de coleta seletiva, </a:t>
            </a:r>
            <a:r>
              <a:rPr lang="pt-BR" sz="2000" dirty="0" smtClean="0"/>
              <a:t>etc.</a:t>
            </a:r>
          </a:p>
          <a:p>
            <a:r>
              <a:rPr lang="pt-BR" sz="2000" dirty="0"/>
              <a:t>A</a:t>
            </a:r>
            <a:r>
              <a:rPr lang="pt-BR" sz="2000" dirty="0" smtClean="0"/>
              <a:t>pesar </a:t>
            </a:r>
            <a:r>
              <a:rPr lang="pt-BR" sz="2000" dirty="0"/>
              <a:t>dos avanços na organização dos consórcios públicos de resíduos sólidos no país, ainda existem desafios para que esses sejam um instrumento efetivo de uma política pública que atenda os princípios dos marcos regulatórios nacionais. </a:t>
            </a:r>
            <a:endParaRPr lang="pt-BR" sz="2000" dirty="0" smtClean="0"/>
          </a:p>
          <a:p>
            <a:endParaRPr lang="pt-BR" sz="2000" dirty="0" smtClean="0"/>
          </a:p>
          <a:p>
            <a:endParaRPr lang="pt-BR" sz="20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674633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3284984"/>
            <a:ext cx="8229600" cy="1143000"/>
          </a:xfrm>
        </p:spPr>
        <p:txBody>
          <a:bodyPr>
            <a:normAutofit fontScale="90000"/>
          </a:bodyPr>
          <a:lstStyle/>
          <a:p>
            <a:r>
              <a:rPr lang="pt-BR" sz="3600" b="1" dirty="0" smtClean="0">
                <a:solidFill>
                  <a:schemeClr val="accent1">
                    <a:lumMod val="50000"/>
                  </a:schemeClr>
                </a:solidFill>
              </a:rPr>
              <a:t>Obrigada</a:t>
            </a:r>
            <a:r>
              <a:rPr lang="pt-BR" sz="3600" dirty="0" smtClean="0"/>
              <a:t/>
            </a:r>
            <a:br>
              <a:rPr lang="pt-BR" sz="3600" dirty="0" smtClean="0"/>
            </a:br>
            <a:r>
              <a:rPr lang="pt-BR" sz="3600" b="1" dirty="0" smtClean="0">
                <a:solidFill>
                  <a:schemeClr val="accent1">
                    <a:lumMod val="50000"/>
                  </a:schemeClr>
                </a:solidFill>
              </a:rPr>
              <a:t>ANA LUCIA BRITTO</a:t>
            </a:r>
            <a:r>
              <a:rPr lang="pt-BR" sz="3600" b="1" baseline="30000" dirty="0" smtClean="0">
                <a:solidFill>
                  <a:schemeClr val="accent1">
                    <a:lumMod val="50000"/>
                  </a:schemeClr>
                </a:solidFill>
              </a:rPr>
              <a:t> </a:t>
            </a:r>
            <a:br>
              <a:rPr lang="pt-BR" sz="3600" b="1" baseline="30000" dirty="0" smtClean="0">
                <a:solidFill>
                  <a:schemeClr val="accent1">
                    <a:lumMod val="50000"/>
                  </a:schemeClr>
                </a:solidFill>
              </a:rPr>
            </a:br>
            <a:r>
              <a:rPr lang="pt-BR" sz="2000" b="1" dirty="0">
                <a:solidFill>
                  <a:schemeClr val="accent1">
                    <a:lumMod val="50000"/>
                  </a:schemeClr>
                </a:solidFill>
              </a:rPr>
              <a:t>E-mail: </a:t>
            </a:r>
            <a:r>
              <a:rPr lang="pt-BR" sz="2000" b="1" dirty="0" smtClean="0">
                <a:solidFill>
                  <a:schemeClr val="accent1">
                    <a:lumMod val="50000"/>
                  </a:schemeClr>
                </a:solidFill>
                <a:hlinkClick r:id="rId2"/>
              </a:rPr>
              <a:t>anabrittoster@gmail.com</a:t>
            </a:r>
            <a:r>
              <a:rPr lang="pt-BR" sz="2000" b="1" dirty="0" smtClean="0">
                <a:solidFill>
                  <a:schemeClr val="accent1">
                    <a:lumMod val="50000"/>
                  </a:schemeClr>
                </a:solidFill>
              </a:rPr>
              <a:t/>
            </a:r>
            <a:br>
              <a:rPr lang="pt-BR" sz="2000" b="1" dirty="0" smtClean="0">
                <a:solidFill>
                  <a:schemeClr val="accent1">
                    <a:lumMod val="50000"/>
                  </a:schemeClr>
                </a:solidFill>
              </a:rPr>
            </a:br>
            <a:r>
              <a:rPr lang="pt-BR" sz="2000" b="1" dirty="0" err="1" smtClean="0">
                <a:solidFill>
                  <a:schemeClr val="accent1">
                    <a:lumMod val="50000"/>
                  </a:schemeClr>
                </a:solidFill>
              </a:rPr>
              <a:t>observatoriodasmetropoles.net</a:t>
            </a:r>
            <a:r>
              <a:rPr lang="pt-BR" sz="2000" b="1" dirty="0" smtClean="0">
                <a:solidFill>
                  <a:schemeClr val="accent1">
                    <a:lumMod val="50000"/>
                  </a:schemeClr>
                </a:solidFill>
              </a:rPr>
              <a:t/>
            </a:r>
            <a:br>
              <a:rPr lang="pt-BR" sz="2000" b="1" dirty="0" smtClean="0">
                <a:solidFill>
                  <a:schemeClr val="accent1">
                    <a:lumMod val="50000"/>
                  </a:schemeClr>
                </a:solidFill>
              </a:rPr>
            </a:br>
            <a:r>
              <a:rPr lang="pt-BR" sz="2000" b="1" dirty="0" smtClean="0">
                <a:solidFill>
                  <a:schemeClr val="accent1">
                    <a:lumMod val="50000"/>
                  </a:schemeClr>
                </a:solidFill>
              </a:rPr>
              <a:t/>
            </a:r>
            <a:br>
              <a:rPr lang="pt-BR" sz="2000" b="1" dirty="0" smtClean="0">
                <a:solidFill>
                  <a:schemeClr val="accent1">
                    <a:lumMod val="50000"/>
                  </a:schemeClr>
                </a:solidFill>
              </a:rPr>
            </a:br>
            <a:r>
              <a:rPr lang="pt-BR" sz="2000" b="1" dirty="0" smtClean="0">
                <a:solidFill>
                  <a:schemeClr val="accent1">
                    <a:lumMod val="50000"/>
                  </a:schemeClr>
                </a:solidFill>
              </a:rPr>
              <a:t/>
            </a:r>
            <a:br>
              <a:rPr lang="pt-BR" sz="2000" b="1" dirty="0" smtClean="0">
                <a:solidFill>
                  <a:schemeClr val="accent1">
                    <a:lumMod val="50000"/>
                  </a:schemeClr>
                </a:solidFill>
              </a:rPr>
            </a:br>
            <a:r>
              <a:rPr lang="pt-BR" sz="1600" b="1" baseline="30000" dirty="0">
                <a:solidFill>
                  <a:schemeClr val="accent1">
                    <a:lumMod val="50000"/>
                  </a:schemeClr>
                </a:solidFill>
              </a:rPr>
              <a:t/>
            </a:r>
            <a:br>
              <a:rPr lang="pt-BR" sz="1600" b="1" baseline="30000" dirty="0">
                <a:solidFill>
                  <a:schemeClr val="accent1">
                    <a:lumMod val="50000"/>
                  </a:schemeClr>
                </a:solidFill>
              </a:rPr>
            </a:br>
            <a:r>
              <a:rPr lang="pt-BR" dirty="0"/>
              <a:t/>
            </a:r>
            <a:br>
              <a:rPr lang="pt-BR" dirty="0"/>
            </a:br>
            <a:endParaRPr lang="pt-BR" dirty="0"/>
          </a:p>
        </p:txBody>
      </p:sp>
      <p:pic>
        <p:nvPicPr>
          <p:cNvPr id="7" name="Picture 2" descr="http://www.concursovirtual.com.br/admin/images_conteudo/99741_funa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5877272"/>
            <a:ext cx="1267173"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m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5949280"/>
            <a:ext cx="1871663"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m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355976" y="5877272"/>
            <a:ext cx="1440160" cy="58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http://sites.google.com/a/metrowiki.net/rmf/_/rsrc/1225723724404/links/logo_obs.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5589240"/>
            <a:ext cx="1224136" cy="845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61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lstStyle/>
          <a:p>
            <a:r>
              <a:rPr lang="pt-BR" b="1" dirty="0" smtClean="0">
                <a:solidFill>
                  <a:schemeClr val="accent1">
                    <a:lumMod val="50000"/>
                  </a:schemeClr>
                </a:solidFill>
                <a:effectLst>
                  <a:outerShdw blurRad="38100" dist="38100" dir="2700000" algn="tl">
                    <a:srgbClr val="000000">
                      <a:alpha val="43137"/>
                    </a:srgbClr>
                  </a:outerShdw>
                </a:effectLst>
              </a:rPr>
              <a:t>INTRODUÇÃO</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p:txBody>
          <a:bodyPr>
            <a:normAutofit fontScale="62500" lnSpcReduction="20000"/>
          </a:bodyPr>
          <a:lstStyle/>
          <a:p>
            <a:r>
              <a:rPr lang="pt-BR" dirty="0"/>
              <a:t>A </a:t>
            </a:r>
            <a:r>
              <a:rPr lang="pt-BR" b="1" dirty="0"/>
              <a:t>Política Nacional de Resíduos Sólidos </a:t>
            </a:r>
            <a:r>
              <a:rPr lang="pt-BR" dirty="0" smtClean="0"/>
              <a:t>incentiva </a:t>
            </a:r>
            <a:r>
              <a:rPr lang="pt-BR" dirty="0"/>
              <a:t>claramente a formação de associações intermunicipais </a:t>
            </a:r>
            <a:r>
              <a:rPr lang="pt-BR" dirty="0" smtClean="0"/>
              <a:t>, com </a:t>
            </a:r>
            <a:r>
              <a:rPr lang="pt-BR" dirty="0"/>
              <a:t>os municípios compartilhando as tarefas de planejar, regular, fiscalizar e prestar serviços de acordo com tecnologias adequadas à sua realidade regional</a:t>
            </a:r>
            <a:r>
              <a:rPr lang="pt-BR" dirty="0" smtClean="0"/>
              <a:t>.</a:t>
            </a:r>
          </a:p>
          <a:p>
            <a:r>
              <a:rPr lang="pt-BR" dirty="0" smtClean="0"/>
              <a:t>A priorização </a:t>
            </a:r>
            <a:r>
              <a:rPr lang="pt-BR" dirty="0"/>
              <a:t>no acesso a recursos da União e aos incentivos ou financiamentos destinados a empreendimentos e serviços relacionados à gestão de resíduos sólidos ou à limpeza urbana e manejo de resíduos sólidos é</a:t>
            </a:r>
            <a:r>
              <a:rPr lang="pt-BR" dirty="0" smtClean="0"/>
              <a:t> </a:t>
            </a:r>
            <a:r>
              <a:rPr lang="pt-BR" dirty="0"/>
              <a:t>dada: </a:t>
            </a:r>
            <a:endParaRPr lang="pt-BR" dirty="0" smtClean="0"/>
          </a:p>
          <a:p>
            <a:r>
              <a:rPr lang="pt-BR" dirty="0" smtClean="0"/>
              <a:t>(</a:t>
            </a:r>
            <a:r>
              <a:rPr lang="pt-BR" dirty="0"/>
              <a:t>i) aos </a:t>
            </a:r>
            <a:r>
              <a:rPr lang="pt-BR" b="1" dirty="0"/>
              <a:t>Estados </a:t>
            </a:r>
            <a:r>
              <a:rPr lang="pt-BR" dirty="0"/>
              <a:t>que instituírem microrregiões, para integrar a organização, o planejamento e a execução das ações a cargo de Municípios limítrofes na gestão dos resíduos sólidos; </a:t>
            </a:r>
            <a:endParaRPr lang="pt-BR" dirty="0" smtClean="0"/>
          </a:p>
          <a:p>
            <a:r>
              <a:rPr lang="pt-BR" dirty="0" smtClean="0"/>
              <a:t>(</a:t>
            </a:r>
            <a:r>
              <a:rPr lang="pt-BR" dirty="0" err="1"/>
              <a:t>ii</a:t>
            </a:r>
            <a:r>
              <a:rPr lang="pt-BR" dirty="0"/>
              <a:t>) ao </a:t>
            </a:r>
            <a:r>
              <a:rPr lang="pt-BR" b="1" dirty="0"/>
              <a:t>Distrito Federal </a:t>
            </a:r>
            <a:r>
              <a:rPr lang="pt-BR" dirty="0"/>
              <a:t>e aos </a:t>
            </a:r>
            <a:r>
              <a:rPr lang="pt-BR" b="1" dirty="0"/>
              <a:t>Municípios </a:t>
            </a:r>
            <a:r>
              <a:rPr lang="pt-BR" dirty="0"/>
              <a:t>que optarem por soluções consorciadas intermunicipais para a gestão dos resíduos sólidos, ou que se inserirem de forma voluntária nos planos microrregionais de resíduos sólidos estaduais</a:t>
            </a:r>
            <a:r>
              <a:rPr lang="pt-BR" dirty="0" smtClean="0"/>
              <a:t>;</a:t>
            </a:r>
          </a:p>
          <a:p>
            <a:r>
              <a:rPr lang="pt-BR" dirty="0" smtClean="0"/>
              <a:t>(</a:t>
            </a:r>
            <a:r>
              <a:rPr lang="pt-BR" dirty="0" err="1"/>
              <a:t>iii</a:t>
            </a:r>
            <a:r>
              <a:rPr lang="pt-BR" dirty="0"/>
              <a:t>) e aos </a:t>
            </a:r>
            <a:r>
              <a:rPr lang="pt-BR" b="1" dirty="0"/>
              <a:t>Consórcios Públicos</a:t>
            </a:r>
            <a:r>
              <a:rPr lang="pt-BR" dirty="0"/>
              <a:t>, constituídos na forma da Lei nº 11.107, de 2005, para realização de objetivos de interesse comum.</a:t>
            </a:r>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15213446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18248"/>
            <a:ext cx="6429400" cy="1041383"/>
          </a:xfrm>
          <a:solidFill>
            <a:schemeClr val="tx2">
              <a:lumMod val="20000"/>
              <a:lumOff val="80000"/>
            </a:schemeClr>
          </a:solidFill>
        </p:spPr>
        <p:txBody>
          <a:bodyPr>
            <a:normAutofit/>
          </a:bodyPr>
          <a:lstStyle/>
          <a:p>
            <a:r>
              <a:rPr lang="pt-BR" b="1" dirty="0">
                <a:solidFill>
                  <a:schemeClr val="accent1">
                    <a:lumMod val="50000"/>
                  </a:schemeClr>
                </a:solidFill>
                <a:effectLst>
                  <a:outerShdw blurRad="38100" dist="38100" dir="2700000" algn="tl">
                    <a:srgbClr val="000000">
                      <a:alpha val="43137"/>
                    </a:srgbClr>
                  </a:outerShdw>
                </a:effectLst>
              </a:rPr>
              <a:t>INTRODUÇÃO</a:t>
            </a:r>
          </a:p>
        </p:txBody>
      </p:sp>
      <p:sp>
        <p:nvSpPr>
          <p:cNvPr id="3" name="Espaço Reservado para Conteúdo 2"/>
          <p:cNvSpPr>
            <a:spLocks noGrp="1"/>
          </p:cNvSpPr>
          <p:nvPr>
            <p:ph idx="1"/>
          </p:nvPr>
        </p:nvSpPr>
        <p:spPr>
          <a:xfrm>
            <a:off x="323528" y="1340768"/>
            <a:ext cx="8301608" cy="5040560"/>
          </a:xfrm>
        </p:spPr>
        <p:txBody>
          <a:bodyPr>
            <a:normAutofit fontScale="92500"/>
          </a:bodyPr>
          <a:lstStyle/>
          <a:p>
            <a:pPr algn="just"/>
            <a:r>
              <a:rPr lang="pt-BR" sz="2000" dirty="0" smtClean="0"/>
              <a:t>A </a:t>
            </a:r>
            <a:r>
              <a:rPr lang="pt-BR" sz="2000" b="1" dirty="0"/>
              <a:t>Lei nº 11.107/2005 trouxe a perspectiva de maior institucionalidade </a:t>
            </a:r>
            <a:r>
              <a:rPr lang="pt-BR" sz="2000" b="1" dirty="0" smtClean="0"/>
              <a:t>para as estruturas </a:t>
            </a:r>
            <a:r>
              <a:rPr lang="pt-BR" sz="2000" dirty="0" smtClean="0"/>
              <a:t>de cooperação intermunicipal voltadas para a gestão e resíduos sólidos.</a:t>
            </a:r>
            <a:endParaRPr lang="pt-BR" sz="2000" dirty="0"/>
          </a:p>
          <a:p>
            <a:pPr algn="just"/>
            <a:r>
              <a:rPr lang="pt-BR" sz="2000" dirty="0"/>
              <a:t>O </a:t>
            </a:r>
            <a:r>
              <a:rPr lang="pt-BR" sz="2000" b="1" dirty="0"/>
              <a:t>Ministério do Meio Ambiente (MMA), </a:t>
            </a:r>
            <a:r>
              <a:rPr lang="pt-BR" sz="2000" dirty="0"/>
              <a:t>por meio do Departamento de Ambiente Urbano da Secretaria de Recursos Hídricos e Ambiente Urbano, </a:t>
            </a:r>
            <a:r>
              <a:rPr lang="pt-BR" sz="2000" dirty="0" smtClean="0"/>
              <a:t>procurou, </a:t>
            </a:r>
            <a:r>
              <a:rPr lang="pt-BR" sz="2000" dirty="0"/>
              <a:t>desde 2007, apoiar os estados e municípios brasileiros na elaboração de estudo de regionalização e formação de consórcios públicos intermunicipais ou </a:t>
            </a:r>
            <a:r>
              <a:rPr lang="pt-BR" sz="2000" dirty="0" err="1"/>
              <a:t>interfederativos</a:t>
            </a:r>
            <a:r>
              <a:rPr lang="pt-BR" sz="2000" dirty="0"/>
              <a:t>, para gestão dos serviços de resíduos </a:t>
            </a:r>
            <a:r>
              <a:rPr lang="pt-BR" sz="2000" dirty="0" smtClean="0"/>
              <a:t>sólidos</a:t>
            </a:r>
          </a:p>
          <a:p>
            <a:pPr algn="just"/>
            <a:r>
              <a:rPr lang="pt-BR" sz="2000" dirty="0"/>
              <a:t>F</a:t>
            </a:r>
            <a:r>
              <a:rPr lang="pt-BR" sz="2000" dirty="0" smtClean="0"/>
              <a:t>oram </a:t>
            </a:r>
            <a:r>
              <a:rPr lang="pt-BR" sz="2000" dirty="0"/>
              <a:t>estabelecidos </a:t>
            </a:r>
            <a:r>
              <a:rPr lang="pt-BR" sz="2000" b="1" dirty="0"/>
              <a:t>convênios com vários estados e municípios</a:t>
            </a:r>
            <a:r>
              <a:rPr lang="pt-BR" sz="2000" dirty="0"/>
              <a:t>, para </a:t>
            </a:r>
            <a:r>
              <a:rPr lang="pt-BR" sz="2000" b="1" dirty="0"/>
              <a:t>elaboração do plano de gestão integrada</a:t>
            </a:r>
            <a:r>
              <a:rPr lang="pt-BR" sz="2000" dirty="0"/>
              <a:t> e para o apoio ao fortalecimento institucional e à gestão consorciada dos resíduos sólidos urbanos</a:t>
            </a:r>
            <a:r>
              <a:rPr lang="pt-BR" sz="2000" dirty="0" smtClean="0"/>
              <a:t>.</a:t>
            </a:r>
          </a:p>
          <a:p>
            <a:pPr algn="just"/>
            <a:r>
              <a:rPr lang="pt-BR" sz="2000" dirty="0"/>
              <a:t>D</a:t>
            </a:r>
            <a:r>
              <a:rPr lang="pt-BR" sz="2000" dirty="0" smtClean="0"/>
              <a:t>entre </a:t>
            </a:r>
            <a:r>
              <a:rPr lang="pt-BR" sz="2000" dirty="0"/>
              <a:t>as atividades previstas nos convênios, </a:t>
            </a:r>
            <a:r>
              <a:rPr lang="pt-BR" sz="2000" b="1" dirty="0"/>
              <a:t>destacam-se estudos de regionalização</a:t>
            </a:r>
            <a:r>
              <a:rPr lang="pt-BR" sz="2000" dirty="0"/>
              <a:t>, através dos quais </a:t>
            </a:r>
            <a:r>
              <a:rPr lang="pt-BR" sz="2000" dirty="0" smtClean="0"/>
              <a:t>procurou-</a:t>
            </a:r>
            <a:r>
              <a:rPr lang="pt-BR" sz="2000" dirty="0"/>
              <a:t>se estabelecer um agrupamento ótimo dos municípios do estado. Em seguida, deverão ser elaborados os planos de gestão para cada região, e os municípios seriam estimulados a criar e implantar os consórcios para a construção e gestão de aterros sanitários</a:t>
            </a:r>
            <a:r>
              <a:rPr lang="pt-BR" sz="2000" dirty="0" smtClean="0"/>
              <a:t>.</a:t>
            </a:r>
            <a:endParaRPr lang="pt-BR" sz="20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340198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lstStyle/>
          <a:p>
            <a:r>
              <a:rPr lang="pt-BR" b="1" dirty="0" smtClean="0">
                <a:solidFill>
                  <a:schemeClr val="accent1">
                    <a:lumMod val="50000"/>
                  </a:schemeClr>
                </a:solidFill>
                <a:effectLst>
                  <a:outerShdw blurRad="38100" dist="38100" dir="2700000" algn="tl">
                    <a:srgbClr val="000000">
                      <a:alpha val="43137"/>
                    </a:srgbClr>
                  </a:outerShdw>
                </a:effectLst>
              </a:rPr>
              <a:t>CONSÓRCIOS PÚBLICOS</a:t>
            </a: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67544" y="1844824"/>
            <a:ext cx="8229600" cy="4525963"/>
          </a:xfrm>
        </p:spPr>
        <p:txBody>
          <a:bodyPr>
            <a:normAutofit/>
          </a:bodyPr>
          <a:lstStyle/>
          <a:p>
            <a:pPr algn="just">
              <a:buFontTx/>
              <a:buChar char="•"/>
            </a:pPr>
            <a:r>
              <a:rPr lang="pt-BR" sz="2800" b="1" dirty="0" smtClean="0"/>
              <a:t>CONSÓRCIO PÚBLICO </a:t>
            </a:r>
            <a:r>
              <a:rPr lang="pt-BR" sz="2800" dirty="0" smtClean="0"/>
              <a:t>como </a:t>
            </a:r>
            <a:r>
              <a:rPr lang="pt-BR" sz="2800" dirty="0"/>
              <a:t>um </a:t>
            </a:r>
            <a:r>
              <a:rPr lang="pt-BR" sz="2800" dirty="0" smtClean="0"/>
              <a:t>instrumento que </a:t>
            </a:r>
            <a:r>
              <a:rPr lang="pt-BR" sz="2800" dirty="0"/>
              <a:t>permite </a:t>
            </a:r>
            <a:r>
              <a:rPr lang="pt-BR" sz="2800" b="1" dirty="0"/>
              <a:t>ganhos de escala </a:t>
            </a:r>
            <a:r>
              <a:rPr lang="pt-BR" sz="2800" dirty="0"/>
              <a:t>nas </a:t>
            </a:r>
            <a:r>
              <a:rPr lang="pt-BR" sz="2800" b="1" dirty="0"/>
              <a:t>políticas públicas </a:t>
            </a:r>
            <a:r>
              <a:rPr lang="pt-BR" sz="2800" dirty="0"/>
              <a:t>voltadas para o </a:t>
            </a:r>
            <a:r>
              <a:rPr lang="pt-BR" sz="2800" b="1" dirty="0"/>
              <a:t>gerenciamento de resíduos </a:t>
            </a:r>
            <a:r>
              <a:rPr lang="pt-BR" sz="2800" b="1" dirty="0" smtClean="0"/>
              <a:t>sólidos</a:t>
            </a:r>
            <a:r>
              <a:rPr lang="pt-BR" sz="2800" dirty="0"/>
              <a:t>.</a:t>
            </a:r>
            <a:endParaRPr lang="pt-BR" sz="2800" dirty="0" smtClean="0"/>
          </a:p>
          <a:p>
            <a:pPr algn="just">
              <a:buFontTx/>
              <a:buChar char="•"/>
            </a:pPr>
            <a:r>
              <a:rPr lang="pt-BR" sz="2800" b="1" dirty="0" smtClean="0"/>
              <a:t>Gerenciamento </a:t>
            </a:r>
            <a:r>
              <a:rPr lang="pt-BR" sz="2800" b="1" dirty="0"/>
              <a:t>de resíduos </a:t>
            </a:r>
            <a:r>
              <a:rPr lang="pt-BR" sz="2800" b="1" dirty="0" smtClean="0"/>
              <a:t>sólidos : </a:t>
            </a:r>
            <a:r>
              <a:rPr lang="pt-BR" sz="2800" dirty="0" smtClean="0"/>
              <a:t>conjunto </a:t>
            </a:r>
            <a:r>
              <a:rPr lang="pt-BR" sz="2800" dirty="0"/>
              <a:t>de ações exercidas, direta ou indiretamente, </a:t>
            </a:r>
            <a:r>
              <a:rPr lang="pt-BR" sz="2800" b="1" dirty="0"/>
              <a:t>nas etapas de coleta, transporte, transbordo, tratamento e destinação final ambientalmente adequada dos resíduos sólidos e disposição final ambientalmente adequada dos rejeitos</a:t>
            </a:r>
            <a:r>
              <a:rPr lang="pt-BR" b="1" dirty="0"/>
              <a:t>. </a:t>
            </a:r>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987302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rmAutofit fontScale="90000"/>
          </a:bodyPr>
          <a:lstStyle/>
          <a:p>
            <a:r>
              <a:rPr lang="pt-BR" b="1" dirty="0" smtClean="0"/>
              <a:t/>
            </a:r>
            <a:br>
              <a:rPr lang="pt-BR" b="1" dirty="0" smtClean="0"/>
            </a:br>
            <a:r>
              <a:rPr lang="pt-BR" b="1" dirty="0" smtClean="0">
                <a:solidFill>
                  <a:schemeClr val="accent1">
                    <a:lumMod val="50000"/>
                  </a:schemeClr>
                </a:solidFill>
                <a:effectLst>
                  <a:outerShdw blurRad="38100" dist="38100" dir="2700000" algn="tl">
                    <a:srgbClr val="000000">
                      <a:alpha val="43137"/>
                    </a:srgbClr>
                  </a:outerShdw>
                </a:effectLst>
              </a:rPr>
              <a:t>METODOLOGIA DA PESQUISA</a:t>
            </a:r>
            <a:br>
              <a:rPr lang="pt-BR" b="1" dirty="0" smtClean="0">
                <a:solidFill>
                  <a:schemeClr val="accent1">
                    <a:lumMod val="50000"/>
                  </a:schemeClr>
                </a:solidFill>
                <a:effectLst>
                  <a:outerShdw blurRad="38100" dist="38100" dir="2700000" algn="tl">
                    <a:srgbClr val="000000">
                      <a:alpha val="43137"/>
                    </a:srgbClr>
                  </a:outerShdw>
                </a:effectLst>
              </a:rPr>
            </a:br>
            <a:endParaRPr lang="pt-BR"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p:txBody>
          <a:bodyPr>
            <a:normAutofit lnSpcReduction="10000"/>
          </a:bodyPr>
          <a:lstStyle/>
          <a:p>
            <a:pPr marL="0" indent="0">
              <a:buNone/>
            </a:pPr>
            <a:r>
              <a:rPr lang="pt-BR" dirty="0"/>
              <a:t> </a:t>
            </a:r>
          </a:p>
          <a:p>
            <a:pPr algn="just"/>
            <a:r>
              <a:rPr lang="pt-BR" dirty="0" smtClean="0"/>
              <a:t>Levantamento de dados do Observatório de Consórcios (</a:t>
            </a:r>
            <a:r>
              <a:rPr lang="pt-BR" dirty="0"/>
              <a:t>C</a:t>
            </a:r>
            <a:r>
              <a:rPr lang="pt-BR" dirty="0" smtClean="0"/>
              <a:t>aixa Econômica – PNUD) FUNASA, Ministério </a:t>
            </a:r>
            <a:r>
              <a:rPr lang="pt-BR" dirty="0"/>
              <a:t>das </a:t>
            </a:r>
            <a:r>
              <a:rPr lang="pt-BR" dirty="0" smtClean="0"/>
              <a:t>Cidades e SNIS, </a:t>
            </a:r>
            <a:r>
              <a:rPr lang="pt-BR" dirty="0"/>
              <a:t>Ministério do Meio </a:t>
            </a:r>
            <a:r>
              <a:rPr lang="pt-BR" dirty="0" smtClean="0"/>
              <a:t>Ambiente, e da ASSEMAE, dados do IBGE da pesquisa MUNIC. </a:t>
            </a:r>
          </a:p>
          <a:p>
            <a:pPr algn="just"/>
            <a:r>
              <a:rPr lang="pt-BR" dirty="0" smtClean="0"/>
              <a:t>Observou-se então uma </a:t>
            </a:r>
            <a:r>
              <a:rPr lang="pt-BR" b="1" dirty="0" smtClean="0"/>
              <a:t>demanda</a:t>
            </a:r>
            <a:r>
              <a:rPr lang="pt-BR" dirty="0" smtClean="0"/>
              <a:t> por uma </a:t>
            </a:r>
            <a:r>
              <a:rPr lang="pt-BR" b="1" dirty="0" smtClean="0"/>
              <a:t>base </a:t>
            </a:r>
            <a:r>
              <a:rPr lang="pt-BR" b="1" dirty="0"/>
              <a:t>de dados </a:t>
            </a:r>
            <a:r>
              <a:rPr lang="pt-BR" dirty="0" smtClean="0"/>
              <a:t>organizada </a:t>
            </a:r>
            <a:r>
              <a:rPr lang="pt-BR" dirty="0"/>
              <a:t>sobre consórcios públicos de resíduos sólidos. </a:t>
            </a:r>
            <a:endParaRPr lang="pt-BR" dirty="0" smtClean="0"/>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4203136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Autofit/>
          </a:bodyPr>
          <a:lstStyle/>
          <a:p>
            <a:r>
              <a:rPr lang="pt-BR" sz="3200" b="1" dirty="0" smtClean="0">
                <a:solidFill>
                  <a:schemeClr val="accent1">
                    <a:lumMod val="50000"/>
                  </a:schemeClr>
                </a:solidFill>
                <a:effectLst>
                  <a:outerShdw blurRad="38100" dist="38100" dir="2700000" algn="tl">
                    <a:srgbClr val="000000">
                      <a:alpha val="43137"/>
                    </a:srgbClr>
                  </a:outerShdw>
                </a:effectLst>
              </a:rPr>
              <a:t>LIMITES DAS DIFERENTES FONTES DE INFORMAÇÃO LEVANTADAS</a:t>
            </a:r>
            <a:endParaRPr lang="pt-BR" sz="3200"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23528" y="1412776"/>
            <a:ext cx="8640960" cy="4968552"/>
          </a:xfrm>
        </p:spPr>
        <p:txBody>
          <a:bodyPr>
            <a:noAutofit/>
          </a:bodyPr>
          <a:lstStyle/>
          <a:p>
            <a:pPr algn="just"/>
            <a:r>
              <a:rPr lang="pt-BR" sz="1800" dirty="0" smtClean="0"/>
              <a:t>Pesquisa de </a:t>
            </a:r>
            <a:r>
              <a:rPr lang="pt-BR" sz="1800" dirty="0"/>
              <a:t>informações municipais do </a:t>
            </a:r>
            <a:r>
              <a:rPr lang="pt-BR" sz="1800" b="1" dirty="0" smtClean="0"/>
              <a:t>IBGE - </a:t>
            </a:r>
            <a:r>
              <a:rPr lang="pt-BR" sz="1800" b="1" dirty="0"/>
              <a:t>MUNIC </a:t>
            </a:r>
            <a:r>
              <a:rPr lang="pt-BR" sz="1800" dirty="0"/>
              <a:t>d</a:t>
            </a:r>
            <a:r>
              <a:rPr lang="pt-BR" sz="1800" dirty="0" smtClean="0"/>
              <a:t>edicada ao </a:t>
            </a:r>
            <a:r>
              <a:rPr lang="pt-BR" sz="1800" dirty="0"/>
              <a:t>tema das articulações interinstitucionais, incluindo uma parte relativa aos consórcios</a:t>
            </a:r>
            <a:r>
              <a:rPr lang="pt-BR" sz="1800" dirty="0" smtClean="0"/>
              <a:t>. Identifica </a:t>
            </a:r>
            <a:r>
              <a:rPr lang="pt-BR" sz="1800" dirty="0"/>
              <a:t>o </a:t>
            </a:r>
            <a:r>
              <a:rPr lang="pt-BR" sz="1800" dirty="0" smtClean="0"/>
              <a:t>número de municípios que participam de </a:t>
            </a:r>
            <a:r>
              <a:rPr lang="pt-BR" sz="1800" dirty="0"/>
              <a:t>consórcios públicos de </a:t>
            </a:r>
            <a:r>
              <a:rPr lang="pt-BR" sz="1800" dirty="0" smtClean="0"/>
              <a:t>saneamento, mas não permite identificar os consórcios, nem a área do saneamento em que atuam, ou as funções que realizam  </a:t>
            </a:r>
          </a:p>
          <a:p>
            <a:pPr algn="just"/>
            <a:endParaRPr lang="pt-BR" sz="1800" dirty="0" smtClean="0"/>
          </a:p>
          <a:p>
            <a:pPr algn="just"/>
            <a:r>
              <a:rPr lang="pt-BR" sz="1800" b="1" dirty="0"/>
              <a:t>B</a:t>
            </a:r>
            <a:r>
              <a:rPr lang="pt-BR" sz="1800" b="1" dirty="0" smtClean="0"/>
              <a:t>anco </a:t>
            </a:r>
            <a:r>
              <a:rPr lang="pt-BR" sz="1800" b="1" dirty="0"/>
              <a:t>de informações do Observatório de Consórcios Públicos e do </a:t>
            </a:r>
            <a:r>
              <a:rPr lang="pt-BR" sz="1800" b="1" dirty="0" smtClean="0"/>
              <a:t>Federalismo</a:t>
            </a:r>
            <a:r>
              <a:rPr lang="pt-BR" sz="1800" dirty="0" smtClean="0"/>
              <a:t>. Não separa os consórcios públicos dos consórcios administrativos; tem algumas lacunas no preenchimento </a:t>
            </a:r>
          </a:p>
          <a:p>
            <a:pPr algn="just"/>
            <a:endParaRPr lang="pt-BR" sz="1800" dirty="0" smtClean="0"/>
          </a:p>
          <a:p>
            <a:pPr algn="just"/>
            <a:r>
              <a:rPr lang="pt-BR" sz="1800" b="1" dirty="0" smtClean="0"/>
              <a:t>O SNIS </a:t>
            </a:r>
            <a:r>
              <a:rPr lang="pt-BR" sz="1800" b="1" dirty="0"/>
              <a:t>2013</a:t>
            </a:r>
            <a:r>
              <a:rPr lang="pt-BR" sz="1800" dirty="0"/>
              <a:t>, solicita que os prestadores de serviços informem se os municípios no quais atuam participam de consórcio intermunicipal  regulado pela lei nº 11.107/</a:t>
            </a:r>
            <a:r>
              <a:rPr lang="pt-BR" sz="1800" dirty="0" smtClean="0"/>
              <a:t>2005. Nem </a:t>
            </a:r>
            <a:r>
              <a:rPr lang="pt-BR" sz="1800" dirty="0"/>
              <a:t>todos os municípios abrangidos pelo SNIS forneceram essa informação</a:t>
            </a:r>
            <a:r>
              <a:rPr lang="pt-BR" sz="1800" dirty="0" smtClean="0"/>
              <a:t>; </a:t>
            </a:r>
            <a:r>
              <a:rPr lang="pt-BR" sz="1800" dirty="0"/>
              <a:t>alguns informam participar de consórcio </a:t>
            </a:r>
            <a:r>
              <a:rPr lang="pt-BR" sz="1800" dirty="0" err="1"/>
              <a:t>mutifinalitário</a:t>
            </a:r>
            <a:r>
              <a:rPr lang="pt-BR" sz="1800" dirty="0"/>
              <a:t> que não atua efetivamente na gestão de resíduos sólidos, outros não informaram a lei municipal que autorizou a integração do município ao consórcio municipal; sem a lei, o protocolo de intenções não tem validade</a:t>
            </a:r>
            <a:r>
              <a:rPr lang="pt-BR" sz="1800" dirty="0" smtClean="0"/>
              <a:t>.</a:t>
            </a:r>
          </a:p>
          <a:p>
            <a:pPr algn="just"/>
            <a:endParaRPr lang="pt-BR" sz="1800" dirty="0"/>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95742806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Autofit/>
          </a:bodyPr>
          <a:lstStyle/>
          <a:p>
            <a:r>
              <a:rPr lang="pt-BR" sz="3200" b="1" dirty="0" smtClean="0">
                <a:solidFill>
                  <a:schemeClr val="accent1">
                    <a:lumMod val="50000"/>
                  </a:schemeClr>
                </a:solidFill>
                <a:effectLst>
                  <a:outerShdw blurRad="38100" dist="38100" dir="2700000" algn="tl">
                    <a:srgbClr val="000000">
                      <a:alpha val="43137"/>
                    </a:srgbClr>
                  </a:outerShdw>
                </a:effectLst>
              </a:rPr>
              <a:t>OUTRAS FONTES DE INFORMAÇÃO LEVANTADAS</a:t>
            </a:r>
            <a:endParaRPr lang="pt-BR" sz="3200" b="1" dirty="0">
              <a:solidFill>
                <a:schemeClr val="accent1">
                  <a:lumMod val="50000"/>
                </a:schemeClr>
              </a:solidFill>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395536" y="1412776"/>
            <a:ext cx="8568952" cy="5256584"/>
          </a:xfrm>
        </p:spPr>
        <p:txBody>
          <a:bodyPr>
            <a:noAutofit/>
          </a:bodyPr>
          <a:lstStyle/>
          <a:p>
            <a:pPr lvl="0" algn="just"/>
            <a:endParaRPr lang="pt-BR" sz="1800" dirty="0" smtClean="0"/>
          </a:p>
          <a:p>
            <a:pPr lvl="0" algn="just"/>
            <a:r>
              <a:rPr lang="pt-BR" sz="2400" dirty="0" smtClean="0"/>
              <a:t>Planos Estaduais de Resíduos Sólidos</a:t>
            </a:r>
          </a:p>
          <a:p>
            <a:pPr lvl="0" algn="just"/>
            <a:r>
              <a:rPr lang="pt-BR" sz="2400" dirty="0" smtClean="0"/>
              <a:t>Relatórios de Órgãos Públicos Federais e Estaduais ( FEAM, MG)</a:t>
            </a:r>
          </a:p>
          <a:p>
            <a:pPr lvl="0" algn="just"/>
            <a:r>
              <a:rPr lang="pt-BR" sz="2400" dirty="0" smtClean="0"/>
              <a:t>Trabalhos acadêmicos</a:t>
            </a:r>
            <a:endParaRPr lang="pt-BR" sz="2400" dirty="0"/>
          </a:p>
          <a:p>
            <a:pPr lvl="0" algn="just"/>
            <a:r>
              <a:rPr lang="pt-BR" sz="2400" dirty="0" smtClean="0"/>
              <a:t>As </a:t>
            </a:r>
            <a:r>
              <a:rPr lang="pt-BR" sz="2400" dirty="0"/>
              <a:t>diferentes fontes de informação levantadas, </a:t>
            </a:r>
            <a:r>
              <a:rPr lang="pt-BR" sz="2400" dirty="0" smtClean="0"/>
              <a:t>foram </a:t>
            </a:r>
            <a:r>
              <a:rPr lang="pt-BR" sz="2400" dirty="0"/>
              <a:t>complementadas com levantamento na </a:t>
            </a:r>
            <a:r>
              <a:rPr lang="pt-BR" sz="2400" b="1" dirty="0"/>
              <a:t>internet</a:t>
            </a:r>
            <a:r>
              <a:rPr lang="pt-BR" sz="2400" dirty="0"/>
              <a:t> e </a:t>
            </a:r>
            <a:r>
              <a:rPr lang="pt-BR" sz="2400" b="1" dirty="0"/>
              <a:t>contatos telefônicos</a:t>
            </a:r>
            <a:r>
              <a:rPr lang="pt-BR" sz="2400" dirty="0"/>
              <a:t>, permitindo a construção de um banco de informações sobre os consórcios públicos com atuação na área de resíduos sólidos. </a:t>
            </a:r>
            <a:endParaRPr lang="pt-BR" sz="2400" dirty="0" smtClean="0"/>
          </a:p>
          <a:p>
            <a:pPr lvl="0" algn="just"/>
            <a:r>
              <a:rPr lang="pt-BR" sz="2400" dirty="0" smtClean="0"/>
              <a:t>Foram examinados os protocolos de intenção; estatutos, contratos de rateio e planos regionais e municipais quando disponíveis</a:t>
            </a:r>
          </a:p>
          <a:p>
            <a:pPr lvl="0" algn="just"/>
            <a:r>
              <a:rPr lang="pt-BR" sz="2400" dirty="0" smtClean="0"/>
              <a:t>Levantamento realizado entre 2013 e 2015</a:t>
            </a:r>
            <a:endParaRPr lang="pt-BR" sz="2400" dirty="0"/>
          </a:p>
          <a:p>
            <a:pPr marL="0" indent="0" algn="just">
              <a:buNone/>
            </a:pPr>
            <a:endParaRPr lang="pt-BR" sz="1800" dirty="0" smtClean="0"/>
          </a:p>
          <a:p>
            <a:pPr algn="just"/>
            <a:endParaRPr lang="pt-BR" sz="1800" dirty="0"/>
          </a:p>
          <a:p>
            <a:endParaRPr lang="pt-BR"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11748268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6563072" cy="998106"/>
          </a:xfrm>
          <a:solidFill>
            <a:schemeClr val="tx2">
              <a:lumMod val="20000"/>
              <a:lumOff val="80000"/>
            </a:schemeClr>
          </a:solidFill>
        </p:spPr>
        <p:txBody>
          <a:bodyPr>
            <a:normAutofit fontScale="90000"/>
          </a:bodyPr>
          <a:lstStyle/>
          <a:p>
            <a:r>
              <a:rPr lang="pt-BR" b="1" dirty="0" smtClean="0"/>
              <a:t/>
            </a:r>
            <a:br>
              <a:rPr lang="pt-BR" b="1" dirty="0" smtClean="0"/>
            </a:br>
            <a:r>
              <a:rPr lang="pt-BR" b="1" dirty="0" smtClean="0">
                <a:solidFill>
                  <a:schemeClr val="accent1">
                    <a:lumMod val="50000"/>
                  </a:schemeClr>
                </a:solidFill>
                <a:effectLst>
                  <a:outerShdw blurRad="38100" dist="38100" dir="2700000" algn="tl">
                    <a:srgbClr val="000000">
                      <a:alpha val="43137"/>
                    </a:srgbClr>
                  </a:outerShdw>
                </a:effectLst>
              </a:rPr>
              <a:t>RESULTADOS E DISCUSSÃO</a:t>
            </a:r>
            <a:r>
              <a:rPr lang="pt-BR" dirty="0" smtClean="0"/>
              <a:t/>
            </a:r>
            <a:br>
              <a:rPr lang="pt-BR" dirty="0" smtClean="0"/>
            </a:br>
            <a:endParaRPr lang="pt-BR" dirty="0"/>
          </a:p>
        </p:txBody>
      </p:sp>
      <p:sp>
        <p:nvSpPr>
          <p:cNvPr id="3" name="Espaço Reservado para Conteúdo 2"/>
          <p:cNvSpPr>
            <a:spLocks noGrp="1"/>
          </p:cNvSpPr>
          <p:nvPr>
            <p:ph idx="1"/>
          </p:nvPr>
        </p:nvSpPr>
        <p:spPr>
          <a:xfrm>
            <a:off x="467544" y="1600200"/>
            <a:ext cx="8219256" cy="4709120"/>
          </a:xfrm>
        </p:spPr>
        <p:txBody>
          <a:bodyPr>
            <a:noAutofit/>
          </a:bodyPr>
          <a:lstStyle/>
          <a:p>
            <a:r>
              <a:rPr lang="pt-BR" sz="2400" dirty="0"/>
              <a:t>O levantamento realizado no âmbito da pesquisa mostrou que os consórcios públicos que tem atuação em diferentes atividades relacionadas à limpeza urbana e manejo de resíduos sólidos são numerosos e diversos: foram identificados na pesquisa aproximadamente 200. </a:t>
            </a:r>
          </a:p>
          <a:p>
            <a:endParaRPr lang="pt-BR" sz="2400" dirty="0"/>
          </a:p>
          <a:p>
            <a:r>
              <a:rPr lang="pt-BR" sz="2400" dirty="0"/>
              <a:t>Os consórcios mais antigos, se formaram antes da Lei nº 11.107/2005 entre municípios próximos que buscavam compartilhar aterros sanitários para a disposição final dos resíduos e posteriormente se adequaram ao que previa a lei. </a:t>
            </a:r>
          </a:p>
          <a:p>
            <a:pPr marL="0" indent="0">
              <a:buNone/>
            </a:pPr>
            <a:endParaRPr lang="pt-BR" sz="2400" dirty="0" smtClean="0"/>
          </a:p>
          <a:p>
            <a:endParaRPr lang="pt-BR" sz="2400" dirty="0"/>
          </a:p>
        </p:txBody>
      </p:sp>
      <p:pic>
        <p:nvPicPr>
          <p:cNvPr id="4" name="Picture 1" descr="Logo46Assemble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18249"/>
            <a:ext cx="1656184" cy="1054495"/>
          </a:xfrm>
          <a:prstGeom prst="rect">
            <a:avLst/>
          </a:prstGeom>
          <a:noFill/>
          <a:ln>
            <a:noFill/>
          </a:ln>
        </p:spPr>
      </p:pic>
    </p:spTree>
    <p:extLst>
      <p:ext uri="{BB962C8B-B14F-4D97-AF65-F5344CB8AC3E}">
        <p14:creationId xmlns:p14="http://schemas.microsoft.com/office/powerpoint/2010/main" val="312420952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TotalTime>
  <Words>3258</Words>
  <Application>Microsoft Macintosh PowerPoint</Application>
  <PresentationFormat>On-screen Show (4:3)</PresentationFormat>
  <Paragraphs>116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Tema do Office</vt:lpstr>
      <vt:lpstr> A cooperação interfederativa na gestão de resíduos sólidos: identificando os consórcios existentes</vt:lpstr>
      <vt:lpstr>Objetivos do Trabalho</vt:lpstr>
      <vt:lpstr>INTRODUÇÃO</vt:lpstr>
      <vt:lpstr>INTRODUÇÃO</vt:lpstr>
      <vt:lpstr>CONSÓRCIOS PÚBLICOS</vt:lpstr>
      <vt:lpstr> METODOLOGIA DA PESQUISA </vt:lpstr>
      <vt:lpstr>LIMITES DAS DIFERENTES FONTES DE INFORMAÇÃO LEVANTADAS</vt:lpstr>
      <vt:lpstr>OUTRAS FONTES DE INFORMAÇÃO LEVANTADAS</vt:lpstr>
      <vt:lpstr> RESULTADOS E DISCUSSÃO </vt:lpstr>
      <vt:lpstr> RESULTADOS E DISCUSSÃO </vt:lpstr>
      <vt:lpstr> REGIÃO NORTE </vt:lpstr>
      <vt:lpstr> REGIÃO NORDESTE </vt:lpstr>
      <vt:lpstr> REGIÃO NORDESTE </vt:lpstr>
      <vt:lpstr> REGIÃO NORDESTE </vt:lpstr>
      <vt:lpstr>REGIÃO SUDESTE</vt:lpstr>
      <vt:lpstr>REGIÃO SUDESTE</vt:lpstr>
      <vt:lpstr>REGIÃO SUDESTE</vt:lpstr>
      <vt:lpstr> REGIÃO SUL </vt:lpstr>
      <vt:lpstr> REGIÃO SUL </vt:lpstr>
      <vt:lpstr>REGIÃO CENTRO-OESTE</vt:lpstr>
      <vt:lpstr> CONCLUSÕES </vt:lpstr>
      <vt:lpstr>Obrigada ANA LUCIA BRITTO  E-mail: anabrittoster@gmail.com observatoriodasmetropoles.net     </vt:lpstr>
    </vt:vector>
  </TitlesOfParts>
  <Company>Casa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XX Exposição de Experiências Municipais em Saneamento De 16 a 19 de maio de 2016 – Jaraguá do Sul - SC </dc:title>
  <dc:creator>Tatiana</dc:creator>
  <cp:lastModifiedBy>Ana Lucia</cp:lastModifiedBy>
  <cp:revision>58</cp:revision>
  <dcterms:created xsi:type="dcterms:W3CDTF">2016-05-14T15:37:14Z</dcterms:created>
  <dcterms:modified xsi:type="dcterms:W3CDTF">2016-05-18T18:54:51Z</dcterms:modified>
</cp:coreProperties>
</file>