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80" r:id="rId3"/>
    <p:sldId id="281" r:id="rId4"/>
    <p:sldId id="258" r:id="rId5"/>
    <p:sldId id="273" r:id="rId6"/>
    <p:sldId id="263" r:id="rId7"/>
    <p:sldId id="285" r:id="rId8"/>
    <p:sldId id="262" r:id="rId9"/>
    <p:sldId id="265" r:id="rId10"/>
    <p:sldId id="288" r:id="rId11"/>
    <p:sldId id="268" r:id="rId12"/>
    <p:sldId id="290" r:id="rId13"/>
    <p:sldId id="289" r:id="rId14"/>
    <p:sldId id="277" r:id="rId15"/>
    <p:sldId id="276" r:id="rId16"/>
    <p:sldId id="264" r:id="rId17"/>
  </p:sldIdLst>
  <p:sldSz cx="12192000" cy="8640763"/>
  <p:notesSz cx="6669088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77" autoAdjust="0"/>
  </p:normalViewPr>
  <p:slideViewPr>
    <p:cSldViewPr>
      <p:cViewPr varScale="1">
        <p:scale>
          <a:sx n="50" d="100"/>
          <a:sy n="50" d="100"/>
        </p:scale>
        <p:origin x="538" y="29"/>
      </p:cViewPr>
      <p:guideLst>
        <p:guide orient="horz" pos="27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-39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>
                <a:solidFill>
                  <a:schemeClr val="tx1"/>
                </a:solidFill>
              </a:rPr>
              <a:t>Campinas</a:t>
            </a:r>
            <a:endParaRPr lang="pt-BR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6932704603503979E-2"/>
          <c:y val="0.32835949053093549"/>
          <c:w val="0.86613459079299204"/>
          <c:h val="0.551520795349132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Perdas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1994</c:v>
                </c:pt>
                <c:pt idx="1">
                  <c:v>2015</c:v>
                </c:pt>
              </c:numCache>
            </c:numRef>
          </c:cat>
          <c:val>
            <c:numRef>
              <c:f>Plan1!$B$2:$B$3</c:f>
              <c:numCache>
                <c:formatCode>General</c:formatCode>
                <c:ptCount val="2"/>
                <c:pt idx="0">
                  <c:v>100</c:v>
                </c:pt>
                <c:pt idx="1">
                  <c:v>64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Melhoria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386779592067369E-3"/>
                  <c:y val="-9.37802639803671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1994</c:v>
                </c:pt>
                <c:pt idx="1">
                  <c:v>2015</c:v>
                </c:pt>
              </c:numCache>
            </c:numRef>
          </c:cat>
          <c:val>
            <c:numRef>
              <c:f>Plan1!$C$2:$C$3</c:f>
              <c:numCache>
                <c:formatCode>General</c:formatCode>
                <c:ptCount val="2"/>
                <c:pt idx="0">
                  <c:v>0</c:v>
                </c:pt>
                <c:pt idx="1">
                  <c:v>36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5343952"/>
        <c:axId val="317084752"/>
      </c:barChart>
      <c:catAx>
        <c:axId val="31534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7084752"/>
        <c:crosses val="autoZero"/>
        <c:auto val="1"/>
        <c:lblAlgn val="ctr"/>
        <c:lblOffset val="100"/>
        <c:noMultiLvlLbl val="0"/>
      </c:catAx>
      <c:valAx>
        <c:axId val="317084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534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10355548251677"/>
          <c:y val="0.15433712878735065"/>
          <c:w val="0.68867576507814821"/>
          <c:h val="8.4949071480355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>
                <a:solidFill>
                  <a:schemeClr val="tx1"/>
                </a:solidFill>
              </a:rPr>
              <a:t>Limeira</a:t>
            </a:r>
            <a:endParaRPr lang="pt-BR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6932704603503979E-2"/>
          <c:y val="0.32835949053093549"/>
          <c:w val="0.86613459079299204"/>
          <c:h val="0.56373129141918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Perdas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1995</c:v>
                </c:pt>
                <c:pt idx="1">
                  <c:v>2005</c:v>
                </c:pt>
              </c:numCache>
            </c:numRef>
          </c:cat>
          <c:val>
            <c:numRef>
              <c:f>Plan1!$B$2:$B$3</c:f>
              <c:numCache>
                <c:formatCode>General</c:formatCode>
                <c:ptCount val="2"/>
                <c:pt idx="0">
                  <c:v>100</c:v>
                </c:pt>
                <c:pt idx="1">
                  <c:v>36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Melhoria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386779592067369E-3"/>
                  <c:y val="-9.37802639803671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1995</c:v>
                </c:pt>
                <c:pt idx="1">
                  <c:v>2005</c:v>
                </c:pt>
              </c:numCache>
            </c:numRef>
          </c:cat>
          <c:val>
            <c:numRef>
              <c:f>Plan1!$C$2:$C$3</c:f>
              <c:numCache>
                <c:formatCode>General</c:formatCode>
                <c:ptCount val="2"/>
                <c:pt idx="0">
                  <c:v>0</c:v>
                </c:pt>
                <c:pt idx="1">
                  <c:v>64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6895192"/>
        <c:axId val="318320216"/>
      </c:barChart>
      <c:catAx>
        <c:axId val="27689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320216"/>
        <c:crosses val="autoZero"/>
        <c:auto val="1"/>
        <c:lblAlgn val="ctr"/>
        <c:lblOffset val="100"/>
        <c:noMultiLvlLbl val="0"/>
      </c:catAx>
      <c:valAx>
        <c:axId val="318320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689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10355548251677"/>
          <c:y val="0.15433712878735065"/>
          <c:w val="0.68867576507814821"/>
          <c:h val="9.5955670733801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>
                <a:solidFill>
                  <a:schemeClr val="tx1"/>
                </a:solidFill>
              </a:rPr>
              <a:t>Campo Grande</a:t>
            </a:r>
            <a:endParaRPr lang="pt-BR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6932704603503979E-2"/>
          <c:y val="0.32835949053093549"/>
          <c:w val="0.86613459079299204"/>
          <c:h val="0.530764996636579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Perdas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2015</c:v>
                </c:pt>
              </c:numCache>
            </c:numRef>
          </c:cat>
          <c:val>
            <c:numRef>
              <c:f>Plan1!$B$2:$B$3</c:f>
              <c:numCache>
                <c:formatCode>General</c:formatCode>
                <c:ptCount val="2"/>
                <c:pt idx="0">
                  <c:v>100</c:v>
                </c:pt>
                <c:pt idx="1">
                  <c:v>36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Melhoria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386779592067369E-3"/>
                  <c:y val="-9.37802639803671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2015</c:v>
                </c:pt>
              </c:numCache>
            </c:numRef>
          </c:cat>
          <c:val>
            <c:numRef>
              <c:f>Plan1!$C$2:$C$3</c:f>
              <c:numCache>
                <c:formatCode>General</c:formatCode>
                <c:ptCount val="2"/>
                <c:pt idx="0">
                  <c:v>0</c:v>
                </c:pt>
                <c:pt idx="1">
                  <c:v>64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6780784"/>
        <c:axId val="206780392"/>
      </c:barChart>
      <c:catAx>
        <c:axId val="20678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780392"/>
        <c:crosses val="autoZero"/>
        <c:auto val="1"/>
        <c:lblAlgn val="ctr"/>
        <c:lblOffset val="100"/>
        <c:noMultiLvlLbl val="0"/>
      </c:catAx>
      <c:valAx>
        <c:axId val="206780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678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10355548251677"/>
          <c:y val="0.15433712878735065"/>
          <c:w val="0.68867576507814821"/>
          <c:h val="8.4949071480355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>
                <a:solidFill>
                  <a:schemeClr val="tx1"/>
                </a:solidFill>
              </a:rPr>
              <a:t>Maringá</a:t>
            </a:r>
            <a:endParaRPr lang="pt-BR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6932704603503979E-2"/>
          <c:y val="0.32835949053093549"/>
          <c:w val="0.86613459079299204"/>
          <c:h val="0.547369635606621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Perdas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2015</c:v>
                </c:pt>
              </c:numCache>
            </c:numRef>
          </c:cat>
          <c:val>
            <c:numRef>
              <c:f>Plan1!$B$2:$B$3</c:f>
              <c:numCache>
                <c:formatCode>General</c:formatCode>
                <c:ptCount val="2"/>
                <c:pt idx="0">
                  <c:v>100</c:v>
                </c:pt>
                <c:pt idx="1">
                  <c:v>64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Melhoria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386779592067369E-3"/>
                  <c:y val="-9.37802639803671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2015</c:v>
                </c:pt>
              </c:numCache>
            </c:numRef>
          </c:cat>
          <c:val>
            <c:numRef>
              <c:f>Plan1!$C$2:$C$3</c:f>
              <c:numCache>
                <c:formatCode>General</c:formatCode>
                <c:ptCount val="2"/>
                <c:pt idx="0">
                  <c:v>0</c:v>
                </c:pt>
                <c:pt idx="1">
                  <c:v>36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3737096"/>
        <c:axId val="313736704"/>
      </c:barChart>
      <c:catAx>
        <c:axId val="31373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3736704"/>
        <c:crosses val="autoZero"/>
        <c:auto val="1"/>
        <c:lblAlgn val="ctr"/>
        <c:lblOffset val="100"/>
        <c:noMultiLvlLbl val="0"/>
      </c:catAx>
      <c:valAx>
        <c:axId val="313736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373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10355548251677"/>
          <c:y val="0.15433712878735065"/>
          <c:w val="0.68867576507814821"/>
          <c:h val="8.4949071480355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91A0B-DBFC-4A6E-8E85-923F1CCC9047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036008B-5DF9-4752-A256-D493EA623B72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ct val="35000"/>
            </a:spcAft>
          </a:pPr>
          <a:r>
            <a:rPr lang="pt-BR" sz="2000" b="1" u="sng" smtClean="0"/>
            <a:t>Políticas Públicas</a:t>
          </a:r>
          <a:endParaRPr lang="pt-BR" sz="1200" b="1" u="sng" smtClean="0"/>
        </a:p>
        <a:p>
          <a:pPr algn="ctr">
            <a:lnSpc>
              <a:spcPct val="100000"/>
            </a:lnSpc>
            <a:spcAft>
              <a:spcPct val="35000"/>
            </a:spcAft>
          </a:pPr>
          <a:endParaRPr lang="pt-BR" sz="1400" smtClean="0"/>
        </a:p>
        <a:p>
          <a:pPr algn="ctr">
            <a:lnSpc>
              <a:spcPct val="100000"/>
            </a:lnSpc>
            <a:spcAft>
              <a:spcPct val="35000"/>
            </a:spcAft>
          </a:pPr>
          <a:endParaRPr lang="pt-BR" sz="1400" smtClean="0"/>
        </a:p>
        <a:p>
          <a:pPr algn="ctr">
            <a:lnSpc>
              <a:spcPct val="100000"/>
            </a:lnSpc>
            <a:spcAft>
              <a:spcPct val="35000"/>
            </a:spcAft>
          </a:pPr>
          <a:endParaRPr lang="pt-BR" sz="1400" smtClean="0"/>
        </a:p>
        <a:p>
          <a:pPr algn="ctr">
            <a:lnSpc>
              <a:spcPct val="100000"/>
            </a:lnSpc>
            <a:spcAft>
              <a:spcPct val="35000"/>
            </a:spcAft>
          </a:pPr>
          <a:endParaRPr lang="pt-BR" sz="140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pt-BR" sz="160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1600" smtClean="0"/>
            <a:t>Influenciar o debate  a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1600" smtClean="0"/>
            <a:t>visibilidade política e empresarial da pauta, no Brasil </a:t>
          </a:r>
          <a:endParaRPr lang="pt-BR" sz="1600" dirty="0" smtClean="0"/>
        </a:p>
      </dgm:t>
    </dgm:pt>
    <dgm:pt modelId="{EC80732E-4C99-4ADB-AF17-A7B80DF78830}" type="parTrans" cxnId="{4640C841-1D11-4F09-B7BC-048978EE52D2}">
      <dgm:prSet/>
      <dgm:spPr/>
      <dgm:t>
        <a:bodyPr/>
        <a:lstStyle/>
        <a:p>
          <a:endParaRPr lang="pt-BR" sz="1800"/>
        </a:p>
      </dgm:t>
    </dgm:pt>
    <dgm:pt modelId="{6E9DAFA2-429C-41E5-A925-1A2B9CCFBDAD}" type="sibTrans" cxnId="{4640C841-1D11-4F09-B7BC-048978EE52D2}">
      <dgm:prSet/>
      <dgm:spPr/>
      <dgm:t>
        <a:bodyPr/>
        <a:lstStyle/>
        <a:p>
          <a:endParaRPr lang="pt-BR" sz="1800"/>
        </a:p>
      </dgm:t>
    </dgm:pt>
    <dgm:pt modelId="{8E1BB598-22F8-49D2-8E52-E37682035A76}">
      <dgm:prSet phldrT="[Text]" custT="1"/>
      <dgm:spPr/>
      <dgm:t>
        <a:bodyPr/>
        <a:lstStyle/>
        <a:p>
          <a:endParaRPr lang="pt-BR" sz="1200" dirty="0" smtClean="0"/>
        </a:p>
        <a:p>
          <a:endParaRPr lang="pt-BR" sz="1200" dirty="0" smtClean="0"/>
        </a:p>
        <a:p>
          <a:endParaRPr lang="pt-BR" sz="1200" dirty="0" smtClean="0"/>
        </a:p>
        <a:p>
          <a:endParaRPr lang="pt-BR" sz="1200" dirty="0" smtClean="0"/>
        </a:p>
        <a:p>
          <a:endParaRPr lang="pt-BR" sz="1200" dirty="0" smtClean="0"/>
        </a:p>
        <a:p>
          <a:endParaRPr lang="pt-BR" sz="1400" dirty="0" smtClean="0"/>
        </a:p>
        <a:p>
          <a:endParaRPr lang="pt-BR" sz="1600" dirty="0" smtClean="0"/>
        </a:p>
        <a:p>
          <a:r>
            <a:rPr lang="pt-BR" sz="1600" dirty="0" smtClean="0"/>
            <a:t>Compreensão e harmonização </a:t>
          </a:r>
        </a:p>
        <a:p>
          <a:r>
            <a:rPr lang="pt-BR" sz="1600" dirty="0" smtClean="0"/>
            <a:t>de cálculo de perdas na distribuição</a:t>
          </a:r>
          <a:endParaRPr lang="pt-BR" sz="1600" dirty="0"/>
        </a:p>
      </dgm:t>
    </dgm:pt>
    <dgm:pt modelId="{EBC09764-2129-4D87-9075-143C42AD742E}" type="parTrans" cxnId="{85985AB2-C099-457D-811D-F432A9E178BE}">
      <dgm:prSet/>
      <dgm:spPr/>
      <dgm:t>
        <a:bodyPr/>
        <a:lstStyle/>
        <a:p>
          <a:endParaRPr lang="pt-BR" sz="1800"/>
        </a:p>
      </dgm:t>
    </dgm:pt>
    <dgm:pt modelId="{3DFB1B2B-54F3-4D95-B7F3-A1B1AE6E9807}" type="sibTrans" cxnId="{85985AB2-C099-457D-811D-F432A9E178BE}">
      <dgm:prSet/>
      <dgm:spPr/>
      <dgm:t>
        <a:bodyPr/>
        <a:lstStyle/>
        <a:p>
          <a:endParaRPr lang="pt-BR" sz="1800"/>
        </a:p>
      </dgm:t>
    </dgm:pt>
    <dgm:pt modelId="{C8323834-B0E8-4CE6-86E9-FDB5914016BE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pt-BR" sz="16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pt-BR" sz="16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pt-BR" sz="16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pt-BR" sz="16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pt-BR" sz="16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pt-BR" sz="16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pt-BR" sz="16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pt-BR" sz="16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1600" dirty="0" smtClean="0"/>
            <a:t>Disseminação de boas práticas ,  capacitação  e </a:t>
          </a:r>
          <a:r>
            <a:rPr lang="pt-BR" sz="1600" dirty="0" smtClean="0"/>
            <a:t>treinamento de  atores </a:t>
          </a:r>
          <a:r>
            <a:rPr lang="pt-BR" sz="1600" dirty="0" smtClean="0"/>
            <a:t>estratégicos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pt-BR" sz="12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pt-BR" sz="1200" dirty="0" smtClean="0"/>
        </a:p>
      </dgm:t>
    </dgm:pt>
    <dgm:pt modelId="{32CE40F5-9E8D-49C9-A114-BD12E8BCE546}" type="parTrans" cxnId="{988C04D4-9919-4B02-89FC-BA9F60407814}">
      <dgm:prSet/>
      <dgm:spPr/>
      <dgm:t>
        <a:bodyPr/>
        <a:lstStyle/>
        <a:p>
          <a:endParaRPr lang="pt-BR" sz="1800"/>
        </a:p>
      </dgm:t>
    </dgm:pt>
    <dgm:pt modelId="{7F7E0355-4782-4BC7-AF97-12631B29AA26}" type="sibTrans" cxnId="{988C04D4-9919-4B02-89FC-BA9F60407814}">
      <dgm:prSet/>
      <dgm:spPr/>
      <dgm:t>
        <a:bodyPr/>
        <a:lstStyle/>
        <a:p>
          <a:endParaRPr lang="pt-BR" sz="1800"/>
        </a:p>
      </dgm:t>
    </dgm:pt>
    <dgm:pt modelId="{A826D8CF-148E-4F8C-AFF2-F559D5961A7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2400" b="1" u="sng" dirty="0" smtClean="0"/>
            <a:t>Narrativa</a:t>
          </a:r>
          <a:endParaRPr lang="pt-BR" sz="1200" u="sng" dirty="0" smtClean="0"/>
        </a:p>
        <a:p>
          <a:pPr>
            <a:lnSpc>
              <a:spcPct val="100000"/>
            </a:lnSpc>
          </a:pPr>
          <a:endParaRPr lang="pt-BR" sz="1200" dirty="0" smtClean="0"/>
        </a:p>
        <a:p>
          <a:pPr>
            <a:lnSpc>
              <a:spcPct val="100000"/>
            </a:lnSpc>
          </a:pPr>
          <a:endParaRPr lang="pt-BR" sz="1200" dirty="0" smtClean="0"/>
        </a:p>
        <a:p>
          <a:pPr>
            <a:lnSpc>
              <a:spcPct val="100000"/>
            </a:lnSpc>
          </a:pPr>
          <a:endParaRPr lang="pt-BR" sz="1200" dirty="0" smtClean="0"/>
        </a:p>
        <a:p>
          <a:pPr>
            <a:lnSpc>
              <a:spcPct val="100000"/>
            </a:lnSpc>
          </a:pPr>
          <a:endParaRPr lang="pt-BR" sz="1600" dirty="0" smtClean="0"/>
        </a:p>
        <a:p>
          <a:pPr>
            <a:lnSpc>
              <a:spcPct val="100000"/>
            </a:lnSpc>
          </a:pPr>
          <a:endParaRPr lang="pt-BR" sz="1600" dirty="0" smtClean="0"/>
        </a:p>
        <a:p>
          <a:pPr>
            <a:lnSpc>
              <a:spcPct val="100000"/>
            </a:lnSpc>
          </a:pPr>
          <a:r>
            <a:rPr lang="pt-BR" sz="1600" dirty="0" smtClean="0"/>
            <a:t>Disseminar o conhecimento sobre perdas e buscar a sensibilização  e engajamento das p. interessadas envolvidas.</a:t>
          </a:r>
          <a:endParaRPr lang="pt-BR" sz="1600" dirty="0"/>
        </a:p>
      </dgm:t>
    </dgm:pt>
    <dgm:pt modelId="{AA4FDA52-30D8-4E41-993C-F817F80244CA}" type="sibTrans" cxnId="{1FB85A9D-F37F-444E-BCE7-104C7D10C36C}">
      <dgm:prSet/>
      <dgm:spPr/>
      <dgm:t>
        <a:bodyPr/>
        <a:lstStyle/>
        <a:p>
          <a:endParaRPr lang="pt-BR" sz="1800"/>
        </a:p>
      </dgm:t>
    </dgm:pt>
    <dgm:pt modelId="{18E0DA49-5379-4F6B-BAF0-E2848B5B274F}" type="parTrans" cxnId="{1FB85A9D-F37F-444E-BCE7-104C7D10C36C}">
      <dgm:prSet/>
      <dgm:spPr/>
      <dgm:t>
        <a:bodyPr/>
        <a:lstStyle/>
        <a:p>
          <a:endParaRPr lang="pt-BR" sz="1800"/>
        </a:p>
      </dgm:t>
    </dgm:pt>
    <dgm:pt modelId="{39611CC1-D5D8-4510-9C42-0048402E4F61}" type="pres">
      <dgm:prSet presAssocID="{E4991A0B-DBFC-4A6E-8E85-923F1CCC904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A82A68-A96B-4B1F-ACA9-72BC0320F460}" type="pres">
      <dgm:prSet presAssocID="{E4991A0B-DBFC-4A6E-8E85-923F1CCC9047}" presName="diamond" presStyleLbl="bgShp" presStyleIdx="0" presStyleCnt="1" custScaleX="114147" custLinFactNeighborX="2952" custLinFactNeighborY="-1079"/>
      <dgm:spPr/>
      <dgm:t>
        <a:bodyPr/>
        <a:lstStyle/>
        <a:p>
          <a:endParaRPr lang="pt-BR"/>
        </a:p>
      </dgm:t>
    </dgm:pt>
    <dgm:pt modelId="{616E3729-443F-455D-9068-8CD78A72E4E0}" type="pres">
      <dgm:prSet presAssocID="{E4991A0B-DBFC-4A6E-8E85-923F1CCC9047}" presName="quad1" presStyleLbl="node1" presStyleIdx="0" presStyleCnt="4" custScaleX="127877" custScaleY="115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BFC680-5E43-402A-B885-631660C45D79}" type="pres">
      <dgm:prSet presAssocID="{E4991A0B-DBFC-4A6E-8E85-923F1CCC9047}" presName="quad2" presStyleLbl="node1" presStyleIdx="1" presStyleCnt="4" custScaleX="124436" custScaleY="111908" custLinFactNeighborX="24016" custLinFactNeighborY="32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66E9F2-0297-45D6-8524-C43883E853E8}" type="pres">
      <dgm:prSet presAssocID="{E4991A0B-DBFC-4A6E-8E85-923F1CCC9047}" presName="quad3" presStyleLbl="node1" presStyleIdx="2" presStyleCnt="4" custScaleX="126429" custScaleY="110822" custLinFactNeighborX="617" custLinFactNeighborY="7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E81D42-BA77-4FC1-AB9F-D0A97BDAA61C}" type="pres">
      <dgm:prSet presAssocID="{E4991A0B-DBFC-4A6E-8E85-923F1CCC9047}" presName="quad4" presStyleLbl="node1" presStyleIdx="3" presStyleCnt="4" custScaleX="126746" custScaleY="112460" custLinFactNeighborX="24926" custLinFactNeighborY="7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8B29BA-2F78-4A24-9B84-25B9906C2090}" type="presOf" srcId="{C036008B-5DF9-4752-A256-D493EA623B72}" destId="{616E3729-443F-455D-9068-8CD78A72E4E0}" srcOrd="0" destOrd="0" presId="urn:microsoft.com/office/officeart/2005/8/layout/matrix3"/>
    <dgm:cxn modelId="{988C04D4-9919-4B02-89FC-BA9F60407814}" srcId="{E4991A0B-DBFC-4A6E-8E85-923F1CCC9047}" destId="{C8323834-B0E8-4CE6-86E9-FDB5914016BE}" srcOrd="3" destOrd="0" parTransId="{32CE40F5-9E8D-49C9-A114-BD12E8BCE546}" sibTransId="{7F7E0355-4782-4BC7-AF97-12631B29AA26}"/>
    <dgm:cxn modelId="{4BC6A8E0-B287-41D9-B1F3-4843190E7EE6}" type="presOf" srcId="{8E1BB598-22F8-49D2-8E52-E37682035A76}" destId="{A466E9F2-0297-45D6-8524-C43883E853E8}" srcOrd="0" destOrd="0" presId="urn:microsoft.com/office/officeart/2005/8/layout/matrix3"/>
    <dgm:cxn modelId="{4640C841-1D11-4F09-B7BC-048978EE52D2}" srcId="{E4991A0B-DBFC-4A6E-8E85-923F1CCC9047}" destId="{C036008B-5DF9-4752-A256-D493EA623B72}" srcOrd="0" destOrd="0" parTransId="{EC80732E-4C99-4ADB-AF17-A7B80DF78830}" sibTransId="{6E9DAFA2-429C-41E5-A925-1A2B9CCFBDAD}"/>
    <dgm:cxn modelId="{4E5BD827-4B4D-432B-A6BF-B914672116B9}" type="presOf" srcId="{C8323834-B0E8-4CE6-86E9-FDB5914016BE}" destId="{65E81D42-BA77-4FC1-AB9F-D0A97BDAA61C}" srcOrd="0" destOrd="0" presId="urn:microsoft.com/office/officeart/2005/8/layout/matrix3"/>
    <dgm:cxn modelId="{85985AB2-C099-457D-811D-F432A9E178BE}" srcId="{E4991A0B-DBFC-4A6E-8E85-923F1CCC9047}" destId="{8E1BB598-22F8-49D2-8E52-E37682035A76}" srcOrd="2" destOrd="0" parTransId="{EBC09764-2129-4D87-9075-143C42AD742E}" sibTransId="{3DFB1B2B-54F3-4D95-B7F3-A1B1AE6E9807}"/>
    <dgm:cxn modelId="{3A304523-3893-40E4-89D7-C356ADBAA41E}" type="presOf" srcId="{E4991A0B-DBFC-4A6E-8E85-923F1CCC9047}" destId="{39611CC1-D5D8-4510-9C42-0048402E4F61}" srcOrd="0" destOrd="0" presId="urn:microsoft.com/office/officeart/2005/8/layout/matrix3"/>
    <dgm:cxn modelId="{B61DFC6B-83C4-4567-92D1-4B8671390351}" type="presOf" srcId="{A826D8CF-148E-4F8C-AFF2-F559D5961A74}" destId="{ECBFC680-5E43-402A-B885-631660C45D79}" srcOrd="0" destOrd="0" presId="urn:microsoft.com/office/officeart/2005/8/layout/matrix3"/>
    <dgm:cxn modelId="{1FB85A9D-F37F-444E-BCE7-104C7D10C36C}" srcId="{E4991A0B-DBFC-4A6E-8E85-923F1CCC9047}" destId="{A826D8CF-148E-4F8C-AFF2-F559D5961A74}" srcOrd="1" destOrd="0" parTransId="{18E0DA49-5379-4F6B-BAF0-E2848B5B274F}" sibTransId="{AA4FDA52-30D8-4E41-993C-F817F80244CA}"/>
    <dgm:cxn modelId="{FF89A77A-D71B-4867-8EB3-7D17EDE7C4AE}" type="presParOf" srcId="{39611CC1-D5D8-4510-9C42-0048402E4F61}" destId="{71A82A68-A96B-4B1F-ACA9-72BC0320F460}" srcOrd="0" destOrd="0" presId="urn:microsoft.com/office/officeart/2005/8/layout/matrix3"/>
    <dgm:cxn modelId="{C2E5EC88-DABC-458C-8CB6-593A43CCE36F}" type="presParOf" srcId="{39611CC1-D5D8-4510-9C42-0048402E4F61}" destId="{616E3729-443F-455D-9068-8CD78A72E4E0}" srcOrd="1" destOrd="0" presId="urn:microsoft.com/office/officeart/2005/8/layout/matrix3"/>
    <dgm:cxn modelId="{8AD4021C-8D10-4F07-9D09-93EB54206F8D}" type="presParOf" srcId="{39611CC1-D5D8-4510-9C42-0048402E4F61}" destId="{ECBFC680-5E43-402A-B885-631660C45D79}" srcOrd="2" destOrd="0" presId="urn:microsoft.com/office/officeart/2005/8/layout/matrix3"/>
    <dgm:cxn modelId="{9B22A9C7-9666-420A-9B65-7EC366857CF2}" type="presParOf" srcId="{39611CC1-D5D8-4510-9C42-0048402E4F61}" destId="{A466E9F2-0297-45D6-8524-C43883E853E8}" srcOrd="3" destOrd="0" presId="urn:microsoft.com/office/officeart/2005/8/layout/matrix3"/>
    <dgm:cxn modelId="{BC43F65F-E4AC-4DA8-91BC-19C68075C198}" type="presParOf" srcId="{39611CC1-D5D8-4510-9C42-0048402E4F61}" destId="{65E81D42-BA77-4FC1-AB9F-D0A97BDAA61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05F16-9125-4542-9B92-F485BF926F6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985FE53-D7B7-4098-943C-6E9C7F3E587A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dirty="0" smtClean="0"/>
            <a:t>Substituição de 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Redes</a:t>
          </a:r>
        </a:p>
        <a:p>
          <a:r>
            <a:rPr lang="pt-BR" dirty="0" smtClean="0"/>
            <a:t>(&gt; 250km)</a:t>
          </a:r>
          <a:endParaRPr lang="pt-BR" dirty="0"/>
        </a:p>
      </dgm:t>
    </dgm:pt>
    <dgm:pt modelId="{55F50580-4396-419B-BE6B-6173C3620B84}" type="parTrans" cxnId="{D316F4D6-6E91-4990-AD3C-F8E140B70555}">
      <dgm:prSet/>
      <dgm:spPr/>
      <dgm:t>
        <a:bodyPr/>
        <a:lstStyle/>
        <a:p>
          <a:endParaRPr lang="pt-BR"/>
        </a:p>
      </dgm:t>
    </dgm:pt>
    <dgm:pt modelId="{525B94E3-D331-4C87-B063-A796AE3CD930}" type="sibTrans" cxnId="{D316F4D6-6E91-4990-AD3C-F8E140B70555}">
      <dgm:prSet/>
      <dgm:spPr/>
      <dgm:t>
        <a:bodyPr/>
        <a:lstStyle/>
        <a:p>
          <a:endParaRPr lang="pt-BR"/>
        </a:p>
      </dgm:t>
    </dgm:pt>
    <dgm:pt modelId="{C7DF9CAA-D5D8-4E5F-9B92-D4B194515951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dirty="0" smtClean="0"/>
            <a:t>Instalação Válvulas Redutoras de 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Pressão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C597FD-A5A7-42E8-A121-2F4D280EBB85}" type="parTrans" cxnId="{8C814F9B-5FD4-4CBE-B79B-D58D537A819A}">
      <dgm:prSet/>
      <dgm:spPr/>
      <dgm:t>
        <a:bodyPr/>
        <a:lstStyle/>
        <a:p>
          <a:endParaRPr lang="pt-BR"/>
        </a:p>
      </dgm:t>
    </dgm:pt>
    <dgm:pt modelId="{32F263DD-1921-439E-9224-B07D492CDF61}" type="sibTrans" cxnId="{8C814F9B-5FD4-4CBE-B79B-D58D537A819A}">
      <dgm:prSet/>
      <dgm:spPr/>
      <dgm:t>
        <a:bodyPr/>
        <a:lstStyle/>
        <a:p>
          <a:endParaRPr lang="pt-BR"/>
        </a:p>
      </dgm:t>
    </dgm:pt>
    <dgm:pt modelId="{1C7B33A0-C192-4A82-9FE7-9400BE9026FE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dirty="0" smtClean="0"/>
            <a:t>Substituição de Hidrômetros Sistema 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Medição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B25F10-A937-49AA-8054-E2C6A384AB9F}" type="parTrans" cxnId="{3D0C3578-C9A8-403F-AB45-D0CC4F945243}">
      <dgm:prSet/>
      <dgm:spPr/>
      <dgm:t>
        <a:bodyPr/>
        <a:lstStyle/>
        <a:p>
          <a:endParaRPr lang="pt-BR"/>
        </a:p>
      </dgm:t>
    </dgm:pt>
    <dgm:pt modelId="{011C8F6C-4A6F-4BA2-A883-8E1B5D908761}" type="sibTrans" cxnId="{3D0C3578-C9A8-403F-AB45-D0CC4F945243}">
      <dgm:prSet/>
      <dgm:spPr/>
      <dgm:t>
        <a:bodyPr/>
        <a:lstStyle/>
        <a:p>
          <a:endParaRPr lang="pt-BR"/>
        </a:p>
      </dgm:t>
    </dgm:pt>
    <dgm:pt modelId="{DC695513-E716-40E1-A7E7-E4D9C90CCAF2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dirty="0" smtClean="0"/>
            <a:t>Expectativa é chegar a 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15% </a:t>
          </a:r>
          <a:r>
            <a:rPr lang="pt-BR" dirty="0" smtClean="0"/>
            <a:t>de perdas</a:t>
          </a:r>
          <a:endParaRPr lang="pt-BR" dirty="0"/>
        </a:p>
      </dgm:t>
    </dgm:pt>
    <dgm:pt modelId="{682ED9A9-4281-4860-B499-7D40DCAAD2AA}" type="parTrans" cxnId="{88A330D1-CADE-4A7D-9C22-653FAEEA19D6}">
      <dgm:prSet/>
      <dgm:spPr/>
      <dgm:t>
        <a:bodyPr/>
        <a:lstStyle/>
        <a:p>
          <a:endParaRPr lang="pt-BR"/>
        </a:p>
      </dgm:t>
    </dgm:pt>
    <dgm:pt modelId="{1729A91D-122F-4B61-988D-675CB88110B5}" type="sibTrans" cxnId="{88A330D1-CADE-4A7D-9C22-653FAEEA19D6}">
      <dgm:prSet/>
      <dgm:spPr/>
      <dgm:t>
        <a:bodyPr/>
        <a:lstStyle/>
        <a:p>
          <a:endParaRPr lang="pt-BR"/>
        </a:p>
      </dgm:t>
    </dgm:pt>
    <dgm:pt modelId="{30F654B7-4CDA-47B2-BFB5-5B94ED58FAB7}" type="pres">
      <dgm:prSet presAssocID="{C5F05F16-9125-4542-9B92-F485BF926F63}" presName="Name0" presStyleCnt="0">
        <dgm:presLayoutVars>
          <dgm:dir/>
          <dgm:resizeHandles val="exact"/>
        </dgm:presLayoutVars>
      </dgm:prSet>
      <dgm:spPr/>
    </dgm:pt>
    <dgm:pt modelId="{E54CAF75-3F8B-482B-A3CB-22FA0A76CF3A}" type="pres">
      <dgm:prSet presAssocID="{9985FE53-D7B7-4098-943C-6E9C7F3E587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321C65-6FA1-4ACB-A02F-4DD4AB71514B}" type="pres">
      <dgm:prSet presAssocID="{525B94E3-D331-4C87-B063-A796AE3CD930}" presName="parSpace" presStyleCnt="0"/>
      <dgm:spPr/>
    </dgm:pt>
    <dgm:pt modelId="{0B26512D-3585-4FBA-B8A1-4047EB321E9B}" type="pres">
      <dgm:prSet presAssocID="{C7DF9CAA-D5D8-4E5F-9B92-D4B19451595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342C4C-39ED-419C-8AE6-A32138DB6EB8}" type="pres">
      <dgm:prSet presAssocID="{32F263DD-1921-439E-9224-B07D492CDF61}" presName="parSpace" presStyleCnt="0"/>
      <dgm:spPr/>
    </dgm:pt>
    <dgm:pt modelId="{CB4E8B8E-7054-4E27-BE9E-EDB658FE7022}" type="pres">
      <dgm:prSet presAssocID="{1C7B33A0-C192-4A82-9FE7-9400BE9026FE}" presName="parTxOnly" presStyleLbl="node1" presStyleIdx="2" presStyleCnt="4" custScaleX="1086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73536E-DD67-4169-B1EB-4641C5AE7D97}" type="pres">
      <dgm:prSet presAssocID="{011C8F6C-4A6F-4BA2-A883-8E1B5D908761}" presName="parSpace" presStyleCnt="0"/>
      <dgm:spPr/>
    </dgm:pt>
    <dgm:pt modelId="{16528299-D748-4F46-87F2-8A17FD9863C4}" type="pres">
      <dgm:prSet presAssocID="{DC695513-E716-40E1-A7E7-E4D9C90CCAF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8A330D1-CADE-4A7D-9C22-653FAEEA19D6}" srcId="{C5F05F16-9125-4542-9B92-F485BF926F63}" destId="{DC695513-E716-40E1-A7E7-E4D9C90CCAF2}" srcOrd="3" destOrd="0" parTransId="{682ED9A9-4281-4860-B499-7D40DCAAD2AA}" sibTransId="{1729A91D-122F-4B61-988D-675CB88110B5}"/>
    <dgm:cxn modelId="{2D73F665-336E-4F14-BA42-42B8116A66F2}" type="presOf" srcId="{DC695513-E716-40E1-A7E7-E4D9C90CCAF2}" destId="{16528299-D748-4F46-87F2-8A17FD9863C4}" srcOrd="0" destOrd="0" presId="urn:microsoft.com/office/officeart/2005/8/layout/hChevron3"/>
    <dgm:cxn modelId="{3DC5534E-DD00-4E4C-A037-A39DCF95F37A}" type="presOf" srcId="{1C7B33A0-C192-4A82-9FE7-9400BE9026FE}" destId="{CB4E8B8E-7054-4E27-BE9E-EDB658FE7022}" srcOrd="0" destOrd="0" presId="urn:microsoft.com/office/officeart/2005/8/layout/hChevron3"/>
    <dgm:cxn modelId="{3D0C3578-C9A8-403F-AB45-D0CC4F945243}" srcId="{C5F05F16-9125-4542-9B92-F485BF926F63}" destId="{1C7B33A0-C192-4A82-9FE7-9400BE9026FE}" srcOrd="2" destOrd="0" parTransId="{8DB25F10-A937-49AA-8054-E2C6A384AB9F}" sibTransId="{011C8F6C-4A6F-4BA2-A883-8E1B5D908761}"/>
    <dgm:cxn modelId="{8C814F9B-5FD4-4CBE-B79B-D58D537A819A}" srcId="{C5F05F16-9125-4542-9B92-F485BF926F63}" destId="{C7DF9CAA-D5D8-4E5F-9B92-D4B194515951}" srcOrd="1" destOrd="0" parTransId="{46C597FD-A5A7-42E8-A121-2F4D280EBB85}" sibTransId="{32F263DD-1921-439E-9224-B07D492CDF61}"/>
    <dgm:cxn modelId="{57081562-AB44-4094-A360-461BA58694F9}" type="presOf" srcId="{C5F05F16-9125-4542-9B92-F485BF926F63}" destId="{30F654B7-4CDA-47B2-BFB5-5B94ED58FAB7}" srcOrd="0" destOrd="0" presId="urn:microsoft.com/office/officeart/2005/8/layout/hChevron3"/>
    <dgm:cxn modelId="{164832ED-FE19-4662-B636-81D075502FD3}" type="presOf" srcId="{9985FE53-D7B7-4098-943C-6E9C7F3E587A}" destId="{E54CAF75-3F8B-482B-A3CB-22FA0A76CF3A}" srcOrd="0" destOrd="0" presId="urn:microsoft.com/office/officeart/2005/8/layout/hChevron3"/>
    <dgm:cxn modelId="{4241EE7C-6001-4DF5-A825-D67F37B1764D}" type="presOf" srcId="{C7DF9CAA-D5D8-4E5F-9B92-D4B194515951}" destId="{0B26512D-3585-4FBA-B8A1-4047EB321E9B}" srcOrd="0" destOrd="0" presId="urn:microsoft.com/office/officeart/2005/8/layout/hChevron3"/>
    <dgm:cxn modelId="{D316F4D6-6E91-4990-AD3C-F8E140B70555}" srcId="{C5F05F16-9125-4542-9B92-F485BF926F63}" destId="{9985FE53-D7B7-4098-943C-6E9C7F3E587A}" srcOrd="0" destOrd="0" parTransId="{55F50580-4396-419B-BE6B-6173C3620B84}" sibTransId="{525B94E3-D331-4C87-B063-A796AE3CD930}"/>
    <dgm:cxn modelId="{C0DD6178-DCB0-4A2E-A1D9-9E2A1B77F02D}" type="presParOf" srcId="{30F654B7-4CDA-47B2-BFB5-5B94ED58FAB7}" destId="{E54CAF75-3F8B-482B-A3CB-22FA0A76CF3A}" srcOrd="0" destOrd="0" presId="urn:microsoft.com/office/officeart/2005/8/layout/hChevron3"/>
    <dgm:cxn modelId="{7080CB7B-A0A2-4F32-8F68-B1D75FD45508}" type="presParOf" srcId="{30F654B7-4CDA-47B2-BFB5-5B94ED58FAB7}" destId="{43321C65-6FA1-4ACB-A02F-4DD4AB71514B}" srcOrd="1" destOrd="0" presId="urn:microsoft.com/office/officeart/2005/8/layout/hChevron3"/>
    <dgm:cxn modelId="{30EC126B-F8CC-4849-A6EE-7876DA90E226}" type="presParOf" srcId="{30F654B7-4CDA-47B2-BFB5-5B94ED58FAB7}" destId="{0B26512D-3585-4FBA-B8A1-4047EB321E9B}" srcOrd="2" destOrd="0" presId="urn:microsoft.com/office/officeart/2005/8/layout/hChevron3"/>
    <dgm:cxn modelId="{E10EF47A-748E-4EC9-A246-551F0E4C7361}" type="presParOf" srcId="{30F654B7-4CDA-47B2-BFB5-5B94ED58FAB7}" destId="{D9342C4C-39ED-419C-8AE6-A32138DB6EB8}" srcOrd="3" destOrd="0" presId="urn:microsoft.com/office/officeart/2005/8/layout/hChevron3"/>
    <dgm:cxn modelId="{E8F39988-6FA5-4A7F-986C-BE8F49092E82}" type="presParOf" srcId="{30F654B7-4CDA-47B2-BFB5-5B94ED58FAB7}" destId="{CB4E8B8E-7054-4E27-BE9E-EDB658FE7022}" srcOrd="4" destOrd="0" presId="urn:microsoft.com/office/officeart/2005/8/layout/hChevron3"/>
    <dgm:cxn modelId="{D2CD2A15-915B-4B8B-BBA4-54FF6CFA37EE}" type="presParOf" srcId="{30F654B7-4CDA-47B2-BFB5-5B94ED58FAB7}" destId="{8573536E-DD67-4169-B1EB-4641C5AE7D97}" srcOrd="5" destOrd="0" presId="urn:microsoft.com/office/officeart/2005/8/layout/hChevron3"/>
    <dgm:cxn modelId="{96CE8725-046B-4799-B578-1AF76AC353F5}" type="presParOf" srcId="{30F654B7-4CDA-47B2-BFB5-5B94ED58FAB7}" destId="{16528299-D748-4F46-87F2-8A17FD9863C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82A68-A96B-4B1F-ACA9-72BC0320F460}">
      <dsp:nvSpPr>
        <dsp:cNvPr id="0" name=""/>
        <dsp:cNvSpPr/>
      </dsp:nvSpPr>
      <dsp:spPr>
        <a:xfrm>
          <a:off x="1656164" y="0"/>
          <a:ext cx="8352956" cy="7317719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E3729-443F-455D-9068-8CD78A72E4E0}">
      <dsp:nvSpPr>
        <dsp:cNvPr id="0" name=""/>
        <dsp:cNvSpPr/>
      </dsp:nvSpPr>
      <dsp:spPr>
        <a:xfrm>
          <a:off x="2255155" y="478114"/>
          <a:ext cx="3649495" cy="32880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 smtClean="0"/>
            <a:t>Políticas Públicas</a:t>
          </a:r>
          <a:endParaRPr lang="pt-BR" sz="1200" b="1" u="sng" kern="120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1400" kern="120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1400" kern="120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1400" kern="120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1400" kern="120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600" kern="120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kern="1200" smtClean="0"/>
            <a:t>Influenciar o debate  a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kern="1200" smtClean="0"/>
            <a:t>visibilidade política e empresarial da pauta, no Brasil </a:t>
          </a:r>
          <a:endParaRPr lang="pt-BR" sz="1600" kern="1200" dirty="0" smtClean="0"/>
        </a:p>
      </dsp:txBody>
      <dsp:txXfrm>
        <a:off x="2415664" y="638623"/>
        <a:ext cx="3328477" cy="2967029"/>
      </dsp:txXfrm>
    </dsp:sp>
    <dsp:sp modelId="{ECBFC680-5E43-402A-B885-631660C45D79}">
      <dsp:nvSpPr>
        <dsp:cNvPr id="0" name=""/>
        <dsp:cNvSpPr/>
      </dsp:nvSpPr>
      <dsp:spPr>
        <a:xfrm>
          <a:off x="6063094" y="617243"/>
          <a:ext cx="3551291" cy="31937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u="sng" kern="1200" dirty="0" smtClean="0"/>
            <a:t>Narrativa</a:t>
          </a:r>
          <a:endParaRPr lang="pt-BR" sz="1200" u="sng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Disseminar o conhecimento sobre perdas e buscar a sensibilização  e engajamento das p. interessadas envolvidas.</a:t>
          </a:r>
          <a:endParaRPr lang="pt-BR" sz="1600" kern="1200" dirty="0"/>
        </a:p>
      </dsp:txBody>
      <dsp:txXfrm>
        <a:off x="6219000" y="773149"/>
        <a:ext cx="3239479" cy="2881942"/>
      </dsp:txXfrm>
    </dsp:sp>
    <dsp:sp modelId="{A466E9F2-0297-45D6-8524-C43883E853E8}">
      <dsp:nvSpPr>
        <dsp:cNvPr id="0" name=""/>
        <dsp:cNvSpPr/>
      </dsp:nvSpPr>
      <dsp:spPr>
        <a:xfrm>
          <a:off x="2293426" y="3823134"/>
          <a:ext cx="3608170" cy="3162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Compreensão e harmonização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de cálculo de perdas na distribuição</a:t>
          </a:r>
          <a:endParaRPr lang="pt-BR" sz="1600" kern="1200" dirty="0"/>
        </a:p>
      </dsp:txBody>
      <dsp:txXfrm>
        <a:off x="2447819" y="3977527"/>
        <a:ext cx="3299384" cy="2853974"/>
      </dsp:txXfrm>
    </dsp:sp>
    <dsp:sp modelId="{65E81D42-BA77-4FC1-AB9F-D0A97BDAA61C}">
      <dsp:nvSpPr>
        <dsp:cNvPr id="0" name=""/>
        <dsp:cNvSpPr/>
      </dsp:nvSpPr>
      <dsp:spPr>
        <a:xfrm>
          <a:off x="6056102" y="3806867"/>
          <a:ext cx="3617217" cy="320950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kern="1200" dirty="0" smtClean="0"/>
            <a:t>Disseminação de boas práticas ,  capacitação  e </a:t>
          </a:r>
          <a:r>
            <a:rPr lang="pt-BR" sz="1600" kern="1200" dirty="0" smtClean="0"/>
            <a:t>treinamento de  atores </a:t>
          </a:r>
          <a:r>
            <a:rPr lang="pt-BR" sz="1600" kern="1200" dirty="0" smtClean="0"/>
            <a:t>estratégicos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</dsp:txBody>
      <dsp:txXfrm>
        <a:off x="6212777" y="3963542"/>
        <a:ext cx="3303867" cy="2896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CAF75-3F8B-482B-A3CB-22FA0A76CF3A}">
      <dsp:nvSpPr>
        <dsp:cNvPr id="0" name=""/>
        <dsp:cNvSpPr/>
      </dsp:nvSpPr>
      <dsp:spPr>
        <a:xfrm>
          <a:off x="4498" y="1151638"/>
          <a:ext cx="3127785" cy="1251114"/>
        </a:xfrm>
        <a:prstGeom prst="homePlat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Substituição de </a:t>
          </a: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(&gt; 250km)</a:t>
          </a:r>
          <a:endParaRPr lang="pt-BR" sz="2000" kern="1200" dirty="0"/>
        </a:p>
      </dsp:txBody>
      <dsp:txXfrm>
        <a:off x="4498" y="1151638"/>
        <a:ext cx="2815007" cy="1251114"/>
      </dsp:txXfrm>
    </dsp:sp>
    <dsp:sp modelId="{0B26512D-3585-4FBA-B8A1-4047EB321E9B}">
      <dsp:nvSpPr>
        <dsp:cNvPr id="0" name=""/>
        <dsp:cNvSpPr/>
      </dsp:nvSpPr>
      <dsp:spPr>
        <a:xfrm>
          <a:off x="2506727" y="1151638"/>
          <a:ext cx="3127785" cy="1251114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Instalação Válvulas Redutoras de </a:t>
          </a: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Pressão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2284" y="1151638"/>
        <a:ext cx="1876671" cy="1251114"/>
      </dsp:txXfrm>
    </dsp:sp>
    <dsp:sp modelId="{CB4E8B8E-7054-4E27-BE9E-EDB658FE7022}">
      <dsp:nvSpPr>
        <dsp:cNvPr id="0" name=""/>
        <dsp:cNvSpPr/>
      </dsp:nvSpPr>
      <dsp:spPr>
        <a:xfrm>
          <a:off x="5008955" y="1151638"/>
          <a:ext cx="3396931" cy="1251114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Substituição de Hidrômetros Sistema </a:t>
          </a: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Medição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4512" y="1151638"/>
        <a:ext cx="2145817" cy="1251114"/>
      </dsp:txXfrm>
    </dsp:sp>
    <dsp:sp modelId="{16528299-D748-4F46-87F2-8A17FD9863C4}">
      <dsp:nvSpPr>
        <dsp:cNvPr id="0" name=""/>
        <dsp:cNvSpPr/>
      </dsp:nvSpPr>
      <dsp:spPr>
        <a:xfrm>
          <a:off x="7780330" y="1151638"/>
          <a:ext cx="3127785" cy="1251114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Expectativa é chegar a </a:t>
          </a: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15% </a:t>
          </a:r>
          <a:r>
            <a:rPr lang="pt-BR" sz="2000" kern="1200" dirty="0" smtClean="0"/>
            <a:t>de perdas</a:t>
          </a:r>
          <a:endParaRPr lang="pt-BR" sz="2000" kern="1200" dirty="0"/>
        </a:p>
      </dsp:txBody>
      <dsp:txXfrm>
        <a:off x="8405887" y="1151638"/>
        <a:ext cx="1876671" cy="1251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5B55-8CD2-44DC-942F-E2CD01607416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1C7F7-F2AE-4F64-9045-7A01740ED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020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13351-F10D-4165-89FD-3224AA387FAB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71550" y="1241425"/>
            <a:ext cx="472598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5630D-4CE9-4B1D-A75E-A57BFFB41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43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22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29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71550" y="1241425"/>
            <a:ext cx="4725988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Cidade com cerca de 1 milhão de habitantes.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74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71550" y="1241425"/>
            <a:ext cx="4725988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66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71550" y="1241425"/>
            <a:ext cx="4725988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91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71550" y="1241425"/>
            <a:ext cx="4725988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20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71550" y="1241425"/>
            <a:ext cx="4725988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escopo do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Movimento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prevê o fortalecimento dos conhecimentos sobre “perdas” por parte da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população, a disseminação de boas práticas e a capacitação de atores estratégicos, o engajamento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organismos públicos e a atuação dos municípios. 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50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71550" y="1241425"/>
            <a:ext cx="4725988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0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71550" y="1241425"/>
            <a:ext cx="4725988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89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71550" y="1241425"/>
            <a:ext cx="4725988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Movimento pela Redução das perdas de Água na Distribuição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composto por quatro pilares estratégicos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16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71550" y="1241425"/>
            <a:ext cx="4725988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630D-4CE9-4B1D-A75E-A57BFFB4134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93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684239"/>
            <a:ext cx="10363200" cy="18521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4896432"/>
            <a:ext cx="8534400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358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30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46033"/>
            <a:ext cx="2743200" cy="737265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46033"/>
            <a:ext cx="8026400" cy="73726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34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596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5552492"/>
            <a:ext cx="10363200" cy="1716152"/>
          </a:xfrm>
        </p:spPr>
        <p:txBody>
          <a:bodyPr anchor="t"/>
          <a:lstStyle>
            <a:lvl1pPr algn="l">
              <a:defRPr sz="504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3662325"/>
            <a:ext cx="10363200" cy="1890166"/>
          </a:xfrm>
        </p:spPr>
        <p:txBody>
          <a:bodyPr anchor="b"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39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2016180"/>
            <a:ext cx="5384800" cy="5702504"/>
          </a:xfrm>
        </p:spPr>
        <p:txBody>
          <a:bodyPr/>
          <a:lstStyle>
            <a:lvl1pPr>
              <a:defRPr sz="3528"/>
            </a:lvl1pPr>
            <a:lvl2pPr>
              <a:defRPr sz="3024"/>
            </a:lvl2pPr>
            <a:lvl3pPr>
              <a:defRPr sz="2520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2016180"/>
            <a:ext cx="5384800" cy="5702504"/>
          </a:xfrm>
        </p:spPr>
        <p:txBody>
          <a:bodyPr/>
          <a:lstStyle>
            <a:lvl1pPr>
              <a:defRPr sz="3528"/>
            </a:lvl1pPr>
            <a:lvl2pPr>
              <a:defRPr sz="3024"/>
            </a:lvl2pPr>
            <a:lvl3pPr>
              <a:defRPr sz="2520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592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1" y="1934171"/>
            <a:ext cx="5386917" cy="80607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1" y="2740242"/>
            <a:ext cx="5386917" cy="4978440"/>
          </a:xfrm>
        </p:spPr>
        <p:txBody>
          <a:bodyPr/>
          <a:lstStyle>
            <a:lvl1pPr>
              <a:defRPr sz="3024"/>
            </a:lvl1pPr>
            <a:lvl2pPr>
              <a:defRPr sz="2520"/>
            </a:lvl2pPr>
            <a:lvl3pPr>
              <a:defRPr sz="2268"/>
            </a:lvl3pPr>
            <a:lvl4pPr>
              <a:defRPr sz="2016"/>
            </a:lvl4pPr>
            <a:lvl5pPr>
              <a:defRPr sz="2016"/>
            </a:lvl5pPr>
            <a:lvl6pPr>
              <a:defRPr sz="2016"/>
            </a:lvl6pPr>
            <a:lvl7pPr>
              <a:defRPr sz="2016"/>
            </a:lvl7pPr>
            <a:lvl8pPr>
              <a:defRPr sz="2016"/>
            </a:lvl8pPr>
            <a:lvl9pPr>
              <a:defRPr sz="201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934171"/>
            <a:ext cx="5389033" cy="80607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740242"/>
            <a:ext cx="5389033" cy="4978440"/>
          </a:xfrm>
        </p:spPr>
        <p:txBody>
          <a:bodyPr/>
          <a:lstStyle>
            <a:lvl1pPr>
              <a:defRPr sz="3024"/>
            </a:lvl1pPr>
            <a:lvl2pPr>
              <a:defRPr sz="2520"/>
            </a:lvl2pPr>
            <a:lvl3pPr>
              <a:defRPr sz="2268"/>
            </a:lvl3pPr>
            <a:lvl4pPr>
              <a:defRPr sz="2016"/>
            </a:lvl4pPr>
            <a:lvl5pPr>
              <a:defRPr sz="2016"/>
            </a:lvl5pPr>
            <a:lvl6pPr>
              <a:defRPr sz="2016"/>
            </a:lvl6pPr>
            <a:lvl7pPr>
              <a:defRPr sz="2016"/>
            </a:lvl7pPr>
            <a:lvl8pPr>
              <a:defRPr sz="2016"/>
            </a:lvl8pPr>
            <a:lvl9pPr>
              <a:defRPr sz="201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97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704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582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344031"/>
            <a:ext cx="4011084" cy="1464129"/>
          </a:xfrm>
        </p:spPr>
        <p:txBody>
          <a:bodyPr anchor="b"/>
          <a:lstStyle>
            <a:lvl1pPr algn="l">
              <a:defRPr sz="252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4" y="344032"/>
            <a:ext cx="6815667" cy="737465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808161"/>
            <a:ext cx="4011084" cy="5910523"/>
          </a:xfrm>
        </p:spPr>
        <p:txBody>
          <a:bodyPr/>
          <a:lstStyle>
            <a:lvl1pPr marL="0" indent="0">
              <a:buNone/>
              <a:defRPr sz="1764"/>
            </a:lvl1pPr>
            <a:lvl2pPr marL="576072" indent="0">
              <a:buNone/>
              <a:defRPr sz="1512"/>
            </a:lvl2pPr>
            <a:lvl3pPr marL="1152144" indent="0">
              <a:buNone/>
              <a:defRPr sz="1260"/>
            </a:lvl3pPr>
            <a:lvl4pPr marL="1728216" indent="0">
              <a:buNone/>
              <a:defRPr sz="1134"/>
            </a:lvl4pPr>
            <a:lvl5pPr marL="2304288" indent="0">
              <a:buNone/>
              <a:defRPr sz="1134"/>
            </a:lvl5pPr>
            <a:lvl6pPr marL="2880360" indent="0">
              <a:buNone/>
              <a:defRPr sz="1134"/>
            </a:lvl6pPr>
            <a:lvl7pPr marL="3456432" indent="0">
              <a:buNone/>
              <a:defRPr sz="1134"/>
            </a:lvl7pPr>
            <a:lvl8pPr marL="4032504" indent="0">
              <a:buNone/>
              <a:defRPr sz="1134"/>
            </a:lvl8pPr>
            <a:lvl9pPr marL="4608576" indent="0">
              <a:buNone/>
              <a:defRPr sz="113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876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6048534"/>
            <a:ext cx="7315200" cy="714064"/>
          </a:xfrm>
        </p:spPr>
        <p:txBody>
          <a:bodyPr anchor="b"/>
          <a:lstStyle>
            <a:lvl1pPr algn="l">
              <a:defRPr sz="252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772068"/>
            <a:ext cx="7315200" cy="5184458"/>
          </a:xfrm>
        </p:spPr>
        <p:txBody>
          <a:bodyPr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6762598"/>
            <a:ext cx="7315200" cy="1014089"/>
          </a:xfrm>
        </p:spPr>
        <p:txBody>
          <a:bodyPr/>
          <a:lstStyle>
            <a:lvl1pPr marL="0" indent="0">
              <a:buNone/>
              <a:defRPr sz="1764"/>
            </a:lvl1pPr>
            <a:lvl2pPr marL="576072" indent="0">
              <a:buNone/>
              <a:defRPr sz="1512"/>
            </a:lvl2pPr>
            <a:lvl3pPr marL="1152144" indent="0">
              <a:buNone/>
              <a:defRPr sz="1260"/>
            </a:lvl3pPr>
            <a:lvl4pPr marL="1728216" indent="0">
              <a:buNone/>
              <a:defRPr sz="1134"/>
            </a:lvl4pPr>
            <a:lvl5pPr marL="2304288" indent="0">
              <a:buNone/>
              <a:defRPr sz="1134"/>
            </a:lvl5pPr>
            <a:lvl6pPr marL="2880360" indent="0">
              <a:buNone/>
              <a:defRPr sz="1134"/>
            </a:lvl6pPr>
            <a:lvl7pPr marL="3456432" indent="0">
              <a:buNone/>
              <a:defRPr sz="1134"/>
            </a:lvl7pPr>
            <a:lvl8pPr marL="4032504" indent="0">
              <a:buNone/>
              <a:defRPr sz="1134"/>
            </a:lvl8pPr>
            <a:lvl9pPr marL="4608576" indent="0">
              <a:buNone/>
              <a:defRPr sz="113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38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346031"/>
            <a:ext cx="10972800" cy="14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2016180"/>
            <a:ext cx="10972800" cy="570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8008709"/>
            <a:ext cx="284480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207D-BC2D-4C5A-9291-143CE27F0740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8008709"/>
            <a:ext cx="386080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8008709"/>
            <a:ext cx="284480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32F8-983F-4A4B-AEB1-E735774069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43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0" eaLnBrk="1" latinLnBrk="0" hangingPunct="1"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l" defTabSz="11521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528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»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7.png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5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4" Type="http://schemas.openxmlformats.org/officeDocument/2006/relationships/diagramData" Target="../diagrams/data1.xml"/><Relationship Id="rId9" Type="http://schemas.openxmlformats.org/officeDocument/2006/relationships/image" Target="../media/image43.jp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gif"/><Relationship Id="rId10" Type="http://schemas.openxmlformats.org/officeDocument/2006/relationships/image" Target="../media/image2.jp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3" Type="http://schemas.openxmlformats.org/officeDocument/2006/relationships/image" Target="../media/image2.jpg"/><Relationship Id="rId7" Type="http://schemas.openxmlformats.org/officeDocument/2006/relationships/image" Target="../media/image60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63.jpeg"/><Relationship Id="rId5" Type="http://schemas.openxmlformats.org/officeDocument/2006/relationships/image" Target="../media/image59.jpg"/><Relationship Id="rId15" Type="http://schemas.openxmlformats.org/officeDocument/2006/relationships/chart" Target="../charts/chart4.xml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chart" Target="../charts/chart2.xml"/><Relationship Id="rId1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jpeg"/><Relationship Id="rId5" Type="http://schemas.openxmlformats.org/officeDocument/2006/relationships/image" Target="../media/image62.png"/><Relationship Id="rId10" Type="http://schemas.openxmlformats.org/officeDocument/2006/relationships/image" Target="../media/image59.jp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6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6.jp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.jp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4374385"/>
            <a:ext cx="11521017" cy="42663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3" y="4752429"/>
            <a:ext cx="2060493" cy="20604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250373"/>
            <a:ext cx="11528409" cy="37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34423"/>
            <a:ext cx="3240286" cy="3240286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495600" y="58672"/>
            <a:ext cx="7906260" cy="1440127"/>
          </a:xfrm>
        </p:spPr>
        <p:txBody>
          <a:bodyPr>
            <a:normAutofit/>
          </a:bodyPr>
          <a:lstStyle/>
          <a:p>
            <a:r>
              <a:rPr lang="pt-BR" sz="4032" b="1" dirty="0" smtClean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Estruturação em 4 Pilares</a:t>
            </a:r>
            <a:endParaRPr lang="pt-BR" sz="4032" b="1" dirty="0">
              <a:solidFill>
                <a:srgbClr val="00206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127448" y="1274293"/>
            <a:ext cx="11233248" cy="7317719"/>
            <a:chOff x="832106" y="1152029"/>
            <a:chExt cx="11233248" cy="7317719"/>
          </a:xfrm>
        </p:grpSpPr>
        <p:graphicFrame>
          <p:nvGraphicFramePr>
            <p:cNvPr id="7" name="Diagram 9"/>
            <p:cNvGraphicFramePr/>
            <p:nvPr>
              <p:extLst>
                <p:ext uri="{D42A27DB-BD31-4B8C-83A1-F6EECF244321}">
                  <p14:modId xmlns:p14="http://schemas.microsoft.com/office/powerpoint/2010/main" val="143326158"/>
                </p:ext>
              </p:extLst>
            </p:nvPr>
          </p:nvGraphicFramePr>
          <p:xfrm>
            <a:off x="832106" y="1152029"/>
            <a:ext cx="11233248" cy="73177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182" y="5274550"/>
              <a:ext cx="3044548" cy="17101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02" y="5234836"/>
              <a:ext cx="2993357" cy="17041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6" name="Picture 2" descr="http://www.speakingyoursuccess.com/wp-content/uploads/2014/12/0519-0908-0820-3533_close_up_of_a_man_making_a_point_during_a_speech_microphone_and_podium_in_view_o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511" y="1891977"/>
              <a:ext cx="2987007" cy="17633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182" y="1955330"/>
              <a:ext cx="3044548" cy="17633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CaixaDeTexto 1"/>
            <p:cNvSpPr txBox="1"/>
            <p:nvPr/>
          </p:nvSpPr>
          <p:spPr>
            <a:xfrm>
              <a:off x="3404182" y="1891977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Políticas Públicas</a:t>
              </a:r>
              <a:endParaRPr lang="pt-BR" sz="2400" b="1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678803" y="5274550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/>
                <a:t>  Indicadores</a:t>
              </a:r>
              <a:endParaRPr lang="pt-BR" sz="24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240818" y="1846761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Narrativa</a:t>
              </a: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317587" y="5234836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Soluções</a:t>
              </a:r>
              <a:endParaRPr lang="pt-BR" sz="2400" b="1" dirty="0"/>
            </a:p>
          </p:txBody>
        </p:sp>
      </p:grpSp>
      <p:pic>
        <p:nvPicPr>
          <p:cNvPr id="35" name="Imagem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4224" y="4714014"/>
            <a:ext cx="907017" cy="303415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27586" y="4574849"/>
            <a:ext cx="854871" cy="278330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96347" y="7848773"/>
            <a:ext cx="847725" cy="28575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8828" y="7840615"/>
            <a:ext cx="680573" cy="2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090550"/>
              </p:ext>
            </p:extLst>
          </p:nvPr>
        </p:nvGraphicFramePr>
        <p:xfrm>
          <a:off x="719067" y="2654334"/>
          <a:ext cx="10802326" cy="51136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0258"/>
                <a:gridCol w="1200258"/>
                <a:gridCol w="236244"/>
                <a:gridCol w="964015"/>
                <a:gridCol w="1200258"/>
                <a:gridCol w="1200258"/>
                <a:gridCol w="175270"/>
                <a:gridCol w="1024989"/>
                <a:gridCol w="1200258"/>
                <a:gridCol w="935696"/>
                <a:gridCol w="264564"/>
                <a:gridCol w="1200258"/>
              </a:tblGrid>
              <a:tr h="532831">
                <a:tc gridSpan="3">
                  <a:txBody>
                    <a:bodyPr/>
                    <a:lstStyle/>
                    <a:p>
                      <a:r>
                        <a:rPr lang="pt-BR" sz="2300" dirty="0" smtClean="0"/>
                        <a:t>          2015</a:t>
                      </a:r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2300" dirty="0" smtClean="0"/>
                        <a:t>   2016</a:t>
                      </a:r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2300" dirty="0" smtClean="0"/>
                        <a:t>2017</a:t>
                      </a:r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BR" sz="2300" dirty="0" smtClean="0"/>
                        <a:t>     </a:t>
                      </a:r>
                      <a:r>
                        <a:rPr lang="pt-BR" sz="2300" baseline="0" dirty="0" smtClean="0"/>
                        <a:t>   </a:t>
                      </a:r>
                      <a:r>
                        <a:rPr lang="pt-BR" sz="2300" dirty="0" smtClean="0"/>
                        <a:t>2018</a:t>
                      </a:r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/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r>
                        <a:rPr lang="pt-BR" sz="2300" dirty="0" smtClean="0"/>
                        <a:t>2030</a:t>
                      </a:r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</a:tr>
              <a:tr h="754737">
                <a:tc gridSpan="1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</a:tr>
              <a:tr h="765219"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</a:tr>
              <a:tr h="765219"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</a:tr>
              <a:tr h="765219"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</a:tr>
              <a:tr h="765219"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</a:tr>
              <a:tr h="765219"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gridSpan="2"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300" dirty="0">
                        <a:latin typeface="Californian FB" panose="0207040306080B030204" pitchFamily="18" charset="0"/>
                      </a:endParaRPr>
                    </a:p>
                  </a:txBody>
                  <a:tcPr marL="115210" marR="115210" marT="57605" marB="57605"/>
                </a:tc>
              </a:tr>
            </a:tbl>
          </a:graphicData>
        </a:graphic>
      </p:graphicFrame>
      <p:cxnSp>
        <p:nvCxnSpPr>
          <p:cNvPr id="18" name="Conector de seta reta 15"/>
          <p:cNvCxnSpPr/>
          <p:nvPr/>
        </p:nvCxnSpPr>
        <p:spPr>
          <a:xfrm>
            <a:off x="2906178" y="2770055"/>
            <a:ext cx="0" cy="4367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19066" y="3981787"/>
            <a:ext cx="2137499" cy="30559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86" b="1" dirty="0">
                <a:solidFill>
                  <a:prstClr val="black"/>
                </a:solidFill>
              </a:rPr>
              <a:t>Constituição parceria</a:t>
            </a:r>
          </a:p>
        </p:txBody>
      </p:sp>
      <p:cxnSp>
        <p:nvCxnSpPr>
          <p:cNvPr id="20" name="Conector de seta reta 21"/>
          <p:cNvCxnSpPr/>
          <p:nvPr/>
        </p:nvCxnSpPr>
        <p:spPr>
          <a:xfrm>
            <a:off x="4958015" y="2770054"/>
            <a:ext cx="0" cy="4367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2"/>
          <p:cNvCxnSpPr/>
          <p:nvPr/>
        </p:nvCxnSpPr>
        <p:spPr>
          <a:xfrm>
            <a:off x="6686169" y="2770055"/>
            <a:ext cx="0" cy="4367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3"/>
          <p:cNvSpPr txBox="1"/>
          <p:nvPr/>
        </p:nvSpPr>
        <p:spPr>
          <a:xfrm>
            <a:off x="2987727" y="4478360"/>
            <a:ext cx="1883131" cy="5188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86" b="1" dirty="0">
                <a:solidFill>
                  <a:prstClr val="black"/>
                </a:solidFill>
              </a:rPr>
              <a:t>Lançamento Cartilha boas práticas</a:t>
            </a:r>
          </a:p>
        </p:txBody>
      </p:sp>
      <p:sp>
        <p:nvSpPr>
          <p:cNvPr id="23" name="CaixaDeTexto 24"/>
          <p:cNvSpPr txBox="1"/>
          <p:nvPr/>
        </p:nvSpPr>
        <p:spPr>
          <a:xfrm>
            <a:off x="5063909" y="5055428"/>
            <a:ext cx="1536137" cy="30559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86" b="1" dirty="0">
                <a:solidFill>
                  <a:prstClr val="black"/>
                </a:solidFill>
              </a:rPr>
              <a:t>Cidades Piloto</a:t>
            </a:r>
          </a:p>
        </p:txBody>
      </p:sp>
      <p:sp>
        <p:nvSpPr>
          <p:cNvPr id="24" name="CaixaDeTexto 25"/>
          <p:cNvSpPr txBox="1"/>
          <p:nvPr/>
        </p:nvSpPr>
        <p:spPr>
          <a:xfrm>
            <a:off x="6784416" y="5641167"/>
            <a:ext cx="2455861" cy="5188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86" b="1" dirty="0">
                <a:solidFill>
                  <a:prstClr val="black"/>
                </a:solidFill>
              </a:rPr>
              <a:t>8º Fórum Mundial da Água</a:t>
            </a:r>
          </a:p>
          <a:p>
            <a:pPr algn="ctr"/>
            <a:r>
              <a:rPr lang="pt-BR" sz="1386" b="1" dirty="0">
                <a:solidFill>
                  <a:prstClr val="black"/>
                </a:solidFill>
              </a:rPr>
              <a:t>Brasília</a:t>
            </a:r>
          </a:p>
        </p:txBody>
      </p:sp>
      <p:sp>
        <p:nvSpPr>
          <p:cNvPr id="25" name="CaixaDeTexto 26"/>
          <p:cNvSpPr txBox="1"/>
          <p:nvPr/>
        </p:nvSpPr>
        <p:spPr>
          <a:xfrm>
            <a:off x="767073" y="3224749"/>
            <a:ext cx="10707141" cy="36381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764" b="1" dirty="0">
                <a:solidFill>
                  <a:prstClr val="black"/>
                </a:solidFill>
              </a:rPr>
              <a:t>ODS6: garantir disponibilidade e manejo sustentável de água e saneamento p/</a:t>
            </a:r>
            <a:r>
              <a:rPr lang="pt-BR" sz="1764" b="1" dirty="0" err="1">
                <a:solidFill>
                  <a:prstClr val="black"/>
                </a:solidFill>
              </a:rPr>
              <a:t>tod@s</a:t>
            </a:r>
            <a:endParaRPr lang="pt-BR" sz="1764" b="1" dirty="0">
              <a:solidFill>
                <a:prstClr val="black"/>
              </a:solidFill>
            </a:endParaRPr>
          </a:p>
        </p:txBody>
      </p:sp>
      <p:pic>
        <p:nvPicPr>
          <p:cNvPr id="26" name="Picture 2" descr="http://www.un.org/waterforlifedecade/images/events/sdgs-h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65" y="2178594"/>
            <a:ext cx="939865" cy="41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encrypted-tbn1.gstatic.com/images?q=tbn:ANd9GcRdtiROZS5paPWOREScD4mKIxQy8GO4p-1BtF7AnhUFWPbEiSwHZ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90" y="2048807"/>
            <a:ext cx="658876" cy="55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un.org/waterforlifedecade/images/events/sdgs-h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733" y="2189552"/>
            <a:ext cx="939865" cy="41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encrypted-tbn1.gstatic.com/images?q=tbn:ANd9GcRdtiROZS5paPWOREScD4mKIxQy8GO4p-1BtF7AnhUFWPbEiSwHZ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19" y="2041284"/>
            <a:ext cx="658876" cy="55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www.aidis.org.br/imagens_comum/8forum_agua_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6" y="1808792"/>
            <a:ext cx="2272296" cy="7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media.thinkadvisor.com/thinkadvisor/article/2014/09/29/week4antbrazil84-resize-600x3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40" y="1602488"/>
            <a:ext cx="1613420" cy="100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de seta reta 15"/>
          <p:cNvCxnSpPr/>
          <p:nvPr/>
        </p:nvCxnSpPr>
        <p:spPr>
          <a:xfrm>
            <a:off x="1741116" y="4409567"/>
            <a:ext cx="0" cy="3642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924576" y="4725566"/>
            <a:ext cx="1633081" cy="73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386" dirty="0">
                <a:solidFill>
                  <a:prstClr val="black"/>
                </a:solidFill>
              </a:rPr>
              <a:t>Formalização &amp;</a:t>
            </a:r>
          </a:p>
          <a:p>
            <a:pPr algn="ctr">
              <a:lnSpc>
                <a:spcPct val="150000"/>
              </a:lnSpc>
            </a:pPr>
            <a:r>
              <a:rPr lang="pt-BR" sz="1386" dirty="0">
                <a:solidFill>
                  <a:prstClr val="black"/>
                </a:solidFill>
              </a:rPr>
              <a:t>Lançamento             </a:t>
            </a:r>
          </a:p>
        </p:txBody>
      </p:sp>
      <p:cxnSp>
        <p:nvCxnSpPr>
          <p:cNvPr id="34" name="Conector de seta reta 15"/>
          <p:cNvCxnSpPr/>
          <p:nvPr/>
        </p:nvCxnSpPr>
        <p:spPr>
          <a:xfrm>
            <a:off x="3872543" y="5110750"/>
            <a:ext cx="0" cy="457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42181" y="5508878"/>
            <a:ext cx="1976680" cy="73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6" dirty="0">
                <a:solidFill>
                  <a:prstClr val="black"/>
                </a:solidFill>
              </a:rPr>
              <a:t>Assinatura Carta de Compromisso de Prefeitos (candidatos)</a:t>
            </a:r>
          </a:p>
        </p:txBody>
      </p:sp>
      <p:cxnSp>
        <p:nvCxnSpPr>
          <p:cNvPr id="36" name="Conector de seta reta 15"/>
          <p:cNvCxnSpPr/>
          <p:nvPr/>
        </p:nvCxnSpPr>
        <p:spPr>
          <a:xfrm>
            <a:off x="7920564" y="6282870"/>
            <a:ext cx="0" cy="457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96081" y="7018377"/>
            <a:ext cx="1956173" cy="1158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86" dirty="0">
                <a:solidFill>
                  <a:prstClr val="black"/>
                </a:solidFill>
              </a:rPr>
              <a:t>Premiação Prefeitos &amp; Empresas de Saneamento com maiores avanços  no combate às perdas</a:t>
            </a:r>
          </a:p>
        </p:txBody>
      </p:sp>
      <p:cxnSp>
        <p:nvCxnSpPr>
          <p:cNvPr id="38" name="Conector de seta reta 15"/>
          <p:cNvCxnSpPr/>
          <p:nvPr/>
        </p:nvCxnSpPr>
        <p:spPr>
          <a:xfrm>
            <a:off x="5782535" y="5628888"/>
            <a:ext cx="0" cy="457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82857" y="6256395"/>
            <a:ext cx="1897415" cy="73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6" dirty="0">
                <a:solidFill>
                  <a:prstClr val="black"/>
                </a:solidFill>
              </a:rPr>
              <a:t>Definição Planos de Ação para reversão do quadro de perdas</a:t>
            </a:r>
          </a:p>
        </p:txBody>
      </p:sp>
      <p:pic>
        <p:nvPicPr>
          <p:cNvPr id="41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7066" y="7232969"/>
            <a:ext cx="2204053" cy="12397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48" y="7036306"/>
            <a:ext cx="1452123" cy="159927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2" y="5541750"/>
            <a:ext cx="2058316" cy="60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ítulo 5"/>
          <p:cNvSpPr txBox="1">
            <a:spLocks/>
          </p:cNvSpPr>
          <p:nvPr/>
        </p:nvSpPr>
        <p:spPr>
          <a:xfrm>
            <a:off x="3236738" y="57358"/>
            <a:ext cx="8563361" cy="1830349"/>
          </a:xfrm>
          <a:prstGeom prst="rect">
            <a:avLst/>
          </a:prstGeom>
        </p:spPr>
        <p:txBody>
          <a:bodyPr vert="horz" lIns="115210" tIns="57605" rIns="115210" bIns="576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32" b="1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VISÃO:</a:t>
            </a:r>
            <a:r>
              <a:rPr lang="pt-BR" sz="3024" b="1" dirty="0">
                <a:solidFill>
                  <a:schemeClr val="tx2"/>
                </a:solidFill>
              </a:rPr>
              <a:t/>
            </a:r>
            <a:br>
              <a:rPr lang="pt-BR" sz="3024" b="1" dirty="0">
                <a:solidFill>
                  <a:schemeClr val="tx2"/>
                </a:solidFill>
              </a:rPr>
            </a:br>
            <a:r>
              <a:rPr lang="pt-BR" sz="2520" dirty="0">
                <a:solidFill>
                  <a:schemeClr val="tx2"/>
                </a:solidFill>
              </a:rPr>
              <a:t>“Melhorar a eficiência da gestão da água no Brasil através da redução de perdas”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8" y="36496"/>
            <a:ext cx="3017782" cy="256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34423"/>
            <a:ext cx="3063666" cy="30636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9245" y="640798"/>
            <a:ext cx="8269167" cy="1440127"/>
          </a:xfrm>
        </p:spPr>
        <p:txBody>
          <a:bodyPr>
            <a:normAutofit/>
          </a:bodyPr>
          <a:lstStyle/>
          <a:p>
            <a:r>
              <a:rPr lang="pt-BR" sz="4032" b="1" dirty="0" smtClean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Lições Aprendidas- Desafios</a:t>
            </a:r>
            <a:endParaRPr lang="pt-BR" sz="4032" b="1" dirty="0">
              <a:solidFill>
                <a:srgbClr val="00206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AutoShape 2" descr="Resultado de imagem para sanas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>
            <a:off x="66232" y="2080925"/>
            <a:ext cx="5741736" cy="3112844"/>
            <a:chOff x="66232" y="2080925"/>
            <a:chExt cx="5741736" cy="3112844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32" y="2355729"/>
              <a:ext cx="3663496" cy="2718077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400" y="2562122"/>
              <a:ext cx="1550782" cy="814161"/>
            </a:xfrm>
            <a:prstGeom prst="rect">
              <a:avLst/>
            </a:prstGeom>
          </p:spPr>
        </p:pic>
        <p:graphicFrame>
          <p:nvGraphicFramePr>
            <p:cNvPr id="8" name="Gráfico 7"/>
            <p:cNvGraphicFramePr/>
            <p:nvPr>
              <p:extLst>
                <p:ext uri="{D42A27DB-BD31-4B8C-83A1-F6EECF244321}">
                  <p14:modId xmlns:p14="http://schemas.microsoft.com/office/powerpoint/2010/main" val="2549318781"/>
                </p:ext>
              </p:extLst>
            </p:nvPr>
          </p:nvGraphicFramePr>
          <p:xfrm>
            <a:off x="3517385" y="2080925"/>
            <a:ext cx="2290583" cy="30593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CaixaDeTexto 11"/>
            <p:cNvSpPr txBox="1"/>
            <p:nvPr/>
          </p:nvSpPr>
          <p:spPr>
            <a:xfrm>
              <a:off x="520699" y="4824437"/>
              <a:ext cx="2780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População: 1.2 milhões </a:t>
              </a:r>
              <a:r>
                <a:rPr lang="pt-BR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</a:t>
              </a:r>
              <a:r>
                <a:rPr lang="pt-B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</a:t>
              </a:r>
              <a:endParaRPr lang="pt-B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7241" y="5162961"/>
            <a:ext cx="5873977" cy="3256620"/>
            <a:chOff x="57241" y="5162961"/>
            <a:chExt cx="5873977" cy="3256620"/>
          </a:xfrm>
        </p:grpSpPr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241" y="5328493"/>
              <a:ext cx="3867711" cy="2851490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9299" y="5931326"/>
              <a:ext cx="1366855" cy="425419"/>
            </a:xfrm>
            <a:prstGeom prst="rect">
              <a:avLst/>
            </a:prstGeom>
          </p:spPr>
        </p:pic>
        <p:graphicFrame>
          <p:nvGraphicFramePr>
            <p:cNvPr id="26" name="Gráfico 25"/>
            <p:cNvGraphicFramePr/>
            <p:nvPr>
              <p:extLst>
                <p:ext uri="{D42A27DB-BD31-4B8C-83A1-F6EECF244321}">
                  <p14:modId xmlns:p14="http://schemas.microsoft.com/office/powerpoint/2010/main" val="2262496018"/>
                </p:ext>
              </p:extLst>
            </p:nvPr>
          </p:nvGraphicFramePr>
          <p:xfrm>
            <a:off x="3640635" y="5162961"/>
            <a:ext cx="2290583" cy="32346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2" name="CaixaDeTexto 31"/>
            <p:cNvSpPr txBox="1"/>
            <p:nvPr/>
          </p:nvSpPr>
          <p:spPr>
            <a:xfrm>
              <a:off x="690300" y="8050249"/>
              <a:ext cx="2780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População: 296 mil </a:t>
              </a:r>
              <a:r>
                <a:rPr lang="pt-BR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</a:t>
              </a:r>
              <a:r>
                <a:rPr lang="pt-B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</a:t>
              </a:r>
              <a:endParaRPr lang="pt-B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427540" y="2136826"/>
            <a:ext cx="5984199" cy="3059386"/>
            <a:chOff x="6427540" y="2136826"/>
            <a:chExt cx="5984199" cy="3059386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03971" y="2160141"/>
              <a:ext cx="4007768" cy="2984865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0571" y="2506410"/>
              <a:ext cx="922563" cy="976686"/>
            </a:xfrm>
            <a:prstGeom prst="rect">
              <a:avLst/>
            </a:prstGeom>
          </p:spPr>
        </p:pic>
        <p:graphicFrame>
          <p:nvGraphicFramePr>
            <p:cNvPr id="27" name="Gráfico 26"/>
            <p:cNvGraphicFramePr/>
            <p:nvPr>
              <p:extLst>
                <p:ext uri="{D42A27DB-BD31-4B8C-83A1-F6EECF244321}">
                  <p14:modId xmlns:p14="http://schemas.microsoft.com/office/powerpoint/2010/main" val="2449024674"/>
                </p:ext>
              </p:extLst>
            </p:nvPr>
          </p:nvGraphicFramePr>
          <p:xfrm>
            <a:off x="6427540" y="2136826"/>
            <a:ext cx="2290583" cy="30593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33" name="CaixaDeTexto 32"/>
            <p:cNvSpPr txBox="1"/>
            <p:nvPr/>
          </p:nvSpPr>
          <p:spPr>
            <a:xfrm>
              <a:off x="8827002" y="4770644"/>
              <a:ext cx="2780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População: 853 mil </a:t>
              </a:r>
              <a:r>
                <a:rPr lang="pt-B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hab</a:t>
              </a:r>
              <a:endParaRPr lang="pt-B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397705" y="5360195"/>
            <a:ext cx="5610650" cy="3059386"/>
            <a:chOff x="6397705" y="5360195"/>
            <a:chExt cx="5610650" cy="3059386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88288" y="5544517"/>
              <a:ext cx="3320067" cy="2618846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240" y="5739746"/>
              <a:ext cx="1220743" cy="676507"/>
            </a:xfrm>
            <a:prstGeom prst="rect">
              <a:avLst/>
            </a:prstGeom>
          </p:spPr>
        </p:pic>
        <p:graphicFrame>
          <p:nvGraphicFramePr>
            <p:cNvPr id="31" name="Gráfico 30"/>
            <p:cNvGraphicFramePr/>
            <p:nvPr>
              <p:extLst>
                <p:ext uri="{D42A27DB-BD31-4B8C-83A1-F6EECF244321}">
                  <p14:modId xmlns:p14="http://schemas.microsoft.com/office/powerpoint/2010/main" val="2658596492"/>
                </p:ext>
              </p:extLst>
            </p:nvPr>
          </p:nvGraphicFramePr>
          <p:xfrm>
            <a:off x="6397705" y="5360195"/>
            <a:ext cx="2290583" cy="30593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34" name="CaixaDeTexto 33"/>
            <p:cNvSpPr txBox="1"/>
            <p:nvPr/>
          </p:nvSpPr>
          <p:spPr>
            <a:xfrm>
              <a:off x="8873774" y="8044726"/>
              <a:ext cx="2780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População: 397 mil </a:t>
              </a:r>
              <a:r>
                <a:rPr lang="pt-BR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hab</a:t>
              </a:r>
              <a:endParaRPr lang="pt-B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92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34423"/>
            <a:ext cx="3240286" cy="32402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9245" y="640798"/>
            <a:ext cx="8269167" cy="1440127"/>
          </a:xfrm>
        </p:spPr>
        <p:txBody>
          <a:bodyPr>
            <a:normAutofit/>
          </a:bodyPr>
          <a:lstStyle/>
          <a:p>
            <a:r>
              <a:rPr lang="pt-BR" sz="4032" b="1" dirty="0" smtClean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Lições Aprendidas- Desafios</a:t>
            </a:r>
            <a:endParaRPr lang="pt-BR" sz="4032" b="1" dirty="0">
              <a:solidFill>
                <a:srgbClr val="00206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AutoShape 2" descr="Resultado de imagem para sanas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2422234"/>
            <a:ext cx="3663496" cy="271807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2493847"/>
            <a:ext cx="4007768" cy="298486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" y="5603020"/>
            <a:ext cx="3867711" cy="285149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8288" y="5615438"/>
            <a:ext cx="3320067" cy="261884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984" y="2534428"/>
            <a:ext cx="576063" cy="60985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2352" y="5653054"/>
            <a:ext cx="1366855" cy="425419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70" y="2687300"/>
            <a:ext cx="1550782" cy="814161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59" y="5341940"/>
            <a:ext cx="1220743" cy="67650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318115" y="2160141"/>
            <a:ext cx="4322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Medição</a:t>
            </a:r>
            <a:endParaRPr lang="pt-BR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Calibração e substituição de hidrômetros;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smtClean="0"/>
              <a:t>Macromedição(Captação</a:t>
            </a:r>
            <a:r>
              <a:rPr lang="pt-BR" dirty="0"/>
              <a:t>, tratamento, distribuição);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err="1"/>
              <a:t>Microsetorização</a:t>
            </a:r>
            <a:r>
              <a:rPr lang="pt-BR" dirty="0"/>
              <a:t> da medição;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Monitoramento </a:t>
            </a:r>
            <a:r>
              <a:rPr lang="pt-BR" dirty="0" smtClean="0"/>
              <a:t>-Central </a:t>
            </a:r>
            <a:r>
              <a:rPr lang="pt-BR" dirty="0"/>
              <a:t>de Controle de Operações; 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Controle </a:t>
            </a:r>
            <a:r>
              <a:rPr lang="pt-BR" b="1" dirty="0"/>
              <a:t>de </a:t>
            </a:r>
            <a:r>
              <a:rPr lang="pt-BR" b="1" dirty="0" smtClean="0"/>
              <a:t>Vazamentos</a:t>
            </a:r>
            <a:endParaRPr lang="pt-BR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Redução da pressão da rede;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Engajamento da população </a:t>
            </a:r>
            <a:r>
              <a:rPr lang="pt-BR" dirty="0" smtClean="0"/>
              <a:t>-vazamentos</a:t>
            </a:r>
            <a:r>
              <a:rPr lang="pt-BR" dirty="0"/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Agilidade em sanar os vazamentos;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Caça vazamento (</a:t>
            </a:r>
            <a:r>
              <a:rPr lang="pt-BR" dirty="0" err="1"/>
              <a:t>geofone</a:t>
            </a:r>
            <a:r>
              <a:rPr lang="pt-BR" dirty="0" smtClean="0"/>
              <a:t>);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Substituição </a:t>
            </a:r>
            <a:r>
              <a:rPr lang="pt-BR" b="1" dirty="0"/>
              <a:t>de material da rede de distribuição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dirty="0"/>
              <a:t>Substituição de concreto e aço galvanizado por Polietileno de Alta  densidade-PEAD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5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8" y="36496"/>
            <a:ext cx="3017782" cy="2560077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798025" y="199467"/>
            <a:ext cx="8835541" cy="1830349"/>
          </a:xfrm>
        </p:spPr>
        <p:txBody>
          <a:bodyPr>
            <a:noAutofit/>
          </a:bodyPr>
          <a:lstStyle/>
          <a:p>
            <a:r>
              <a:rPr lang="pt-BR" sz="4032" b="1" dirty="0" err="1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Sanasa</a:t>
            </a:r>
            <a:r>
              <a:rPr lang="pt-BR" sz="4032" b="1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- 21 anos de Evolução </a:t>
            </a:r>
            <a:br>
              <a:rPr lang="pt-BR" sz="4032" b="1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endParaRPr lang="pt-BR" sz="2268" dirty="0">
              <a:solidFill>
                <a:schemeClr val="tx2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792715"/>
              </p:ext>
            </p:extLst>
          </p:nvPr>
        </p:nvGraphicFramePr>
        <p:xfrm>
          <a:off x="1492735" y="2235542"/>
          <a:ext cx="9435582" cy="483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0342"/>
                <a:gridCol w="3885240"/>
              </a:tblGrid>
              <a:tr h="691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Resultados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1994 a 2015 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</a:tr>
              <a:tr h="691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Índice de Perdas de Distribuição- IDP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37,7%</a:t>
                      </a:r>
                      <a:r>
                        <a:rPr lang="pt-BR" sz="2500" baseline="0" dirty="0" smtClean="0"/>
                        <a:t> - 20,8%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</a:tr>
              <a:tr h="691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Índice de Perdas de faturamento- IPF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34,6% - 11,2%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</a:tr>
              <a:tr h="691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Volume de Água Economizado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428 milhões m³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</a:tr>
              <a:tr h="691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Recurso Economizado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R$ 868 Milhões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</a:tr>
              <a:tr h="691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Recurso Investido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R$ 189 Milhões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</a:tr>
              <a:tr h="6912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Recurso (Economizado</a:t>
                      </a:r>
                      <a:r>
                        <a:rPr lang="pt-BR" sz="2500" baseline="0" dirty="0" smtClean="0"/>
                        <a:t> – Investido)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500" dirty="0" smtClean="0"/>
                        <a:t>R$ 679 Milhões</a:t>
                      </a:r>
                      <a:endParaRPr lang="pt-BR" sz="2500" dirty="0"/>
                    </a:p>
                  </a:txBody>
                  <a:tcPr marL="115210" marR="115210" marT="57605" marB="57605"/>
                </a:tc>
              </a:tr>
            </a:tbl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42172059"/>
              </p:ext>
            </p:extLst>
          </p:nvPr>
        </p:nvGraphicFramePr>
        <p:xfrm>
          <a:off x="720951" y="6044189"/>
          <a:ext cx="10912615" cy="355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77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34423"/>
            <a:ext cx="3240286" cy="32402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4924" y="600584"/>
            <a:ext cx="7815533" cy="1440127"/>
          </a:xfrm>
        </p:spPr>
        <p:txBody>
          <a:bodyPr>
            <a:normAutofit fontScale="90000"/>
          </a:bodyPr>
          <a:lstStyle/>
          <a:p>
            <a:r>
              <a:rPr lang="pt-BR" sz="4536" b="1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Lançamento do Movimento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sz="3402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Brasília 25/11/2015</a:t>
            </a:r>
          </a:p>
        </p:txBody>
      </p:sp>
      <p:pic>
        <p:nvPicPr>
          <p:cNvPr id="6" name="Andre_Oliveira_HD_mediu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100" y="2577604"/>
            <a:ext cx="10225360" cy="57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44" y="5830524"/>
            <a:ext cx="8663764" cy="280513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5830524"/>
            <a:ext cx="2857252" cy="2805133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378209" y="1235672"/>
            <a:ext cx="9792864" cy="3084709"/>
          </a:xfrm>
        </p:spPr>
        <p:txBody>
          <a:bodyPr>
            <a:normAutofit/>
          </a:bodyPr>
          <a:lstStyle/>
          <a:p>
            <a:pPr algn="ctr"/>
            <a:r>
              <a:rPr lang="pt-BR" sz="4032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Obrigado pela Atenção!</a:t>
            </a:r>
          </a:p>
          <a:p>
            <a:pPr algn="ctr"/>
            <a:endParaRPr lang="pt-BR" sz="4032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4032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mario.pino@braskem.com</a:t>
            </a:r>
          </a:p>
        </p:txBody>
      </p:sp>
    </p:spTree>
    <p:extLst>
      <p:ext uri="{BB962C8B-B14F-4D97-AF65-F5344CB8AC3E}">
        <p14:creationId xmlns:p14="http://schemas.microsoft.com/office/powerpoint/2010/main" val="32522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16" y="0"/>
            <a:ext cx="8280731" cy="28051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146951"/>
            <a:ext cx="3240286" cy="32402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5778" y="3816325"/>
            <a:ext cx="8280731" cy="323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68" dirty="0"/>
              <a:t>O </a:t>
            </a:r>
            <a:r>
              <a:rPr lang="pt-BR" sz="2268" b="1" dirty="0"/>
              <a:t>Movimento pela Redução de Perdas de Água na Distribuição </a:t>
            </a:r>
            <a:r>
              <a:rPr lang="pt-BR" sz="2268" dirty="0"/>
              <a:t>é uma inciativa da Rede Brasileira do Pacto Global das Nações </a:t>
            </a:r>
            <a:r>
              <a:rPr lang="pt-BR" sz="2268" dirty="0" smtClean="0"/>
              <a:t>Unidas, alinhada aos </a:t>
            </a:r>
            <a:r>
              <a:rPr lang="pt-BR" sz="2268" b="1" dirty="0" smtClean="0"/>
              <a:t>Objetivos </a:t>
            </a:r>
            <a:r>
              <a:rPr lang="pt-BR" sz="2268" b="1" dirty="0"/>
              <a:t>de Desenvolvimento </a:t>
            </a:r>
            <a:r>
              <a:rPr lang="pt-BR" sz="2268" b="1" dirty="0" smtClean="0"/>
              <a:t>Sustentável (ODS):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68" dirty="0" smtClean="0"/>
              <a:t> </a:t>
            </a:r>
            <a:r>
              <a:rPr lang="pt-BR" sz="2268" b="1" dirty="0" smtClean="0"/>
              <a:t>ODS 6 </a:t>
            </a:r>
            <a:r>
              <a:rPr lang="pt-BR" sz="2268" i="1" dirty="0"/>
              <a:t>“Garantir a disponibilidade e manejo sustentável da água e saneamento para todos”, </a:t>
            </a:r>
            <a:r>
              <a:rPr lang="pt-BR" sz="2268" i="1" dirty="0" smtClean="0"/>
              <a:t>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68" dirty="0"/>
              <a:t> </a:t>
            </a:r>
            <a:r>
              <a:rPr lang="pt-BR" sz="2268" b="1" dirty="0"/>
              <a:t>ODS </a:t>
            </a:r>
            <a:r>
              <a:rPr lang="pt-BR" sz="2268" b="1" dirty="0" smtClean="0"/>
              <a:t> </a:t>
            </a:r>
            <a:r>
              <a:rPr lang="pt-BR" sz="2268" b="1" dirty="0"/>
              <a:t>17 </a:t>
            </a:r>
            <a:r>
              <a:rPr lang="pt-BR" sz="2268" b="1" dirty="0" smtClean="0"/>
              <a:t> </a:t>
            </a:r>
            <a:r>
              <a:rPr lang="pt-BR" sz="2268" dirty="0" smtClean="0"/>
              <a:t>“ Cooperação em prol das metas.</a:t>
            </a:r>
            <a:endParaRPr lang="pt-BR" sz="2268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816325"/>
            <a:ext cx="3266424" cy="35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146951"/>
            <a:ext cx="3240286" cy="32402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2664197"/>
            <a:ext cx="11331262" cy="597656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16" y="0"/>
            <a:ext cx="8280731" cy="280513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840416" y="3816325"/>
            <a:ext cx="1512168" cy="13620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5210" tIns="57605" rIns="115210" bIns="57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2268"/>
          </a:p>
        </p:txBody>
      </p:sp>
      <p:sp>
        <p:nvSpPr>
          <p:cNvPr id="10" name="Retângulo 9"/>
          <p:cNvSpPr/>
          <p:nvPr/>
        </p:nvSpPr>
        <p:spPr>
          <a:xfrm>
            <a:off x="8112224" y="6768653"/>
            <a:ext cx="1512168" cy="12961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5210" tIns="57605" rIns="115210" bIns="57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2268"/>
          </a:p>
        </p:txBody>
      </p:sp>
      <p:sp>
        <p:nvSpPr>
          <p:cNvPr id="8" name="CaixaDeTexto 7"/>
          <p:cNvSpPr txBox="1"/>
          <p:nvPr/>
        </p:nvSpPr>
        <p:spPr>
          <a:xfrm>
            <a:off x="349639" y="2913332"/>
            <a:ext cx="11202641" cy="790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68" dirty="0"/>
              <a:t>Os </a:t>
            </a:r>
            <a:r>
              <a:rPr lang="pt-BR" sz="2268" b="1" dirty="0" smtClean="0"/>
              <a:t>ODS </a:t>
            </a:r>
            <a:r>
              <a:rPr lang="pt-BR" sz="2268" dirty="0"/>
              <a:t>foram lançados em setembro 2015, durante a </a:t>
            </a:r>
            <a:r>
              <a:rPr lang="pt-BR" sz="2268" b="1" dirty="0"/>
              <a:t>Assembleia Geral da </a:t>
            </a:r>
            <a:r>
              <a:rPr lang="pt-BR" sz="2268" b="1" dirty="0" smtClean="0"/>
              <a:t>ONU</a:t>
            </a:r>
            <a:r>
              <a:rPr lang="pt-BR" sz="2268" dirty="0" smtClean="0"/>
              <a:t>, e homologados pelos 193 países membros.</a:t>
            </a:r>
            <a:endParaRPr lang="pt-BR" sz="2268" dirty="0"/>
          </a:p>
        </p:txBody>
      </p:sp>
    </p:spTree>
    <p:extLst>
      <p:ext uri="{BB962C8B-B14F-4D97-AF65-F5344CB8AC3E}">
        <p14:creationId xmlns:p14="http://schemas.microsoft.com/office/powerpoint/2010/main" val="16240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44" y="0"/>
            <a:ext cx="8663764" cy="280513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0"/>
            <a:ext cx="2857252" cy="2805133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29" y="4955468"/>
            <a:ext cx="3287844" cy="1405773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36" y="4955468"/>
            <a:ext cx="4153924" cy="1270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0564" y="3140934"/>
            <a:ext cx="5987965" cy="63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8" b="1" dirty="0"/>
              <a:t>CHAMPIONS</a:t>
            </a:r>
            <a:endParaRPr lang="pt-BR" sz="3528" b="1" dirty="0"/>
          </a:p>
        </p:txBody>
      </p:sp>
    </p:spTree>
    <p:extLst>
      <p:ext uri="{BB962C8B-B14F-4D97-AF65-F5344CB8AC3E}">
        <p14:creationId xmlns:p14="http://schemas.microsoft.com/office/powerpoint/2010/main" val="2603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44" y="0"/>
            <a:ext cx="8663764" cy="280513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0"/>
            <a:ext cx="2857252" cy="2805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2" y="3533261"/>
            <a:ext cx="1542355" cy="273731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3" y="5886252"/>
            <a:ext cx="2919025" cy="224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7" y="6600857"/>
            <a:ext cx="4200281" cy="116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531" y="3533263"/>
            <a:ext cx="2053857" cy="25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98" y="3685294"/>
            <a:ext cx="4803450" cy="13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31" y="6588549"/>
            <a:ext cx="2637055" cy="113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0564" y="3140935"/>
            <a:ext cx="5987965" cy="55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24" b="1" dirty="0"/>
              <a:t>ORGANIZAÇÕES APOIADORAS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14" y="5555128"/>
            <a:ext cx="2222165" cy="97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15" y="4955470"/>
            <a:ext cx="2558226" cy="84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4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44" y="3901"/>
            <a:ext cx="8663764" cy="280513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0"/>
            <a:ext cx="2857252" cy="2805133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738471" y="2581334"/>
            <a:ext cx="6623052" cy="997994"/>
          </a:xfrm>
        </p:spPr>
        <p:txBody>
          <a:bodyPr>
            <a:normAutofit/>
          </a:bodyPr>
          <a:lstStyle/>
          <a:p>
            <a:r>
              <a:rPr lang="en-US" sz="3024" b="1" dirty="0"/>
              <a:t>ORGANIZAÇÕES ENGAJADAS</a:t>
            </a:r>
            <a:endParaRPr lang="pt-BR" sz="3024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5" y="3517239"/>
            <a:ext cx="1633081" cy="124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09" y="4931928"/>
            <a:ext cx="1562450" cy="15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7" y="5064335"/>
            <a:ext cx="3090023" cy="12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38" y="3517237"/>
            <a:ext cx="1651225" cy="16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20" y="4915181"/>
            <a:ext cx="2535857" cy="84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46" y="3517238"/>
            <a:ext cx="1669209" cy="146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74" y="3140935"/>
            <a:ext cx="1766574" cy="127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45" y="4686895"/>
            <a:ext cx="1528877" cy="152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07" y="3534020"/>
            <a:ext cx="2076183" cy="134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18" y="4424505"/>
            <a:ext cx="2720079" cy="6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55" y="3517238"/>
            <a:ext cx="2257457" cy="8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16" y="7658133"/>
            <a:ext cx="1238746" cy="64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283" y="7615082"/>
            <a:ext cx="997431" cy="99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57" y="7660633"/>
            <a:ext cx="1852094" cy="78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94" y="6027944"/>
            <a:ext cx="991773" cy="99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51" y="7433064"/>
            <a:ext cx="1179448" cy="117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5" y="7338868"/>
            <a:ext cx="2397198" cy="110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45" y="5901540"/>
            <a:ext cx="2226356" cy="14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3" y="6375905"/>
            <a:ext cx="2414343" cy="10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074" y="6149157"/>
            <a:ext cx="2571305" cy="71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474" y="7019719"/>
            <a:ext cx="1734169" cy="17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86" y="7220337"/>
            <a:ext cx="1595259" cy="133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Renata\Desktop\Trata Brasil\Template-02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2" y="-20237"/>
            <a:ext cx="11521017" cy="86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52855" y="146951"/>
            <a:ext cx="11203654" cy="108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4032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t-BR" sz="4032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érie histórica de 10 anos</a:t>
            </a:r>
            <a:endParaRPr lang="pt-BR" altLang="pt-BR" sz="4032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l="37085" t="10828" r="9238" b="32486"/>
          <a:stretch/>
        </p:blipFill>
        <p:spPr>
          <a:xfrm>
            <a:off x="2063552" y="880117"/>
            <a:ext cx="8475192" cy="5032145"/>
          </a:xfrm>
          <a:prstGeom prst="rect">
            <a:avLst/>
          </a:prstGeom>
        </p:spPr>
      </p:pic>
      <p:sp>
        <p:nvSpPr>
          <p:cNvPr id="14" name="CaixaDeTexto 2"/>
          <p:cNvSpPr txBox="1"/>
          <p:nvPr/>
        </p:nvSpPr>
        <p:spPr>
          <a:xfrm>
            <a:off x="8084785" y="8323499"/>
            <a:ext cx="4107215" cy="3250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12" b="1" i="1" dirty="0">
                <a:solidFill>
                  <a:prstClr val="black"/>
                </a:solidFill>
              </a:rPr>
              <a:t>Fonte: Estudo Perdas de água - Trata Brasil  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9912424" y="6951456"/>
            <a:ext cx="1944085" cy="131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28605" y="6111963"/>
            <a:ext cx="10945085" cy="167898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movimento surge da compreensão de que a  melhoria da eficiência da gestão da água no país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passa pelo enfrentamento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 perda de água no sistema de distribuição urbano. 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agem.band.com.br/f_230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8"/>
            <a:ext cx="12192000" cy="8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460913" y="4408"/>
            <a:ext cx="5899433" cy="63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528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Perdas de Água em 2013</a:t>
            </a:r>
            <a:endParaRPr lang="pt-BR" altLang="pt-BR" sz="3528" b="1" dirty="0">
              <a:solidFill>
                <a:srgbClr val="00B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11"/>
          <p:cNvSpPr/>
          <p:nvPr/>
        </p:nvSpPr>
        <p:spPr>
          <a:xfrm>
            <a:off x="8029776" y="2596573"/>
            <a:ext cx="3402301" cy="3402301"/>
          </a:xfrm>
          <a:prstGeom prst="teardrop">
            <a:avLst/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altLang="pt-BR" sz="4032" b="1" dirty="0">
                <a:solidFill>
                  <a:srgbClr val="1616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6,5</a:t>
            </a:r>
          </a:p>
          <a:p>
            <a:pPr algn="ctr" eaLnBrk="0" hangingPunct="0">
              <a:defRPr/>
            </a:pPr>
            <a:r>
              <a:rPr lang="pt-BR" altLang="pt-BR" sz="2268" b="1" dirty="0">
                <a:solidFill>
                  <a:srgbClr val="1616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BILHÕES </a:t>
            </a:r>
            <a:r>
              <a:rPr lang="pt-BR" sz="2268" b="1" dirty="0">
                <a:solidFill>
                  <a:srgbClr val="1616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m³</a:t>
            </a:r>
            <a:endParaRPr lang="pt-BR" altLang="pt-BR" sz="2268" b="1" dirty="0">
              <a:solidFill>
                <a:srgbClr val="16164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>
              <a:defRPr/>
            </a:pPr>
            <a:r>
              <a:rPr lang="pt-BR" sz="3024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água não faturada</a:t>
            </a:r>
            <a:endParaRPr lang="pt-BR" sz="3024" i="1" dirty="0">
              <a:solidFill>
                <a:srgbClr val="FFFFFF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436491" y="3978470"/>
            <a:ext cx="7572630" cy="4040808"/>
          </a:xfrm>
          <a:prstGeom prst="rightArrow">
            <a:avLst>
              <a:gd name="adj1" fmla="val 67262"/>
              <a:gd name="adj2" fmla="val 44898"/>
            </a:avLst>
          </a:prstGeom>
          <a:solidFill>
            <a:srgbClr val="002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pt-BR" sz="2268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504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6, 5 </a:t>
            </a:r>
            <a:r>
              <a:rPr lang="pt-BR" sz="3024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  <a:p>
            <a:pPr algn="ctr" eaLnBrk="0" hangingPunct="0">
              <a:defRPr/>
            </a:pPr>
            <a:r>
              <a:rPr lang="pt-BR" sz="3024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capacidade </a:t>
            </a:r>
            <a:r>
              <a:rPr lang="pt-BR" sz="3528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Sistema </a:t>
            </a:r>
            <a:r>
              <a:rPr lang="pt-BR" sz="4032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Cantareira</a:t>
            </a:r>
            <a:endParaRPr lang="pt-BR" sz="4032" i="1" dirty="0">
              <a:solidFill>
                <a:srgbClr val="FFFFFF"/>
              </a:solidFill>
            </a:endParaRPr>
          </a:p>
        </p:txBody>
      </p:sp>
      <p:sp>
        <p:nvSpPr>
          <p:cNvPr id="8" name="CaixaDeTexto 2"/>
          <p:cNvSpPr txBox="1"/>
          <p:nvPr/>
        </p:nvSpPr>
        <p:spPr>
          <a:xfrm>
            <a:off x="7622456" y="8273799"/>
            <a:ext cx="4107215" cy="3250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12" b="1" i="1" dirty="0">
                <a:solidFill>
                  <a:prstClr val="black"/>
                </a:solidFill>
              </a:rPr>
              <a:t>Fonte: Estudo Perdas de água - Trata Brasil  2015</a:t>
            </a:r>
          </a:p>
        </p:txBody>
      </p:sp>
    </p:spTree>
    <p:extLst>
      <p:ext uri="{BB962C8B-B14F-4D97-AF65-F5344CB8AC3E}">
        <p14:creationId xmlns:p14="http://schemas.microsoft.com/office/powerpoint/2010/main" val="4937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enata\Desktop\Trata Brasil\Template-02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2" y="16001"/>
            <a:ext cx="11521017" cy="86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2294"/>
          <a:stretch/>
        </p:blipFill>
        <p:spPr>
          <a:xfrm>
            <a:off x="807608" y="1567224"/>
            <a:ext cx="11048902" cy="7108041"/>
          </a:xfrm>
          <a:prstGeom prst="rect">
            <a:avLst/>
          </a:prstGeom>
        </p:spPr>
      </p:pic>
      <p:sp>
        <p:nvSpPr>
          <p:cNvPr id="6" name="Rectangle 17"/>
          <p:cNvSpPr/>
          <p:nvPr/>
        </p:nvSpPr>
        <p:spPr>
          <a:xfrm>
            <a:off x="7638355" y="888593"/>
            <a:ext cx="4040044" cy="195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72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R$</a:t>
            </a:r>
            <a:r>
              <a:rPr lang="en-US" sz="9072" b="1" spc="-378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12096" b="1" spc="-378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7" name="TextBox 18"/>
          <p:cNvSpPr txBox="1"/>
          <p:nvPr/>
        </p:nvSpPr>
        <p:spPr>
          <a:xfrm>
            <a:off x="8276548" y="2812550"/>
            <a:ext cx="3447411" cy="323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altLang="pt-BR" sz="3402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bilhões </a:t>
            </a:r>
            <a:r>
              <a:rPr lang="pt-BR" sz="3402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</a:t>
            </a:r>
            <a:r>
              <a:rPr lang="pt-BR" sz="4158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faturado</a:t>
            </a:r>
            <a:r>
              <a:rPr lang="pt-BR" altLang="pt-BR" sz="4158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eaLnBrk="0" hangingPunct="0">
              <a:defRPr/>
            </a:pPr>
            <a:r>
              <a:rPr lang="pt-BR" altLang="pt-BR" sz="2772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equivalente a </a:t>
            </a:r>
            <a:r>
              <a:rPr lang="pt-BR" sz="2898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de 80% </a:t>
            </a:r>
            <a:r>
              <a:rPr lang="pt-BR" sz="2394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investimentos em água e esgoto realizados em </a:t>
            </a:r>
            <a:r>
              <a:rPr lang="pt-BR" sz="1764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2013.</a:t>
            </a:r>
            <a:endParaRPr lang="pt-BR" altLang="pt-BR" sz="1764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2855" y="146951"/>
            <a:ext cx="11203654" cy="108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4032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Perda Financeira</a:t>
            </a:r>
            <a:endParaRPr lang="pt-BR" altLang="pt-BR" sz="4032" dirty="0">
              <a:solidFill>
                <a:srgbClr val="00B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ixaDeTexto 2"/>
          <p:cNvSpPr txBox="1"/>
          <p:nvPr/>
        </p:nvSpPr>
        <p:spPr>
          <a:xfrm>
            <a:off x="8084785" y="8350240"/>
            <a:ext cx="4107215" cy="3250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12" b="1" i="1" dirty="0">
                <a:solidFill>
                  <a:prstClr val="black"/>
                </a:solidFill>
              </a:rPr>
              <a:t>Fonte: Estudo Perdas de água - Trata Brasil  2015</a:t>
            </a:r>
          </a:p>
        </p:txBody>
      </p:sp>
    </p:spTree>
    <p:extLst>
      <p:ext uri="{BB962C8B-B14F-4D97-AF65-F5344CB8AC3E}">
        <p14:creationId xmlns:p14="http://schemas.microsoft.com/office/powerpoint/2010/main" val="21770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Personalizar</PresentationFormat>
  <Paragraphs>147</Paragraphs>
  <Slides>16</Slides>
  <Notes>12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Californian FB</vt:lpstr>
      <vt:lpstr>Tahoma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ORGANIZAÇÕES ENGAJADAS</vt:lpstr>
      <vt:lpstr>Apresentação do PowerPoint</vt:lpstr>
      <vt:lpstr>Apresentação do PowerPoint</vt:lpstr>
      <vt:lpstr>Apresentação do PowerPoint</vt:lpstr>
      <vt:lpstr>Estruturação em 4 Pilares</vt:lpstr>
      <vt:lpstr>Apresentação do PowerPoint</vt:lpstr>
      <vt:lpstr>Lições Aprendidas- Desafios</vt:lpstr>
      <vt:lpstr>Lições Aprendidas- Desafios</vt:lpstr>
      <vt:lpstr>Sanasa - 21 anos de Evolução  </vt:lpstr>
      <vt:lpstr>Lançamento do Movimento Brasília 25/11/2015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Para Apresentação</dc:title>
  <dc:creator>Dal</dc:creator>
  <cp:lastModifiedBy>MARIO LEOPOLDO DE PINO NETO</cp:lastModifiedBy>
  <cp:revision>116</cp:revision>
  <cp:lastPrinted>2016-05-18T11:07:16Z</cp:lastPrinted>
  <dcterms:created xsi:type="dcterms:W3CDTF">2016-02-01T17:08:27Z</dcterms:created>
  <dcterms:modified xsi:type="dcterms:W3CDTF">2016-05-18T11:08:18Z</dcterms:modified>
</cp:coreProperties>
</file>