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4" r:id="rId3"/>
    <p:sldId id="258" r:id="rId4"/>
    <p:sldId id="278" r:id="rId5"/>
    <p:sldId id="275" r:id="rId6"/>
    <p:sldId id="276" r:id="rId7"/>
    <p:sldId id="279" r:id="rId8"/>
    <p:sldId id="281" r:id="rId9"/>
    <p:sldId id="259" r:id="rId10"/>
    <p:sldId id="282" r:id="rId11"/>
    <p:sldId id="284" r:id="rId12"/>
    <p:sldId id="265" r:id="rId13"/>
    <p:sldId id="283" r:id="rId14"/>
    <p:sldId id="264" r:id="rId15"/>
    <p:sldId id="268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1394-A6DF-4FDF-AB70-2A2863A398F3}" type="datetimeFigureOut">
              <a:rPr lang="pt-BR" smtClean="0"/>
              <a:pPr/>
              <a:t>24/05/2015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5D91-73C1-42E0-B5F6-2F7E2E186E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1394-A6DF-4FDF-AB70-2A2863A398F3}" type="datetimeFigureOut">
              <a:rPr lang="pt-BR" smtClean="0"/>
              <a:pPr/>
              <a:t>24/05/2015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5D91-73C1-42E0-B5F6-2F7E2E186E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1394-A6DF-4FDF-AB70-2A2863A398F3}" type="datetimeFigureOut">
              <a:rPr lang="pt-BR" smtClean="0"/>
              <a:pPr/>
              <a:t>24/05/2015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5D91-73C1-42E0-B5F6-2F7E2E186E08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1394-A6DF-4FDF-AB70-2A2863A398F3}" type="datetimeFigureOut">
              <a:rPr lang="pt-BR" smtClean="0"/>
              <a:pPr/>
              <a:t>24/05/2015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5D91-73C1-42E0-B5F6-2F7E2E186E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1394-A6DF-4FDF-AB70-2A2863A398F3}" type="datetimeFigureOut">
              <a:rPr lang="pt-BR" smtClean="0"/>
              <a:pPr/>
              <a:t>24/05/2015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5D91-73C1-42E0-B5F6-2F7E2E186E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1394-A6DF-4FDF-AB70-2A2863A398F3}" type="datetimeFigureOut">
              <a:rPr lang="pt-BR" smtClean="0"/>
              <a:pPr/>
              <a:t>24/05/2015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5D91-73C1-42E0-B5F6-2F7E2E186E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1394-A6DF-4FDF-AB70-2A2863A398F3}" type="datetimeFigureOut">
              <a:rPr lang="pt-BR" smtClean="0"/>
              <a:pPr/>
              <a:t>24/05/2015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5D91-73C1-42E0-B5F6-2F7E2E186E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1394-A6DF-4FDF-AB70-2A2863A398F3}" type="datetimeFigureOut">
              <a:rPr lang="pt-BR" smtClean="0"/>
              <a:pPr/>
              <a:t>24/05/2015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5D91-73C1-42E0-B5F6-2F7E2E186E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1394-A6DF-4FDF-AB70-2A2863A398F3}" type="datetimeFigureOut">
              <a:rPr lang="pt-BR" smtClean="0"/>
              <a:pPr/>
              <a:t>24/05/2015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5D91-73C1-42E0-B5F6-2F7E2E186E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1394-A6DF-4FDF-AB70-2A2863A398F3}" type="datetimeFigureOut">
              <a:rPr lang="pt-BR" smtClean="0"/>
              <a:pPr/>
              <a:t>24/05/2015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5D91-73C1-42E0-B5F6-2F7E2E186E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1394-A6DF-4FDF-AB70-2A2863A398F3}" type="datetimeFigureOut">
              <a:rPr lang="pt-BR" smtClean="0"/>
              <a:pPr/>
              <a:t>24/05/2015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5D91-73C1-42E0-B5F6-2F7E2E186E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BA71394-A6DF-4FDF-AB70-2A2863A398F3}" type="datetimeFigureOut">
              <a:rPr lang="pt-BR" smtClean="0"/>
              <a:pPr/>
              <a:t>24/05/2015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E7F5D91-73C1-42E0-B5F6-2F7E2E186E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2"/>
          <p:cNvSpPr txBox="1">
            <a:spLocks/>
          </p:cNvSpPr>
          <p:nvPr/>
        </p:nvSpPr>
        <p:spPr>
          <a:xfrm>
            <a:off x="457200" y="206084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AVALIAÇÃO DA CAPACIDADE DE VAZÃO DAS </a:t>
            </a:r>
          </a:p>
          <a:p>
            <a:pPr algn="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INSTALAÇÕES HIDRÁULICAS DAS ESCOLAS </a:t>
            </a:r>
          </a:p>
          <a:p>
            <a:pPr algn="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MUNICIPAIS DE GUARULHOS</a:t>
            </a:r>
          </a:p>
        </p:txBody>
      </p:sp>
      <p:sp>
        <p:nvSpPr>
          <p:cNvPr id="8" name="Espaço Reservado para Conteúdo 1"/>
          <p:cNvSpPr txBox="1">
            <a:spLocks/>
          </p:cNvSpPr>
          <p:nvPr/>
        </p:nvSpPr>
        <p:spPr>
          <a:xfrm>
            <a:off x="899592" y="3929066"/>
            <a:ext cx="7408333" cy="1708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Thiago Garcia da Silva Santim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Luiz Eduardo Mendes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 Vinicius de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Lima</a:t>
            </a:r>
          </a:p>
          <a:p>
            <a:pPr algn="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Luiz Renato Azevedo Vicente Barboza</a:t>
            </a:r>
          </a:p>
          <a:p>
            <a:pPr algn="r"/>
            <a:endPara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002158"/>
            <a:ext cx="1979713" cy="84673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0" name="Imagem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16624"/>
            <a:ext cx="879667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681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O SAAE </a:t>
            </a:r>
            <a:r>
              <a:rPr lang="pt-BR" dirty="0" smtClean="0"/>
              <a:t>Guarulhos emite a Declaração de Exigências Técnicas, documento no qual consta o dimensionamento do ramal predial, cavalete e </a:t>
            </a:r>
            <a:r>
              <a:rPr lang="pt-BR" dirty="0" err="1" smtClean="0"/>
              <a:t>reservação</a:t>
            </a:r>
            <a:r>
              <a:rPr lang="pt-BR" dirty="0" smtClean="0"/>
              <a:t>, sendo o atendimento a essa declaração pré-requisito para a ligação definitiva das obras </a:t>
            </a:r>
            <a:r>
              <a:rPr lang="pt-BR" dirty="0" smtClean="0"/>
              <a:t>novas; </a:t>
            </a:r>
          </a:p>
          <a:p>
            <a:pPr algn="just"/>
            <a:r>
              <a:rPr lang="pt-BR" dirty="0" smtClean="0"/>
              <a:t>Porém</a:t>
            </a:r>
            <a:r>
              <a:rPr lang="pt-BR" dirty="0" smtClean="0"/>
              <a:t>, ao término das obras, as construtoras </a:t>
            </a:r>
            <a:r>
              <a:rPr lang="pt-BR" dirty="0" smtClean="0"/>
              <a:t>mantinham </a:t>
            </a:r>
            <a:r>
              <a:rPr lang="pt-BR" dirty="0" smtClean="0"/>
              <a:t>a ligação provisória de obras </a:t>
            </a:r>
            <a:r>
              <a:rPr lang="pt-BR" dirty="0" smtClean="0"/>
              <a:t>,resultando </a:t>
            </a:r>
            <a:r>
              <a:rPr lang="pt-BR" dirty="0" smtClean="0"/>
              <a:t>em escolas com cavaletes com diâmetros insuficientes e volume de </a:t>
            </a:r>
            <a:r>
              <a:rPr lang="pt-BR" dirty="0" err="1" smtClean="0"/>
              <a:t>reservação</a:t>
            </a:r>
            <a:r>
              <a:rPr lang="pt-BR" dirty="0" smtClean="0"/>
              <a:t> que não garante um dia de consumo. </a:t>
            </a:r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DISCUSSÃO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002158"/>
            <a:ext cx="1979713" cy="84673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5" name="Imagem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16624"/>
            <a:ext cx="879667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9036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Todas as instalações vistoriadas apresentaram capacidade de vazão insuficiente para a demanda existente;</a:t>
            </a:r>
          </a:p>
          <a:p>
            <a:pPr algn="just"/>
            <a:r>
              <a:rPr lang="pt-BR" dirty="0" smtClean="0"/>
              <a:t>A </a:t>
            </a:r>
            <a:r>
              <a:rPr lang="pt-BR" dirty="0" smtClean="0"/>
              <a:t>torneira de </a:t>
            </a:r>
            <a:r>
              <a:rPr lang="pt-BR" dirty="0" err="1" smtClean="0"/>
              <a:t>boia</a:t>
            </a:r>
            <a:r>
              <a:rPr lang="pt-BR" dirty="0" smtClean="0"/>
              <a:t> com estrangulamento de seção, também foi uma ocorrência que merece atenção, pois em todas as unidades vistoriadas foram identificadas esse tipo de torneira de </a:t>
            </a:r>
            <a:r>
              <a:rPr lang="pt-BR" dirty="0" err="1" smtClean="0"/>
              <a:t>boia</a:t>
            </a:r>
            <a:r>
              <a:rPr lang="pt-BR" dirty="0" smtClean="0"/>
              <a:t> que restringe a vazão no alimentador predial, fato que aumenta o tempo de enchimento dos reservatórios</a:t>
            </a:r>
            <a:r>
              <a:rPr lang="pt-BR" dirty="0" smtClean="0"/>
              <a:t>.</a:t>
            </a:r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DISCUSSÃO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002158"/>
            <a:ext cx="1979713" cy="84673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5" name="Imagem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16624"/>
            <a:ext cx="879667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9036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As </a:t>
            </a:r>
            <a:r>
              <a:rPr lang="pt-BR" dirty="0" smtClean="0"/>
              <a:t>adequações </a:t>
            </a:r>
            <a:r>
              <a:rPr lang="pt-BR" dirty="0" smtClean="0"/>
              <a:t>implantadas visaram o </a:t>
            </a:r>
            <a:r>
              <a:rPr lang="pt-BR" dirty="0" smtClean="0"/>
              <a:t>abastecimento dentro de um período inferior a 12 </a:t>
            </a:r>
            <a:r>
              <a:rPr lang="pt-BR" dirty="0" smtClean="0"/>
              <a:t>horas e a implantação de hidrômetros com rádio para a </a:t>
            </a:r>
            <a:r>
              <a:rPr lang="pt-BR" b="1" u="sng" dirty="0" smtClean="0"/>
              <a:t>telemetria</a:t>
            </a:r>
            <a:r>
              <a:rPr lang="pt-BR" dirty="0" smtClean="0"/>
              <a:t> e controle dos vazamentos;</a:t>
            </a:r>
          </a:p>
          <a:p>
            <a:pPr algn="just"/>
            <a:r>
              <a:rPr lang="pt-BR" dirty="0" smtClean="0"/>
              <a:t>Como produto, ocorreu a redução da </a:t>
            </a:r>
            <a:r>
              <a:rPr lang="pt-BR" dirty="0" smtClean="0"/>
              <a:t>necessidade de caminhões pipa a serem enviados para as unidades educacionais, mantendo assim, estes caminhões aptos a atenderem outras demandas críticas, tais como as edificações da saúde.</a:t>
            </a:r>
          </a:p>
          <a:p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CONCLUSÃO</a:t>
            </a:r>
          </a:p>
        </p:txBody>
      </p:sp>
      <p:pic>
        <p:nvPicPr>
          <p:cNvPr id="4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002158"/>
            <a:ext cx="1979713" cy="84673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5" name="Imagem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16624"/>
            <a:ext cx="879667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9036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Estreitamento da relação  entre SAAE Guarulhos e Secretaria da Educação de forma que a construtora não exerça o elo de ligação;</a:t>
            </a:r>
          </a:p>
          <a:p>
            <a:pPr algn="just"/>
            <a:r>
              <a:rPr lang="pt-BR" dirty="0" smtClean="0"/>
              <a:t>Início da segunda fase do projeto para adequação das outras 40 unidades </a:t>
            </a:r>
            <a:r>
              <a:rPr lang="pt-BR" dirty="0" smtClean="0"/>
              <a:t>escolares;</a:t>
            </a:r>
            <a:endParaRPr lang="pt-BR" dirty="0" smtClean="0"/>
          </a:p>
          <a:p>
            <a:pPr algn="just"/>
            <a:r>
              <a:rPr lang="pt-BR" dirty="0" smtClean="0"/>
              <a:t>Fiscalização das obras das unidades de ensino pela prefeitura, sendo verificada o atendimento das exig</a:t>
            </a:r>
            <a:r>
              <a:rPr lang="pt-BR" dirty="0" smtClean="0"/>
              <a:t>ências do SAAE Guarulhos e não apenas se na unidade de ensino há cavalete e caixa de inspeção.</a:t>
            </a:r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CONCLUSÃO</a:t>
            </a:r>
          </a:p>
        </p:txBody>
      </p:sp>
      <p:pic>
        <p:nvPicPr>
          <p:cNvPr id="4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002158"/>
            <a:ext cx="1979713" cy="84673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5" name="Imagem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16624"/>
            <a:ext cx="879667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9036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ASSOCIAÇÃO BRASILEIRA DE NORMAS TÉCNICAS.</a:t>
            </a:r>
            <a:r>
              <a:rPr lang="pt-BR" b="1" dirty="0" smtClean="0"/>
              <a:t> NBR 12218</a:t>
            </a:r>
            <a:r>
              <a:rPr lang="pt-BR" dirty="0" smtClean="0"/>
              <a:t>: Projeto de rede de distribuição de água para abastecimento público. Rio de Janeiro, 1994. 4p.</a:t>
            </a:r>
          </a:p>
          <a:p>
            <a:pPr algn="just"/>
            <a:r>
              <a:rPr lang="pt-BR" dirty="0" smtClean="0"/>
              <a:t>ASSOCIAÇÃO BRASILEIRA DE NORMAS TÉCNICAS.</a:t>
            </a:r>
            <a:r>
              <a:rPr lang="pt-BR" b="1" dirty="0" smtClean="0"/>
              <a:t> NBR 5626</a:t>
            </a:r>
            <a:r>
              <a:rPr lang="pt-BR" dirty="0" smtClean="0"/>
              <a:t>: Instalação predial de água fria. Rio de Janeiro, 1998. 41p.</a:t>
            </a:r>
          </a:p>
          <a:p>
            <a:pPr algn="just"/>
            <a:r>
              <a:rPr lang="pt-BR" dirty="0" smtClean="0"/>
              <a:t>GUARULHOS. Serviço Autônomo de Água e Esgoto. Critérios para dimensionamento de hidrômetros utilizados nas ligações de água do Serviço Autônomo de Água e Esgoto. Portaria n° 24361 de 27 de novembro de 2014.</a:t>
            </a:r>
          </a:p>
          <a:p>
            <a:pPr algn="just"/>
            <a:r>
              <a:rPr lang="pt-BR" dirty="0" smtClean="0"/>
              <a:t>GUARULHOS. Serviço Autônomo de Água e Esgoto. Estabelece a tabela com fórmulas para cálculo do consumo de água. Portaria n° 4456 de 21 de setembro de 1984.</a:t>
            </a:r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REFERÊNCIAS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002158"/>
            <a:ext cx="1979713" cy="84673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5" name="Imagem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16624"/>
            <a:ext cx="879667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3814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032" y="2132856"/>
            <a:ext cx="7772400" cy="1524000"/>
          </a:xfrm>
        </p:spPr>
        <p:txBody>
          <a:bodyPr/>
          <a:lstStyle/>
          <a:p>
            <a:r>
              <a:rPr lang="pt-BR" dirty="0" smtClean="0"/>
              <a:t>Obrigado pela atenção.</a:t>
            </a:r>
            <a:endParaRPr lang="pt-BR" dirty="0"/>
          </a:p>
        </p:txBody>
      </p:sp>
      <p:pic>
        <p:nvPicPr>
          <p:cNvPr id="4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139" y="4941168"/>
            <a:ext cx="3955293" cy="169170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5" name="Imagem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375" y="4149080"/>
            <a:ext cx="1905449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076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A rede de ensino municipal é composta por:</a:t>
            </a:r>
          </a:p>
          <a:p>
            <a:pPr algn="just"/>
            <a:r>
              <a:rPr lang="pt-BR" dirty="0" smtClean="0"/>
              <a:t>E</a:t>
            </a:r>
            <a:r>
              <a:rPr lang="pt-BR" dirty="0" smtClean="0"/>
              <a:t>scolas: 139;</a:t>
            </a:r>
          </a:p>
          <a:p>
            <a:pPr algn="just"/>
            <a:r>
              <a:rPr lang="pt-BR" dirty="0" smtClean="0"/>
              <a:t>P</a:t>
            </a:r>
            <a:r>
              <a:rPr lang="pt-BR" dirty="0" smtClean="0"/>
              <a:t>rofessores: 4.373;</a:t>
            </a:r>
          </a:p>
          <a:p>
            <a:pPr algn="just"/>
            <a:r>
              <a:rPr lang="pt-BR" dirty="0" smtClean="0"/>
              <a:t>A</a:t>
            </a:r>
            <a:r>
              <a:rPr lang="pt-BR" dirty="0" smtClean="0"/>
              <a:t>lunos: 101.544.</a:t>
            </a:r>
          </a:p>
          <a:p>
            <a:pPr algn="just">
              <a:buNone/>
            </a:pPr>
            <a:r>
              <a:rPr lang="pt-BR" sz="2000" dirty="0" smtClean="0"/>
              <a:t>Fonte: SMG / DPIE / Sistema Gestão </a:t>
            </a:r>
            <a:r>
              <a:rPr lang="pt-BR" sz="2000" dirty="0" smtClean="0"/>
              <a:t>Escolar (01/05/2015)</a:t>
            </a:r>
            <a:endParaRPr lang="pt-BR" sz="20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ede de ensino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Guarulhos/SP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002158"/>
            <a:ext cx="1979713" cy="84673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5" name="Imagem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16624"/>
            <a:ext cx="879667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7772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Instalações com deficiências como:</a:t>
            </a:r>
          </a:p>
          <a:p>
            <a:pPr algn="just"/>
            <a:r>
              <a:rPr lang="pt-BR" dirty="0" smtClean="0"/>
              <a:t> </a:t>
            </a:r>
            <a:r>
              <a:rPr lang="pt-BR" dirty="0" smtClean="0"/>
              <a:t>Volume </a:t>
            </a:r>
            <a:r>
              <a:rPr lang="pt-BR" dirty="0" smtClean="0"/>
              <a:t>reservado abaixo do recomendado</a:t>
            </a:r>
            <a:r>
              <a:rPr lang="pt-BR" dirty="0" smtClean="0"/>
              <a:t>;</a:t>
            </a:r>
          </a:p>
          <a:p>
            <a:pPr algn="just"/>
            <a:r>
              <a:rPr lang="pt-BR" dirty="0" smtClean="0"/>
              <a:t>Alimentação direta dos equipamentos hidráulicos;</a:t>
            </a:r>
            <a:endParaRPr lang="pt-BR" dirty="0" smtClean="0"/>
          </a:p>
          <a:p>
            <a:pPr algn="just"/>
            <a:r>
              <a:rPr lang="pt-BR" dirty="0" smtClean="0"/>
              <a:t>Diâmetro do ramal,  cavalete e alimentador insuficiente para o abastecimento satisfatório;</a:t>
            </a:r>
          </a:p>
          <a:p>
            <a:pPr algn="just"/>
            <a:r>
              <a:rPr lang="pt-BR" dirty="0" smtClean="0"/>
              <a:t>Vazamentos excessivos;</a:t>
            </a:r>
          </a:p>
          <a:p>
            <a:pPr algn="just"/>
            <a:r>
              <a:rPr lang="pt-BR" dirty="0" smtClean="0"/>
              <a:t>Bombas de recalque inoperantes.</a:t>
            </a:r>
          </a:p>
          <a:p>
            <a:pPr algn="just"/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SITUAÇÃO INICIAL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002158"/>
            <a:ext cx="1979713" cy="84673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5" name="Imagem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16624"/>
            <a:ext cx="879667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7772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Crise </a:t>
            </a:r>
            <a:r>
              <a:rPr lang="pt-BR" dirty="0" smtClean="0"/>
              <a:t>no abastecimento da região metropolitana de SP e </a:t>
            </a:r>
            <a:r>
              <a:rPr lang="pt-BR" dirty="0" err="1" smtClean="0"/>
              <a:t>consequente</a:t>
            </a:r>
            <a:r>
              <a:rPr lang="pt-BR" dirty="0" smtClean="0"/>
              <a:t> redução no volume disponível para abastecimento: implantação de rodízio 24h por 24h;</a:t>
            </a:r>
          </a:p>
          <a:p>
            <a:pPr algn="just"/>
            <a:r>
              <a:rPr lang="pt-BR" dirty="0" smtClean="0"/>
              <a:t>Utilização da reserva mínima para consumo de  24h, prevista pela NBR 5.626/98  constantemente;</a:t>
            </a:r>
          </a:p>
          <a:p>
            <a:pPr algn="just"/>
            <a:r>
              <a:rPr lang="pt-BR" dirty="0" smtClean="0"/>
              <a:t>Das  139 unidades de ensino, 85 </a:t>
            </a:r>
            <a:r>
              <a:rPr lang="pt-BR" dirty="0" smtClean="0"/>
              <a:t>unidades de ensino </a:t>
            </a:r>
            <a:r>
              <a:rPr lang="pt-BR" dirty="0" smtClean="0"/>
              <a:t>passaram a depender de </a:t>
            </a:r>
            <a:r>
              <a:rPr lang="pt-BR" dirty="0" smtClean="0"/>
              <a:t>caminhão pipa </a:t>
            </a:r>
            <a:r>
              <a:rPr lang="pt-BR" dirty="0" smtClean="0"/>
              <a:t>para a garantia do abastecimento.</a:t>
            </a:r>
            <a:endParaRPr lang="pt-BR" dirty="0" smtClean="0"/>
          </a:p>
          <a:p>
            <a:pPr algn="just"/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AGRAVAMENTO DA SITUAÇÃO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002158"/>
            <a:ext cx="1979713" cy="84673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5" name="Imagem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16624"/>
            <a:ext cx="879667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7772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Vistorias para verificação </a:t>
            </a:r>
            <a:r>
              <a:rPr lang="pt-BR" dirty="0" smtClean="0"/>
              <a:t>do </a:t>
            </a:r>
            <a:r>
              <a:rPr lang="pt-BR" dirty="0" smtClean="0"/>
              <a:t>cumprimento:</a:t>
            </a:r>
          </a:p>
          <a:p>
            <a:pPr lvl="1" algn="just"/>
            <a:r>
              <a:rPr lang="pt-BR" dirty="0" smtClean="0"/>
              <a:t>NBR </a:t>
            </a:r>
            <a:r>
              <a:rPr lang="pt-BR" dirty="0" smtClean="0"/>
              <a:t>12218/94  para  as redes do abastecimento </a:t>
            </a:r>
            <a:r>
              <a:rPr lang="pt-BR" dirty="0" smtClean="0"/>
              <a:t>público;</a:t>
            </a:r>
          </a:p>
          <a:p>
            <a:pPr lvl="1" algn="just"/>
            <a:r>
              <a:rPr lang="pt-BR" dirty="0" smtClean="0"/>
              <a:t>NBR </a:t>
            </a:r>
            <a:r>
              <a:rPr lang="pt-BR" dirty="0" smtClean="0"/>
              <a:t>5626/98 para as instalações </a:t>
            </a:r>
            <a:r>
              <a:rPr lang="pt-BR" dirty="0" smtClean="0"/>
              <a:t>prediais;</a:t>
            </a:r>
          </a:p>
          <a:p>
            <a:pPr lvl="1" algn="just"/>
            <a:r>
              <a:rPr lang="pt-BR" dirty="0" smtClean="0"/>
              <a:t>Portaria nº 4456/84 que define o dimensionamento do volume a ser reservado;</a:t>
            </a:r>
          </a:p>
          <a:p>
            <a:pPr lvl="1" algn="just"/>
            <a:r>
              <a:rPr lang="pt-BR" dirty="0" smtClean="0"/>
              <a:t>Portaria nº 24361/14 para o dimensionamento do ramal, cavalete e hidrômetro.</a:t>
            </a:r>
            <a:endParaRPr lang="pt-BR" dirty="0" smtClean="0"/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MÉTODO DE AVALIAÇÃO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002158"/>
            <a:ext cx="1979713" cy="84673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5" name="Imagem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16624"/>
            <a:ext cx="879667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7772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2675466"/>
            <a:ext cx="7986213" cy="361105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t-BR" dirty="0" smtClean="0"/>
              <a:t>Componentes avaliados:</a:t>
            </a:r>
            <a:endParaRPr lang="pt-BR" dirty="0" smtClean="0"/>
          </a:p>
          <a:p>
            <a:pPr lvl="0"/>
            <a:r>
              <a:rPr lang="pt-BR" dirty="0" smtClean="0"/>
              <a:t>Diâmetro do ramal predial, cavalete e</a:t>
            </a:r>
            <a:r>
              <a:rPr lang="pt-BR" dirty="0" smtClean="0"/>
              <a:t> </a:t>
            </a:r>
            <a:r>
              <a:rPr lang="pt-BR" dirty="0" smtClean="0"/>
              <a:t>hidrômetro; </a:t>
            </a:r>
          </a:p>
          <a:p>
            <a:pPr lvl="0"/>
            <a:r>
              <a:rPr lang="pt-BR" dirty="0" smtClean="0"/>
              <a:t>Diâmetro do alimentador </a:t>
            </a:r>
            <a:r>
              <a:rPr lang="pt-BR" dirty="0" smtClean="0"/>
              <a:t>predial;</a:t>
            </a:r>
          </a:p>
          <a:p>
            <a:pPr lvl="0"/>
            <a:r>
              <a:rPr lang="pt-BR" dirty="0" smtClean="0"/>
              <a:t>Funcionamento dos registros compreendidos entre o ramal predial e </a:t>
            </a:r>
            <a:r>
              <a:rPr lang="pt-BR" dirty="0" smtClean="0"/>
              <a:t>a torneira de </a:t>
            </a:r>
            <a:r>
              <a:rPr lang="pt-BR" dirty="0" err="1" smtClean="0"/>
              <a:t>boia</a:t>
            </a:r>
            <a:r>
              <a:rPr lang="pt-BR" dirty="0" smtClean="0"/>
              <a:t> do reservatório inferior;</a:t>
            </a:r>
          </a:p>
          <a:p>
            <a:pPr lvl="0"/>
            <a:r>
              <a:rPr lang="pt-BR" dirty="0" smtClean="0"/>
              <a:t>Diâmetro de entrada e saída da torneira de </a:t>
            </a:r>
            <a:r>
              <a:rPr lang="pt-BR" dirty="0" err="1" smtClean="0"/>
              <a:t>boia</a:t>
            </a:r>
            <a:r>
              <a:rPr lang="pt-BR" dirty="0" smtClean="0"/>
              <a:t>;</a:t>
            </a:r>
          </a:p>
          <a:p>
            <a:pPr lvl="0"/>
            <a:r>
              <a:rPr lang="pt-BR" dirty="0" smtClean="0"/>
              <a:t>Volume de </a:t>
            </a:r>
            <a:r>
              <a:rPr lang="pt-BR" dirty="0" err="1" smtClean="0"/>
              <a:t>reservação</a:t>
            </a:r>
            <a:r>
              <a:rPr lang="pt-BR" dirty="0" smtClean="0"/>
              <a:t>;</a:t>
            </a:r>
          </a:p>
          <a:p>
            <a:pPr lvl="0"/>
            <a:r>
              <a:rPr lang="pt-BR" dirty="0" smtClean="0"/>
              <a:t>Desnível da entrada de água do reservatório inferior com relação ao nível do cavalete;</a:t>
            </a:r>
          </a:p>
          <a:p>
            <a:pPr lvl="0"/>
            <a:r>
              <a:rPr lang="pt-BR" dirty="0" smtClean="0"/>
              <a:t>Condições de operação do conjunto moto-bomba para recalque da água do reservatório inferior para o superior</a:t>
            </a:r>
            <a:r>
              <a:rPr lang="pt-BR" dirty="0" smtClean="0"/>
              <a:t>;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MÉTODO DE AVALIAÇÃO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002158"/>
            <a:ext cx="1979713" cy="84673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5" name="Imagem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16624"/>
            <a:ext cx="879667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7772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2" grpId="1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2675466"/>
            <a:ext cx="7986213" cy="2968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Na primeira fase do projeto, foram vistoriadas 45 escolas e feita a verificação da capacidade de vazão  das instalações por meio da combinação da equação de Bernoulli com as equações de </a:t>
            </a:r>
            <a:r>
              <a:rPr lang="pt-BR" dirty="0" err="1" smtClean="0"/>
              <a:t>Fair</a:t>
            </a:r>
            <a:r>
              <a:rPr lang="pt-BR" dirty="0" err="1" smtClean="0"/>
              <a:t>-</a:t>
            </a:r>
            <a:r>
              <a:rPr lang="pt-BR" dirty="0" err="1" smtClean="0"/>
              <a:t>Whipple</a:t>
            </a:r>
            <a:r>
              <a:rPr lang="pt-BR" dirty="0" err="1" smtClean="0"/>
              <a:t>-</a:t>
            </a:r>
            <a:r>
              <a:rPr lang="pt-BR" dirty="0" err="1" smtClean="0"/>
              <a:t>Hsiao</a:t>
            </a:r>
            <a:r>
              <a:rPr lang="pt-BR" dirty="0" smtClean="0"/>
              <a:t> para tubos lisos e tubos rugosos, considerando a carga de pressão na entrada do cavalete de 10mca e a </a:t>
            </a:r>
            <a:r>
              <a:rPr lang="pt-BR" dirty="0" smtClean="0"/>
              <a:t>torneira de </a:t>
            </a:r>
            <a:r>
              <a:rPr lang="pt-BR" dirty="0" err="1" smtClean="0"/>
              <a:t>boia</a:t>
            </a:r>
            <a:r>
              <a:rPr lang="pt-BR" dirty="0" smtClean="0"/>
              <a:t> no ponto final do alimentador do tipo alta vazão (∆H ≈ 0).</a:t>
            </a: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MÉTODO DE AVALIAÇÃO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002158"/>
            <a:ext cx="1979713" cy="84673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5" name="Imagem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16624"/>
            <a:ext cx="879667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7772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3429000"/>
            <a:ext cx="7986213" cy="2968112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Em que:</a:t>
            </a:r>
          </a:p>
          <a:p>
            <a:r>
              <a:rPr lang="pt-BR" dirty="0" smtClean="0"/>
              <a:t>Q = vazão de abastecimento do reservatório [</a:t>
            </a:r>
            <a:r>
              <a:rPr lang="pt-BR" dirty="0" err="1" smtClean="0"/>
              <a:t>m³</a:t>
            </a:r>
            <a:r>
              <a:rPr lang="pt-BR" dirty="0" smtClean="0"/>
              <a:t>/s];</a:t>
            </a:r>
          </a:p>
          <a:p>
            <a:r>
              <a:rPr lang="pt-BR" dirty="0" smtClean="0"/>
              <a:t>Z</a:t>
            </a:r>
            <a:r>
              <a:rPr lang="pt-BR" baseline="-25000" dirty="0" smtClean="0"/>
              <a:t>2 </a:t>
            </a:r>
            <a:r>
              <a:rPr lang="pt-BR" dirty="0" smtClean="0"/>
              <a:t>= altura da entrada de água no reservatório tendo como nível de referência o cavalete [m];</a:t>
            </a:r>
          </a:p>
          <a:p>
            <a:r>
              <a:rPr lang="pt-BR" dirty="0" smtClean="0"/>
              <a:t>D = diâmetro do conjunto de tubulações [m];</a:t>
            </a:r>
          </a:p>
          <a:p>
            <a:r>
              <a:rPr lang="pt-BR" dirty="0" smtClean="0"/>
              <a:t>L = soma dos comprimentos reais e virtuais de tubulação [m];</a:t>
            </a:r>
          </a:p>
          <a:p>
            <a:r>
              <a:rPr lang="pt-BR" dirty="0" smtClean="0"/>
              <a:t>n, m, β = parâmetros da equação de perda de carga adotada em função do material da tubulação [m];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MÉTODO DE AVALIAÇÃO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002158"/>
            <a:ext cx="1979713" cy="84673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5" name="Imagem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16624"/>
            <a:ext cx="879667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9706" t="54688" r="41544" b="33593"/>
          <a:stretch>
            <a:fillRect/>
          </a:stretch>
        </p:blipFill>
        <p:spPr bwMode="auto">
          <a:xfrm>
            <a:off x="2917020" y="2285992"/>
            <a:ext cx="344093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07772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pic>
        <p:nvPicPr>
          <p:cNvPr id="4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002158"/>
            <a:ext cx="1979713" cy="84673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5" name="Imagem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16624"/>
            <a:ext cx="879667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713" t="36133" r="27757" b="31640"/>
          <a:stretch>
            <a:fillRect/>
          </a:stretch>
        </p:blipFill>
        <p:spPr bwMode="auto">
          <a:xfrm>
            <a:off x="214282" y="2285992"/>
            <a:ext cx="857256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814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496</TotalTime>
  <Words>868</Words>
  <Application>Microsoft Office PowerPoint</Application>
  <PresentationFormat>Apresentação na tela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Forma de Onda</vt:lpstr>
      <vt:lpstr>Slide 1</vt:lpstr>
      <vt:lpstr>Rede de ensino de Guarulhos/SP</vt:lpstr>
      <vt:lpstr>SITUAÇÃO INICIAL</vt:lpstr>
      <vt:lpstr>AGRAVAMENTO DA SITUAÇÃO</vt:lpstr>
      <vt:lpstr>MÉTODO DE AVALIAÇÃO</vt:lpstr>
      <vt:lpstr>MÉTODO DE AVALIAÇÃO</vt:lpstr>
      <vt:lpstr>MÉTODO DE AVALIAÇÃO</vt:lpstr>
      <vt:lpstr>MÉTODO DE AVALIAÇÃO</vt:lpstr>
      <vt:lpstr>RESULTADOS</vt:lpstr>
      <vt:lpstr>DISCUSSÃO</vt:lpstr>
      <vt:lpstr>DISCUSSÃO</vt:lpstr>
      <vt:lpstr>CONCLUSÃO</vt:lpstr>
      <vt:lpstr>CONCLUSÃO</vt:lpstr>
      <vt:lpstr>REFERÊNCIAS</vt:lpstr>
      <vt:lpstr>Obrigado pela atenção.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Garcia da Silva Santim</dc:creator>
  <cp:lastModifiedBy>Bruna</cp:lastModifiedBy>
  <cp:revision>49</cp:revision>
  <dcterms:created xsi:type="dcterms:W3CDTF">2015-05-22T15:08:41Z</dcterms:created>
  <dcterms:modified xsi:type="dcterms:W3CDTF">2015-05-25T02:39:05Z</dcterms:modified>
</cp:coreProperties>
</file>