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5" r:id="rId5"/>
    <p:sldId id="263" r:id="rId6"/>
    <p:sldId id="276" r:id="rId7"/>
    <p:sldId id="264" r:id="rId8"/>
    <p:sldId id="277" r:id="rId9"/>
    <p:sldId id="293" r:id="rId10"/>
    <p:sldId id="279" r:id="rId11"/>
    <p:sldId id="282" r:id="rId12"/>
    <p:sldId id="281" r:id="rId13"/>
    <p:sldId id="283" r:id="rId14"/>
    <p:sldId id="284" r:id="rId15"/>
    <p:sldId id="285" r:id="rId16"/>
    <p:sldId id="287" r:id="rId17"/>
    <p:sldId id="286" r:id="rId18"/>
    <p:sldId id="289" r:id="rId19"/>
    <p:sldId id="292" r:id="rId20"/>
    <p:sldId id="291" r:id="rId21"/>
    <p:sldId id="290" r:id="rId22"/>
    <p:sldId id="278" r:id="rId23"/>
    <p:sldId id="294" r:id="rId24"/>
    <p:sldId id="295" r:id="rId25"/>
    <p:sldId id="296" r:id="rId26"/>
    <p:sldId id="297" r:id="rId27"/>
    <p:sldId id="300" r:id="rId28"/>
    <p:sldId id="298" r:id="rId29"/>
    <p:sldId id="267" r:id="rId30"/>
    <p:sldId id="271" r:id="rId31"/>
    <p:sldId id="272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1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2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2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5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8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F73EE-F59A-4A8D-8E39-DC1A9DAA19C4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21/06/2017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B94B8-7B25-474B-8125-0864D948A48A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444625"/>
            <a:ext cx="7851648" cy="17557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“</a:t>
            </a:r>
            <a:r>
              <a:rPr lang="pt-BR" sz="4400" dirty="0">
                <a:effectLst/>
              </a:rPr>
              <a:t>Gestão municipal de qualidade e remunicipalização dos serviços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04720"/>
          </a:xfrm>
        </p:spPr>
        <p:txBody>
          <a:bodyPr>
            <a:noAutofit/>
          </a:bodyPr>
          <a:lstStyle/>
          <a:p>
            <a:pPr algn="ctr"/>
            <a:endParaRPr lang="pt-BR" sz="2400" dirty="0" smtClean="0"/>
          </a:p>
          <a:p>
            <a:pPr algn="l"/>
            <a:r>
              <a:rPr lang="pt-BR" sz="3200" b="1" dirty="0"/>
              <a:t>47º Congresso Nacional de Saneamento da </a:t>
            </a:r>
            <a:r>
              <a:rPr lang="pt-BR" sz="3200" b="1" dirty="0" smtClean="0"/>
              <a:t>Assemae – Campinas – São Paulo</a:t>
            </a:r>
          </a:p>
          <a:p>
            <a:pPr algn="l"/>
            <a:r>
              <a:rPr lang="pt-BR" sz="3200" dirty="0" smtClean="0"/>
              <a:t>21/06/2017</a:t>
            </a:r>
            <a:endParaRPr lang="pt-BR" sz="3200" dirty="0"/>
          </a:p>
          <a:p>
            <a:pPr algn="l"/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0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E o atual governo? O que vem fazendo?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prstClr val="black"/>
                </a:solidFill>
              </a:rPr>
              <a:t>10 estados já contam com grupos de consórcios que deverão fazer a modelagem das privatizações das cias estaduais de saneamento: Alagoas, Amapá, Maranhão, Pará, Pernambuco, Sergipe, Acre, Rio Grande do Norte, Santa Catarina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CASAL - AL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59760"/>
              </p:ext>
            </p:extLst>
          </p:nvPr>
        </p:nvGraphicFramePr>
        <p:xfrm>
          <a:off x="107504" y="2132856"/>
          <a:ext cx="8568951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274"/>
                <a:gridCol w="1480071"/>
                <a:gridCol w="1635868"/>
                <a:gridCol w="1168477"/>
                <a:gridCol w="2960261"/>
              </a:tblGrid>
              <a:tr h="821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Final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Desconto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Consórcio Ganhador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7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CASAL/AL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R$ 19.212.233,62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R$ 8.350.000,00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56,54%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ERNST &amp; YOUNG ASSESSORIA EMPRESARIAL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FELSBERG E PEDRETTI ADVOGADOS E CONSULTORES LEGAIS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GONÇALVES MUZZI PEIXOTO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EMA ENGENHARIA DE MEIO-AMBIENTE LTDA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CAESA - AP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95259"/>
              </p:ext>
            </p:extLst>
          </p:nvPr>
        </p:nvGraphicFramePr>
        <p:xfrm>
          <a:off x="107504" y="2060847"/>
          <a:ext cx="8856984" cy="4754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440160"/>
                <a:gridCol w="1512168"/>
                <a:gridCol w="1203870"/>
                <a:gridCol w="3404642"/>
              </a:tblGrid>
              <a:tr h="671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Preço Final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Desconto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Consórcio Ganhador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</a:tr>
              <a:tr h="3864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CAESA/AP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R$ 13.137.093,34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R$ 5.319.000,00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59,66%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PRICEWATERHOUSECOOPERS SERVIÇOS PROFISSIONAIS LTDA</a:t>
                      </a:r>
                      <a:endParaRPr lang="pt-B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PRICEWATERHOUSECOOPERS CORPORATE FINANCE &amp; RECOVERY LTDA</a:t>
                      </a:r>
                      <a:endParaRPr lang="pt-B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LOESER E PORTELA ADVOGADOS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EGIS – ENGENHARIA E CONSULTORIA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PWC STRATEGY&amp; CONSULTORIA EMPRESARIAL LTDA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8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CAEMA - MA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2608"/>
              </p:ext>
            </p:extLst>
          </p:nvPr>
        </p:nvGraphicFramePr>
        <p:xfrm>
          <a:off x="395536" y="2060848"/>
          <a:ext cx="8352928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693"/>
                <a:gridCol w="1594628"/>
                <a:gridCol w="1518693"/>
                <a:gridCol w="1290889"/>
                <a:gridCol w="243002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Final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Desconto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Consórcio Ganhador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CAEMA/MA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R$ 23.406.964,45  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R$ 8.500.000,00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63,69%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BF CAPITAL ASSESSORIA EM OPERAÇÕES FINANCEIRAS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AECON DO BRASIL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AZEVEDO SETTE ADVOGADOS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COSANPA - PA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34800"/>
              </p:ext>
            </p:extLst>
          </p:nvPr>
        </p:nvGraphicFramePr>
        <p:xfrm>
          <a:off x="275540" y="2384012"/>
          <a:ext cx="8688947" cy="363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172"/>
                <a:gridCol w="1512168"/>
                <a:gridCol w="1440160"/>
                <a:gridCol w="1368152"/>
                <a:gridCol w="2664295"/>
              </a:tblGrid>
              <a:tr h="64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Final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Desconto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Consórcio Ganhador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COSANPA/PA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R$ 17.261.893,96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R$ 6.200.000,00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64,08%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BF CAPITAL ASSESSORIA EM OPERAÇÕES FINANCEIRAS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AECON DO BRASIL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AZEVEDO SETTE ADVOGADOS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1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COMPESA - PE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10716"/>
              </p:ext>
            </p:extLst>
          </p:nvPr>
        </p:nvGraphicFramePr>
        <p:xfrm>
          <a:off x="107504" y="2060848"/>
          <a:ext cx="8856983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074"/>
                <a:gridCol w="1647310"/>
                <a:gridCol w="1512168"/>
                <a:gridCol w="1152128"/>
                <a:gridCol w="2736303"/>
              </a:tblGrid>
              <a:tr h="653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Cia./UF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Preço Inicial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Preço Final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Desconto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Consórcio Ganhador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1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COMPESA/PE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R$ 26.342.913,64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R$ 4.375.900,00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83,39%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MACHADO, MEYER, SENDACZ E OPICE ADVOGADOS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PINHEIRO, MOURÃO, RASO E ARAÚJO FILHO ADVOGADOS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L.C.A. CONSULTORES S.S.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NÚCLEO DE GESTÃO DE INFRAESTRUTURA ENGENHARIA E SERVIÇOS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DÓREA MATTOS ENGENHARIA LTDA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DESO - SE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83532"/>
              </p:ext>
            </p:extLst>
          </p:nvPr>
        </p:nvGraphicFramePr>
        <p:xfrm>
          <a:off x="413511" y="2492896"/>
          <a:ext cx="8244970" cy="3559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855"/>
                <a:gridCol w="1716498"/>
                <a:gridCol w="1872208"/>
                <a:gridCol w="1224136"/>
                <a:gridCol w="2214273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Preço Final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Desconto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Consórcio Ganhador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3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DESO/SE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R$ 15.155.569,57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R$ 7.876.000,00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48,03%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BANCO FATOR S/A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CONCREMAT ENGENHARIA E TECNOLOGIA S/A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VERNALHA GUIMARÃES E PEREIRA ADVOGADOS ASSOCIADOS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DEPASA - AC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14561"/>
              </p:ext>
            </p:extLst>
          </p:nvPr>
        </p:nvGraphicFramePr>
        <p:xfrm>
          <a:off x="107505" y="2384013"/>
          <a:ext cx="8856984" cy="419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59"/>
                <a:gridCol w="1512168"/>
                <a:gridCol w="1476197"/>
                <a:gridCol w="1504005"/>
                <a:gridCol w="2924455"/>
              </a:tblGrid>
              <a:tr h="138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Final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Desconto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Consórcio Ganhador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7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DEPASA/AC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R$ 10.727.229,75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R$ 3.550.000,00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66,91%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FIALHO CANABRAVA ANDRADE SALLES ADVOGADOS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AVALIAR - AVALIAÇOES E ASSESSORIA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ESSE ENGENHARIA E CONSULTORIA LTDA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7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CAERN - RN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66806"/>
              </p:ext>
            </p:extLst>
          </p:nvPr>
        </p:nvGraphicFramePr>
        <p:xfrm>
          <a:off x="251746" y="2204864"/>
          <a:ext cx="856850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926"/>
                <a:gridCol w="1512168"/>
                <a:gridCol w="1440160"/>
                <a:gridCol w="1332431"/>
                <a:gridCol w="2915815"/>
              </a:tblGrid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Final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Desconto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Consórcio Ganhador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8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CAERN/RN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R$ 21.273.422,10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R$ 6.300.000,00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70,39%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BF CAPITAL ASSESSORIA EM OPERAÇÕES FINANCEIRAS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AECON DO BRASIL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AZEVEDO SETTE ADVOGADOS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4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CASAN - SC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6683"/>
              </p:ext>
            </p:extLst>
          </p:nvPr>
        </p:nvGraphicFramePr>
        <p:xfrm>
          <a:off x="299866" y="2132856"/>
          <a:ext cx="8472259" cy="4351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806"/>
                <a:gridCol w="1440160"/>
                <a:gridCol w="1440160"/>
                <a:gridCol w="1272483"/>
                <a:gridCol w="2999650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Preço Final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Desconto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Consórcio Ganhador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CASAN/SC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R$ 36.081.625,95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R$ 8.290.000,00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77,02%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HIDROCONSULT CONSULTORIA, ESTUDOS E PROJETOS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ALMEIDA E SILVA, GOUVÊA VIEIRA ADVOGADOS ASSOCIADOS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BRASILPAR SERVIÇOS FINANCEIROS LTDA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184482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prstClr val="black"/>
                </a:solidFill>
              </a:rPr>
              <a:t>Os </a:t>
            </a:r>
            <a:r>
              <a:rPr lang="pt-BR" sz="2800" b="1" u="sng" dirty="0">
                <a:solidFill>
                  <a:prstClr val="black"/>
                </a:solidFill>
              </a:rPr>
              <a:t>avanços do saneamento no Brasil a partir do ano 2003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criação do Ministério das Cidades que deu “endereço” para o saneamento básico;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promulgação da Lei Nacional de Saneamento (11.445/2007) e Lei de Consórcios Públicos (11.105/2005);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realização das Conferências Nacional das Cidades;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implantação do Conselho Nacional das Cidades e dos Comitês Técnicos no âmbito da Secretaria Nacional de Saneamento. </a:t>
            </a:r>
          </a:p>
        </p:txBody>
      </p:sp>
    </p:spTree>
    <p:extLst>
      <p:ext uri="{BB962C8B-B14F-4D97-AF65-F5344CB8AC3E}">
        <p14:creationId xmlns:p14="http://schemas.microsoft.com/office/powerpoint/2010/main" val="32259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</a:t>
            </a:r>
            <a:r>
              <a:rPr lang="pt-BR" sz="2400" b="1" u="sng" dirty="0" smtClean="0">
                <a:solidFill>
                  <a:prstClr val="black"/>
                </a:solidFill>
              </a:rPr>
              <a:t>consórcios – CAGECE - CE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9830"/>
              </p:ext>
            </p:extLst>
          </p:nvPr>
        </p:nvGraphicFramePr>
        <p:xfrm>
          <a:off x="395536" y="2204864"/>
          <a:ext cx="792099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440160"/>
                <a:gridCol w="1512168"/>
                <a:gridCol w="1296144"/>
                <a:gridCol w="223235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Cia./UF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Inicial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Preço Final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Desconto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Consórcio Ganhador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CAGECE/CE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R$ 14.367.316,68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R$ 3.599.000,00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74,95%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BF CAPITAL ASSESSORIA EM OPERAÇÕES FINANCEIRAS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AECON DO BRASIL LTDA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AZEVEDO SETTE ADVOGADOS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4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O deságio praticado pelos consórcios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prstClr val="black"/>
                </a:solidFill>
              </a:rPr>
              <a:t>Das duas uma: Ou tem algum interessado bancando esses estudos ou o consorcio não vai entregar o que prometeu em relação ao edital apresentado.</a:t>
            </a:r>
          </a:p>
          <a:p>
            <a:endParaRPr lang="pt-BR" sz="3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prstClr val="black"/>
                </a:solidFill>
              </a:rPr>
              <a:t>O Caso do Piauí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prstClr val="black"/>
                </a:solidFill>
              </a:rPr>
              <a:t>e </a:t>
            </a:r>
            <a:r>
              <a:rPr lang="pt-BR" sz="4800" dirty="0">
                <a:solidFill>
                  <a:prstClr val="black"/>
                </a:solidFill>
              </a:rPr>
              <a:t>o Estado do Piauí que de forma autoritária avança a passos largos na entrega da companhia de saneamento ao setor privado. </a:t>
            </a:r>
          </a:p>
        </p:txBody>
      </p:sp>
    </p:spTree>
    <p:extLst>
      <p:ext uri="{BB962C8B-B14F-4D97-AF65-F5344CB8AC3E}">
        <p14:creationId xmlns:p14="http://schemas.microsoft.com/office/powerpoint/2010/main" val="29738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8924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35332"/>
            <a:ext cx="683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UM EXEMPLO DA FALÁCIA DESSE PROCESSO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Problemas da Privatização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Pernambuco:</a:t>
            </a:r>
          </a:p>
          <a:p>
            <a:r>
              <a:rPr lang="pt-BR" dirty="0" smtClean="0"/>
              <a:t>O Tribunal </a:t>
            </a:r>
            <a:r>
              <a:rPr lang="pt-BR" dirty="0"/>
              <a:t>de Contas do Estado de Pernambuco (TCE), através de seu corpo técnico, divulgou um estudo constatando diversas irregularidades na PPP do Saneamento do Estado de Pernambuco.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Tocantins:</a:t>
            </a:r>
          </a:p>
          <a:p>
            <a:r>
              <a:rPr lang="pt-BR" dirty="0" smtClean="0"/>
              <a:t>também </a:t>
            </a:r>
            <a:r>
              <a:rPr lang="pt-BR" dirty="0"/>
              <a:t>existem problemas com o contrato firmado entre o governo do Estado e a Odebrecht Ambiental. Entre 2013 e 2015 foram instauradas duas Comissões Parlamentares de Inquérito (CPI) para investigar a </a:t>
            </a:r>
            <a:r>
              <a:rPr lang="pt-BR" dirty="0" err="1"/>
              <a:t>Saneatins</a:t>
            </a:r>
            <a:r>
              <a:rPr lang="pt-BR" dirty="0"/>
              <a:t>/Odebrecht Ambiental com a finalidade de analisar entre outros pontos, a diferenciação nas cobranças dos serviços nos municípios atendidos pela empresa, além de todos os fundamentos e elementos que envolvem a aferição do valor da tarifa e problemas na operação da venda da </a:t>
            </a:r>
            <a:r>
              <a:rPr lang="pt-BR" dirty="0" err="1"/>
              <a:t>Saneatins</a:t>
            </a:r>
            <a:r>
              <a:rPr lang="pt-BR" dirty="0"/>
              <a:t> para a Odebrecht </a:t>
            </a:r>
            <a:r>
              <a:rPr lang="pt-BR" dirty="0" smtClean="0"/>
              <a:t>Ambiental.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3"/>
            <a:ext cx="1824906" cy="1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9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Problemas da Privatização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Manaus:</a:t>
            </a:r>
          </a:p>
          <a:p>
            <a:r>
              <a:rPr lang="pt-BR" dirty="0" smtClean="0"/>
              <a:t>Em </a:t>
            </a:r>
            <a:r>
              <a:rPr lang="pt-BR" dirty="0"/>
              <a:t>abril de 2012 foi anunciada a instalação de uma CPI na Câmara Municipal de Manaus, onde os vereadores deveriam investigar o fornecimento e a distribuição do serviço de água em Manaus e o contrato da prefeitura com a empresa Águas do Amazonas. No entanto, as queixas em relação aos serviços prestados pelas empresas em que administram os serviços de água e esgotamento sanitário na cidade ainda continuam. Essa situação ocorre tanto em comunidades periféricas como nos chamados bairros nobres da cidade.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3"/>
            <a:ext cx="1824906" cy="1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Problemas da Privatização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Itu:</a:t>
            </a:r>
          </a:p>
          <a:p>
            <a:pPr marL="0" indent="0">
              <a:buNone/>
            </a:pPr>
            <a:r>
              <a:rPr lang="pt-BR" dirty="0"/>
              <a:t>Em Itu/SP, cidade que a gestão do saneamento básico era privada desde 2007, a Prefeitura decretou uma intervenção em junho de 2015 que acabou por encerrar o contrato de concessão. Após dez anos de gestão privada, a Câmara Municipal criou, em janeiro de 2017, a Companhia Ituana de Saneamento (CIS) e devolveu ao poder público a administração do saneamento básico no município.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3"/>
            <a:ext cx="1824906" cy="1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115616" y="1268760"/>
            <a:ext cx="6696744" cy="4608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/>
              <a:t>Enquanto isso mundo </a:t>
            </a:r>
            <a:r>
              <a:rPr lang="pt-BR" sz="4800" dirty="0" err="1" smtClean="0"/>
              <a:t>Remunicipaliza</a:t>
            </a:r>
            <a:endParaRPr lang="pt-BR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3"/>
            <a:ext cx="1824906" cy="1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Remunicipalização do Saneamento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 </a:t>
            </a:r>
            <a:r>
              <a:rPr lang="pt-BR" dirty="0"/>
              <a:t>últimos 15 anos houve pelo menos 180 casos de remunicipalização em 35 países, tanto do Norte como do </a:t>
            </a:r>
            <a:r>
              <a:rPr lang="pt-BR" dirty="0" smtClean="0"/>
              <a:t>Sul.</a:t>
            </a:r>
          </a:p>
          <a:p>
            <a:r>
              <a:rPr lang="pt-BR" dirty="0" smtClean="0"/>
              <a:t>Dos </a:t>
            </a:r>
            <a:r>
              <a:rPr lang="pt-BR" dirty="0"/>
              <a:t>180 casos 136 casos foram em países mais </a:t>
            </a:r>
            <a:r>
              <a:rPr lang="pt-BR" dirty="0" smtClean="0"/>
              <a:t>ricos 44 </a:t>
            </a:r>
            <a:r>
              <a:rPr lang="pt-BR" dirty="0"/>
              <a:t>casos e outros </a:t>
            </a:r>
            <a:r>
              <a:rPr lang="pt-BR" dirty="0" smtClean="0"/>
              <a:t>países</a:t>
            </a:r>
          </a:p>
          <a:p>
            <a:r>
              <a:rPr lang="pt-BR" dirty="0" smtClean="0"/>
              <a:t>Exemplo </a:t>
            </a:r>
            <a:r>
              <a:rPr lang="pt-BR" dirty="0"/>
              <a:t>de grandes cidades que </a:t>
            </a:r>
            <a:r>
              <a:rPr lang="pt-BR" dirty="0" err="1"/>
              <a:t>remunicipalizaram</a:t>
            </a:r>
            <a:r>
              <a:rPr lang="pt-BR" dirty="0"/>
              <a:t> são: Atlanta, Indianápolis (EUA) Accra (</a:t>
            </a:r>
            <a:r>
              <a:rPr lang="pt-BR" dirty="0" err="1"/>
              <a:t>Ghana</a:t>
            </a:r>
            <a:r>
              <a:rPr lang="pt-BR" dirty="0"/>
              <a:t>), Berlim (Alemanha), Buenos Aires (Argentina), Budapest (Hungria), Kuala Lumpur (Malásia), La Paz (Bolívia), Maputo (Moçambique) e Paris (França).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3"/>
            <a:ext cx="1824906" cy="1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1582341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prstClr val="black"/>
                </a:solidFill>
              </a:rPr>
              <a:t>Desafios para se avançar na universalização </a:t>
            </a:r>
            <a:endParaRPr lang="pt-BR" sz="2800" b="1" u="sng"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234888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Reforçar </a:t>
            </a:r>
            <a:r>
              <a:rPr lang="pt-BR" sz="2400" dirty="0">
                <a:solidFill>
                  <a:prstClr val="black"/>
                </a:solidFill>
              </a:rPr>
              <a:t>a unidade, a mobilização e organização social para enfrentar os retrocessos que o governo </a:t>
            </a:r>
            <a:r>
              <a:rPr lang="pt-BR" sz="2400" dirty="0" smtClean="0">
                <a:solidFill>
                  <a:prstClr val="black"/>
                </a:solidFill>
              </a:rPr>
              <a:t>de </a:t>
            </a:r>
            <a:r>
              <a:rPr lang="pt-BR" sz="2400" dirty="0">
                <a:solidFill>
                  <a:prstClr val="black"/>
                </a:solidFill>
              </a:rPr>
              <a:t>Michel Temer tenta impor às conquistas do setor de saneamento</a:t>
            </a:r>
            <a:r>
              <a:rPr lang="pt-BR" sz="2400" dirty="0" smtClean="0">
                <a:solidFill>
                  <a:prstClr val="black"/>
                </a:solidFill>
              </a:rPr>
              <a:t>;</a:t>
            </a:r>
          </a:p>
          <a:p>
            <a:endParaRPr lang="pt-BR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por isso tudo reforçamos a necessidade de impulsionamos esse debate com o conjunto da sociedade brasileira; </a:t>
            </a:r>
          </a:p>
          <a:p>
            <a:r>
              <a:rPr lang="pt-BR" sz="2400" dirty="0">
                <a:solidFill>
                  <a:prstClr val="black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Um momento importante acontece agora, no processo de organização do Fórum Alternativo Mundial da Água - FAMA que acontecerá em março de 2018 em Brasília e que nos possibilita realizar essa discussão com os mais variados agentes sociais;</a:t>
            </a:r>
          </a:p>
        </p:txBody>
      </p:sp>
    </p:spTree>
    <p:extLst>
      <p:ext uri="{BB962C8B-B14F-4D97-AF65-F5344CB8AC3E}">
        <p14:creationId xmlns:p14="http://schemas.microsoft.com/office/powerpoint/2010/main" val="2399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859340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elaboração e aprovação do Plano Nacional de Saneamento (PLANSAB);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fortalecimento do Sistema Nacional de Informações sobre Saneamento (SNIS);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e principalmente a retomada dos investimentos através do </a:t>
            </a:r>
            <a:r>
              <a:rPr lang="pt-BR" sz="2800" dirty="0" err="1">
                <a:solidFill>
                  <a:prstClr val="black"/>
                </a:solidFill>
              </a:rPr>
              <a:t>descontingenciamento</a:t>
            </a:r>
            <a:r>
              <a:rPr lang="pt-BR" sz="2800" dirty="0">
                <a:solidFill>
                  <a:prstClr val="black"/>
                </a:solidFill>
              </a:rPr>
              <a:t> de recursos e dos Programas de Aceleração do Crescimento (PAC 1 e 2);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Foram cerca R$ 100 bilhões disponibilizados para o setor;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Investimentos congelados pelo atual governo;</a:t>
            </a:r>
          </a:p>
        </p:txBody>
      </p:sp>
    </p:spTree>
    <p:extLst>
      <p:ext uri="{BB962C8B-B14F-4D97-AF65-F5344CB8AC3E}">
        <p14:creationId xmlns:p14="http://schemas.microsoft.com/office/powerpoint/2010/main" val="19537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1582341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prstClr val="black"/>
                </a:solidFill>
              </a:rPr>
              <a:t>Desafios para se avançar na universalização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2348880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a questão do abastecimento de água e do esgotamento sanitário esta associado a luta histórica por cidades melhores, inclusivas em que as pessoas tenham direito a vida digna e que o meio ambiente e a saúde sejam preservados;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Demos o start desse debate na “Plenária Nacional </a:t>
            </a:r>
            <a:r>
              <a:rPr lang="pt-BR" sz="2400" dirty="0" err="1">
                <a:solidFill>
                  <a:prstClr val="black"/>
                </a:solidFill>
              </a:rPr>
              <a:t>Urbanitária</a:t>
            </a:r>
            <a:r>
              <a:rPr lang="pt-BR" sz="2400" dirty="0">
                <a:solidFill>
                  <a:prstClr val="black"/>
                </a:solidFill>
              </a:rPr>
              <a:t> de Mobilização Sindical e Popular – Nenhum Direito a Menos”, os dia 8,9 e 10 de junho, onde centenas de trabalhadores da cidade e do campo demonstraram total disposição de luta e resistência aos ataques à classe trabalhadora brasileira</a:t>
            </a:r>
            <a:r>
              <a:rPr lang="pt-BR" sz="2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1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1582341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prstClr val="black"/>
                </a:solidFill>
              </a:rPr>
              <a:t>OBRIGADO</a:t>
            </a:r>
          </a:p>
          <a:p>
            <a:pPr algn="ctr"/>
            <a:endParaRPr lang="pt-BR" sz="2800" b="1" u="sng" dirty="0">
              <a:solidFill>
                <a:prstClr val="black"/>
              </a:solidFill>
            </a:endParaRPr>
          </a:p>
          <a:p>
            <a:pPr algn="ctr"/>
            <a:endParaRPr lang="pt-BR" sz="2800" b="1" u="sng"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2967336"/>
            <a:ext cx="828092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dirty="0">
                <a:solidFill>
                  <a:prstClr val="black"/>
                </a:solidFill>
              </a:rPr>
              <a:t>Pedro </a:t>
            </a:r>
            <a:r>
              <a:rPr lang="pt-BR" sz="4000" dirty="0" err="1">
                <a:solidFill>
                  <a:prstClr val="black"/>
                </a:solidFill>
              </a:rPr>
              <a:t>Blois</a:t>
            </a:r>
            <a:endParaRPr lang="pt-BR" sz="4000" dirty="0">
              <a:solidFill>
                <a:prstClr val="black"/>
              </a:solidFill>
            </a:endParaRPr>
          </a:p>
          <a:p>
            <a:r>
              <a:rPr lang="pt-BR" sz="4000" dirty="0">
                <a:solidFill>
                  <a:prstClr val="black"/>
                </a:solidFill>
              </a:rPr>
              <a:t>Presidente da FNU</a:t>
            </a:r>
          </a:p>
          <a:p>
            <a:r>
              <a:rPr lang="pt-BR" sz="4000" dirty="0">
                <a:solidFill>
                  <a:prstClr val="black"/>
                </a:solidFill>
              </a:rPr>
              <a:t>pedroblois57@gmail.com</a:t>
            </a:r>
          </a:p>
        </p:txBody>
      </p:sp>
    </p:spTree>
    <p:extLst>
      <p:ext uri="{BB962C8B-B14F-4D97-AF65-F5344CB8AC3E}">
        <p14:creationId xmlns:p14="http://schemas.microsoft.com/office/powerpoint/2010/main" val="35105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971600" y="1124744"/>
            <a:ext cx="7128792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smtClean="0"/>
              <a:t>O Retrocesso que vislumbramos</a:t>
            </a:r>
            <a:endParaRPr lang="pt-BR" sz="6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3"/>
            <a:ext cx="1824906" cy="13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prstClr val="black"/>
                </a:solidFill>
              </a:rPr>
              <a:t>O </a:t>
            </a:r>
            <a:r>
              <a:rPr lang="pt-BR" sz="2400" b="1" u="sng" dirty="0">
                <a:solidFill>
                  <a:prstClr val="black"/>
                </a:solidFill>
              </a:rPr>
              <a:t>atual </a:t>
            </a:r>
            <a:r>
              <a:rPr lang="pt-BR" sz="2400" b="1" u="sng" dirty="0" smtClean="0">
                <a:solidFill>
                  <a:prstClr val="black"/>
                </a:solidFill>
              </a:rPr>
              <a:t>governo? O que vem fazendo?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caminha no desmonte desses avanços, no bojo do programa “Ponte para o Futuro”, através da Lei n. 13.334/2016, que cria o Programa de Parcerias de Investimentos (PPI), prevendo um conjunto de dispositivos para fortalecer a interação do Estado com a iniciativa privada;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retoma</a:t>
            </a:r>
            <a:r>
              <a:rPr lang="pt-BR" sz="2800" dirty="0">
                <a:solidFill>
                  <a:prstClr val="black"/>
                </a:solidFill>
              </a:rPr>
              <a:t>, o Programa Nacional de Desestatização (Lei n. 9.491/1997) do governo Fernando Henrique Cardoso, que trouxe prejuízos ao País com a venda de empresas públicas à iniciativa privada, um dos exemplos simbólicos foi a Vale do Rio Doce.</a:t>
            </a:r>
          </a:p>
        </p:txBody>
      </p:sp>
    </p:spTree>
    <p:extLst>
      <p:ext uri="{BB962C8B-B14F-4D97-AF65-F5344CB8AC3E}">
        <p14:creationId xmlns:p14="http://schemas.microsoft.com/office/powerpoint/2010/main" val="18988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prstClr val="black"/>
                </a:solidFill>
              </a:rPr>
              <a:t>E o atual governo? O que vem fazendo? 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</a:rPr>
              <a:t>designou como principal articulador desse processo de privatização o Banco Nacional de Desenvolvimento Econômico e Social (BNDES), que esta contratando consórcios de empresas para procederem a modelagem da privatização do saneamento para os Estados interessados, e que aderiram ao Programa de Parcerias e Investimentos (PPI). </a:t>
            </a:r>
          </a:p>
        </p:txBody>
      </p:sp>
    </p:spTree>
    <p:extLst>
      <p:ext uri="{BB962C8B-B14F-4D97-AF65-F5344CB8AC3E}">
        <p14:creationId xmlns:p14="http://schemas.microsoft.com/office/powerpoint/2010/main" val="13814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prstClr val="black"/>
                </a:solidFill>
              </a:rPr>
              <a:t>E o atual governo? O que vem fazendo? </a:t>
            </a:r>
            <a:endParaRPr lang="pt-BR" sz="2400" b="1" u="sng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prstClr val="black"/>
                </a:solidFill>
              </a:rPr>
              <a:t>destaque-se </a:t>
            </a:r>
            <a:r>
              <a:rPr lang="pt-BR" sz="4000" dirty="0">
                <a:solidFill>
                  <a:prstClr val="black"/>
                </a:solidFill>
              </a:rPr>
              <a:t>que esse banco deveria estar a serviços do fortalecimento do papel do Estado, da indução do desenvolvimento econômico e social e da universalização do acesso aos serviços de saneamento, entre outras políticas públicas</a:t>
            </a:r>
            <a:r>
              <a:rPr lang="pt-BR" sz="4000" dirty="0" smtClean="0">
                <a:solidFill>
                  <a:prstClr val="black"/>
                </a:solidFill>
              </a:rPr>
              <a:t>.</a:t>
            </a:r>
          </a:p>
          <a:p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prstClr val="black"/>
                </a:solidFill>
              </a:rPr>
              <a:t>E o atual governo? O que vem fazendo?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 smtClean="0">
                <a:solidFill>
                  <a:prstClr val="black"/>
                </a:solidFill>
              </a:rPr>
              <a:t>já </a:t>
            </a:r>
            <a:r>
              <a:rPr lang="pt-BR" sz="3600" dirty="0">
                <a:solidFill>
                  <a:prstClr val="black"/>
                </a:solidFill>
              </a:rPr>
              <a:t>aderiram ao PPI vários estados, além do Rio de Janeiro que aprovou Lei que autoriza a alienação de 100% das ações da CEDAE, empresa de saneamento daquele Estado, </a:t>
            </a:r>
            <a:endParaRPr lang="pt-BR" sz="3600" dirty="0" smtClean="0">
              <a:solidFill>
                <a:prstClr val="black"/>
              </a:solidFill>
            </a:endParaRPr>
          </a:p>
          <a:p>
            <a:r>
              <a:rPr lang="pt-BR" sz="3600" dirty="0" smtClean="0">
                <a:solidFill>
                  <a:prstClr val="black"/>
                </a:solidFill>
              </a:rPr>
              <a:t> 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3342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443841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prstClr val="black"/>
                </a:solidFill>
              </a:rPr>
              <a:t>CASO DA CEDAE – </a:t>
            </a:r>
          </a:p>
          <a:p>
            <a:pPr algn="ctr"/>
            <a:r>
              <a:rPr lang="pt-BR" sz="2400" b="1" dirty="0" err="1" smtClean="0"/>
              <a:t>Janot</a:t>
            </a:r>
            <a:r>
              <a:rPr lang="pt-BR" sz="2400" b="1" dirty="0" smtClean="0"/>
              <a:t> considera inconstitucional processo de privatização da Cedae –Jornal do Brasil – 3ª Feira 20/06</a:t>
            </a:r>
          </a:p>
          <a:p>
            <a:pPr algn="ctr"/>
            <a:endParaRPr lang="pt-BR" sz="2400" b="1" u="sng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70892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</a:t>
            </a:r>
            <a:r>
              <a:rPr lang="pt-BR" sz="2400" dirty="0"/>
              <a:t>procurador-geral da República, Rodrigo </a:t>
            </a:r>
            <a:r>
              <a:rPr lang="pt-BR" sz="2400" dirty="0" err="1"/>
              <a:t>Janot</a:t>
            </a:r>
            <a:r>
              <a:rPr lang="pt-BR" sz="2400" dirty="0"/>
              <a:t>, considerou o processo que autorizou a privatização da Cedae pelo governo do estado do Rio de Janeiro inconstitucional. A manifestação de </a:t>
            </a:r>
            <a:r>
              <a:rPr lang="pt-BR" sz="2400" dirty="0" err="1"/>
              <a:t>Janot</a:t>
            </a:r>
            <a:r>
              <a:rPr lang="pt-BR" sz="2400" dirty="0"/>
              <a:t> entregue nesta segunda-feira ao Supremo Tribunal Federal (STF) integra a ação direta de inconstitucionalidade movida pelos partidos PSOL e REDE. O processo tem relatoria do ministro </a:t>
            </a:r>
            <a:r>
              <a:rPr lang="pt-BR" sz="2400" dirty="0" err="1"/>
              <a:t>Luis</a:t>
            </a:r>
            <a:r>
              <a:rPr lang="pt-BR" sz="2400" dirty="0"/>
              <a:t> Roberto Barroso.</a:t>
            </a:r>
          </a:p>
          <a:p>
            <a:r>
              <a:rPr lang="pt-BR" sz="2400" dirty="0"/>
              <a:t>De acordo com a avaliação de </a:t>
            </a:r>
            <a:r>
              <a:rPr lang="pt-BR" sz="2400" dirty="0" err="1"/>
              <a:t>Janot</a:t>
            </a:r>
            <a:r>
              <a:rPr lang="pt-BR" sz="2400" dirty="0"/>
              <a:t>, a justificativa do governo do Rio para pedir a alienação das ações da empresa não validam</a:t>
            </a:r>
          </a:p>
          <a:p>
            <a:r>
              <a:rPr lang="pt-BR" sz="3600" dirty="0" smtClean="0">
                <a:solidFill>
                  <a:prstClr val="black"/>
                </a:solidFill>
              </a:rPr>
              <a:t> 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1648</Words>
  <Application>Microsoft Office PowerPoint</Application>
  <PresentationFormat>Apresentação na tela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Fluxo</vt:lpstr>
      <vt:lpstr>“Gestão municipal de qualidade e remunicipalização dos serviços”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Problemas da Privatização no Brasil</vt:lpstr>
      <vt:lpstr>Problemas da Privatização no Brasil</vt:lpstr>
      <vt:lpstr>Problemas da Privatização no Brasil</vt:lpstr>
      <vt:lpstr>Apresentação do PowerPoint</vt:lpstr>
      <vt:lpstr>Remunicipalização do Saneamento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“Gestão municipal de qualidade e remunicipalização dos serviços”</dc:title>
  <dc:creator>Edson</dc:creator>
  <cp:lastModifiedBy>graphix</cp:lastModifiedBy>
  <cp:revision>12</cp:revision>
  <dcterms:created xsi:type="dcterms:W3CDTF">2017-06-20T19:35:07Z</dcterms:created>
  <dcterms:modified xsi:type="dcterms:W3CDTF">2017-06-21T11:44:18Z</dcterms:modified>
</cp:coreProperties>
</file>