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 smtClean="0"/>
              <a:t>DESENVOLVIMENTO DE UM FILTRO LENTO </a:t>
            </a:r>
            <a:r>
              <a:rPr lang="pt-BR" b="1" dirty="0"/>
              <a:t>BIFLUXO COM </a:t>
            </a:r>
            <a:r>
              <a:rPr lang="pt-BR" b="1" dirty="0" smtClean="0"/>
              <a:t>RETROLAVAGEM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/>
          <a:lstStyle/>
          <a:p>
            <a:r>
              <a:rPr lang="pt-BR" b="1" dirty="0" smtClean="0"/>
              <a:t>Autores</a:t>
            </a:r>
            <a:r>
              <a:rPr lang="pt-BR" b="1" dirty="0"/>
              <a:t>: Fernando </a:t>
            </a:r>
            <a:r>
              <a:rPr lang="pt-BR" b="1" dirty="0" err="1"/>
              <a:t>Worma</a:t>
            </a:r>
            <a:r>
              <a:rPr lang="pt-BR" b="1" dirty="0"/>
              <a:t>, Fernando </a:t>
            </a:r>
            <a:r>
              <a:rPr lang="pt-BR" b="1" dirty="0" err="1"/>
              <a:t>Hymnô</a:t>
            </a:r>
            <a:r>
              <a:rPr lang="pt-BR" b="1" dirty="0"/>
              <a:t> de Souza, Bruno Segalla </a:t>
            </a:r>
            <a:r>
              <a:rPr lang="pt-BR" b="1" dirty="0" err="1"/>
              <a:t>Pizzolatti</a:t>
            </a:r>
            <a:r>
              <a:rPr lang="pt-BR" b="1" dirty="0"/>
              <a:t> e Maurício Luiz </a:t>
            </a:r>
            <a:r>
              <a:rPr lang="pt-BR" b="1" dirty="0" err="1"/>
              <a:t>Sens</a:t>
            </a:r>
            <a:endParaRPr lang="pt-BR" b="1" dirty="0"/>
          </a:p>
          <a:p>
            <a:pPr algn="l"/>
            <a:endParaRPr lang="pt-BR" b="1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37804" y="1293002"/>
            <a:ext cx="864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A água que será utilizada nesse estudo será a da Lagoa do Peri, localizada a sudoeste da ilha de Florianópolis.</a:t>
            </a:r>
          </a:p>
        </p:txBody>
      </p:sp>
      <p:pic>
        <p:nvPicPr>
          <p:cNvPr id="9" name="Picture 2" descr="D:\Tfe\Trabalhos\Curso-ENS\mestrado\7 Dissertação_filtros lentos\dissertação FW\imagens\20160811_104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5" y="2123999"/>
            <a:ext cx="5905498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637804" y="5425999"/>
            <a:ext cx="8640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Esta </a:t>
            </a:r>
            <a:r>
              <a:rPr lang="pt-BR" sz="2400" b="1" dirty="0">
                <a:latin typeface="+mj-lt"/>
                <a:ea typeface="+mj-ea"/>
                <a:cs typeface="+mj-cs"/>
              </a:rPr>
              <a:t>é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pt-BR" sz="2400" b="1" dirty="0">
                <a:latin typeface="+mj-lt"/>
                <a:ea typeface="+mj-ea"/>
                <a:cs typeface="+mj-cs"/>
              </a:rPr>
              <a:t>coletada do poço de captação da Estação de Tratamento de Água da Lagoa do Peri e </a:t>
            </a:r>
            <a:r>
              <a:rPr lang="pt-BR" sz="2400" b="1" dirty="0">
                <a:latin typeface="+mj-lt"/>
                <a:ea typeface="+mj-ea"/>
                <a:cs typeface="+mj-cs"/>
              </a:rPr>
              <a:t>é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pt-BR" sz="2400" b="1" dirty="0">
                <a:latin typeface="+mj-lt"/>
                <a:ea typeface="+mj-ea"/>
                <a:cs typeface="+mj-cs"/>
              </a:rPr>
              <a:t>recalcada para o reservatório que alimentará o sistema de filtração em escala piloto.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2064" y="2422447"/>
            <a:ext cx="3162297" cy="256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8003" y="2005521"/>
            <a:ext cx="3155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ea typeface="+mj-ea"/>
                <a:cs typeface="+mj-cs"/>
              </a:rPr>
              <a:t>Para </a:t>
            </a:r>
            <a:r>
              <a:rPr lang="pt-BR" sz="2400" b="1" dirty="0">
                <a:latin typeface="+mj-lt"/>
                <a:ea typeface="+mj-ea"/>
                <a:cs typeface="+mj-cs"/>
              </a:rPr>
              <a:t>o estudo da filtração lenta </a:t>
            </a:r>
            <a:r>
              <a:rPr lang="pt-BR" sz="2400" b="1" dirty="0" err="1">
                <a:latin typeface="+mj-lt"/>
                <a:ea typeface="+mj-ea"/>
                <a:cs typeface="+mj-cs"/>
              </a:rPr>
              <a:t>bifluxo</a:t>
            </a:r>
            <a:r>
              <a:rPr lang="pt-BR" sz="2400" b="1" dirty="0">
                <a:latin typeface="+mj-lt"/>
                <a:ea typeface="+mj-ea"/>
                <a:cs typeface="+mj-cs"/>
              </a:rPr>
              <a:t> com </a:t>
            </a:r>
            <a:r>
              <a:rPr lang="pt-BR" sz="2400" b="1" dirty="0" err="1">
                <a:latin typeface="+mj-lt"/>
                <a:ea typeface="+mj-ea"/>
                <a:cs typeface="+mj-cs"/>
              </a:rPr>
              <a:t>retrolavagem</a:t>
            </a:r>
            <a:r>
              <a:rPr lang="pt-BR" sz="2400" b="1" dirty="0">
                <a:latin typeface="+mj-lt"/>
                <a:ea typeface="+mj-ea"/>
                <a:cs typeface="+mj-cs"/>
              </a:rPr>
              <a:t> um sistema piloto com um FLB foi projetado.</a:t>
            </a:r>
          </a:p>
          <a:p>
            <a:pPr algn="just"/>
            <a:endParaRPr lang="pt-B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16" y="1378854"/>
            <a:ext cx="7172696" cy="5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740239" y="6279417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4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3680" y="6172912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4266" y="1925617"/>
            <a:ext cx="6186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LIMPEZA DO FILTRO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1" dirty="0"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1" dirty="0"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atin typeface="+mj-lt"/>
                <a:ea typeface="+mj-ea"/>
                <a:cs typeface="+mj-cs"/>
              </a:rPr>
              <a:t>A carga hidráulica deve vencer a perda de carga no meio filtrante.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atin typeface="+mj-lt"/>
                <a:ea typeface="+mj-ea"/>
                <a:cs typeface="+mj-cs"/>
              </a:rPr>
              <a:t>Será utilizada a água bruta da câmara de carga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SAMSUNG\Downloads\filt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82" y="1153687"/>
            <a:ext cx="4678548" cy="57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3680" y="6172912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03300" y="1409543"/>
            <a:ext cx="6057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LAVAGEM DA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CAMADA SUPORTE PELA INTERFACE</a:t>
            </a:r>
            <a:endParaRPr lang="pt-BR" sz="2400" b="1" dirty="0">
              <a:latin typeface="+mj-lt"/>
              <a:ea typeface="+mj-ea"/>
              <a:cs typeface="+mj-cs"/>
            </a:endParaRPr>
          </a:p>
          <a:p>
            <a:pPr algn="just"/>
            <a:endParaRPr lang="pt-BR" sz="2400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Para a limpeza da camada suporte libera-se, pela interface, o fluxo da água da câmara de carga embutida no filtro durante a descarga de fundo. Isso propicia a limpeza do meio suporte, que se faz necessária, devido a perda de carga ser muito alta, constatado na pesquisa de Souza (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2015), </a:t>
            </a:r>
            <a:r>
              <a:rPr lang="pt-BR" sz="2400" b="1" dirty="0">
                <a:latin typeface="+mj-lt"/>
                <a:ea typeface="+mj-ea"/>
                <a:cs typeface="+mj-cs"/>
              </a:rPr>
              <a:t>evitando com que a </a:t>
            </a:r>
            <a:r>
              <a:rPr lang="pt-BR" sz="2400" b="1" dirty="0" err="1">
                <a:latin typeface="+mj-lt"/>
                <a:ea typeface="+mj-ea"/>
                <a:cs typeface="+mj-cs"/>
              </a:rPr>
              <a:t>retrolavagem</a:t>
            </a:r>
            <a:r>
              <a:rPr lang="pt-BR" sz="2400" b="1" dirty="0">
                <a:latin typeface="+mj-lt"/>
                <a:ea typeface="+mj-ea"/>
                <a:cs typeface="+mj-cs"/>
              </a:rPr>
              <a:t> aconteça de forma satisfatória.</a:t>
            </a:r>
          </a:p>
        </p:txBody>
      </p:sp>
      <p:pic>
        <p:nvPicPr>
          <p:cNvPr id="12" name="Picture 2" descr="C:\Users\SAMSUNG\Downloads\filtr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153687"/>
            <a:ext cx="4546600" cy="5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em curva para baixo 12"/>
          <p:cNvSpPr/>
          <p:nvPr/>
        </p:nvSpPr>
        <p:spPr bwMode="auto">
          <a:xfrm>
            <a:off x="8468105" y="2989846"/>
            <a:ext cx="381465" cy="28858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Seta em curva para cima 13"/>
          <p:cNvSpPr/>
          <p:nvPr/>
        </p:nvSpPr>
        <p:spPr bwMode="auto">
          <a:xfrm>
            <a:off x="9384835" y="2741299"/>
            <a:ext cx="381465" cy="228462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Seta em curva para cima 14"/>
          <p:cNvSpPr/>
          <p:nvPr/>
        </p:nvSpPr>
        <p:spPr bwMode="auto">
          <a:xfrm>
            <a:off x="10672330" y="6403744"/>
            <a:ext cx="381465" cy="29459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 bwMode="auto">
          <a:xfrm>
            <a:off x="9982200" y="1569278"/>
            <a:ext cx="58631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063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0.14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3680" y="6172912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689100" y="1684068"/>
            <a:ext cx="471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  <a:ea typeface="+mj-ea"/>
                <a:cs typeface="+mj-cs"/>
              </a:rPr>
              <a:t>RETROLAVAGEM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É necessário um reservatório elevado para acumular carga hidráulica suficiente para a fluidificação do meio filtrante. </a:t>
            </a:r>
          </a:p>
        </p:txBody>
      </p:sp>
      <p:pic>
        <p:nvPicPr>
          <p:cNvPr id="20" name="Picture 2" descr="C:\Users\SAMSUNG\Downloads\filtr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091296"/>
            <a:ext cx="4498268" cy="56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ta em curva para baixo 20"/>
          <p:cNvSpPr/>
          <p:nvPr/>
        </p:nvSpPr>
        <p:spPr bwMode="auto">
          <a:xfrm>
            <a:off x="10469380" y="6329777"/>
            <a:ext cx="3810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Seta em curva para baixo 21"/>
          <p:cNvSpPr/>
          <p:nvPr/>
        </p:nvSpPr>
        <p:spPr bwMode="auto">
          <a:xfrm>
            <a:off x="9287401" y="2569900"/>
            <a:ext cx="3810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Seta em curva para cima 22"/>
          <p:cNvSpPr/>
          <p:nvPr/>
        </p:nvSpPr>
        <p:spPr bwMode="auto">
          <a:xfrm>
            <a:off x="8564026" y="3071592"/>
            <a:ext cx="381000" cy="31115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3680" y="6172912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52501" y="1485620"/>
            <a:ext cx="596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j-lt"/>
                <a:ea typeface="+mj-ea"/>
                <a:cs typeface="+mj-cs"/>
              </a:rPr>
              <a:t>RETROLAVAGEM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Com a abertura da válvula “5”, pela diferença de altura, a carga hidráulica na câmara de carga está acima da saída de água do filtro, consequentemente, acontece o escoamento ascensional dentro do filtro. O aumento no fluxo é o que deve garantir a fluidificação do meio filtrante e, assim, sua limpeza.</a:t>
            </a:r>
          </a:p>
        </p:txBody>
      </p:sp>
      <p:pic>
        <p:nvPicPr>
          <p:cNvPr id="12" name="Picture 2" descr="C:\Users\SAMSUNG\Downloads\filtr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9" y="1163373"/>
            <a:ext cx="4889501" cy="56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em curva para baixo 12"/>
          <p:cNvSpPr/>
          <p:nvPr/>
        </p:nvSpPr>
        <p:spPr bwMode="auto">
          <a:xfrm>
            <a:off x="10414000" y="3443111"/>
            <a:ext cx="3810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Seta em curva para cima 13"/>
          <p:cNvSpPr/>
          <p:nvPr/>
        </p:nvSpPr>
        <p:spPr bwMode="auto">
          <a:xfrm>
            <a:off x="10414000" y="2963707"/>
            <a:ext cx="381000" cy="31115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8540750" y="1788957"/>
            <a:ext cx="52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Seta para baixo 15"/>
          <p:cNvSpPr/>
          <p:nvPr/>
        </p:nvSpPr>
        <p:spPr bwMode="auto">
          <a:xfrm>
            <a:off x="10160000" y="5624357"/>
            <a:ext cx="114300" cy="15075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3.61111E-6 0.164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-2.22222E-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3680" y="6172912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52501" y="1485620"/>
            <a:ext cx="596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  <a:ea typeface="+mj-ea"/>
                <a:cs typeface="+mj-cs"/>
              </a:rPr>
              <a:t>LIMPEZA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DA CREPINA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b="1" dirty="0">
                <a:latin typeface="+mj-lt"/>
                <a:ea typeface="+mj-ea"/>
                <a:cs typeface="+mj-cs"/>
              </a:rPr>
              <a:t>Suspender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a </a:t>
            </a:r>
            <a:r>
              <a:rPr lang="pt-BR" sz="2400" b="1" dirty="0" err="1" smtClean="0">
                <a:latin typeface="+mj-lt"/>
                <a:ea typeface="+mj-ea"/>
                <a:cs typeface="+mj-cs"/>
              </a:rPr>
              <a:t>crepina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, </a:t>
            </a:r>
            <a:r>
              <a:rPr lang="pt-BR" sz="2400" b="1" dirty="0">
                <a:latin typeface="+mj-lt"/>
                <a:ea typeface="+mj-ea"/>
                <a:cs typeface="+mj-cs"/>
              </a:rPr>
              <a:t>para que se possa proceder a limpeza dos grãos de areia que se fixam nesse coletor e que possam obstruir a passagem da água.</a:t>
            </a:r>
          </a:p>
        </p:txBody>
      </p:sp>
      <p:pic>
        <p:nvPicPr>
          <p:cNvPr id="1026" name="Picture 2" descr="D:\Tfe\Trabalhos\Curso-ENS\mestrado\7 Dissertação_filtros lentos\dissertação FW\apresentacao\figuras\filtro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34" y="1205596"/>
            <a:ext cx="4871266" cy="56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Tfe\Trabalhos\Curso-ENS\mestrado\7 Dissertação_filtros lentos\dissertação FW\imagens\pilot\20170114_163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709746"/>
            <a:ext cx="1928623" cy="23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MATERIAIS E MÉTODOS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52501" y="1485620"/>
            <a:ext cx="5969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  <a:ea typeface="+mj-ea"/>
                <a:cs typeface="+mj-cs"/>
              </a:rPr>
              <a:t>MONITORAMENTO DO SISTEMA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PILOTO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+mj-lt"/>
                <a:ea typeface="+mj-ea"/>
                <a:cs typeface="+mj-cs"/>
              </a:rPr>
              <a:t>O </a:t>
            </a:r>
            <a:r>
              <a:rPr lang="pt-BR" sz="2400" b="1" dirty="0">
                <a:latin typeface="+mj-lt"/>
                <a:ea typeface="+mj-ea"/>
                <a:cs typeface="+mj-cs"/>
              </a:rPr>
              <a:t>filtro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é </a:t>
            </a:r>
            <a:r>
              <a:rPr lang="pt-BR" sz="2400" b="1" dirty="0">
                <a:latin typeface="+mj-lt"/>
                <a:ea typeface="+mj-ea"/>
                <a:cs typeface="+mj-cs"/>
              </a:rPr>
              <a:t>monitorado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quatro </a:t>
            </a:r>
            <a:r>
              <a:rPr lang="pt-BR" sz="2400" b="1" dirty="0">
                <a:latin typeface="+mj-lt"/>
                <a:ea typeface="+mj-ea"/>
                <a:cs typeface="+mj-cs"/>
              </a:rPr>
              <a:t>vezes por semana.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atin typeface="+mj-lt"/>
                <a:ea typeface="+mj-ea"/>
                <a:cs typeface="+mj-cs"/>
              </a:rPr>
              <a:t>Os parâmetros de qualidade de água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são </a:t>
            </a:r>
            <a:r>
              <a:rPr lang="pt-BR" sz="2400" b="1" dirty="0">
                <a:latin typeface="+mj-lt"/>
                <a:ea typeface="+mj-ea"/>
                <a:cs typeface="+mj-cs"/>
              </a:rPr>
              <a:t>medidos em termos de cor e turbidez.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atin typeface="+mj-lt"/>
                <a:ea typeface="+mj-ea"/>
                <a:cs typeface="+mj-cs"/>
              </a:rPr>
              <a:t>Os parâmetros operacionais serão monitorados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pelas </a:t>
            </a:r>
            <a:r>
              <a:rPr lang="pt-BR" sz="2400" b="1" dirty="0">
                <a:latin typeface="+mj-lt"/>
                <a:ea typeface="+mj-ea"/>
                <a:cs typeface="+mj-cs"/>
              </a:rPr>
              <a:t>perdas de cargas no meio filtrante e na camada suporte. </a:t>
            </a:r>
            <a:endParaRPr lang="pt-BR" sz="2400" b="1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+mj-lt"/>
                <a:ea typeface="+mj-ea"/>
                <a:cs typeface="+mj-cs"/>
              </a:rPr>
              <a:t>Também é feito </a:t>
            </a:r>
            <a:r>
              <a:rPr lang="pt-BR" sz="2400" b="1" dirty="0">
                <a:latin typeface="+mj-lt"/>
                <a:ea typeface="+mj-ea"/>
                <a:cs typeface="+mj-cs"/>
              </a:rPr>
              <a:t>o monitoramento da vazão, carga hidráulica, expansão do meio filtrante e desempenho da </a:t>
            </a:r>
            <a:r>
              <a:rPr lang="pt-BR" sz="2400" b="1" dirty="0" err="1">
                <a:latin typeface="+mj-lt"/>
                <a:ea typeface="+mj-ea"/>
                <a:cs typeface="+mj-cs"/>
              </a:rPr>
              <a:t>retrolavagem</a:t>
            </a:r>
            <a:r>
              <a:rPr lang="pt-BR" sz="2400" b="1" dirty="0"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2050" name="Picture 2" descr="D:\Tfe\Trabalhos\Curso-ENS\mestrado\7 Dissertação_filtros lentos\dissertação FW\imagens\20170429_170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281796"/>
            <a:ext cx="4445000" cy="53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65071" y="3171933"/>
            <a:ext cx="599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</a:t>
            </a:r>
            <a:endParaRPr lang="pt-BR" sz="4400" b="1" dirty="0">
              <a:latin typeface="+mj-lt"/>
              <a:ea typeface="+mj-ea"/>
              <a:cs typeface="+mj-cs"/>
            </a:endParaRP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32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52499" y="1409543"/>
            <a:ext cx="10680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  <a:ea typeface="+mj-ea"/>
                <a:cs typeface="+mj-cs"/>
              </a:rPr>
              <a:t>ENSAIO GRANULOMÉTRICO</a:t>
            </a:r>
          </a:p>
          <a:p>
            <a:pPr algn="just"/>
            <a:r>
              <a:rPr lang="pt-BR" sz="2400" b="1" dirty="0">
                <a:latin typeface="+mj-lt"/>
              </a:rPr>
              <a:t>Para confirmação dos parâmetros de diâmetro efetivo (d</a:t>
            </a:r>
            <a:r>
              <a:rPr lang="pt-BR" sz="2400" b="1" baseline="-25000" dirty="0">
                <a:latin typeface="+mj-lt"/>
              </a:rPr>
              <a:t>10</a:t>
            </a:r>
            <a:r>
              <a:rPr lang="pt-BR" sz="2400" b="1" dirty="0">
                <a:latin typeface="+mj-lt"/>
              </a:rPr>
              <a:t>) e coeficiente de uniformidade (c</a:t>
            </a:r>
            <a:r>
              <a:rPr lang="pt-BR" sz="2400" b="1" baseline="-25000" dirty="0">
                <a:latin typeface="+mj-lt"/>
              </a:rPr>
              <a:t>u</a:t>
            </a:r>
            <a:r>
              <a:rPr lang="pt-BR" sz="2400" b="1" dirty="0">
                <a:latin typeface="+mj-lt"/>
              </a:rPr>
              <a:t>) dos grãos do material filtrante foi realizado o </a:t>
            </a:r>
            <a:r>
              <a:rPr lang="pt-BR" sz="2400" b="1" dirty="0" smtClean="0">
                <a:latin typeface="+mj-lt"/>
              </a:rPr>
              <a:t>ensaio </a:t>
            </a:r>
            <a:r>
              <a:rPr lang="pt-BR" sz="2400" b="1" dirty="0">
                <a:latin typeface="+mj-lt"/>
              </a:rPr>
              <a:t>de granulometria de acordo com a norma técnica NBR 7181: 1984 (ABNT, 1984).</a:t>
            </a:r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163869"/>
            <a:ext cx="8719087" cy="35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52780" y="6172911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96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98275" y="1409543"/>
            <a:ext cx="8370238" cy="1108734"/>
          </a:xfrm>
        </p:spPr>
        <p:txBody>
          <a:bodyPr anchor="t" anchorCtr="0">
            <a:normAutofit fontScale="90000"/>
          </a:bodyPr>
          <a:lstStyle/>
          <a:p>
            <a:pPr algn="just"/>
            <a:r>
              <a:rPr lang="pt-BR" sz="2700" b="1" dirty="0" smtClean="0"/>
              <a:t>O </a:t>
            </a:r>
            <a:r>
              <a:rPr lang="pt-BR" sz="2700" b="1" dirty="0"/>
              <a:t>Filtro Lento de Areia é uma das formas mais antigas de tratamento de água potável e continua sendo um importante processo de purificação de água em todo o mundo. 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86345" y="321855"/>
            <a:ext cx="47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INTRODUÇÃO</a:t>
            </a:r>
          </a:p>
          <a:p>
            <a:endParaRPr lang="pt-BR" sz="4400" dirty="0"/>
          </a:p>
        </p:txBody>
      </p:sp>
      <p:pic>
        <p:nvPicPr>
          <p:cNvPr id="10" name="Picture 2" descr="D:\Tfe\Trabalhos\Curso-ENS\mestrado\7 Dissertação_filtros lentos\dissertação FW\imagens\20160810_114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75" y="2423068"/>
            <a:ext cx="8370238" cy="38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38199" y="1416815"/>
            <a:ext cx="3454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ea typeface="+mj-ea"/>
                <a:cs typeface="+mj-cs"/>
              </a:rPr>
              <a:t>ENSAIO DE EXPANSÃO DO MEIO FILTRANTE</a:t>
            </a:r>
          </a:p>
          <a:p>
            <a:pPr algn="just"/>
            <a:endParaRPr lang="pt-BR" sz="2400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expansão do meio filtrante é proporcional à velocidade de aproximação </a:t>
            </a:r>
            <a:r>
              <a:rPr lang="pt-BR" sz="2400" dirty="0" smtClean="0"/>
              <a:t>aplicada</a:t>
            </a:r>
            <a:r>
              <a:rPr lang="pt-BR" sz="2400" dirty="0"/>
              <a:t> e</a:t>
            </a:r>
            <a:r>
              <a:rPr lang="pt-BR" sz="2400" dirty="0" smtClean="0"/>
              <a:t>  </a:t>
            </a:r>
            <a:r>
              <a:rPr lang="pt-BR" sz="2400" dirty="0"/>
              <a:t>a perda de carga praticamente não se altera nas velocidades </a:t>
            </a:r>
            <a:r>
              <a:rPr lang="pt-BR" sz="2400" dirty="0" smtClean="0"/>
              <a:t>ensaiadas</a:t>
            </a:r>
            <a:r>
              <a:rPr lang="pt-BR" sz="2400" dirty="0"/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65901" y="5762753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409544"/>
            <a:ext cx="77587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38198" y="1810515"/>
            <a:ext cx="33909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ea typeface="+mj-ea"/>
                <a:cs typeface="+mj-cs"/>
              </a:rPr>
              <a:t>MONITORAMENTO DA PERDA DE CARGA E EFICIÊNCIA DO FILTRO</a:t>
            </a:r>
          </a:p>
          <a:p>
            <a:pPr algn="just"/>
            <a:endParaRPr lang="pt-BR" sz="2400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dirty="0" smtClean="0"/>
              <a:t>A perda de carga do fluxo </a:t>
            </a:r>
            <a:r>
              <a:rPr lang="pt-BR" sz="2400" dirty="0" smtClean="0"/>
              <a:t>descendente </a:t>
            </a:r>
            <a:r>
              <a:rPr lang="pt-BR" sz="2400" dirty="0" smtClean="0"/>
              <a:t>é monitorada para a realização da </a:t>
            </a:r>
            <a:r>
              <a:rPr lang="pt-BR" sz="2400" dirty="0" err="1" smtClean="0"/>
              <a:t>retrolavagem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451601" y="6213136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1409543"/>
            <a:ext cx="7708900" cy="4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6900" y="1416815"/>
            <a:ext cx="254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ea typeface="+mj-ea"/>
                <a:cs typeface="+mj-cs"/>
              </a:rPr>
              <a:t>MONITORAMENTO DA VELOCIDADE DE APROXIMAÇÃO E EXPANSÃO DO MEIO FILTRANTE</a:t>
            </a:r>
          </a:p>
          <a:p>
            <a:pPr algn="just"/>
            <a:endParaRPr lang="pt-BR" sz="2400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dirty="0" smtClean="0"/>
              <a:t>A velocidade de aproximação é diretamente proporcional a expansão do meio filtrante.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451601" y="6213136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416815"/>
            <a:ext cx="8415337" cy="48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6900" y="1416815"/>
            <a:ext cx="254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ea typeface="+mj-ea"/>
                <a:cs typeface="+mj-cs"/>
              </a:rPr>
              <a:t>MONITORAMENTO DA TURBIDEZ NA RETROLAVAGEM</a:t>
            </a:r>
          </a:p>
          <a:p>
            <a:pPr algn="just"/>
            <a:endParaRPr lang="pt-BR" sz="2400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dirty="0" smtClean="0"/>
              <a:t>A turbidez durante a </a:t>
            </a:r>
            <a:r>
              <a:rPr lang="pt-BR" sz="2400" dirty="0" err="1" smtClean="0"/>
              <a:t>retrolavagem</a:t>
            </a:r>
            <a:r>
              <a:rPr lang="pt-BR" sz="2400" dirty="0" smtClean="0"/>
              <a:t> foi monitorada de minuto a minuto.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451601" y="6213136"/>
            <a:ext cx="20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</a:t>
            </a:r>
            <a:r>
              <a:rPr lang="pt-BR" sz="2400" b="1" dirty="0" smtClean="0">
                <a:latin typeface="+mj-lt"/>
                <a:ea typeface="+mj-ea"/>
                <a:cs typeface="+mj-cs"/>
              </a:rPr>
              <a:t>do autor</a:t>
            </a:r>
            <a:endParaRPr lang="pt-B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409543"/>
            <a:ext cx="8083550" cy="4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RESULTADOS ESPERADOS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41400" y="1828800"/>
            <a:ext cx="9398000" cy="394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/>
              <a:t>Espera-se que com esta pesquisa, possamos tirar parâmetros de projeto para a aplicação da técnica de filtração lenta </a:t>
            </a:r>
            <a:r>
              <a:rPr lang="pt-BR" sz="2400" dirty="0" err="1"/>
              <a:t>bifluxo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Com bons resultados sobre esta técnica, poderemos obter um maior rendimento por área, possibilitando atender uma população maior e sendo mais competitivo com outras técnicas de tratamento de </a:t>
            </a:r>
            <a:r>
              <a:rPr lang="pt-BR" sz="2400" dirty="0" smtClean="0"/>
              <a:t>água</a:t>
            </a:r>
            <a:r>
              <a:rPr lang="pt-BR" sz="2400" dirty="0"/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65071" y="3171933"/>
            <a:ext cx="599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MUITO OBRIGADO!</a:t>
            </a:r>
            <a:endParaRPr lang="pt-BR" sz="4400" b="1" dirty="0">
              <a:latin typeface="+mj-lt"/>
              <a:ea typeface="+mj-ea"/>
              <a:cs typeface="+mj-cs"/>
            </a:endParaRP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787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78182" y="1409543"/>
            <a:ext cx="8787740" cy="1167402"/>
          </a:xfrm>
        </p:spPr>
        <p:txBody>
          <a:bodyPr anchor="t" anchorCtr="0">
            <a:normAutofit fontScale="90000"/>
          </a:bodyPr>
          <a:lstStyle/>
          <a:p>
            <a:pPr algn="just"/>
            <a:r>
              <a:rPr lang="pt-BR" sz="2700" b="1" dirty="0" smtClean="0"/>
              <a:t>Filtros </a:t>
            </a:r>
            <a:r>
              <a:rPr lang="pt-BR" sz="2700" b="1" dirty="0"/>
              <a:t>Lentos são basicamente compostos por: sistema de drenagem, camada suporte, camada filtrante, tubulação de descarga do sobrenadante, tubulações, válvulas e acessórios de </a:t>
            </a:r>
            <a:r>
              <a:rPr lang="pt-BR" sz="2700" b="1" dirty="0" smtClean="0"/>
              <a:t>saída. 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86345" y="321855"/>
            <a:ext cx="47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INTRODUÇÃO</a:t>
            </a:r>
          </a:p>
          <a:p>
            <a:endParaRPr lang="pt-BR" sz="4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70" y="2412072"/>
            <a:ext cx="6441790" cy="38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07870" y="6215280"/>
            <a:ext cx="3200400" cy="897772"/>
          </a:xfrm>
          <a:prstGeom prst="rect">
            <a:avLst/>
          </a:prstGeom>
        </p:spPr>
        <p:txBody>
          <a:bodyPr/>
          <a:lstStyle>
            <a:lvl1pPr marL="358775" indent="-358775" algn="l" defTabSz="957263" rtl="0" fontAlgn="base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fontAlgn="base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9697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</a:defRPr>
            </a:lvl3pPr>
            <a:lvl4pPr marL="1676400" indent="-239713" algn="l" defTabSz="957263" rtl="0" fontAlgn="base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4pPr>
            <a:lvl5pPr marL="21558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pt-BR" sz="2400" b="1" dirty="0">
                <a:latin typeface="+mj-lt"/>
                <a:ea typeface="+mj-ea"/>
                <a:cs typeface="+mj-cs"/>
              </a:rPr>
              <a:t>Fonte: FUNASA</a:t>
            </a:r>
          </a:p>
        </p:txBody>
      </p:sp>
    </p:spTree>
    <p:extLst>
      <p:ext uri="{BB962C8B-B14F-4D97-AF65-F5344CB8AC3E}">
        <p14:creationId xmlns:p14="http://schemas.microsoft.com/office/powerpoint/2010/main" val="27469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78182" y="1409543"/>
            <a:ext cx="8942120" cy="1167402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2400" b="1" dirty="0" smtClean="0"/>
              <a:t>Normalmente</a:t>
            </a:r>
            <a:r>
              <a:rPr lang="pt-BR" sz="2400" b="1" dirty="0"/>
              <a:t>, a limpeza de filtros lentos é realizada por meio de raspagem do meio filtrante. No entanto, o procedimento pode ser considerado trabalhoso e caro para filtros de pequeno porte</a:t>
            </a:r>
            <a:r>
              <a:rPr lang="pt-BR" sz="2400" b="1" dirty="0" smtClean="0"/>
              <a:t>. 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86345" y="321855"/>
            <a:ext cx="47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INTRODUÇÃO</a:t>
            </a:r>
          </a:p>
          <a:p>
            <a:endParaRPr lang="pt-BR" sz="4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07870" y="6215280"/>
            <a:ext cx="3200400" cy="897772"/>
          </a:xfrm>
          <a:prstGeom prst="rect">
            <a:avLst/>
          </a:prstGeom>
        </p:spPr>
        <p:txBody>
          <a:bodyPr/>
          <a:lstStyle>
            <a:lvl1pPr marL="358775" indent="-358775" algn="l" defTabSz="957263" rtl="0" fontAlgn="base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fontAlgn="base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9697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</a:defRPr>
            </a:lvl3pPr>
            <a:lvl4pPr marL="1676400" indent="-239713" algn="l" defTabSz="957263" rtl="0" fontAlgn="base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4pPr>
            <a:lvl5pPr marL="21558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pt-BR" sz="2400" b="1" dirty="0">
                <a:latin typeface="+mj-lt"/>
                <a:ea typeface="+mj-ea"/>
                <a:cs typeface="+mj-cs"/>
              </a:rPr>
              <a:t>Fonte: FUNASA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30" y="2482603"/>
            <a:ext cx="4740080" cy="38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78182" y="1409543"/>
            <a:ext cx="8942120" cy="1167402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2400" b="1" dirty="0"/>
              <a:t>Por isso os filtros lentos tiveram seu sistema de limpeza aprimorado em estudos do LAPOA, substituindo-se a raspagem pela </a:t>
            </a:r>
            <a:r>
              <a:rPr lang="pt-BR" sz="2400" b="1" dirty="0" err="1"/>
              <a:t>retrolavagem</a:t>
            </a:r>
            <a:r>
              <a:rPr lang="pt-BR" sz="2400" b="1" dirty="0" smtClean="0"/>
              <a:t>.</a:t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86345" y="321855"/>
            <a:ext cx="47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INTRODUÇÃO</a:t>
            </a:r>
          </a:p>
          <a:p>
            <a:endParaRPr lang="pt-BR" sz="4400" dirty="0"/>
          </a:p>
        </p:txBody>
      </p:sp>
      <p:pic>
        <p:nvPicPr>
          <p:cNvPr id="10" name="Picture 2" descr="D:\Tfe\Trabalhos\Curso-ENS\mestrado\7 Dissertação_filtros lentos\dissertação FW\imagens\20160811_1015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20" y="2198992"/>
            <a:ext cx="5346700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Tfe\Trabalhos\Curso-ENS\mestrado\7 Dissertação_filtros lentos\dissertação FW\imagens\20160811_1033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20" y="2198992"/>
            <a:ext cx="2357438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78182" y="1409543"/>
            <a:ext cx="9001496" cy="1167402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2400" b="1" dirty="0"/>
              <a:t>Filtros Lentos </a:t>
            </a:r>
            <a:r>
              <a:rPr lang="pt-BR" sz="2400" b="1" dirty="0" err="1"/>
              <a:t>Bifluxo</a:t>
            </a:r>
            <a:r>
              <a:rPr lang="pt-BR" sz="2400" b="1" dirty="0"/>
              <a:t> (FLB) ou </a:t>
            </a:r>
            <a:r>
              <a:rPr lang="pt-BR" sz="2400" b="1" dirty="0" err="1"/>
              <a:t>Biflow</a:t>
            </a:r>
            <a:r>
              <a:rPr lang="pt-BR" sz="2400" b="1" dirty="0"/>
              <a:t> são filtros que possuem tanto fluxo ascendente, quanto descendente, </a:t>
            </a:r>
            <a:r>
              <a:rPr lang="pt-BR" sz="2400" b="1" dirty="0" smtClean="0"/>
              <a:t>simultaneamente.</a:t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86345" y="321855"/>
            <a:ext cx="47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  <a:ea typeface="+mj-ea"/>
                <a:cs typeface="+mj-cs"/>
              </a:rPr>
              <a:t>INTRODUÇÃO</a:t>
            </a:r>
          </a:p>
          <a:p>
            <a:endParaRPr lang="pt-BR" sz="4400" dirty="0"/>
          </a:p>
        </p:txBody>
      </p:sp>
      <p:sp>
        <p:nvSpPr>
          <p:cNvPr id="8" name="Retângulo 7"/>
          <p:cNvSpPr/>
          <p:nvPr/>
        </p:nvSpPr>
        <p:spPr>
          <a:xfrm>
            <a:off x="5271654" y="6279418"/>
            <a:ext cx="247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MACINTYRE</a:t>
            </a:r>
          </a:p>
        </p:txBody>
      </p:sp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10" y="2272488"/>
            <a:ext cx="6519554" cy="397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07522" y="1409543"/>
            <a:ext cx="11020301" cy="1167402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2400" b="1" dirty="0"/>
              <a:t>Estudar uma nova tecnologia de filtro lento, com escoamento em duplo sentido (ascendente e descendente), denominado de “Filtro Lento </a:t>
            </a:r>
            <a:r>
              <a:rPr lang="pt-BR" sz="2400" b="1" dirty="0" err="1" smtClean="0"/>
              <a:t>Bifluxo</a:t>
            </a:r>
            <a:r>
              <a:rPr lang="pt-BR" sz="2400" b="1" dirty="0"/>
              <a:t> </a:t>
            </a:r>
            <a:r>
              <a:rPr lang="pt-BR" sz="2400" b="1" dirty="0" smtClean="0"/>
              <a:t>com </a:t>
            </a:r>
            <a:r>
              <a:rPr lang="pt-BR" sz="2400" b="1" dirty="0" err="1" smtClean="0"/>
              <a:t>Retrolavagem</a:t>
            </a:r>
            <a:r>
              <a:rPr lang="pt-BR" sz="2400" b="1" dirty="0" smtClean="0"/>
              <a:t>”.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86345" y="321855"/>
            <a:ext cx="47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OBJETIVO</a:t>
            </a:r>
            <a:endParaRPr lang="pt-BR" sz="4400" b="1" dirty="0">
              <a:latin typeface="+mj-lt"/>
              <a:ea typeface="+mj-ea"/>
              <a:cs typeface="+mj-cs"/>
            </a:endParaRPr>
          </a:p>
          <a:p>
            <a:endParaRPr lang="pt-BR" sz="4400" dirty="0"/>
          </a:p>
        </p:txBody>
      </p:sp>
      <p:sp>
        <p:nvSpPr>
          <p:cNvPr id="8" name="Retângulo 7"/>
          <p:cNvSpPr/>
          <p:nvPr/>
        </p:nvSpPr>
        <p:spPr>
          <a:xfrm>
            <a:off x="5271654" y="6279418"/>
            <a:ext cx="247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  <a:ea typeface="+mj-ea"/>
                <a:cs typeface="+mj-cs"/>
              </a:rPr>
              <a:t>Fonte: MACINTYRE</a:t>
            </a:r>
          </a:p>
        </p:txBody>
      </p:sp>
      <p:pic>
        <p:nvPicPr>
          <p:cNvPr id="10" name="Picture 2" descr="D:\Tfe\Trabalhos\Curso-ENS\mestrado\7 Dissertação_filtros lentos\dissertação FW\imagens\20160810_090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81" y="2119612"/>
            <a:ext cx="7594600" cy="41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43201" y="321855"/>
            <a:ext cx="599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OBJETIVOS ESPECÍFICOS</a:t>
            </a:r>
            <a:endParaRPr lang="pt-BR" sz="4400" b="1" dirty="0">
              <a:latin typeface="+mj-lt"/>
              <a:ea typeface="+mj-ea"/>
              <a:cs typeface="+mj-cs"/>
            </a:endParaRPr>
          </a:p>
          <a:p>
            <a:endParaRPr lang="pt-BR" sz="4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3174" y="4965034"/>
            <a:ext cx="8746209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Avaliar o sistema de lavagem e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 </a:t>
            </a: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descarga de fundo com entrada de água na interface da camada suporte do Filtro Lento </a:t>
            </a:r>
            <a:r>
              <a:rPr lang="pt-BR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Bifluxo</a:t>
            </a: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1" name="Fluxograma: Processo alternativo 10"/>
          <p:cNvSpPr/>
          <p:nvPr/>
        </p:nvSpPr>
        <p:spPr>
          <a:xfrm>
            <a:off x="1793174" y="2131019"/>
            <a:ext cx="8746209" cy="132802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Propor uma forma operacionalmente viável </a:t>
            </a: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limpeza dos sistemas de drenagem do filtro lento pela </a:t>
            </a:r>
            <a:r>
              <a:rPr lang="pt-BR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colmatação</a:t>
            </a: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gerada pela fina granulometria dos grãos de areia do leito filtrante;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3174" y="3817331"/>
            <a:ext cx="8746209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Avaliar a quantidade e a qualidade de água filtrada produzida no sistema piloto de filtração lenta </a:t>
            </a:r>
            <a:r>
              <a:rPr lang="pt-BR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bifluxo</a:t>
            </a: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773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65071" y="3171933"/>
            <a:ext cx="599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MATERIAIS E MÉTODOS</a:t>
            </a:r>
            <a:endParaRPr lang="pt-BR" sz="4400" b="1" dirty="0">
              <a:latin typeface="+mj-lt"/>
              <a:ea typeface="+mj-ea"/>
              <a:cs typeface="+mj-cs"/>
            </a:endParaRP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7110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904</Words>
  <Application>Microsoft Office PowerPoint</Application>
  <PresentationFormat>Personalizar</PresentationFormat>
  <Paragraphs>92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DESENVOLVIMENTO DE UM FILTRO LENTO BIFLUXO COM RETROLAVAGEM</vt:lpstr>
      <vt:lpstr>O Filtro Lento de Areia é uma das formas mais antigas de tratamento de água potável e continua sendo um importante processo de purificação de água em todo o mundo.  </vt:lpstr>
      <vt:lpstr>Filtros Lentos são basicamente compostos por: sistema de drenagem, camada suporte, camada filtrante, tubulação de descarga do sobrenadante, tubulações, válvulas e acessórios de saída.  </vt:lpstr>
      <vt:lpstr>Normalmente, a limpeza de filtros lentos é realizada por meio de raspagem do meio filtrante. No entanto, o procedimento pode ser considerado trabalhoso e caro para filtros de pequeno porte.  </vt:lpstr>
      <vt:lpstr>Por isso os filtros lentos tiveram seu sistema de limpeza aprimorado em estudos do LAPOA, substituindo-se a raspagem pela retrolavagem. </vt:lpstr>
      <vt:lpstr>Filtros Lentos Bifluxo (FLB) ou Biflow são filtros que possuem tanto fluxo ascendente, quanto descendente, simultaneamente. </vt:lpstr>
      <vt:lpstr>Estudar uma nova tecnologia de filtro lento, com escoamento em duplo sentido (ascendente e descendente), denominado de “Filtro Lento Bifluxo com Retrolavagem”.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SAMSUNG</cp:lastModifiedBy>
  <cp:revision>33</cp:revision>
  <dcterms:created xsi:type="dcterms:W3CDTF">2017-05-30T09:26:55Z</dcterms:created>
  <dcterms:modified xsi:type="dcterms:W3CDTF">2017-06-18T13:30:04Z</dcterms:modified>
</cp:coreProperties>
</file>