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2" r:id="rId4"/>
    <p:sldId id="282" r:id="rId5"/>
    <p:sldId id="268" r:id="rId6"/>
    <p:sldId id="286" r:id="rId7"/>
    <p:sldId id="269" r:id="rId8"/>
    <p:sldId id="288" r:id="rId9"/>
    <p:sldId id="287" r:id="rId10"/>
    <p:sldId id="289" r:id="rId11"/>
    <p:sldId id="290" r:id="rId12"/>
    <p:sldId id="291" r:id="rId13"/>
    <p:sldId id="292" r:id="rId14"/>
    <p:sldId id="294" r:id="rId15"/>
    <p:sldId id="270" r:id="rId16"/>
    <p:sldId id="281" r:id="rId17"/>
    <p:sldId id="29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s chagas" initials="jc" lastIdx="1" clrIdx="0">
    <p:extLst>
      <p:ext uri="{19B8F6BF-5375-455C-9EA6-DF929625EA0E}">
        <p15:presenceInfo xmlns:p15="http://schemas.microsoft.com/office/powerpoint/2012/main" xmlns="" userId="4bfd575c2ba0ee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6600CC"/>
    <a:srgbClr val="FF00FF"/>
    <a:srgbClr val="0000FF"/>
    <a:srgbClr val="6CFB1D"/>
    <a:srgbClr val="F0EEE6"/>
    <a:srgbClr val="FBFA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 autoAdjust="0"/>
  </p:normalViewPr>
  <p:slideViewPr>
    <p:cSldViewPr snapToGrid="0" showGuides="1">
      <p:cViewPr>
        <p:scale>
          <a:sx n="60" d="100"/>
          <a:sy n="60" d="100"/>
        </p:scale>
        <p:origin x="-996" y="-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551" y="2670530"/>
            <a:ext cx="4912242" cy="40879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28551" y="1353787"/>
            <a:ext cx="9551719" cy="1460665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latin typeface="+mn-lt"/>
              </a:rPr>
              <a:t>ESTIMATIVA DA POPULAÇÃO DE ROEDORES: experiência em uma instituição de ensino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496493" y="5587191"/>
            <a:ext cx="4724262" cy="131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Jonas Augusto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hagas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antos</a:t>
            </a:r>
          </a:p>
          <a:p>
            <a:pPr marL="0" indent="0">
              <a:buNone/>
            </a:pPr>
            <a:r>
              <a:rPr lang="pt-BR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Elson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Hoyos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Rêgo</a:t>
            </a:r>
          </a:p>
          <a:p>
            <a:pPr marL="0" indent="0">
              <a:buNone/>
            </a:pPr>
            <a:r>
              <a:rPr lang="pt-BR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Cezarina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Maria Nobre Souza</a:t>
            </a:r>
            <a:endParaRPr lang="pt-BR" sz="2200" dirty="0" smtClean="0"/>
          </a:p>
          <a:p>
            <a:endParaRPr lang="pt-BR" sz="2200" dirty="0" smtClean="0"/>
          </a:p>
          <a:p>
            <a:endParaRPr lang="pt-BR" sz="22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6683" y="178129"/>
            <a:ext cx="1613468" cy="117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765" y="2670530"/>
            <a:ext cx="3381821" cy="259970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586" y="2665861"/>
            <a:ext cx="3721514" cy="26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0016" y="2368374"/>
            <a:ext cx="11134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b="1" dirty="0" smtClean="0"/>
          </a:p>
          <a:p>
            <a:pPr algn="just"/>
            <a:endParaRPr lang="pt-BR" sz="4000" b="1" dirty="0"/>
          </a:p>
          <a:p>
            <a:pPr algn="ctr"/>
            <a:r>
              <a:rPr lang="pt-BR" sz="4000" b="1" dirty="0" smtClean="0"/>
              <a:t>RESULTADOS OBTIDOS/DISCUSSÃO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112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4000" b="1" dirty="0" smtClean="0">
                <a:latin typeface="+mn-lt"/>
                <a:cs typeface="Arial" pitchFamily="34" charset="0"/>
              </a:rPr>
              <a:t>INSPEÇÃO  E  “QUATRO AS”</a:t>
            </a: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8"/>
          <p:cNvSpPr/>
          <p:nvPr/>
        </p:nvSpPr>
        <p:spPr>
          <a:xfrm>
            <a:off x="62262" y="4715510"/>
            <a:ext cx="3002227" cy="2142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65432" y="2091799"/>
            <a:ext cx="2999740" cy="2250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9192260" y="2113137"/>
            <a:ext cx="2999740" cy="2228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9192260" y="4715510"/>
            <a:ext cx="2999740" cy="21424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3"/>
          <p:cNvSpPr/>
          <p:nvPr/>
        </p:nvSpPr>
        <p:spPr>
          <a:xfrm>
            <a:off x="4588217" y="2701550"/>
            <a:ext cx="2381250" cy="32118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4"/>
          <p:cNvSpPr/>
          <p:nvPr/>
        </p:nvSpPr>
        <p:spPr>
          <a:xfrm>
            <a:off x="4817807" y="2886257"/>
            <a:ext cx="1225425" cy="682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aixaDeTexto 2"/>
          <p:cNvSpPr txBox="1"/>
          <p:nvPr/>
        </p:nvSpPr>
        <p:spPr>
          <a:xfrm flipH="1">
            <a:off x="8345510" y="2330782"/>
            <a:ext cx="513410" cy="145623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t-BR" b="1" dirty="0"/>
              <a:t>Á</a:t>
            </a:r>
            <a:r>
              <a:rPr lang="pt-BR" b="1" dirty="0" smtClean="0"/>
              <a:t>GUA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01404" y="4584880"/>
            <a:ext cx="513410" cy="26790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t-BR" b="1" dirty="0" smtClean="0"/>
              <a:t>ACESSO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101404" y="2142647"/>
            <a:ext cx="513410" cy="235401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t-BR" b="1" dirty="0" smtClean="0"/>
              <a:t>ABRIGO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345510" y="4159877"/>
            <a:ext cx="513410" cy="269812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t-BR" b="1" dirty="0" smtClean="0"/>
              <a:t>ALIMENTO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7428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4000" b="1" dirty="0" smtClean="0">
                <a:latin typeface="+mn-lt"/>
                <a:cs typeface="Arial" pitchFamily="34" charset="0"/>
              </a:rPr>
              <a:t>ESTIMATIVA POPULACIONAL</a:t>
            </a: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068566"/>
              </p:ext>
            </p:extLst>
          </p:nvPr>
        </p:nvGraphicFramePr>
        <p:xfrm>
          <a:off x="180304" y="2253803"/>
          <a:ext cx="6375043" cy="445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515"/>
                <a:gridCol w="1861405"/>
                <a:gridCol w="2617123"/>
              </a:tblGrid>
              <a:tr h="350095">
                <a:tc>
                  <a:txBody>
                    <a:bodyPr/>
                    <a:lstStyle/>
                    <a:p>
                      <a:pPr algn="just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Ponto 1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 consumo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Monitoramento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095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Ponto 2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parcial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Pesa</a:t>
                      </a:r>
                      <a:r>
                        <a:rPr lang="pt-BR" baseline="0" dirty="0" smtClean="0">
                          <a:latin typeface="+mn-lt"/>
                        </a:rPr>
                        <a:t>r e manter 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350095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Ponto 3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Sem consumo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Após 5 dia descartou-se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350095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Ponto 4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integral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 + 60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350095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Ponto 5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parcial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Pesar</a:t>
                      </a:r>
                      <a:r>
                        <a:rPr lang="pt-BR" baseline="0" dirty="0" smtClean="0">
                          <a:latin typeface="+mn-lt"/>
                        </a:rPr>
                        <a:t> </a:t>
                      </a:r>
                      <a:r>
                        <a:rPr lang="pt-BR" dirty="0" smtClean="0">
                          <a:latin typeface="+mn-lt"/>
                        </a:rPr>
                        <a:t>e manter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350095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Ponto 6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integral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+ 60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612666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Ponto 7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Sem consumo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Após o 5 dia descartou-se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612666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Ponto 8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Sem consumo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+mn-lt"/>
                        </a:rPr>
                        <a:t>Após 5 dia descartou-se</a:t>
                      </a:r>
                    </a:p>
                    <a:p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612666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Ponto</a:t>
                      </a:r>
                      <a:r>
                        <a:rPr lang="pt-BR" baseline="0" dirty="0" smtClean="0">
                          <a:latin typeface="+mn-lt"/>
                        </a:rPr>
                        <a:t> 9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Sem consumo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+mn-lt"/>
                        </a:rPr>
                        <a:t>Após 5 dia descartou-se</a:t>
                      </a:r>
                    </a:p>
                    <a:p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350095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Ponto 10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Sem consumo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Após 5 dia descartou-se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9403" y="1304109"/>
            <a:ext cx="2359181" cy="206630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845" y="1304109"/>
            <a:ext cx="2883558" cy="326789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585845" y="5573909"/>
            <a:ext cx="5491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Consumo total de </a:t>
            </a:r>
            <a:r>
              <a:rPr lang="pt-BR" sz="2400" dirty="0" smtClean="0"/>
              <a:t>1.203g </a:t>
            </a:r>
            <a:r>
              <a:rPr lang="pt-BR" dirty="0" smtClean="0"/>
              <a:t>(sementes girassol e ração de </a:t>
            </a:r>
            <a:r>
              <a:rPr lang="pt-BR" i="1" dirty="0" err="1" smtClean="0"/>
              <a:t>ramster</a:t>
            </a:r>
            <a:r>
              <a:rPr lang="pt-BR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80 </a:t>
            </a:r>
            <a:r>
              <a:rPr lang="pt-BR" sz="2400" dirty="0"/>
              <a:t>animais nos </a:t>
            </a:r>
            <a:r>
              <a:rPr lang="pt-BR" sz="2400" dirty="0" smtClean="0"/>
              <a:t>dois </a:t>
            </a:r>
            <a:r>
              <a:rPr lang="pt-BR" sz="2400" dirty="0"/>
              <a:t>pontos </a:t>
            </a:r>
            <a:r>
              <a:rPr lang="pt-BR" sz="2400" dirty="0" smtClean="0"/>
              <a:t>positivos.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1472" y="3370416"/>
            <a:ext cx="2683823" cy="22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3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4000" b="1" dirty="0" smtClean="0">
                <a:latin typeface="+mn-lt"/>
                <a:cs typeface="Arial" pitchFamily="34" charset="0"/>
              </a:rPr>
              <a:t>CRUZAMENTO DOS DADOS </a:t>
            </a: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68779" y="2507295"/>
            <a:ext cx="10474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Avaliação por Sinais de </a:t>
            </a:r>
            <a:r>
              <a:rPr lang="pt-BR" sz="2400" dirty="0" smtClean="0"/>
              <a:t>Atividades: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N</a:t>
            </a:r>
            <a:r>
              <a:rPr lang="pt-BR" sz="2400" dirty="0" smtClean="0"/>
              <a:t>ível </a:t>
            </a:r>
            <a:r>
              <a:rPr lang="pt-BR" sz="2400" dirty="0"/>
              <a:t>de infestação </a:t>
            </a:r>
            <a:r>
              <a:rPr lang="pt-BR" sz="2400" dirty="0" smtClean="0"/>
              <a:t>médio em geral;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Alto na área da cantina (trilhas </a:t>
            </a:r>
            <a:r>
              <a:rPr lang="pt-BR" sz="2400" dirty="0"/>
              <a:t>e </a:t>
            </a:r>
            <a:r>
              <a:rPr lang="pt-BR" sz="2400" dirty="0" smtClean="0"/>
              <a:t>roedores </a:t>
            </a:r>
            <a:r>
              <a:rPr lang="pt-BR" sz="2400" dirty="0"/>
              <a:t>à luz do </a:t>
            </a:r>
            <a:r>
              <a:rPr lang="pt-BR" sz="2400" dirty="0" smtClean="0"/>
              <a:t>dia).</a:t>
            </a:r>
          </a:p>
          <a:p>
            <a:pPr lvl="1"/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Censo por Consumo de Alimentos </a:t>
            </a: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Nível alto, embora apenas 80 animais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2769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4000" b="1" dirty="0" smtClean="0">
                <a:latin typeface="+mn-lt"/>
                <a:cs typeface="Arial" pitchFamily="34" charset="0"/>
              </a:rPr>
              <a:t>ANÁLISE DOS RESULTADOS OBTIDOS</a:t>
            </a: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976339" y="2235896"/>
            <a:ext cx="104740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Embora o método de Avaliação por Sinais tenha indicado nível elevado somente na área da cantina, deve-se levar em conta que nesse local </a:t>
            </a:r>
            <a:r>
              <a:rPr lang="pt-BR" sz="2200" b="1" dirty="0"/>
              <a:t>não foi possível aplicar o Censo por Consumo</a:t>
            </a:r>
            <a:r>
              <a:rPr lang="pt-BR" sz="2200" dirty="0"/>
              <a:t>. </a:t>
            </a:r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Caso </a:t>
            </a:r>
            <a:r>
              <a:rPr lang="pt-BR" sz="2200" dirty="0"/>
              <a:t>tivesse sido empregado esse método, estima-se que o número de animais quantificados seria significativamente maior</a:t>
            </a:r>
            <a:r>
              <a:rPr lang="pt-BR" sz="22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Mesmo </a:t>
            </a:r>
            <a:r>
              <a:rPr lang="pt-BR" sz="2200" dirty="0"/>
              <a:t>nas demais áreas do </a:t>
            </a:r>
            <a:r>
              <a:rPr lang="pt-BR" sz="2200" i="1" dirty="0"/>
              <a:t>Campus</a:t>
            </a:r>
            <a:r>
              <a:rPr lang="pt-BR" sz="2200" dirty="0"/>
              <a:t>, consideradas pelo método de Avaliação por Sinais como de média infestação, estima-se que </a:t>
            </a:r>
            <a:r>
              <a:rPr lang="pt-BR" sz="2200" b="1" dirty="0"/>
              <a:t>o número de animais seja significativamente mais elevado</a:t>
            </a:r>
            <a:r>
              <a:rPr lang="pt-BR" sz="2200" dirty="0"/>
              <a:t>, inclusive nos pontos onde não houve consumo dos alimentos ofertados </a:t>
            </a:r>
            <a:r>
              <a:rPr lang="pt-BR" sz="2200" b="1" dirty="0"/>
              <a:t>esse número não é nulo</a:t>
            </a:r>
            <a:r>
              <a:rPr lang="pt-BR" sz="2200" dirty="0"/>
              <a:t>, pois sabe-se que há a presença de animais. </a:t>
            </a:r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Sua </a:t>
            </a:r>
            <a:r>
              <a:rPr lang="pt-BR" sz="2200" dirty="0"/>
              <a:t>mensuração não foi possível, uma vez que, embora consideravelmente menos que na cantina, igualmente há disponibilidade de alimentos preferenciais lançados em lixeiras abertas e mesmo no chão, que inviabilizaram o consumo das sementes e da ração</a:t>
            </a:r>
            <a:r>
              <a:rPr lang="pt-BR" sz="2200" dirty="0" smtClean="0"/>
              <a:t>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30343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855525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3200" b="1" dirty="0" smtClean="0">
                <a:latin typeface="+mn-lt"/>
                <a:cs typeface="Arial" pitchFamily="34" charset="0"/>
              </a:rPr>
              <a:t>Mapeamento dos achados na inspeção e dos pontos do censo por consumo no </a:t>
            </a:r>
            <a:r>
              <a:rPr lang="pt-BR" sz="3200" b="1" i="1" dirty="0">
                <a:latin typeface="+mn-lt"/>
                <a:cs typeface="Arial" pitchFamily="34" charset="0"/>
              </a:rPr>
              <a:t>C</a:t>
            </a:r>
            <a:r>
              <a:rPr lang="pt-BR" sz="3200" b="1" i="1" dirty="0" smtClean="0">
                <a:latin typeface="+mn-lt"/>
                <a:cs typeface="Arial" pitchFamily="34" charset="0"/>
              </a:rPr>
              <a:t>ampus</a:t>
            </a:r>
            <a:r>
              <a:rPr lang="pt-BR" sz="3200" b="1" dirty="0" smtClean="0">
                <a:latin typeface="+mn-lt"/>
                <a:cs typeface="Arial" pitchFamily="34" charset="0"/>
              </a:rPr>
              <a:t> Belém</a:t>
            </a:r>
            <a:endParaRPr lang="pt-BR" sz="32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33" y="2962141"/>
            <a:ext cx="8967646" cy="37209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045521" y="2962141"/>
            <a:ext cx="19575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/>
          </a:p>
          <a:p>
            <a:endParaRPr lang="pt-BR" sz="14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9311425" y="3683358"/>
            <a:ext cx="2691685" cy="28623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PN – Ponto do censo</a:t>
            </a:r>
          </a:p>
          <a:p>
            <a:r>
              <a:rPr lang="pt-BR" b="1" dirty="0">
                <a:solidFill>
                  <a:srgbClr val="800000"/>
                </a:solidFill>
              </a:rPr>
              <a:t>AB – Abrigo</a:t>
            </a:r>
          </a:p>
          <a:p>
            <a:r>
              <a:rPr lang="pt-BR" b="1" dirty="0">
                <a:solidFill>
                  <a:srgbClr val="FFFF00"/>
                </a:solidFill>
              </a:rPr>
              <a:t>AC – Acesso</a:t>
            </a:r>
          </a:p>
          <a:p>
            <a:r>
              <a:rPr lang="pt-BR" b="1" dirty="0">
                <a:solidFill>
                  <a:srgbClr val="6CFB1D"/>
                </a:solidFill>
              </a:rPr>
              <a:t>DA – Disposição de alimento</a:t>
            </a:r>
          </a:p>
          <a:p>
            <a:r>
              <a:rPr lang="pt-BR" b="1" dirty="0">
                <a:solidFill>
                  <a:srgbClr val="0000FF"/>
                </a:solidFill>
              </a:rPr>
              <a:t>NA – Animais á luz do dia</a:t>
            </a:r>
          </a:p>
          <a:p>
            <a:r>
              <a:rPr lang="pt-BR" b="1" dirty="0">
                <a:solidFill>
                  <a:srgbClr val="FF00FF"/>
                </a:solidFill>
              </a:rPr>
              <a:t>FE – Fezes</a:t>
            </a:r>
          </a:p>
          <a:p>
            <a:r>
              <a:rPr lang="pt-BR" b="1" dirty="0">
                <a:solidFill>
                  <a:srgbClr val="6600CC"/>
                </a:solidFill>
              </a:rPr>
              <a:t>RO – Roeduras</a:t>
            </a:r>
          </a:p>
          <a:p>
            <a:r>
              <a:rPr lang="pt-BR" b="1" dirty="0"/>
              <a:t>TO – Tocas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4000" b="1" dirty="0" smtClean="0">
                <a:latin typeface="+mn-lt"/>
                <a:cs typeface="Arial" pitchFamily="34" charset="0"/>
              </a:rPr>
              <a:t>AGRADECIMENTOS</a:t>
            </a:r>
            <a:br>
              <a:rPr lang="pt-BR" sz="4000" b="1" dirty="0" smtClean="0">
                <a:latin typeface="+mn-lt"/>
                <a:cs typeface="Arial" pitchFamily="34" charset="0"/>
              </a:rPr>
            </a:br>
            <a:r>
              <a:rPr lang="pt-BR" sz="4000" b="1" dirty="0">
                <a:latin typeface="+mn-lt"/>
                <a:cs typeface="Arial" pitchFamily="34" charset="0"/>
              </a:rPr>
              <a:t/>
            </a:r>
            <a:br>
              <a:rPr lang="pt-BR" sz="4000" b="1" dirty="0">
                <a:latin typeface="+mn-lt"/>
                <a:cs typeface="Arial" pitchFamily="34" charset="0"/>
              </a:rPr>
            </a:br>
            <a:r>
              <a:rPr lang="pt-BR" sz="4000" b="1" dirty="0" smtClean="0">
                <a:latin typeface="+mn-lt"/>
                <a:cs typeface="Arial" pitchFamily="34" charset="0"/>
              </a:rPr>
              <a:t/>
            </a:r>
            <a:br>
              <a:rPr lang="pt-BR" sz="4000" b="1" dirty="0" smtClean="0">
                <a:latin typeface="+mn-lt"/>
                <a:cs typeface="Arial" pitchFamily="34" charset="0"/>
              </a:rPr>
            </a:br>
            <a:r>
              <a:rPr lang="pt-BR" sz="4000" b="1" dirty="0" smtClean="0">
                <a:latin typeface="+mn-lt"/>
                <a:cs typeface="Arial" pitchFamily="34" charset="0"/>
              </a:rPr>
              <a:t/>
            </a:r>
            <a:br>
              <a:rPr lang="pt-BR" sz="4000" b="1" dirty="0" smtClean="0">
                <a:latin typeface="+mn-lt"/>
                <a:cs typeface="Arial" pitchFamily="34" charset="0"/>
              </a:rPr>
            </a:b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86971" y="2544240"/>
            <a:ext cx="104740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cs typeface="Arial" pitchFamily="34" charset="0"/>
              </a:rPr>
              <a:t>Ao IFPA-</a:t>
            </a:r>
            <a:r>
              <a:rPr lang="pt-BR" sz="3200" i="1" dirty="0">
                <a:cs typeface="Arial" pitchFamily="34" charset="0"/>
              </a:rPr>
              <a:t>Campus</a:t>
            </a:r>
            <a:r>
              <a:rPr lang="pt-BR" sz="3200" dirty="0">
                <a:cs typeface="Arial" pitchFamily="34" charset="0"/>
              </a:rPr>
              <a:t> </a:t>
            </a:r>
            <a:r>
              <a:rPr lang="pt-BR" sz="3200" dirty="0" smtClean="0">
                <a:cs typeface="Arial" pitchFamily="34" charset="0"/>
              </a:rPr>
              <a:t>Belém:</a:t>
            </a:r>
          </a:p>
          <a:p>
            <a:pPr algn="just"/>
            <a:endParaRPr lang="pt-BR" sz="3200" dirty="0" smtClean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 smtClean="0">
                <a:cs typeface="Arial" pitchFamily="34" charset="0"/>
              </a:rPr>
              <a:t>pela </a:t>
            </a:r>
            <a:r>
              <a:rPr lang="pt-BR" sz="3200" dirty="0">
                <a:cs typeface="Arial" pitchFamily="34" charset="0"/>
              </a:rPr>
              <a:t>concessão de Bolsa de Iniciação </a:t>
            </a:r>
            <a:r>
              <a:rPr lang="pt-BR" sz="3200" dirty="0" smtClean="0">
                <a:cs typeface="Arial" pitchFamily="34" charset="0"/>
              </a:rPr>
              <a:t>Científica (PIBICT/2016);</a:t>
            </a:r>
          </a:p>
          <a:p>
            <a:pPr algn="just"/>
            <a:endParaRPr lang="pt-BR" sz="3200" dirty="0" smtClean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 smtClean="0">
                <a:cs typeface="Arial" pitchFamily="34" charset="0"/>
              </a:rPr>
              <a:t>pelo Auxílio Estudantil </a:t>
            </a:r>
            <a:r>
              <a:rPr lang="pt-BR" sz="3200" dirty="0">
                <a:cs typeface="Arial" pitchFamily="34" charset="0"/>
              </a:rPr>
              <a:t>concedido para participação neste </a:t>
            </a:r>
            <a:r>
              <a:rPr lang="pt-BR" sz="3200" dirty="0" smtClean="0">
                <a:cs typeface="Arial" pitchFamily="34" charset="0"/>
              </a:rPr>
              <a:t>evento.</a:t>
            </a:r>
            <a:endParaRPr lang="pt-BR" sz="3200" dirty="0"/>
          </a:p>
          <a:p>
            <a:pPr lvl="1"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9661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4000" b="1" dirty="0">
                <a:latin typeface="+mn-lt"/>
                <a:cs typeface="Arial" pitchFamily="34" charset="0"/>
              </a:rPr>
              <a:t/>
            </a:r>
            <a:br>
              <a:rPr lang="pt-BR" sz="4000" b="1" dirty="0">
                <a:latin typeface="+mn-lt"/>
                <a:cs typeface="Arial" pitchFamily="34" charset="0"/>
              </a:rPr>
            </a:br>
            <a:r>
              <a:rPr lang="pt-BR" sz="4000" b="1" dirty="0" smtClean="0">
                <a:latin typeface="+mn-lt"/>
                <a:cs typeface="Arial" pitchFamily="34" charset="0"/>
              </a:rPr>
              <a:t/>
            </a:r>
            <a:br>
              <a:rPr lang="pt-BR" sz="4000" b="1" dirty="0" smtClean="0">
                <a:latin typeface="+mn-lt"/>
                <a:cs typeface="Arial" pitchFamily="34" charset="0"/>
              </a:rPr>
            </a:br>
            <a:r>
              <a:rPr lang="pt-BR" sz="4000" b="1" dirty="0" smtClean="0">
                <a:latin typeface="+mn-lt"/>
                <a:cs typeface="Arial" pitchFamily="34" charset="0"/>
              </a:rPr>
              <a:t/>
            </a:r>
            <a:br>
              <a:rPr lang="pt-BR" sz="4000" b="1" dirty="0" smtClean="0">
                <a:latin typeface="+mn-lt"/>
                <a:cs typeface="Arial" pitchFamily="34" charset="0"/>
              </a:rPr>
            </a:b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86971" y="2544240"/>
            <a:ext cx="104740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cs typeface="Arial" pitchFamily="34" charset="0"/>
              </a:rPr>
              <a:t>OBRIGADO PELA ATENÇÃO!</a:t>
            </a:r>
          </a:p>
          <a:p>
            <a:pPr algn="ctr"/>
            <a:endParaRPr lang="pt-BR" sz="3200" dirty="0">
              <a:cs typeface="Arial" pitchFamily="34" charset="0"/>
            </a:endParaRPr>
          </a:p>
          <a:p>
            <a:pPr algn="ctr"/>
            <a:endParaRPr lang="pt-BR" sz="3200" dirty="0" smtClean="0">
              <a:cs typeface="Arial" pitchFamily="34" charset="0"/>
            </a:endParaRPr>
          </a:p>
          <a:p>
            <a:pPr algn="ctr"/>
            <a:r>
              <a:rPr lang="pt-BR" sz="3200" dirty="0"/>
              <a:t>jonas.augusto36@yahoo.com</a:t>
            </a:r>
          </a:p>
        </p:txBody>
      </p:sp>
    </p:spTree>
    <p:extLst>
      <p:ext uri="{BB962C8B-B14F-4D97-AF65-F5344CB8AC3E}">
        <p14:creationId xmlns:p14="http://schemas.microsoft.com/office/powerpoint/2010/main" xmlns="" val="11552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4000" b="1" dirty="0" smtClean="0">
                <a:latin typeface="+mn-lt"/>
                <a:cs typeface="Arial" pitchFamily="34" charset="0"/>
              </a:rPr>
              <a:t>PROBLEMA</a:t>
            </a: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5013" y="2339438"/>
            <a:ext cx="11210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Os roedores: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geram perda de 4 a 8% da produção nacional de cereais, raízes e sementes;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podem provocar acidentes (curtos-circuitos e incêndios);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estão envolvidos no ciclo de pelo menos 30 zoonoses (tifo, </a:t>
            </a:r>
            <a:r>
              <a:rPr lang="pt-BR" sz="2400" dirty="0" err="1"/>
              <a:t>salmoneloses</a:t>
            </a:r>
            <a:r>
              <a:rPr lang="pt-BR" sz="2400" dirty="0"/>
              <a:t>, </a:t>
            </a:r>
            <a:r>
              <a:rPr lang="pt-BR" sz="2400" dirty="0" smtClean="0"/>
              <a:t>peste, outras).</a:t>
            </a:r>
            <a:endParaRPr lang="pt-BR" sz="2800" dirty="0" smtClean="0"/>
          </a:p>
        </p:txBody>
      </p:sp>
      <p:sp>
        <p:nvSpPr>
          <p:cNvPr id="7" name="object 6"/>
          <p:cNvSpPr/>
          <p:nvPr/>
        </p:nvSpPr>
        <p:spPr>
          <a:xfrm>
            <a:off x="1105902" y="4452243"/>
            <a:ext cx="2957923" cy="15905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4443235" y="5093135"/>
            <a:ext cx="2921331" cy="1590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7922104" y="4297865"/>
            <a:ext cx="2908192" cy="15905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4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093262" cy="546432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4000" b="1" dirty="0" smtClean="0">
                <a:latin typeface="+mn-lt"/>
                <a:cs typeface="Arial" pitchFamily="34" charset="0"/>
              </a:rPr>
              <a:t>PROBLEMA</a:t>
            </a:r>
            <a:r>
              <a:rPr lang="pt-BR" sz="2400" dirty="0" smtClean="0">
                <a:latin typeface="+mn-lt"/>
              </a:rPr>
              <a:t> </a:t>
            </a:r>
            <a:endParaRPr lang="pt-BR" sz="24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06769" y="2225035"/>
            <a:ext cx="107409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Por isso, controlar </a:t>
            </a:r>
            <a:r>
              <a:rPr lang="pt-BR" sz="2800" dirty="0"/>
              <a:t>a população de </a:t>
            </a:r>
            <a:r>
              <a:rPr lang="pt-BR" sz="2800" dirty="0" smtClean="0"/>
              <a:t>roedores: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 smtClean="0"/>
              <a:t>é </a:t>
            </a:r>
            <a:r>
              <a:rPr lang="pt-BR" sz="2800" dirty="0"/>
              <a:t>uma necessidade para os </a:t>
            </a:r>
            <a:r>
              <a:rPr lang="pt-BR" sz="2800" dirty="0" smtClean="0"/>
              <a:t>municípios em geral;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 smtClean="0"/>
              <a:t>por </a:t>
            </a:r>
            <a:r>
              <a:rPr lang="pt-BR" sz="2800" dirty="0"/>
              <a:t>extensão, </a:t>
            </a:r>
            <a:r>
              <a:rPr lang="pt-BR" sz="2800" dirty="0" smtClean="0"/>
              <a:t>é uma necessidade para </a:t>
            </a:r>
            <a:r>
              <a:rPr lang="pt-BR" sz="2800" dirty="0"/>
              <a:t>as </a:t>
            </a:r>
            <a:r>
              <a:rPr lang="pt-BR" sz="2800" dirty="0" smtClean="0"/>
              <a:t>instituições.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 smtClean="0"/>
              <a:t>No </a:t>
            </a:r>
            <a:r>
              <a:rPr lang="pt-BR" sz="2800" i="1" dirty="0"/>
              <a:t>Campus</a:t>
            </a:r>
            <a:r>
              <a:rPr lang="pt-BR" sz="2800" dirty="0"/>
              <a:t> Belém do </a:t>
            </a:r>
            <a:r>
              <a:rPr lang="pt-BR" sz="2800" dirty="0" smtClean="0"/>
              <a:t>IFPA, a </a:t>
            </a:r>
            <a:r>
              <a:rPr lang="pt-BR" sz="2800" dirty="0"/>
              <a:t>presença desses animais é percebida até mesmo durante o dia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Sendo assim, pergunta-se: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/>
              <a:t> qual o nível de infestação do </a:t>
            </a:r>
            <a:r>
              <a:rPr lang="pt-BR" sz="2800" i="1" dirty="0"/>
              <a:t>Campus</a:t>
            </a:r>
            <a:r>
              <a:rPr lang="pt-BR" sz="2800" dirty="0"/>
              <a:t>? </a:t>
            </a:r>
          </a:p>
          <a:p>
            <a:pPr algn="just"/>
            <a:r>
              <a:rPr lang="pt-BR" sz="2800" dirty="0" smtClean="0"/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093262" cy="546432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4000" b="1" dirty="0">
                <a:latin typeface="+mn-lt"/>
              </a:rPr>
              <a:t>OBJETIVO</a:t>
            </a:r>
            <a:br>
              <a:rPr lang="pt-BR" sz="4000" b="1" dirty="0">
                <a:latin typeface="+mn-lt"/>
              </a:rPr>
            </a:br>
            <a:r>
              <a:rPr lang="pt-BR" sz="4000" b="1" dirty="0" smtClean="0">
                <a:latin typeface="+mn-lt"/>
                <a:cs typeface="Arial" pitchFamily="34" charset="0"/>
              </a:rPr>
              <a:t/>
            </a:r>
            <a:br>
              <a:rPr lang="pt-BR" sz="4000" b="1" dirty="0" smtClean="0">
                <a:latin typeface="+mn-lt"/>
                <a:cs typeface="Arial" pitchFamily="34" charset="0"/>
              </a:rPr>
            </a:b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 </a:t>
            </a:r>
            <a:endParaRPr lang="pt-BR" sz="24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9549" y="2189409"/>
            <a:ext cx="10740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 smtClean="0"/>
              <a:t>Estimar a população de roedores infestante do </a:t>
            </a:r>
            <a:r>
              <a:rPr lang="pt-BR" sz="2800" i="1" dirty="0" smtClean="0"/>
              <a:t>Campus</a:t>
            </a:r>
            <a:r>
              <a:rPr lang="pt-BR" sz="28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3215" y="3182833"/>
            <a:ext cx="5023262" cy="29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5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4000" b="1" dirty="0" smtClean="0">
                <a:latin typeface="+mn-lt"/>
                <a:cs typeface="Arial" pitchFamily="34" charset="0"/>
              </a:rPr>
              <a:t>MATERIAL E MÉTODOS</a:t>
            </a: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87251" y="2273371"/>
            <a:ext cx="112174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pt-BR" sz="2800" dirty="0" smtClean="0"/>
              <a:t> Inspeção do </a:t>
            </a:r>
            <a:r>
              <a:rPr lang="pt-BR" sz="2800" i="1" dirty="0" smtClean="0"/>
              <a:t>Campus  </a:t>
            </a:r>
            <a:r>
              <a:rPr lang="pt-BR" sz="2800" dirty="0" smtClean="0"/>
              <a:t>(áreas livres e construídas) para identificar “Quatro As”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algn="just"/>
            <a:endParaRPr lang="pt-BR" sz="2800" dirty="0"/>
          </a:p>
        </p:txBody>
      </p:sp>
      <p:sp>
        <p:nvSpPr>
          <p:cNvPr id="7" name="object 5"/>
          <p:cNvSpPr/>
          <p:nvPr/>
        </p:nvSpPr>
        <p:spPr>
          <a:xfrm>
            <a:off x="3895106" y="3142602"/>
            <a:ext cx="4180115" cy="2992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4000" b="1" dirty="0" smtClean="0">
                <a:latin typeface="+mn-lt"/>
                <a:cs typeface="Arial" pitchFamily="34" charset="0"/>
              </a:rPr>
              <a:t>MATERIAL E MÉTODOS</a:t>
            </a: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29393" y="2380249"/>
            <a:ext cx="10521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2)   Aplicação </a:t>
            </a:r>
            <a:r>
              <a:rPr lang="pt-BR" sz="2800" dirty="0"/>
              <a:t>de métodos de estimativa </a:t>
            </a:r>
            <a:r>
              <a:rPr lang="pt-BR" sz="2800" dirty="0" smtClean="0"/>
              <a:t>populacional</a:t>
            </a:r>
          </a:p>
          <a:p>
            <a:pPr algn="just"/>
            <a:endParaRPr lang="pt-BR" sz="28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Avaliação por Sinais de </a:t>
            </a:r>
            <a:r>
              <a:rPr lang="pt-BR" sz="2800" dirty="0" smtClean="0"/>
              <a:t>Atividades;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Censo </a:t>
            </a:r>
            <a:r>
              <a:rPr lang="pt-BR" sz="2800" dirty="0"/>
              <a:t>por Consumo de </a:t>
            </a:r>
            <a:r>
              <a:rPr lang="pt-BR" sz="2800" dirty="0" smtClean="0"/>
              <a:t>Alimentos</a:t>
            </a: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642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numCol="2" anchor="t" anchorCtr="0">
            <a:noAutofit/>
          </a:bodyPr>
          <a:lstStyle/>
          <a:p>
            <a:r>
              <a:rPr lang="pt-BR" sz="4000" b="1" dirty="0" smtClean="0">
                <a:latin typeface="+mn-lt"/>
              </a:rPr>
              <a:t>         Avaliação </a:t>
            </a:r>
            <a:r>
              <a:rPr lang="pt-BR" sz="4000" b="1" dirty="0">
                <a:latin typeface="+mn-lt"/>
              </a:rPr>
              <a:t>por Sinais </a:t>
            </a:r>
            <a:r>
              <a:rPr lang="pt-BR" sz="4000" b="1" dirty="0" smtClean="0">
                <a:latin typeface="+mn-lt"/>
              </a:rPr>
              <a:t>de Atividades</a:t>
            </a: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258382"/>
              </p:ext>
            </p:extLst>
          </p:nvPr>
        </p:nvGraphicFramePr>
        <p:xfrm>
          <a:off x="1068781" y="2054431"/>
          <a:ext cx="10189026" cy="446923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579684"/>
                <a:gridCol w="2352272"/>
                <a:gridCol w="2579684"/>
                <a:gridCol w="2579684"/>
                <a:gridCol w="97702"/>
              </a:tblGrid>
              <a:tr h="3224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SINAIS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NÍVEL DE INFESTAÇÃO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+mn-lt"/>
                        </a:rPr>
                        <a:t> </a:t>
                      </a:r>
                      <a:endParaRPr lang="pt-B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7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ALTO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MÉDIO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BAIXO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+mn-lt"/>
                        </a:rPr>
                        <a:t> </a:t>
                      </a:r>
                      <a:endParaRPr lang="pt-B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3273">
                <a:tc>
                  <a:txBody>
                    <a:bodyPr/>
                    <a:lstStyle/>
                    <a:p>
                      <a:pPr indent="577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TRILHAS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>
                  <a:txBody>
                    <a:bodyPr/>
                    <a:lstStyle/>
                    <a:p>
                      <a:pPr marL="27940" marR="654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Várias e evidentes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</a:rPr>
                        <a:t>Algumas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Nenhuma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visível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+mn-lt"/>
                        </a:rPr>
                        <a:t> </a:t>
                      </a:r>
                      <a:endParaRPr lang="pt-B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99400">
                <a:tc>
                  <a:txBody>
                    <a:bodyPr/>
                    <a:lstStyle/>
                    <a:p>
                      <a:pPr indent="577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FEZES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Numerosas 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frescas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(brilhantes)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Em vários locais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Algumas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3175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+mn-lt"/>
                        </a:rPr>
                        <a:t> </a:t>
                      </a:r>
                      <a:endParaRPr lang="pt-B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11910">
                <a:tc>
                  <a:txBody>
                    <a:bodyPr/>
                    <a:lstStyle/>
                    <a:p>
                      <a:pPr marL="6350" indent="577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ROEDURAS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Visíveis em</a:t>
                      </a:r>
                    </a:p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diversos</a:t>
                      </a:r>
                    </a:p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locais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Algumas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Nenhuma</a:t>
                      </a:r>
                    </a:p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visível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+mn-lt"/>
                        </a:rPr>
                        <a:t> </a:t>
                      </a:r>
                      <a:endParaRPr lang="pt-B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80967">
                <a:tc>
                  <a:txBody>
                    <a:bodyPr/>
                    <a:lstStyle/>
                    <a:p>
                      <a:pPr marL="6350" indent="57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MANCHAS </a:t>
                      </a:r>
                    </a:p>
                    <a:p>
                      <a:pPr marL="6350" indent="57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DE</a:t>
                      </a:r>
                    </a:p>
                    <a:p>
                      <a:pPr marL="6350" indent="57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GORDURA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508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Evidentes em vários locais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Pouco perceptíveis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Nenhuma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+mn-lt"/>
                        </a:rPr>
                        <a:t> </a:t>
                      </a:r>
                      <a:endParaRPr lang="pt-B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2256">
                <a:tc rowSpan="3">
                  <a:txBody>
                    <a:bodyPr/>
                    <a:lstStyle/>
                    <a:p>
                      <a:pPr marL="6350" indent="577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TOCAS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6350" marR="36830" indent="260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Numerosas (+10/300m</a:t>
                      </a:r>
                      <a:r>
                        <a:rPr lang="pt-BR" sz="14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)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Algumas</a:t>
                      </a:r>
                    </a:p>
                    <a:p>
                      <a:pPr marL="76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(4a10/300m</a:t>
                      </a:r>
                      <a:r>
                        <a:rPr lang="pt-BR" sz="14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)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Algumas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+mn-lt"/>
                        </a:rPr>
                        <a:t> </a:t>
                      </a:r>
                      <a:endParaRPr lang="pt-B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22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(1a3/300m</a:t>
                      </a:r>
                      <a:r>
                        <a:rPr lang="pt-BR" sz="14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)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</a:rPr>
                        <a:t> </a:t>
                      </a:r>
                      <a:endParaRPr lang="pt-B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22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712">
                <a:tc>
                  <a:txBody>
                    <a:bodyPr/>
                    <a:lstStyle/>
                    <a:p>
                      <a:pPr marL="6350" indent="577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RATOS VISTOS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368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Vários à noite; alguns de dia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marR="57150" indent="450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Alguns   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à noite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Nenhum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</a:rPr>
                        <a:t> 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numCol="2" anchor="t" anchorCtr="0">
            <a:noAutofit/>
          </a:bodyPr>
          <a:lstStyle/>
          <a:p>
            <a:r>
              <a:rPr lang="pt-BR" sz="4000" b="1" dirty="0" smtClean="0">
                <a:latin typeface="+mn-lt"/>
                <a:cs typeface="Arial" pitchFamily="34" charset="0"/>
              </a:rPr>
              <a:t>         Censo por Consumo de Alimentos</a:t>
            </a: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102426" y="2359481"/>
            <a:ext cx="9987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Disponibilizar </a:t>
            </a:r>
            <a:r>
              <a:rPr lang="pt-BR" sz="2400" dirty="0"/>
              <a:t>porções </a:t>
            </a:r>
            <a:r>
              <a:rPr lang="pt-BR" sz="2400" dirty="0" smtClean="0"/>
              <a:t>de </a:t>
            </a:r>
            <a:r>
              <a:rPr lang="pt-BR" sz="2400" dirty="0"/>
              <a:t>aproximadamente 30g de cereais (sem adição de </a:t>
            </a:r>
            <a:r>
              <a:rPr lang="pt-BR" sz="2400" dirty="0" err="1"/>
              <a:t>rodenticidas</a:t>
            </a:r>
            <a:r>
              <a:rPr lang="pt-BR" sz="2400" dirty="0" smtClean="0"/>
              <a:t>) </a:t>
            </a:r>
            <a:r>
              <a:rPr lang="pt-BR" sz="2400" dirty="0"/>
              <a:t>em diferentes </a:t>
            </a:r>
            <a:r>
              <a:rPr lang="pt-BR" sz="2400" dirty="0" smtClean="0"/>
              <a:t>pontos;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No </a:t>
            </a:r>
            <a:r>
              <a:rPr lang="pt-BR" sz="2400" dirty="0"/>
              <a:t>dia seguinte, </a:t>
            </a:r>
            <a:r>
              <a:rPr lang="pt-BR" sz="2400" dirty="0" smtClean="0"/>
              <a:t>pesar </a:t>
            </a:r>
            <a:r>
              <a:rPr lang="pt-BR" sz="2400" dirty="0"/>
              <a:t>as sobras, retirando materiais estranhos ou fezes com o auxílio de </a:t>
            </a:r>
            <a:r>
              <a:rPr lang="pt-BR" sz="2400" dirty="0" smtClean="0"/>
              <a:t>luvas;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Nos </a:t>
            </a:r>
            <a:r>
              <a:rPr lang="pt-BR" sz="2400" dirty="0"/>
              <a:t>locais onde tiver havido consumo integral, dobrar a quantidade consumida; onde o consumo tiver sido parcial, repor as 30g </a:t>
            </a:r>
            <a:r>
              <a:rPr lang="pt-BR" sz="2400" dirty="0" smtClean="0"/>
              <a:t>iniciais;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Repetir </a:t>
            </a:r>
            <a:r>
              <a:rPr lang="pt-BR" sz="2400" dirty="0"/>
              <a:t>por vários dias esse procedimento até que se observe a estabilização do </a:t>
            </a:r>
            <a:r>
              <a:rPr lang="pt-BR" sz="2400" dirty="0" smtClean="0"/>
              <a:t>consumo;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Somar </a:t>
            </a:r>
            <a:r>
              <a:rPr lang="pt-BR" sz="2400" dirty="0"/>
              <a:t>o total consumido e dividi-lo por </a:t>
            </a:r>
            <a:r>
              <a:rPr lang="pt-BR" sz="2400" dirty="0" smtClean="0"/>
              <a:t>15g (consumo </a:t>
            </a:r>
            <a:r>
              <a:rPr lang="pt-BR" sz="2400" dirty="0"/>
              <a:t>diário de uma </a:t>
            </a:r>
            <a:r>
              <a:rPr lang="pt-BR" sz="2400" dirty="0" smtClean="0"/>
              <a:t>ratazana).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1129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36914"/>
            <a:ext cx="12192000" cy="617517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4000" b="1" dirty="0" smtClean="0">
                <a:latin typeface="+mn-lt"/>
                <a:cs typeface="Arial" pitchFamily="34" charset="0"/>
              </a:rPr>
              <a:t>MATERIAL E MÉTODOS</a:t>
            </a:r>
            <a:endParaRPr lang="pt-BR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0016" y="2368374"/>
            <a:ext cx="11134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3)   Cruzamento </a:t>
            </a:r>
            <a:r>
              <a:rPr lang="pt-BR" sz="2800" dirty="0"/>
              <a:t>dos dados obtidos com os métodos aplicados</a:t>
            </a:r>
            <a:r>
              <a:rPr lang="pt-BR" sz="2800" dirty="0" smtClean="0"/>
              <a:t>;</a:t>
            </a:r>
          </a:p>
          <a:p>
            <a:pPr algn="just"/>
            <a:r>
              <a:rPr lang="pt-BR" sz="2800" dirty="0" smtClean="0"/>
              <a:t> </a:t>
            </a:r>
          </a:p>
          <a:p>
            <a:pPr algn="just"/>
            <a:r>
              <a:rPr lang="pt-BR" sz="2800" dirty="0" smtClean="0"/>
              <a:t>4)    Análise </a:t>
            </a:r>
            <a:r>
              <a:rPr lang="pt-BR" sz="2800" dirty="0"/>
              <a:t>dos resultados obtidos.</a:t>
            </a:r>
          </a:p>
        </p:txBody>
      </p:sp>
    </p:spTree>
    <p:extLst>
      <p:ext uri="{BB962C8B-B14F-4D97-AF65-F5344CB8AC3E}">
        <p14:creationId xmlns:p14="http://schemas.microsoft.com/office/powerpoint/2010/main" xmlns="" val="40720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736</Words>
  <Application>Microsoft Office PowerPoint</Application>
  <PresentationFormat>Personalizar</PresentationFormat>
  <Paragraphs>168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 ESTIMATIVA DA POPULAÇÃO DE ROEDORES: experiência em uma instituição de ensino </vt:lpstr>
      <vt:lpstr>PROBLEMA</vt:lpstr>
      <vt:lpstr>PROBLEMA </vt:lpstr>
      <vt:lpstr>OBJETIVO    </vt:lpstr>
      <vt:lpstr>MATERIAL E MÉTODOS</vt:lpstr>
      <vt:lpstr>MATERIAL E MÉTODOS</vt:lpstr>
      <vt:lpstr>         Avaliação por Sinais de Atividades</vt:lpstr>
      <vt:lpstr>         Censo por Consumo de Alimentos</vt:lpstr>
      <vt:lpstr>MATERIAL E MÉTODOS</vt:lpstr>
      <vt:lpstr>Slide 10</vt:lpstr>
      <vt:lpstr>INSPEÇÃO  E  “QUATRO AS”</vt:lpstr>
      <vt:lpstr>ESTIMATIVA POPULACIONAL</vt:lpstr>
      <vt:lpstr>CRUZAMENTO DOS DADOS </vt:lpstr>
      <vt:lpstr>ANÁLISE DOS RESULTADOS OBTIDOS</vt:lpstr>
      <vt:lpstr>Mapeamento dos achados na inspeção e dos pontos do censo por consumo no Campus Belém</vt:lpstr>
      <vt:lpstr>AGRADECIMENTOS  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AM</cp:lastModifiedBy>
  <cp:revision>106</cp:revision>
  <dcterms:created xsi:type="dcterms:W3CDTF">2017-05-30T09:26:55Z</dcterms:created>
  <dcterms:modified xsi:type="dcterms:W3CDTF">2017-06-19T02:06:48Z</dcterms:modified>
</cp:coreProperties>
</file>