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59" r:id="rId14"/>
    <p:sldId id="271" r:id="rId15"/>
    <p:sldId id="270" r:id="rId16"/>
    <p:sldId id="272" r:id="rId17"/>
    <p:sldId id="276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234697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/>
              <a:t>ESTUDO DE CASO DA REGULAMENTAÇÃO DO SERVIÇO MUNICIPAL DE SANEAMENTO BÁSICO POR CONSÓRCIO INTERMUNICIPAL EM ITABIRITO MINAS GERAIS</a:t>
            </a: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5544291"/>
            <a:ext cx="9144000" cy="1655762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/>
              <a:t>Autores: </a:t>
            </a:r>
            <a:r>
              <a:rPr lang="pt-BR" b="1" dirty="0"/>
              <a:t>Eduardo Quintanilha de </a:t>
            </a:r>
            <a:r>
              <a:rPr lang="pt-BR" b="1" dirty="0" smtClean="0"/>
              <a:t>Albuquerque</a:t>
            </a:r>
          </a:p>
          <a:p>
            <a:pPr marL="1371600" lvl="3" indent="0">
              <a:buNone/>
            </a:pPr>
            <a:r>
              <a:rPr lang="pt-BR" sz="2800" b="1" dirty="0" err="1"/>
              <a:t>Gleisson</a:t>
            </a:r>
            <a:r>
              <a:rPr lang="pt-BR" sz="2800" b="1" dirty="0"/>
              <a:t> </a:t>
            </a:r>
            <a:r>
              <a:rPr lang="pt-BR" sz="2800" b="1" dirty="0" err="1"/>
              <a:t>Cavallieri</a:t>
            </a:r>
            <a:r>
              <a:rPr lang="pt-BR" sz="2800" b="1" dirty="0"/>
              <a:t> Reis</a:t>
            </a:r>
            <a:endParaRPr lang="pt-BR" sz="2800" b="1" dirty="0" smtClean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1674415" y="2037332"/>
            <a:ext cx="88114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 O</a:t>
            </a:r>
            <a:r>
              <a:rPr lang="pt-BR" sz="2800" b="1" dirty="0" smtClean="0">
                <a:latin typeface="+mj-lt"/>
              </a:rPr>
              <a:t> conceito jurídico tradicional de consórcio foi alterado pela Lei </a:t>
            </a:r>
            <a:r>
              <a:rPr lang="pt-BR" sz="2800" b="1" dirty="0">
                <a:latin typeface="+mj-lt"/>
              </a:rPr>
              <a:t>Federal nº </a:t>
            </a:r>
            <a:r>
              <a:rPr lang="pt-BR" sz="2800" b="1" dirty="0" smtClean="0">
                <a:latin typeface="+mj-lt"/>
              </a:rPr>
              <a:t>11.107/05, tirando da seara de uma relação contratual para lhe conferir personalidade jurídica como um ente independente. Um tipo novo de autarquia que se </a:t>
            </a:r>
            <a:r>
              <a:rPr lang="pt-BR" sz="2800" b="1" dirty="0">
                <a:latin typeface="+mj-lt"/>
              </a:rPr>
              <a:t>vincula </a:t>
            </a:r>
            <a:r>
              <a:rPr lang="pt-BR" sz="2800" b="1" dirty="0" smtClean="0">
                <a:latin typeface="+mj-lt"/>
              </a:rPr>
              <a:t>a mais </a:t>
            </a:r>
            <a:r>
              <a:rPr lang="pt-BR" sz="2800" b="1" dirty="0">
                <a:latin typeface="+mj-lt"/>
              </a:rPr>
              <a:t>um ente </a:t>
            </a:r>
            <a:r>
              <a:rPr lang="pt-BR" sz="2800" b="1" dirty="0" smtClean="0">
                <a:latin typeface="+mj-lt"/>
              </a:rPr>
              <a:t>estatal, de </a:t>
            </a:r>
            <a:r>
              <a:rPr lang="pt-BR" sz="2800" b="1" dirty="0">
                <a:latin typeface="+mj-lt"/>
              </a:rPr>
              <a:t>modo </a:t>
            </a:r>
            <a:r>
              <a:rPr lang="pt-BR" sz="2800" b="1" dirty="0" smtClean="0">
                <a:latin typeface="+mj-lt"/>
              </a:rPr>
              <a:t>equitativo. O </a:t>
            </a:r>
            <a:r>
              <a:rPr lang="pt-BR" sz="2800" b="1" dirty="0">
                <a:latin typeface="+mj-lt"/>
              </a:rPr>
              <a:t>que leva a doutrina classificar a sua natureza jurídica com de uma "autarquia Inter federativa" ou "autarquia </a:t>
            </a:r>
            <a:r>
              <a:rPr lang="pt-BR" sz="2800" b="1" dirty="0" err="1" smtClean="0">
                <a:latin typeface="+mj-lt"/>
              </a:rPr>
              <a:t>multifederada</a:t>
            </a:r>
            <a:r>
              <a:rPr lang="pt-BR" sz="2800" b="1" dirty="0" smtClean="0">
                <a:latin typeface="+mj-lt"/>
              </a:rPr>
              <a:t>”.</a:t>
            </a:r>
            <a:endParaRPr lang="pt-BR" sz="2800" b="1" dirty="0">
              <a:latin typeface="+mj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398808" y="660907"/>
            <a:ext cx="73389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+mj-lt"/>
              </a:rPr>
              <a:t/>
            </a:r>
            <a:br>
              <a:rPr lang="pt-BR" sz="3200" b="1" dirty="0">
                <a:latin typeface="+mj-lt"/>
              </a:rPr>
            </a:br>
            <a:r>
              <a:rPr lang="pt-BR" sz="3200" b="1" dirty="0" smtClean="0">
                <a:latin typeface="+mj-lt"/>
              </a:rPr>
              <a:t>CONCEITO DE CONSÓRCIO </a:t>
            </a:r>
            <a:r>
              <a:rPr lang="pt-BR" sz="3200" b="1" dirty="0">
                <a:latin typeface="+mj-lt"/>
              </a:rPr>
              <a:t>INTERMUNICIPAL</a:t>
            </a:r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84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819386" y="1446941"/>
            <a:ext cx="106165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CRIAÇÃO DE UM CONSÓRCIO </a:t>
            </a:r>
            <a:r>
              <a:rPr lang="pt-BR" sz="3200" b="1" dirty="0">
                <a:latin typeface="+mj-lt"/>
              </a:rPr>
              <a:t>INTERMUNICIPAL RESPONSÁVEL PELA REGULAÇÃO DOS SERVIÇOS DE SANEAMENTO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620978" y="2896221"/>
            <a:ext cx="895399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Os Municípios da região central do Estado de Minas Gerais, no intuito de aperfeiçoar a gestão do Saneamento Básico com uma instituição alinhada com a realidade do interior de Minas Gerais, decidiram criar um Consórcio Intermunicipal nos moldes da lei Federal nº 11.107/05 para ser o responsável pela regulação dos serviços de saneamento.</a:t>
            </a:r>
          </a:p>
        </p:txBody>
      </p:sp>
    </p:spTree>
    <p:extLst>
      <p:ext uri="{BB962C8B-B14F-4D97-AF65-F5344CB8AC3E}">
        <p14:creationId xmlns:p14="http://schemas.microsoft.com/office/powerpoint/2010/main" val="279048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056904" y="2136339"/>
            <a:ext cx="990402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Efetivamente o Consórcio começou a exercer as suas atividades como ente de regulação e fiscalização em primeiro de julho de 2015, com a emissão da Resolução de Fiscalização e Regulação - CISAB-RC Nº 001, que dispõe sobre as regras para instalação e funcionamento dos Conselhos de Regulação e Controle Social, no âmbito dos municípios regulados pelo CISAB-RC. Em julho ainda começaram as visitas técnicas para fazer o diagnóstico da situação dos sistemas de abastecimento de água e esgotamento sanitário nos municípios.</a:t>
            </a:r>
          </a:p>
        </p:txBody>
      </p:sp>
    </p:spTree>
    <p:extLst>
      <p:ext uri="{BB962C8B-B14F-4D97-AF65-F5344CB8AC3E}">
        <p14:creationId xmlns:p14="http://schemas.microsoft.com/office/powerpoint/2010/main" val="357864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163780" y="1859340"/>
            <a:ext cx="986839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O Primeiro ato de regulação do expedito pelo CISAB-RC para o SAAE de Itabirito se </a:t>
            </a:r>
            <a:r>
              <a:rPr lang="pt-BR" sz="2800" b="1" dirty="0" smtClean="0">
                <a:latin typeface="+mj-lt"/>
              </a:rPr>
              <a:t>deu </a:t>
            </a:r>
            <a:r>
              <a:rPr lang="pt-BR" sz="2800" b="1" dirty="0">
                <a:latin typeface="+mj-lt"/>
              </a:rPr>
              <a:t>a </a:t>
            </a:r>
            <a:r>
              <a:rPr lang="pt-BR" sz="2800" b="1" dirty="0" smtClean="0">
                <a:latin typeface="+mj-lt"/>
              </a:rPr>
              <a:t>requerimento, </a:t>
            </a:r>
            <a:r>
              <a:rPr lang="pt-BR" sz="2800" b="1" dirty="0">
                <a:latin typeface="+mj-lt"/>
              </a:rPr>
              <a:t>por meio do ofício SAAE/nº 087/2015/PRES, datado de primeiro de dezembro de 2015, solicitando o reajuste das tarifas vigentes, juntamente com a documentação e informações pertinentes. O referido pedido fora acatado e por meio da Resolução De Fiscalização E Regulação – CISAB-RC Nº 008, recomendando um reajuste linear de 10,97% a ser praticado após trinta dias da publicação desta resolução em imprensa oficial, conforme determina o art. 39 da Lei Federal nº 11.445/07, conforme se observa na FIG.1 expedida pela agência:</a:t>
            </a:r>
          </a:p>
        </p:txBody>
      </p:sp>
    </p:spTree>
    <p:extLst>
      <p:ext uri="{BB962C8B-B14F-4D97-AF65-F5344CB8AC3E}">
        <p14:creationId xmlns:p14="http://schemas.microsoft.com/office/powerpoint/2010/main" val="241959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31391" y="1318161"/>
            <a:ext cx="9144000" cy="4904509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800" b="1" dirty="0" smtClean="0"/>
              <a:t>						</a:t>
            </a:r>
            <a:br>
              <a:rPr lang="pt-BR" sz="28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624" y="1315502"/>
            <a:ext cx="6810826" cy="5062410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144442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31391" y="1318161"/>
            <a:ext cx="9144000" cy="4904509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800" b="1" dirty="0" smtClean="0"/>
              <a:t>						</a:t>
            </a:r>
            <a:br>
              <a:rPr lang="pt-BR" sz="28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632" y="1186811"/>
            <a:ext cx="6577453" cy="5468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873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4728210" y="1201790"/>
            <a:ext cx="27246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000" b="1" dirty="0">
                <a:latin typeface="+mj-lt"/>
              </a:rPr>
              <a:t>CONCLUSÃO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543792" y="2278965"/>
            <a:ext cx="91558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>
                <a:latin typeface="+mj-lt"/>
              </a:rPr>
              <a:t>Neste trabalho, se constatou que o CISAB-RC exerce efetivamente a regulação e fiscalização em âmbito do SAAE de Itabirito, desempenhando um papel decisivo no cálculo tarifário, onde apenas por critérios técnicos de ordem econômica se reajustou o valor da tarifa vigente, apresentando a memória de cálculos e sua fundamentação na Nota Técnica CISAB-RC nº 04/2015. Quanto aos critérios qualitativos da prestação dos serviços e adequação às exigências do Código de Defesa do Consumidor, o consórcio por meio da RESOLUÇÃO DE FISCALIZAÇÃO E REGULAÇÃO – CISAB-RC Nº 013, fixou os parâmetros mínimos de atendimento à população, garantindo assim que os serviços sejam prestados de forma satisfatória. </a:t>
            </a:r>
          </a:p>
        </p:txBody>
      </p:sp>
    </p:spTree>
    <p:extLst>
      <p:ext uri="{BB962C8B-B14F-4D97-AF65-F5344CB8AC3E}">
        <p14:creationId xmlns:p14="http://schemas.microsoft.com/office/powerpoint/2010/main" val="38337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790099" y="2329959"/>
            <a:ext cx="6611811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3800" b="1" dirty="0">
                <a:latin typeface="+mj-lt"/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407128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632011" y="1940022"/>
            <a:ext cx="1106693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A sociedade brasileira apresenta um anseio crescente pela prestação dos serviços de saneamento básico de qualidade. Esta demanda se dá pelo reconhecimento da população de que a qualidade de viva do indivíduo está diretamente ligada aos serviços de </a:t>
            </a:r>
            <a:r>
              <a:rPr lang="pt-BR" sz="2800" b="1" dirty="0" smtClean="0">
                <a:latin typeface="+mj-lt"/>
              </a:rPr>
              <a:t>Saneamento</a:t>
            </a:r>
          </a:p>
          <a:p>
            <a:pPr algn="just"/>
            <a:r>
              <a:rPr lang="pt-BR" sz="2800" b="1" dirty="0">
                <a:latin typeface="+mj-lt"/>
              </a:rPr>
              <a:t/>
            </a:r>
            <a:br>
              <a:rPr lang="pt-BR" sz="2800" b="1" dirty="0">
                <a:latin typeface="+mj-lt"/>
              </a:rPr>
            </a:br>
            <a:r>
              <a:rPr lang="pt-BR" sz="2800" b="1" dirty="0">
                <a:latin typeface="+mj-lt"/>
              </a:rPr>
              <a:t/>
            </a:r>
            <a:br>
              <a:rPr lang="pt-BR" sz="2800" b="1" dirty="0">
                <a:latin typeface="+mj-lt"/>
              </a:rPr>
            </a:br>
            <a:r>
              <a:rPr lang="pt-BR" sz="2800" b="1" dirty="0">
                <a:latin typeface="+mj-lt"/>
              </a:rPr>
              <a:t>Quando discutimos a importância dos Serviços de Saneamento, não podemos focar apenas no ponto de vista quantitativo, já que tão importante quanto é a qualidade dos serviços que são oferecidos à população. </a:t>
            </a:r>
            <a:r>
              <a:rPr lang="pt-BR" b="1" dirty="0"/>
              <a:t>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805051" y="2543828"/>
            <a:ext cx="87159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O problema que levou a elaborar presente trabalho foi </a:t>
            </a:r>
            <a:r>
              <a:rPr lang="pt-BR" sz="2800" b="1" dirty="0" smtClean="0">
                <a:latin typeface="+mj-lt"/>
              </a:rPr>
              <a:t>a aridez </a:t>
            </a:r>
            <a:r>
              <a:rPr lang="pt-BR" sz="2800" b="1" dirty="0">
                <a:latin typeface="+mj-lt"/>
              </a:rPr>
              <a:t>legal e doutrinária a respeito da regulação setorial do setor de Saneamento Básico exercida por uma Agência Reguladora criada sob a forma de Consórcio Intermunicipal. </a:t>
            </a:r>
          </a:p>
        </p:txBody>
      </p:sp>
    </p:spTree>
    <p:extLst>
      <p:ext uri="{BB962C8B-B14F-4D97-AF65-F5344CB8AC3E}">
        <p14:creationId xmlns:p14="http://schemas.microsoft.com/office/powerpoint/2010/main" val="39346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744024" y="1914588"/>
            <a:ext cx="8729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7938" algn="just"/>
            <a:r>
              <a:rPr lang="pt-BR" sz="2800" b="1" dirty="0" smtClean="0">
                <a:latin typeface="+mj-lt"/>
              </a:rPr>
              <a:t>Ao analisar </a:t>
            </a:r>
            <a:r>
              <a:rPr lang="pt-BR" sz="2800" b="1" dirty="0">
                <a:latin typeface="+mj-lt"/>
              </a:rPr>
              <a:t>a possibilidade da normatização das atividades inerentes aos serviços de saneamento básico por consórcio intermunicipal, </a:t>
            </a:r>
            <a:r>
              <a:rPr lang="pt-BR" sz="2800" b="1" dirty="0" smtClean="0">
                <a:latin typeface="+mj-lt"/>
              </a:rPr>
              <a:t>o trabalho também contemplou avaliar </a:t>
            </a:r>
            <a:r>
              <a:rPr lang="pt-BR" sz="2800" b="1" dirty="0">
                <a:latin typeface="+mj-lt"/>
              </a:rPr>
              <a:t>a sua efetividade como </a:t>
            </a:r>
            <a:r>
              <a:rPr lang="pt-BR" sz="2800" b="1" dirty="0" smtClean="0">
                <a:latin typeface="+mj-lt"/>
              </a:rPr>
              <a:t>instrumento garantidor </a:t>
            </a:r>
            <a:r>
              <a:rPr lang="pt-BR" sz="2800" b="1" dirty="0">
                <a:latin typeface="+mj-lt"/>
              </a:rPr>
              <a:t>dos parâmetros de qualidade, bem como </a:t>
            </a:r>
            <a:r>
              <a:rPr lang="pt-BR" sz="2800" b="1" dirty="0" smtClean="0">
                <a:latin typeface="+mj-lt"/>
              </a:rPr>
              <a:t>a </a:t>
            </a:r>
            <a:r>
              <a:rPr lang="pt-BR" sz="2800" b="1" dirty="0">
                <a:latin typeface="+mj-lt"/>
              </a:rPr>
              <a:t>sua amplitude no que tange à sustentabilidade ambiental e econômica, firmando assim um entendimento sobre a sua aplicabilidade jurídica </a:t>
            </a:r>
            <a:r>
              <a:rPr lang="pt-BR" sz="2800" b="1" dirty="0" smtClean="0">
                <a:latin typeface="+mj-lt"/>
              </a:rPr>
              <a:t>além de </a:t>
            </a:r>
            <a:r>
              <a:rPr lang="pt-BR" sz="2800" b="1" dirty="0">
                <a:latin typeface="+mj-lt"/>
              </a:rPr>
              <a:t>apontar </a:t>
            </a:r>
            <a:r>
              <a:rPr lang="pt-BR" sz="2800" b="1" dirty="0" smtClean="0">
                <a:latin typeface="+mj-lt"/>
              </a:rPr>
              <a:t>os seus benefícios à sociedade</a:t>
            </a:r>
            <a:r>
              <a:rPr lang="pt-BR" sz="2800" b="1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74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531391" y="1318161"/>
            <a:ext cx="9144000" cy="4904509"/>
          </a:xfrm>
        </p:spPr>
        <p:txBody>
          <a:bodyPr anchor="t" anchorCtr="0">
            <a:noAutofit/>
          </a:bodyPr>
          <a:lstStyle/>
          <a:p>
            <a:pPr algn="just"/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800" b="1" dirty="0" smtClean="0"/>
              <a:t>						</a:t>
            </a:r>
            <a:br>
              <a:rPr lang="pt-BR" sz="28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977234" y="782659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b="1" dirty="0" smtClean="0"/>
              <a:t>REGULAÇÃO ESTATAL</a:t>
            </a:r>
            <a:endParaRPr lang="pt-BR" sz="4000" b="1" dirty="0"/>
          </a:p>
        </p:txBody>
      </p:sp>
      <p:sp>
        <p:nvSpPr>
          <p:cNvPr id="3" name="Retângulo 2"/>
          <p:cNvSpPr/>
          <p:nvPr/>
        </p:nvSpPr>
        <p:spPr>
          <a:xfrm>
            <a:off x="1318162" y="2195714"/>
            <a:ext cx="96902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latin typeface="+mj-lt"/>
              </a:rPr>
              <a:t>Mesmo no </a:t>
            </a:r>
            <a:r>
              <a:rPr lang="pt-BR" sz="2800" b="1" dirty="0">
                <a:latin typeface="+mj-lt"/>
              </a:rPr>
              <a:t>paradigma </a:t>
            </a:r>
            <a:r>
              <a:rPr lang="pt-BR" sz="2800" b="1" dirty="0" smtClean="0">
                <a:latin typeface="+mj-lt"/>
              </a:rPr>
              <a:t>neoliberal, onde se prega </a:t>
            </a:r>
            <a:r>
              <a:rPr lang="pt-BR" sz="2800" b="1" dirty="0">
                <a:latin typeface="+mj-lt"/>
              </a:rPr>
              <a:t>a desregulação do mercado, </a:t>
            </a:r>
            <a:r>
              <a:rPr lang="pt-BR" sz="2800" b="1" dirty="0" smtClean="0">
                <a:latin typeface="+mj-lt"/>
              </a:rPr>
              <a:t>existe o reconhecimento de que em alguns casos o estado não só pode, como deve intervir. Esta intervenção deve se dar com </a:t>
            </a:r>
            <a:r>
              <a:rPr lang="pt-BR" sz="2800" b="1" dirty="0">
                <a:latin typeface="+mj-lt"/>
              </a:rPr>
              <a:t>o objetivo tanto de coibir distorções como a formação </a:t>
            </a:r>
            <a:r>
              <a:rPr lang="pt-BR" sz="2800" b="1" dirty="0" smtClean="0">
                <a:latin typeface="+mj-lt"/>
              </a:rPr>
              <a:t>preços </a:t>
            </a:r>
            <a:r>
              <a:rPr lang="pt-BR" sz="2800" b="1" dirty="0">
                <a:latin typeface="+mj-lt"/>
              </a:rPr>
              <a:t>abusivos, </a:t>
            </a:r>
            <a:r>
              <a:rPr lang="pt-BR" sz="2800" b="1" dirty="0" smtClean="0">
                <a:latin typeface="+mj-lt"/>
              </a:rPr>
              <a:t>bem como para </a:t>
            </a:r>
            <a:r>
              <a:rPr lang="pt-BR" sz="2800" b="1" dirty="0">
                <a:latin typeface="+mj-lt"/>
              </a:rPr>
              <a:t>garantir da sustentabilidade do segmento, evitando uma gestão temerária que possa por em risco o futuro do próprio segmento, isso sem falar na garantia da qualidade </a:t>
            </a:r>
            <a:r>
              <a:rPr lang="pt-BR" sz="2800" b="1" dirty="0" smtClean="0">
                <a:latin typeface="+mj-lt"/>
              </a:rPr>
              <a:t>dos serviços e </a:t>
            </a:r>
            <a:r>
              <a:rPr lang="pt-BR" sz="2800" b="1" dirty="0">
                <a:latin typeface="+mj-lt"/>
              </a:rPr>
              <a:t>de outros direitos próprios do consumidor. </a:t>
            </a:r>
          </a:p>
        </p:txBody>
      </p:sp>
    </p:spTree>
    <p:extLst>
      <p:ext uri="{BB962C8B-B14F-4D97-AF65-F5344CB8AC3E}">
        <p14:creationId xmlns:p14="http://schemas.microsoft.com/office/powerpoint/2010/main" val="20112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989075" y="136227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b="1" dirty="0" smtClean="0"/>
              <a:t>AGÊNCIAS REGULADORAS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1555672" y="2239213"/>
            <a:ext cx="91434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Inicialmente o Estado </a:t>
            </a:r>
            <a:r>
              <a:rPr lang="pt-BR" sz="2800" b="1" dirty="0" smtClean="0">
                <a:latin typeface="+mj-lt"/>
              </a:rPr>
              <a:t>ocupou a </a:t>
            </a:r>
            <a:r>
              <a:rPr lang="pt-BR" sz="2800" b="1" dirty="0">
                <a:latin typeface="+mj-lt"/>
              </a:rPr>
              <a:t>posição de ente regulador, entretanto, observou se que muitas vezes </a:t>
            </a:r>
            <a:r>
              <a:rPr lang="pt-BR" sz="2800" b="1" dirty="0" smtClean="0">
                <a:latin typeface="+mj-lt"/>
              </a:rPr>
              <a:t>era o </a:t>
            </a:r>
            <a:r>
              <a:rPr lang="pt-BR" sz="2800" b="1" dirty="0">
                <a:latin typeface="+mj-lt"/>
              </a:rPr>
              <a:t>próprio Estado figurava tanto na posição de prestador do serviço quanto na de regulador da prestação destes serviços. Norteada pela necessidade de se assegurar que a prestação dos serviços públicos devem seguir exclusivamente a critérios técnicos, sem a possiblidade de intervenções de cunho político, foram idealizadas as Agências Reguladoras Independentes</a:t>
            </a:r>
          </a:p>
        </p:txBody>
      </p:sp>
    </p:spTree>
    <p:extLst>
      <p:ext uri="{BB962C8B-B14F-4D97-AF65-F5344CB8AC3E}">
        <p14:creationId xmlns:p14="http://schemas.microsoft.com/office/powerpoint/2010/main" val="33975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989075" y="1343832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600" b="1" dirty="0" smtClean="0"/>
              <a:t>PRESSUPOSTOS JURÍDICOS DA REGULAÇÃO DOS SERVIÇOS DE SANEAMENTO BÁSICO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1221523" y="2828836"/>
            <a:ext cx="97037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latin typeface="+mj-lt"/>
              </a:rPr>
              <a:t>Para o ente regulador </a:t>
            </a:r>
            <a:r>
              <a:rPr lang="pt-BR" sz="2800" b="1" dirty="0">
                <a:latin typeface="+mj-lt"/>
              </a:rPr>
              <a:t>figura central </a:t>
            </a:r>
            <a:r>
              <a:rPr lang="pt-BR" sz="2800" b="1" dirty="0" smtClean="0">
                <a:latin typeface="+mj-lt"/>
              </a:rPr>
              <a:t>do </a:t>
            </a:r>
            <a:r>
              <a:rPr lang="pt-BR" sz="2800" b="1" dirty="0">
                <a:latin typeface="+mj-lt"/>
              </a:rPr>
              <a:t>Serviço </a:t>
            </a:r>
            <a:r>
              <a:rPr lang="pt-BR" sz="2800" b="1" dirty="0" smtClean="0">
                <a:latin typeface="+mj-lt"/>
              </a:rPr>
              <a:t>Público não é o seu </a:t>
            </a:r>
            <a:r>
              <a:rPr lang="pt-BR" sz="2800" b="1" dirty="0">
                <a:latin typeface="+mj-lt"/>
              </a:rPr>
              <a:t>o seu </a:t>
            </a:r>
            <a:r>
              <a:rPr lang="pt-BR" sz="2800" b="1" dirty="0" smtClean="0">
                <a:latin typeface="+mj-lt"/>
              </a:rPr>
              <a:t>prestador, mas </a:t>
            </a:r>
            <a:r>
              <a:rPr lang="pt-BR" sz="2800" b="1" dirty="0">
                <a:latin typeface="+mj-lt"/>
              </a:rPr>
              <a:t>o usuário, pois é em função deste que o Estado se arvorou na responsabilidade que prover aquele serviço.</a:t>
            </a:r>
          </a:p>
        </p:txBody>
      </p:sp>
    </p:spTree>
    <p:extLst>
      <p:ext uri="{BB962C8B-B14F-4D97-AF65-F5344CB8AC3E}">
        <p14:creationId xmlns:p14="http://schemas.microsoft.com/office/powerpoint/2010/main" val="2070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413156" y="2797211"/>
            <a:ext cx="94171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Legalmente, o </a:t>
            </a:r>
            <a:r>
              <a:rPr lang="pt-BR" sz="2800" b="1" dirty="0" smtClean="0">
                <a:latin typeface="+mj-lt"/>
              </a:rPr>
              <a:t>ente estatal titular </a:t>
            </a:r>
            <a:r>
              <a:rPr lang="pt-BR" sz="2800" b="1" dirty="0">
                <a:latin typeface="+mj-lt"/>
              </a:rPr>
              <a:t>do </a:t>
            </a:r>
            <a:r>
              <a:rPr lang="pt-BR" sz="2800" b="1" dirty="0" smtClean="0">
                <a:latin typeface="+mj-lt"/>
              </a:rPr>
              <a:t>Serviço Público também detém a responsabilidade pela sua regulação, porém, </a:t>
            </a:r>
            <a:r>
              <a:rPr lang="pt-BR" sz="2800" b="1" dirty="0">
                <a:latin typeface="+mj-lt"/>
              </a:rPr>
              <a:t>esta regulação </a:t>
            </a:r>
            <a:r>
              <a:rPr lang="pt-BR" sz="2800" b="1" dirty="0" smtClean="0">
                <a:latin typeface="+mj-lt"/>
              </a:rPr>
              <a:t>não só pode, como </a:t>
            </a:r>
            <a:r>
              <a:rPr lang="pt-BR" sz="2800" b="1" dirty="0">
                <a:latin typeface="+mj-lt"/>
              </a:rPr>
              <a:t>deve ser delegada a terceiro independente para que </a:t>
            </a:r>
            <a:r>
              <a:rPr lang="pt-BR" sz="2800" b="1" dirty="0" smtClean="0">
                <a:latin typeface="+mj-lt"/>
              </a:rPr>
              <a:t>as atividades </a:t>
            </a:r>
            <a:r>
              <a:rPr lang="pt-BR" sz="2800" b="1" dirty="0">
                <a:latin typeface="+mj-lt"/>
              </a:rPr>
              <a:t>da Agência de </a:t>
            </a:r>
            <a:r>
              <a:rPr lang="pt-BR" sz="2800" b="1" dirty="0" smtClean="0">
                <a:latin typeface="+mj-lt"/>
              </a:rPr>
              <a:t>Regulação ocorram da forma mais isenta possível, afastando a possibilidade </a:t>
            </a:r>
            <a:r>
              <a:rPr lang="pt-BR" sz="2800" b="1" dirty="0">
                <a:latin typeface="+mj-lt"/>
              </a:rPr>
              <a:t>de haver </a:t>
            </a:r>
            <a:r>
              <a:rPr lang="pt-BR" sz="2800" b="1" dirty="0" smtClean="0">
                <a:latin typeface="+mj-lt"/>
              </a:rPr>
              <a:t>privilégios indevidos ao prestador dos serviços</a:t>
            </a:r>
            <a:endParaRPr lang="pt-BR" sz="2800" b="1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37558" y="1211382"/>
            <a:ext cx="72320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latin typeface="+mj-lt"/>
              </a:rPr>
              <a:t>TITULARIDADA DA </a:t>
            </a:r>
            <a:r>
              <a:rPr lang="pt-BR" sz="3600" b="1" dirty="0">
                <a:latin typeface="+mj-lt"/>
              </a:rPr>
              <a:t>REGULAÇÃO DOS SERVIÇOS DE SANEAMENTO BÁSICO</a:t>
            </a:r>
          </a:p>
        </p:txBody>
      </p:sp>
    </p:spTree>
    <p:extLst>
      <p:ext uri="{BB962C8B-B14F-4D97-AF65-F5344CB8AC3E}">
        <p14:creationId xmlns:p14="http://schemas.microsoft.com/office/powerpoint/2010/main" val="351072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/>
          <p:cNvSpPr/>
          <p:nvPr/>
        </p:nvSpPr>
        <p:spPr>
          <a:xfrm>
            <a:off x="3549332" y="1167437"/>
            <a:ext cx="511069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 smtClean="0">
                <a:latin typeface="+mj-lt"/>
              </a:rPr>
              <a:t>NATUREZA JURÍDICA DAS</a:t>
            </a:r>
          </a:p>
          <a:p>
            <a:pPr algn="ctr"/>
            <a:r>
              <a:rPr lang="pt-BR" sz="3600" b="1" dirty="0" smtClean="0">
                <a:latin typeface="+mj-lt"/>
              </a:rPr>
              <a:t> AGÊNCIAS DE REGULAÇÃO</a:t>
            </a:r>
            <a:endParaRPr lang="pt-BR" sz="3600" b="1" dirty="0"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983174" y="2623087"/>
            <a:ext cx="821772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+mj-lt"/>
              </a:rPr>
              <a:t>Usualmente as Agências de Regulação são constituídas sob a forma de autarquias, que são pessoas jurídicas intimamente ligadas a administração </a:t>
            </a:r>
            <a:r>
              <a:rPr lang="pt-BR" sz="2800" b="1" dirty="0" smtClean="0">
                <a:latin typeface="+mj-lt"/>
              </a:rPr>
              <a:t>direta de um único ente estatal, entretanto, a </a:t>
            </a:r>
            <a:r>
              <a:rPr lang="pt-BR" sz="2800" b="1" dirty="0">
                <a:latin typeface="+mj-lt"/>
              </a:rPr>
              <a:t>proposta estudada </a:t>
            </a:r>
            <a:r>
              <a:rPr lang="pt-BR" sz="2800" b="1" dirty="0" smtClean="0">
                <a:latin typeface="+mj-lt"/>
              </a:rPr>
              <a:t>neste trabalho </a:t>
            </a:r>
            <a:r>
              <a:rPr lang="pt-BR" sz="2800" b="1" dirty="0">
                <a:latin typeface="+mj-lt"/>
              </a:rPr>
              <a:t>é a constituição de uma Agencia Regulação </a:t>
            </a:r>
            <a:r>
              <a:rPr lang="pt-BR" sz="2800" b="1" dirty="0" smtClean="0">
                <a:latin typeface="+mj-lt"/>
              </a:rPr>
              <a:t>sob </a:t>
            </a:r>
            <a:r>
              <a:rPr lang="pt-BR" sz="2800" b="1" dirty="0">
                <a:latin typeface="+mj-lt"/>
              </a:rPr>
              <a:t>a forma de um Consórcio Intermunicipal.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032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957</Words>
  <Application>Microsoft Office PowerPoint</Application>
  <PresentationFormat>Widescreen</PresentationFormat>
  <Paragraphs>30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do Office</vt:lpstr>
      <vt:lpstr>ESTUDO DE CASO DA REGULAMENTAÇÃO DO SERVIÇO MUNICIPAL DE SANEAMENTO BÁSICO POR CONSÓRCIO INTERMUNICIPAL EM ITABIRITO MINAS GERAIS </vt:lpstr>
      <vt:lpstr>Apresentação do PowerPoint</vt:lpstr>
      <vt:lpstr>Apresentação do PowerPoint</vt:lpstr>
      <vt:lpstr>Apresentação do PowerPoint</vt:lpstr>
      <vt:lpstr>      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        </vt:lpstr>
      <vt:lpstr>          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Scalize;Eduardo Quintanilha de Albuquerque</dc:creator>
  <cp:lastModifiedBy>Eduardo Quintanilha de Albuquerque</cp:lastModifiedBy>
  <cp:revision>24</cp:revision>
  <dcterms:created xsi:type="dcterms:W3CDTF">2017-05-30T09:26:55Z</dcterms:created>
  <dcterms:modified xsi:type="dcterms:W3CDTF">2017-06-21T13:36:07Z</dcterms:modified>
</cp:coreProperties>
</file>