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88" r:id="rId3"/>
    <p:sldId id="289" r:id="rId4"/>
    <p:sldId id="287" r:id="rId5"/>
    <p:sldId id="286" r:id="rId6"/>
    <p:sldId id="284" r:id="rId7"/>
    <p:sldId id="291" r:id="rId8"/>
    <p:sldId id="292" r:id="rId9"/>
    <p:sldId id="290" r:id="rId10"/>
    <p:sldId id="293" r:id="rId11"/>
    <p:sldId id="264" r:id="rId12"/>
    <p:sldId id="275" r:id="rId13"/>
    <p:sldId id="297" r:id="rId14"/>
    <p:sldId id="298" r:id="rId15"/>
    <p:sldId id="295" r:id="rId16"/>
    <p:sldId id="296" r:id="rId17"/>
    <p:sldId id="27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6" r:id="rId26"/>
    <p:sldId id="278" r:id="rId27"/>
    <p:sldId id="280" r:id="rId28"/>
    <p:sldId id="283" r:id="rId29"/>
    <p:sldId id="281" r:id="rId30"/>
    <p:sldId id="300" r:id="rId31"/>
    <p:sldId id="301" r:id="rId32"/>
    <p:sldId id="303" r:id="rId33"/>
    <p:sldId id="305" r:id="rId34"/>
    <p:sldId id="259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EE6"/>
    <a:srgbClr val="F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71D43-9A88-4DC0-B0AB-E5E599947E8B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CA588-1B2E-4FDE-98BC-C7DACA8B55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956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24671" y="1646351"/>
            <a:ext cx="10014384" cy="2387600"/>
          </a:xfrm>
        </p:spPr>
        <p:txBody>
          <a:bodyPr anchor="ctr" anchorCtr="0">
            <a:noAutofit/>
          </a:bodyPr>
          <a:lstStyle/>
          <a:p>
            <a:pPr algn="ctr"/>
            <a:r>
              <a:rPr lang="pt-BR" sz="6000" b="1" dirty="0" smtClean="0"/>
              <a:t>CONSÓRCIO INTERMUNICIPAL – ALTERNATIVA VIÁVEL NA GESTÃO DE RECURSOS HIDRICOS </a:t>
            </a:r>
            <a:endParaRPr lang="pt-BR" sz="6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5963391" y="4370097"/>
            <a:ext cx="10234552" cy="175755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b="1" dirty="0" smtClean="0"/>
              <a:t>Autores:</a:t>
            </a:r>
          </a:p>
          <a:p>
            <a:pPr algn="just"/>
            <a:r>
              <a:rPr lang="pt-BR" b="1" dirty="0" smtClean="0"/>
              <a:t>Silvia </a:t>
            </a:r>
            <a:r>
              <a:rPr lang="pt-BR" b="1" dirty="0" err="1" smtClean="0"/>
              <a:t>Mayumi</a:t>
            </a:r>
            <a:r>
              <a:rPr lang="pt-BR" b="1" dirty="0" smtClean="0"/>
              <a:t> </a:t>
            </a:r>
            <a:r>
              <a:rPr lang="pt-BR" b="1" dirty="0" err="1" smtClean="0"/>
              <a:t>Shinkai</a:t>
            </a:r>
            <a:r>
              <a:rPr lang="pt-BR" b="1" dirty="0" smtClean="0"/>
              <a:t> de Oliveira</a:t>
            </a:r>
            <a:endParaRPr lang="pt-BR" dirty="0" smtClean="0"/>
          </a:p>
          <a:p>
            <a:pPr algn="just"/>
            <a:r>
              <a:rPr lang="x-none" b="1" smtClean="0"/>
              <a:t>Vera Lucia Nogueira</a:t>
            </a:r>
            <a:endParaRPr lang="pt-BR" dirty="0" smtClean="0"/>
          </a:p>
          <a:p>
            <a:pPr algn="just"/>
            <a:r>
              <a:rPr lang="pt-BR" b="1" dirty="0" smtClean="0"/>
              <a:t>Eduardo Dias </a:t>
            </a:r>
            <a:r>
              <a:rPr lang="pt-BR" b="1" dirty="0" err="1" smtClean="0"/>
              <a:t>Rueda</a:t>
            </a:r>
            <a:endParaRPr lang="pt-BR" dirty="0" smtClean="0"/>
          </a:p>
          <a:p>
            <a:pPr algn="just">
              <a:buNone/>
            </a:pPr>
            <a:endParaRPr lang="pt-BR" b="1" dirty="0" smtClean="0"/>
          </a:p>
          <a:p>
            <a:pPr algn="just"/>
            <a:endParaRPr lang="pt-BR" dirty="0"/>
          </a:p>
        </p:txBody>
      </p:sp>
      <p:pic>
        <p:nvPicPr>
          <p:cNvPr id="4" name="Imagem 3" descr="DA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172" y="5011386"/>
            <a:ext cx="1631698" cy="1100289"/>
          </a:xfrm>
          <a:prstGeom prst="rect">
            <a:avLst/>
          </a:prstGeom>
        </p:spPr>
      </p:pic>
      <p:pic>
        <p:nvPicPr>
          <p:cNvPr id="5" name="Imagem 4" descr="logo_C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0670" y="5056612"/>
            <a:ext cx="3278041" cy="9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493820" y="35194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  <a:endParaRPr lang="pt-BR" sz="2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8" name="Imagem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4" t="8899" r="16216" b="10583"/>
          <a:stretch>
            <a:fillRect/>
          </a:stretch>
        </p:blipFill>
        <p:spPr bwMode="auto">
          <a:xfrm>
            <a:off x="4919730" y="1416815"/>
            <a:ext cx="701992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604952" y="1867521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LOCALIZAÇÃO </a:t>
            </a:r>
            <a:endParaRPr lang="pt-BR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pt-BR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CBH-BAIXO TIETÊ</a:t>
            </a:r>
          </a:p>
          <a:p>
            <a:pPr algn="ctr">
              <a:spcBef>
                <a:spcPct val="20000"/>
              </a:spcBef>
              <a:defRPr/>
            </a:pP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BACIA HIDROGRÁFICA </a:t>
            </a:r>
            <a:endParaRPr lang="pt-BR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pt-BR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 </a:t>
            </a:r>
          </a:p>
          <a:p>
            <a:pPr algn="ctr">
              <a:spcBef>
                <a:spcPct val="20000"/>
              </a:spcBef>
              <a:defRPr/>
            </a:pPr>
            <a:r>
              <a:rPr lang="pt-BR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RIBEIRÃO </a:t>
            </a: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LAJEADO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7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493820" y="35194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  <a:endParaRPr lang="pt-BR" sz="2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8" name="Picture 4" descr="MA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891" y="2065833"/>
            <a:ext cx="2312988" cy="4408487"/>
          </a:xfrm>
          <a:prstGeom prst="rect">
            <a:avLst/>
          </a:prstGeom>
          <a:noFill/>
          <a:ln w="38100">
            <a:solidFill>
              <a:srgbClr val="003C2C"/>
            </a:solidFill>
            <a:miter lim="800000"/>
            <a:headEnd/>
            <a:tailEnd/>
          </a:ln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331441" y="4008933"/>
            <a:ext cx="1924050" cy="649287"/>
          </a:xfrm>
          <a:prstGeom prst="rect">
            <a:avLst/>
          </a:prstGeom>
          <a:solidFill>
            <a:schemeClr val="bg1"/>
          </a:solidFill>
          <a:ln>
            <a:solidFill>
              <a:srgbClr val="003C2C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Penápolis</a:t>
            </a: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80%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436716" y="2424608"/>
            <a:ext cx="1924050" cy="792162"/>
          </a:xfrm>
          <a:prstGeom prst="rect">
            <a:avLst/>
          </a:prstGeom>
          <a:solidFill>
            <a:schemeClr val="bg1"/>
          </a:solidFill>
          <a:ln w="9525">
            <a:solidFill>
              <a:srgbClr val="003C2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Barbosa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15%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044104" y="5448795"/>
            <a:ext cx="1944687" cy="792163"/>
          </a:xfrm>
          <a:prstGeom prst="rect">
            <a:avLst/>
          </a:prstGeom>
          <a:solidFill>
            <a:schemeClr val="bg1"/>
          </a:solidFill>
          <a:ln w="9525">
            <a:solidFill>
              <a:srgbClr val="003C2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Alto Alegre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5%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6860454" y="2713533"/>
            <a:ext cx="481012" cy="1873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5347566" y="4224833"/>
            <a:ext cx="433388" cy="158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5131666" y="5666283"/>
            <a:ext cx="433388" cy="158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820141" y="2137270"/>
            <a:ext cx="2449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000" b="1" dirty="0"/>
              <a:t>38,5 km de extensão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612570" y="9069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>
          <a:xfrm>
            <a:off x="373486" y="1524783"/>
            <a:ext cx="11603865" cy="32400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Gestão delimitada na área da bacia hidrográfica do Ribeirão Lajeado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Governança – Conselho de Prefeitos  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Coordenador – acompanhamento da gestão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Gestão local – descentralizado das politicas públicas federais ou estaduais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Acompanhamento técnico – engenheiro agrônomo 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endParaRPr lang="pt-BR" altLang="pt-BR" sz="32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3451381" y="25758"/>
            <a:ext cx="5118451" cy="1334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t-BR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MOTIVO DA CRIAÇÃO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pt-BR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 CIRL </a:t>
            </a:r>
            <a:endParaRPr lang="pt-BR" sz="3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099" name="Rectangle 26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814325"/>
            <a:ext cx="12192000" cy="2374016"/>
          </a:xfrm>
          <a:solidFill>
            <a:schemeClr val="accent6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pt-BR" altLang="pt-BR" b="1" dirty="0">
                <a:latin typeface="Arial" charset="0"/>
              </a:rPr>
              <a:t>DIAGNÓSTICO EM 1991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pt-BR" altLang="pt-BR" b="1" dirty="0">
                <a:latin typeface="Arial" charset="0"/>
              </a:rPr>
              <a:t>* 90% das matas naturais reduzidas à cana-de-açúcar e pecuária;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pt-BR" altLang="pt-BR" b="1" dirty="0">
                <a:latin typeface="Arial" charset="0"/>
              </a:rPr>
              <a:t>* Uso inadequado do solo (agrotóxicos e fertilizantes);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pt-BR" altLang="pt-BR" b="1" dirty="0">
                <a:latin typeface="Arial" charset="0"/>
              </a:rPr>
              <a:t>*Nascentes sem proteção;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pt-BR" altLang="pt-BR" b="1" dirty="0">
                <a:latin typeface="Arial" charset="0"/>
              </a:rPr>
              <a:t>* Redução da quantidade e qualidade da água</a:t>
            </a:r>
          </a:p>
        </p:txBody>
      </p:sp>
      <p:pic>
        <p:nvPicPr>
          <p:cNvPr id="32772" name="Picture 31" descr="img02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5" y="4299655"/>
            <a:ext cx="3201988" cy="2187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32"/>
          <p:cNvSpPr txBox="1">
            <a:spLocks noChangeArrowheads="1"/>
          </p:cNvSpPr>
          <p:nvPr/>
        </p:nvSpPr>
        <p:spPr bwMode="auto">
          <a:xfrm>
            <a:off x="858947" y="6424032"/>
            <a:ext cx="1800225" cy="369332"/>
          </a:xfrm>
          <a:prstGeom prst="rect">
            <a:avLst/>
          </a:prstGeom>
          <a:solidFill>
            <a:schemeClr val="bg1">
              <a:alpha val="6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dirty="0">
                <a:latin typeface="Arial" panose="020B0604020202020204" pitchFamily="34" charset="0"/>
              </a:rPr>
              <a:t>Erosão</a:t>
            </a:r>
          </a:p>
        </p:txBody>
      </p:sp>
      <p:pic>
        <p:nvPicPr>
          <p:cNvPr id="32774" name="Picture 34" descr="img03"/>
          <p:cNvPicPr>
            <a:picLocks noChangeAspect="1" noChangeArrowheads="1"/>
          </p:cNvPicPr>
          <p:nvPr/>
        </p:nvPicPr>
        <p:blipFill>
          <a:blip r:embed="rId3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213" y="4188341"/>
            <a:ext cx="3241675" cy="2216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33"/>
          <p:cNvSpPr txBox="1">
            <a:spLocks noChangeArrowheads="1"/>
          </p:cNvSpPr>
          <p:nvPr/>
        </p:nvSpPr>
        <p:spPr bwMode="auto">
          <a:xfrm>
            <a:off x="8928455" y="6447506"/>
            <a:ext cx="2447925" cy="369332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dirty="0">
                <a:latin typeface="Arial" panose="020B0604020202020204" pitchFamily="34" charset="0"/>
              </a:rPr>
              <a:t>Vegetação escassa</a:t>
            </a:r>
          </a:p>
        </p:txBody>
      </p:sp>
      <p:pic>
        <p:nvPicPr>
          <p:cNvPr id="32776" name="Picture 35" descr="img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23" y="4236155"/>
            <a:ext cx="2736850" cy="22510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7" name="Text Box 36"/>
          <p:cNvSpPr txBox="1">
            <a:spLocks noChangeArrowheads="1"/>
          </p:cNvSpPr>
          <p:nvPr/>
        </p:nvSpPr>
        <p:spPr bwMode="auto">
          <a:xfrm>
            <a:off x="5240835" y="6475789"/>
            <a:ext cx="1800225" cy="369332"/>
          </a:xfrm>
          <a:prstGeom prst="rect">
            <a:avLst/>
          </a:prstGeom>
          <a:solidFill>
            <a:schemeClr val="bg1">
              <a:alpha val="6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dirty="0">
                <a:latin typeface="Arial" panose="020B0604020202020204" pitchFamily="34" charset="0"/>
              </a:rPr>
              <a:t>Assoreamento</a:t>
            </a:r>
          </a:p>
        </p:txBody>
      </p:sp>
    </p:spTree>
    <p:extLst>
      <p:ext uri="{BB962C8B-B14F-4D97-AF65-F5344CB8AC3E}">
        <p14:creationId xmlns:p14="http://schemas.microsoft.com/office/powerpoint/2010/main" val="168393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612570" y="9069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</a:t>
            </a: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LAJEADO</a:t>
            </a:r>
            <a:endParaRPr lang="pt-BR" sz="2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67426" y="1409543"/>
            <a:ext cx="11900078" cy="3529013"/>
          </a:xfrm>
          <a:prstGeom prst="rect">
            <a:avLst/>
          </a:prstGeom>
          <a:solidFill>
            <a:srgbClr val="FFFFFF">
              <a:alpha val="54000"/>
            </a:srgb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t-BR" sz="3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DECISÃO NA ÉPOCA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pt-BR" sz="3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(1992)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pt-BR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CRIAÇÃO </a:t>
            </a:r>
            <a:r>
              <a:rPr lang="pt-BR" sz="3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 POLÍTICA PÚBLICA PARA PROTEÇÃO DO RIBEIRÃO LAJEADO </a:t>
            </a:r>
          </a:p>
        </p:txBody>
      </p:sp>
      <p:sp>
        <p:nvSpPr>
          <p:cNvPr id="8" name="Seta para cima 7"/>
          <p:cNvSpPr/>
          <p:nvPr/>
        </p:nvSpPr>
        <p:spPr bwMode="auto">
          <a:xfrm rot="13504627">
            <a:off x="3923525" y="3821777"/>
            <a:ext cx="785813" cy="797742"/>
          </a:xfrm>
          <a:prstGeom prst="upArrow">
            <a:avLst/>
          </a:prstGeom>
          <a:solidFill>
            <a:schemeClr val="accent1">
              <a:lumMod val="50000"/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0" name="Seta para cima 9"/>
          <p:cNvSpPr/>
          <p:nvPr/>
        </p:nvSpPr>
        <p:spPr bwMode="auto">
          <a:xfrm rot="10800000">
            <a:off x="5839829" y="3888486"/>
            <a:ext cx="785813" cy="701290"/>
          </a:xfrm>
          <a:prstGeom prst="upArrow">
            <a:avLst/>
          </a:prstGeom>
          <a:solidFill>
            <a:schemeClr val="accent1">
              <a:lumMod val="50000"/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1" name="Seta para cima 10"/>
          <p:cNvSpPr/>
          <p:nvPr/>
        </p:nvSpPr>
        <p:spPr bwMode="auto">
          <a:xfrm rot="8612521">
            <a:off x="7838197" y="3832350"/>
            <a:ext cx="785813" cy="813561"/>
          </a:xfrm>
          <a:prstGeom prst="upArrow">
            <a:avLst/>
          </a:prstGeom>
          <a:solidFill>
            <a:schemeClr val="accent1">
              <a:lumMod val="50000"/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901800" y="4306595"/>
            <a:ext cx="1821332" cy="1384995"/>
          </a:xfrm>
          <a:prstGeom prst="rect">
            <a:avLst/>
          </a:prstGeom>
          <a:solidFill>
            <a:schemeClr val="accent3">
              <a:lumMod val="95000"/>
              <a:alpha val="32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MANEJO </a:t>
            </a:r>
          </a:p>
          <a:p>
            <a:pPr algn="ctr" eaLnBrk="1" hangingPunct="1">
              <a:defRPr/>
            </a:pPr>
            <a:r>
              <a:rPr lang="pt-BR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DE </a:t>
            </a:r>
          </a:p>
          <a:p>
            <a:pPr algn="ctr" eaLnBrk="1" hangingPunct="1">
              <a:defRPr/>
            </a:pPr>
            <a:r>
              <a:rPr lang="pt-BR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SOLO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733769" y="4698829"/>
            <a:ext cx="2997937" cy="1384995"/>
          </a:xfrm>
          <a:prstGeom prst="rect">
            <a:avLst/>
          </a:prstGeom>
          <a:solidFill>
            <a:schemeClr val="accent3">
              <a:lumMod val="95000"/>
              <a:alpha val="32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RECUPERAÇÃO</a:t>
            </a:r>
          </a:p>
          <a:p>
            <a:pPr algn="ctr" eaLnBrk="1" hangingPunct="1">
              <a:defRPr/>
            </a:pPr>
            <a:r>
              <a:rPr lang="pt-BR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DA </a:t>
            </a:r>
          </a:p>
          <a:p>
            <a:pPr algn="ctr" eaLnBrk="1" hangingPunct="1">
              <a:defRPr/>
            </a:pPr>
            <a:r>
              <a:rPr lang="pt-BR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MATA CILIAR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8800952" y="4459101"/>
            <a:ext cx="3097322" cy="1384995"/>
          </a:xfrm>
          <a:prstGeom prst="rect">
            <a:avLst/>
          </a:prstGeom>
          <a:solidFill>
            <a:schemeClr val="accent3">
              <a:lumMod val="95000"/>
              <a:alpha val="32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RECUPERAÇÃO </a:t>
            </a:r>
          </a:p>
          <a:p>
            <a:pPr algn="ctr" eaLnBrk="1" hangingPunct="1">
              <a:defRPr/>
            </a:pPr>
            <a:r>
              <a:rPr lang="pt-BR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DE</a:t>
            </a:r>
          </a:p>
          <a:p>
            <a:pPr algn="ctr" eaLnBrk="1" hangingPunct="1">
              <a:defRPr/>
            </a:pPr>
            <a:r>
              <a:rPr lang="pt-BR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ESTRADAS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181002" y="6253413"/>
            <a:ext cx="8568952" cy="523220"/>
          </a:xfrm>
          <a:prstGeom prst="rect">
            <a:avLst/>
          </a:prstGeom>
          <a:solidFill>
            <a:schemeClr val="accent3">
              <a:lumMod val="95000"/>
              <a:alpha val="32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EDUCAÇÃO AMBIENTAL NA ZONA RURAL </a:t>
            </a:r>
          </a:p>
        </p:txBody>
      </p:sp>
      <p:pic>
        <p:nvPicPr>
          <p:cNvPr id="16" name="Picture 2" descr="http://imguol.com/c/noticias/2014/07/03/inspiracao-trabalho-executivo-profissional-1404405492956_956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r="22752"/>
          <a:stretch>
            <a:fillRect/>
          </a:stretch>
        </p:blipFill>
        <p:spPr bwMode="auto">
          <a:xfrm>
            <a:off x="10568513" y="1309694"/>
            <a:ext cx="1170204" cy="141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3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612570" y="9069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</a:t>
            </a: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LAJEADO</a:t>
            </a:r>
            <a:endParaRPr lang="pt-BR" sz="2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8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9" t="17575" r="33324" b="5736"/>
          <a:stretch>
            <a:fillRect/>
          </a:stretch>
        </p:blipFill>
        <p:spPr bwMode="auto">
          <a:xfrm>
            <a:off x="2443048" y="1512149"/>
            <a:ext cx="78486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e 9"/>
          <p:cNvSpPr/>
          <p:nvPr/>
        </p:nvSpPr>
        <p:spPr>
          <a:xfrm>
            <a:off x="3656538" y="2396387"/>
            <a:ext cx="6911975" cy="1871662"/>
          </a:xfrm>
          <a:prstGeom prst="ellipse">
            <a:avLst/>
          </a:prstGeom>
          <a:noFill/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6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2" t="27562" r="21967" b="9439"/>
          <a:stretch>
            <a:fillRect/>
          </a:stretch>
        </p:blipFill>
        <p:spPr bwMode="auto">
          <a:xfrm>
            <a:off x="1924478" y="1416815"/>
            <a:ext cx="80645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e 9"/>
          <p:cNvSpPr/>
          <p:nvPr/>
        </p:nvSpPr>
        <p:spPr>
          <a:xfrm>
            <a:off x="3321687" y="1016682"/>
            <a:ext cx="6911975" cy="3156072"/>
          </a:xfrm>
          <a:prstGeom prst="ellipse">
            <a:avLst/>
          </a:prstGeom>
          <a:noFill/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612570" y="9069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0" y="1308714"/>
            <a:ext cx="1168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Subsídios para Produtor Rural </a:t>
            </a:r>
            <a:endParaRPr lang="pt-BR" sz="4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612570" y="9069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ATIVIDADES</a:t>
            </a: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51404" y="1909381"/>
            <a:ext cx="10041165" cy="475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dirty="0">
                <a:latin typeface="Calibri" pitchFamily="34" charset="0"/>
              </a:rPr>
              <a:t>VALORES DA HORA </a:t>
            </a:r>
            <a:r>
              <a:rPr lang="pt-BR" sz="2800" dirty="0" smtClean="0">
                <a:latin typeface="Calibri" pitchFamily="34" charset="0"/>
              </a:rPr>
              <a:t>MÁQUINA DE </a:t>
            </a:r>
            <a:r>
              <a:rPr lang="pt-BR" sz="2800" dirty="0">
                <a:latin typeface="Calibri" pitchFamily="34" charset="0"/>
              </a:rPr>
              <a:t>ACORDO COM A LEI MUNICIPAL 1908/2013:</a:t>
            </a:r>
          </a:p>
          <a:p>
            <a:endParaRPr lang="pt-BR" sz="2000" dirty="0">
              <a:latin typeface="Calibri" pitchFamily="34" charset="0"/>
            </a:endParaRPr>
          </a:p>
          <a:p>
            <a:pPr algn="ctr"/>
            <a:r>
              <a:rPr lang="pt-BR" sz="2000" b="1" dirty="0" smtClean="0">
                <a:latin typeface="Calibri" pitchFamily="34" charset="0"/>
              </a:rPr>
              <a:t>DESCONTO</a:t>
            </a:r>
            <a:r>
              <a:rPr lang="pt-BR" sz="2000" b="1" dirty="0">
                <a:latin typeface="Calibri" pitchFamily="34" charset="0"/>
              </a:rPr>
              <a:t> </a:t>
            </a:r>
          </a:p>
          <a:p>
            <a:pPr algn="ctr"/>
            <a:r>
              <a:rPr lang="pt-BR" sz="2000" b="1" dirty="0">
                <a:latin typeface="Calibri" pitchFamily="34" charset="0"/>
              </a:rPr>
              <a:t>Até 10 alqueires 		                 60%</a:t>
            </a:r>
          </a:p>
          <a:p>
            <a:pPr algn="ctr"/>
            <a:r>
              <a:rPr lang="pt-BR" sz="2000" b="1" dirty="0">
                <a:latin typeface="Calibri" pitchFamily="34" charset="0"/>
              </a:rPr>
              <a:t>De 10 a 20 alqueires 		55%</a:t>
            </a:r>
          </a:p>
          <a:p>
            <a:pPr algn="ctr"/>
            <a:r>
              <a:rPr lang="pt-BR" sz="2000" b="1" dirty="0">
                <a:latin typeface="Calibri" pitchFamily="34" charset="0"/>
              </a:rPr>
              <a:t>De 20 a 50 alqueires 		50%</a:t>
            </a:r>
          </a:p>
          <a:p>
            <a:pPr algn="ctr"/>
            <a:r>
              <a:rPr lang="pt-BR" sz="2000" b="1" dirty="0">
                <a:latin typeface="Calibri" pitchFamily="34" charset="0"/>
              </a:rPr>
              <a:t>De 50 a 60 alqueires 		45%</a:t>
            </a:r>
          </a:p>
          <a:p>
            <a:pPr algn="ctr"/>
            <a:r>
              <a:rPr lang="pt-BR" sz="2000" b="1" dirty="0">
                <a:latin typeface="Calibri" pitchFamily="34" charset="0"/>
              </a:rPr>
              <a:t>De 60 a 70 alqueires 		40%</a:t>
            </a:r>
          </a:p>
          <a:p>
            <a:pPr algn="ctr"/>
            <a:r>
              <a:rPr lang="pt-BR" sz="2000" b="1" dirty="0">
                <a:latin typeface="Calibri" pitchFamily="34" charset="0"/>
              </a:rPr>
              <a:t>De 70 a 80 alqueires		35%</a:t>
            </a:r>
          </a:p>
          <a:p>
            <a:pPr algn="ctr"/>
            <a:r>
              <a:rPr lang="pt-BR" sz="2000" b="1" dirty="0">
                <a:latin typeface="Calibri" pitchFamily="34" charset="0"/>
              </a:rPr>
              <a:t>De 80 a 90 alqueires 		30%</a:t>
            </a:r>
          </a:p>
          <a:p>
            <a:pPr algn="ctr"/>
            <a:r>
              <a:rPr lang="pt-BR" sz="2000" b="1" dirty="0">
                <a:latin typeface="Calibri" pitchFamily="34" charset="0"/>
              </a:rPr>
              <a:t>De 90 a 100 alqueires 	                  20%</a:t>
            </a:r>
          </a:p>
          <a:p>
            <a:pPr algn="ctr"/>
            <a:r>
              <a:rPr lang="pt-BR" sz="2000" b="1" dirty="0">
                <a:latin typeface="Calibri" pitchFamily="34" charset="0"/>
              </a:rPr>
              <a:t>Acima de 100 alqueires 	                  20%</a:t>
            </a:r>
          </a:p>
        </p:txBody>
      </p:sp>
      <p:sp>
        <p:nvSpPr>
          <p:cNvPr id="2" name="Retângulo 1"/>
          <p:cNvSpPr/>
          <p:nvPr/>
        </p:nvSpPr>
        <p:spPr>
          <a:xfrm>
            <a:off x="7658637" y="294952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Calibri" pitchFamily="34" charset="0"/>
              </a:rPr>
              <a:t>- </a:t>
            </a:r>
            <a:r>
              <a:rPr lang="pt-BR" sz="2800" dirty="0">
                <a:latin typeface="Calibri" pitchFamily="34" charset="0"/>
              </a:rPr>
              <a:t>ESTEIRA R$ 140,00</a:t>
            </a:r>
          </a:p>
          <a:p>
            <a:r>
              <a:rPr lang="pt-BR" sz="2800" dirty="0">
                <a:latin typeface="Calibri" pitchFamily="34" charset="0"/>
              </a:rPr>
              <a:t>- PÁ CARREGADEIRA R$ 130,00</a:t>
            </a:r>
          </a:p>
          <a:p>
            <a:r>
              <a:rPr lang="pt-BR" sz="2800" dirty="0">
                <a:latin typeface="Calibri" pitchFamily="34" charset="0"/>
              </a:rPr>
              <a:t>- PATROL R$ 140,00 </a:t>
            </a:r>
            <a:endParaRPr lang="pt-BR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17570" y="9069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ATIVIDADES</a:t>
            </a: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8" name="Picture 5" descr="DSC022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240" y="1867024"/>
            <a:ext cx="3162506" cy="23723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6" descr="DSC022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4240" y="4314949"/>
            <a:ext cx="3162506" cy="23723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7" descr="DSC022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6501" y="4314949"/>
            <a:ext cx="3162507" cy="23723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8" descr="DSC022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6501" y="1867024"/>
            <a:ext cx="3162507" cy="23723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162298" y="1379969"/>
            <a:ext cx="11689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Manejo Conservacionista de Solo - Curvas de Nível </a:t>
            </a: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62298" y="1379969"/>
            <a:ext cx="11689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Manejo Conservacionista de Solo - Bacias coletoras</a:t>
            </a:r>
          </a:p>
        </p:txBody>
      </p:sp>
      <p:pic>
        <p:nvPicPr>
          <p:cNvPr id="10" name="Picture 5" descr="C:\Documents and Settings\eduardo.cst\Desktop\fotos feltrim\DSC030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51568" y="1905532"/>
            <a:ext cx="3286148" cy="24646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6" descr="C:\Documents and Settings\eduardo.cst\Desktop\fotos feltrim\DSC030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9022" y="3905795"/>
            <a:ext cx="3571900" cy="26789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9" descr="córrego grande 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0785" y="1797690"/>
            <a:ext cx="3662363" cy="27463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2565070" y="9069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ATIVIDADES</a:t>
            </a: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493820" y="35194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  <a:endParaRPr lang="pt-BR" sz="2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>
          <a:blip r:embed="rId4" cstate="print"/>
          <a:srcRect l="27824" t="9642" r="27348" b="12733"/>
          <a:stretch>
            <a:fillRect/>
          </a:stretch>
        </p:blipFill>
        <p:spPr bwMode="auto">
          <a:xfrm>
            <a:off x="320634" y="1303214"/>
            <a:ext cx="7754587" cy="75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7864637" y="2327940"/>
            <a:ext cx="40661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BRASIL</a:t>
            </a:r>
          </a:p>
          <a:p>
            <a:pPr algn="ctr">
              <a:defRPr/>
            </a:pPr>
            <a:r>
              <a:rPr lang="pt-B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UM </a:t>
            </a:r>
            <a:r>
              <a:rPr lang="pt-B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DOS PAISES</a:t>
            </a:r>
          </a:p>
          <a:p>
            <a:pPr algn="ctr">
              <a:defRPr/>
            </a:pPr>
            <a:r>
              <a:rPr lang="pt-B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COM MAIOR</a:t>
            </a:r>
          </a:p>
          <a:p>
            <a:pPr algn="ctr">
              <a:defRPr/>
            </a:pPr>
            <a:r>
              <a:rPr lang="pt-B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DISPONIBILIDADE </a:t>
            </a:r>
          </a:p>
          <a:p>
            <a:pPr algn="ctr">
              <a:defRPr/>
            </a:pPr>
            <a:r>
              <a:rPr lang="pt-B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HÍDRICA </a:t>
            </a:r>
          </a:p>
        </p:txBody>
      </p:sp>
      <p:sp>
        <p:nvSpPr>
          <p:cNvPr id="12" name="Elipse 11"/>
          <p:cNvSpPr/>
          <p:nvPr/>
        </p:nvSpPr>
        <p:spPr>
          <a:xfrm>
            <a:off x="428584" y="3479800"/>
            <a:ext cx="7516008" cy="719138"/>
          </a:xfrm>
          <a:prstGeom prst="ellipse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62298" y="1463094"/>
            <a:ext cx="11689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Conservação de estradas rurais</a:t>
            </a:r>
            <a:endParaRPr lang="pt-BR" sz="36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612570" y="9069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ATIVIDADES</a:t>
            </a: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1" name="Picture 9" descr="córrego gde 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7" y="2465985"/>
            <a:ext cx="5479814" cy="411160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10" descr="córrego grande 0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4820" y="2428495"/>
            <a:ext cx="5496131" cy="41232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14664" y="6090765"/>
            <a:ext cx="1286626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000" dirty="0" smtClean="0"/>
              <a:t>Antes</a:t>
            </a:r>
            <a:endParaRPr lang="pt-BR" altLang="pt-BR" sz="2000" dirty="0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483494" y="6102639"/>
            <a:ext cx="1515048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000" dirty="0" smtClean="0"/>
              <a:t>Depois</a:t>
            </a:r>
            <a:endParaRPr lang="pt-BR" altLang="pt-BR" sz="2000" dirty="0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2753654" y="2170447"/>
            <a:ext cx="6978548" cy="54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Estrada do Córrego Grande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58925" y="1256567"/>
            <a:ext cx="11689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Conservação de estradas rurais</a:t>
            </a:r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612570" y="9069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ATIVIDADES</a:t>
            </a: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4" name="Picture 5" descr="galinari (1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8208" y="4379212"/>
            <a:ext cx="3009900" cy="2257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Picture 6" descr="galinari (18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4733" y="4379212"/>
            <a:ext cx="3009900" cy="2257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5102658" y="5028499"/>
            <a:ext cx="1655762" cy="936625"/>
          </a:xfrm>
          <a:prstGeom prst="leftRightArrow">
            <a:avLst>
              <a:gd name="adj1" fmla="val 58981"/>
              <a:gd name="adj2" fmla="val 6644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>
              <a:latin typeface="Calibri" pitchFamily="34" charset="0"/>
            </a:endParaRPr>
          </a:p>
        </p:txBody>
      </p:sp>
      <p:pic>
        <p:nvPicPr>
          <p:cNvPr id="20" name="Picture 7" descr="parladore (6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8208" y="1859849"/>
            <a:ext cx="3024187" cy="2268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" name="Picture 8" descr="parladore (16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54733" y="1859849"/>
            <a:ext cx="3024187" cy="2268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5175683" y="2578987"/>
            <a:ext cx="1655762" cy="936625"/>
          </a:xfrm>
          <a:prstGeom prst="leftRightArrow">
            <a:avLst>
              <a:gd name="adj1" fmla="val 49833"/>
              <a:gd name="adj2" fmla="val 633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>
              <a:latin typeface="Calibri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621770" y="2867912"/>
            <a:ext cx="779059" cy="40011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 dirty="0" smtClean="0"/>
              <a:t>Antes</a:t>
            </a:r>
            <a:endParaRPr lang="pt-BR" altLang="pt-BR" sz="2000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5477308" y="5315837"/>
            <a:ext cx="899605" cy="40011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 dirty="0" smtClean="0"/>
              <a:t>Depois</a:t>
            </a:r>
            <a:endParaRPr lang="pt-BR" altLang="pt-BR" sz="2000" dirty="0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8140" y="3707761"/>
            <a:ext cx="1769424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Estrada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do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Galinari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84442" y="1244034"/>
            <a:ext cx="11689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Recomposição da mata ciliar</a:t>
            </a:r>
            <a:endParaRPr lang="pt-BR" sz="36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612570" y="9069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ATIVIDADES</a:t>
            </a: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4" name="Picture 2" descr="F:\custos\PROJETOS\ANEXOS\Fotos CRL\2007\CRL - 22-10-07\crl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7632" y="4486922"/>
            <a:ext cx="2888030" cy="216602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3" descr="F:\custos\PROJETOS\ANEXOS\Fotos CRL\2007\São José - 31-05-07\crl 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100" y="1995047"/>
            <a:ext cx="3059751" cy="229481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Picture 4" descr="F:\custos\PROJETOS\ANEXOS\Fotos CRL\Fazenda São José - 27-02-08\fazenda_são_josé plant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2425" y="1960292"/>
            <a:ext cx="3059751" cy="229481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" name="Picture 2" descr="F:\custos\PROJETOS\ANEXOS\Fotos CRL\Fazenda São José - 27-02-08\fazenda_são_josé 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5423" y="1956511"/>
            <a:ext cx="3087317" cy="23154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Picture 3" descr="F:\custos\Eduardo\apresentação feltrim\fotos feltrim\DSC030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7042" y="4467409"/>
            <a:ext cx="2914049" cy="218553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15894" y="1301290"/>
            <a:ext cx="11689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Manutenção das Áreas</a:t>
            </a:r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612570" y="9069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ATIVIDADES</a:t>
            </a: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1" name="Imagem 4" descr="C:\Documents and Settings\adriana.s\Desktop\2011\Captação\DSC05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414" y="1932018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5" descr="C:\Documents and Settings\adriana.s\Desktop\2011\Captação\DSC05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4770" y="1957130"/>
            <a:ext cx="3466790" cy="238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7" descr="C:\Documents and Settings\adriana.s\Desktop\2011\Captação\DSC050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539" y="4362263"/>
            <a:ext cx="3127375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9" descr="C:\Documents and Settings\adriana.s\Desktop\2011\CRL - fotos Olnei - 01-03-11\DSC043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2721" y="2645350"/>
            <a:ext cx="30956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4" descr="C:\Documents and Settings\adriana.s\Desktop\Preservação - FUNEPE\DISCO02\MVC-026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7761" y="4435844"/>
            <a:ext cx="349567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62298" y="1463094"/>
            <a:ext cx="11689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Viveiro de mudas nativas</a:t>
            </a:r>
            <a:endParaRPr lang="pt-BR" sz="36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612570" y="9069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ATIVIDADES</a:t>
            </a: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1" name="Imagem 7" descr="C:\Documents and Settings\adriana.s\Desktop\2011\Estagiário CRL - 14-10-11\DSC05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790" y="2391386"/>
            <a:ext cx="5531020" cy="414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8" descr="C:\Documents and Settings\adriana.s\Desktop\2006\mudas para plantio -14-06-06\images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3697" y="2400550"/>
            <a:ext cx="5499553" cy="412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trela de 10 Pontos 24"/>
          <p:cNvSpPr/>
          <p:nvPr/>
        </p:nvSpPr>
        <p:spPr>
          <a:xfrm rot="2420232">
            <a:off x="534170" y="1209918"/>
            <a:ext cx="1612289" cy="3710393"/>
          </a:xfrm>
          <a:prstGeom prst="star10">
            <a:avLst>
              <a:gd name="adj" fmla="val 35663"/>
              <a:gd name="hf" fmla="val 105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754726" y="1178308"/>
            <a:ext cx="11689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CENTRO DE EDUCAÇÃO AMBIENTAL</a:t>
            </a:r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612570" y="28069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</a:p>
        </p:txBody>
      </p:sp>
      <p:pic>
        <p:nvPicPr>
          <p:cNvPr id="8" name="Picture 16" descr="DSC096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8432" y="2410595"/>
            <a:ext cx="2482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422532" y="1929145"/>
            <a:ext cx="36004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pt-BR" sz="1200" b="1">
                <a:latin typeface="Calibri" pitchFamily="34" charset="0"/>
              </a:rPr>
              <a:t>Dia Mundial da Água e do Ribeirão Lajeado</a:t>
            </a:r>
            <a:endParaRPr lang="pt-BR" sz="1200">
              <a:latin typeface="Calibri" pitchFamily="34" charset="0"/>
            </a:endParaRPr>
          </a:p>
          <a:p>
            <a:pPr marL="657225" lvl="1" indent="-246063">
              <a:spcBef>
                <a:spcPts val="300"/>
              </a:spcBef>
              <a:buClr>
                <a:schemeClr val="accent2"/>
              </a:buClr>
              <a:buFont typeface="Georgia" pitchFamily="18" charset="0"/>
              <a:buNone/>
            </a:pPr>
            <a:r>
              <a:rPr lang="pt-BR" sz="1200" b="1">
                <a:solidFill>
                  <a:schemeClr val="accent2"/>
                </a:solidFill>
                <a:latin typeface="Calibri" pitchFamily="34" charset="0"/>
              </a:rPr>
              <a:t>Março</a:t>
            </a:r>
            <a:endParaRPr lang="pt-BR" sz="12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88020" y="1929145"/>
            <a:ext cx="296227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1300" b="1" dirty="0">
                <a:latin typeface="+mn-lt"/>
                <a:cs typeface="+mn-cs"/>
              </a:rPr>
              <a:t>Dia da Conservação do Solo</a:t>
            </a:r>
            <a:endParaRPr lang="pt-BR" sz="1300" dirty="0">
              <a:latin typeface="+mn-lt"/>
              <a:cs typeface="+mn-cs"/>
            </a:endParaRPr>
          </a:p>
          <a:p>
            <a:pPr marL="658368" lvl="1" indent="-246888" fontAlgn="auto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/>
            </a:pPr>
            <a:r>
              <a:rPr lang="pt-BR" sz="1300" b="1" dirty="0">
                <a:solidFill>
                  <a:schemeClr val="accent2"/>
                </a:solidFill>
                <a:latin typeface="+mn-lt"/>
                <a:cs typeface="+mn-cs"/>
              </a:rPr>
              <a:t>Abril</a:t>
            </a:r>
          </a:p>
          <a:p>
            <a:pPr marL="658368" lvl="1" indent="-246888" fontAlgn="auto">
              <a:lnSpc>
                <a:spcPct val="17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/>
            </a:pPr>
            <a:endParaRPr lang="pt-BR" sz="130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pic>
        <p:nvPicPr>
          <p:cNvPr id="12" name="Picture 19" descr="DSC089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8382" y="2439170"/>
            <a:ext cx="24844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866195" y="1929145"/>
            <a:ext cx="2376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fontAlgn="auto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pt-BR" sz="1200" b="1" dirty="0">
                <a:latin typeface="+mn-lt"/>
                <a:cs typeface="+mn-cs"/>
              </a:rPr>
              <a:t>Semana do Meio Ambiente </a:t>
            </a:r>
          </a:p>
          <a:p>
            <a:pPr marL="365125" indent="-255588" fontAlgn="auto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defRPr/>
            </a:pPr>
            <a:r>
              <a:rPr lang="pt-BR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       Junho</a:t>
            </a:r>
          </a:p>
        </p:txBody>
      </p:sp>
      <p:pic>
        <p:nvPicPr>
          <p:cNvPr id="15" name="Picture 15" descr="DSC04549"/>
          <p:cNvPicPr>
            <a:picLocks noChangeAspect="1" noChangeArrowheads="1"/>
          </p:cNvPicPr>
          <p:nvPr/>
        </p:nvPicPr>
        <p:blipFill>
          <a:blip r:embed="rId6" cstate="print"/>
          <a:srcRect r="12878" b="11276"/>
          <a:stretch>
            <a:fillRect/>
          </a:stretch>
        </p:blipFill>
        <p:spPr bwMode="auto">
          <a:xfrm>
            <a:off x="9082095" y="2410220"/>
            <a:ext cx="2232025" cy="16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422532" y="4440745"/>
            <a:ext cx="3095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1200" b="1" dirty="0">
                <a:latin typeface="+mn-lt"/>
                <a:cs typeface="+mn-cs"/>
              </a:rPr>
              <a:t>Dia do Controle da Poluição </a:t>
            </a:r>
            <a:endParaRPr lang="pt-BR" sz="1200" dirty="0">
              <a:latin typeface="+mn-lt"/>
              <a:cs typeface="+mn-cs"/>
            </a:endParaRPr>
          </a:p>
          <a:p>
            <a:pPr marL="658368" lvl="1" indent="-246888" fontAlgn="auto">
              <a:lnSpc>
                <a:spcPct val="17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/>
            </a:pPr>
            <a:r>
              <a:rPr lang="pt-BR" sz="1200" b="1" dirty="0">
                <a:solidFill>
                  <a:schemeClr val="accent2"/>
                </a:solidFill>
                <a:latin typeface="+mn-lt"/>
                <a:cs typeface="+mn-cs"/>
              </a:rPr>
              <a:t>Agosto</a:t>
            </a:r>
          </a:p>
          <a:p>
            <a:pPr marL="658368" lvl="1" indent="-246888" fontAlgn="auto">
              <a:lnSpc>
                <a:spcPct val="17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/>
            </a:pPr>
            <a:endParaRPr lang="pt-BR" sz="120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pic>
        <p:nvPicPr>
          <p:cNvPr id="17" name="Imagem 3" descr="Descrição: D:\Pictures\Poluição\DSC006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3357" y="5015420"/>
            <a:ext cx="2701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697545" y="4440745"/>
            <a:ext cx="31686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pt-BR" sz="1200" b="1">
                <a:latin typeface="Calibri" pitchFamily="34" charset="0"/>
              </a:rPr>
              <a:t>Dia da Agricultura Natural </a:t>
            </a:r>
          </a:p>
          <a:p>
            <a:pPr marL="365125" indent="-255588">
              <a:spcBef>
                <a:spcPts val="300"/>
              </a:spcBef>
              <a:buClr>
                <a:srgbClr val="A04DA3"/>
              </a:buClr>
            </a:pPr>
            <a:r>
              <a:rPr lang="pt-BR" sz="1200" b="1">
                <a:solidFill>
                  <a:schemeClr val="accent2"/>
                </a:solidFill>
                <a:latin typeface="Calibri" pitchFamily="34" charset="0"/>
              </a:rPr>
              <a:t>        Agosto </a:t>
            </a:r>
          </a:p>
          <a:p>
            <a:pPr marL="657225" lvl="1" indent="-246063">
              <a:lnSpc>
                <a:spcPct val="170000"/>
              </a:lnSpc>
              <a:spcBef>
                <a:spcPts val="300"/>
              </a:spcBef>
              <a:buClr>
                <a:schemeClr val="accent2"/>
              </a:buClr>
              <a:buFont typeface="Georgia" pitchFamily="18" charset="0"/>
              <a:buNone/>
            </a:pPr>
            <a:endParaRPr lang="pt-BR" sz="120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9" name="Imagem 20" descr="Descrição: D:\Pictures\Palestra Harata\DSC006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6470" y="4982082"/>
            <a:ext cx="24479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650295" y="4440745"/>
            <a:ext cx="2808287" cy="790575"/>
          </a:xfrm>
          <a:prstGeom prst="rect">
            <a:avLst/>
          </a:prstGeom>
        </p:spPr>
        <p:txBody>
          <a:bodyPr/>
          <a:lstStyle/>
          <a:p>
            <a:pPr marL="365125" indent="-255588" fontAlgn="auto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pt-BR" sz="1200" b="1" dirty="0">
                <a:latin typeface="+mn-lt"/>
                <a:cs typeface="+mn-cs"/>
              </a:rPr>
              <a:t>Dia da Árvore e Criança Ecológica</a:t>
            </a:r>
          </a:p>
          <a:p>
            <a:pPr marL="365125" lvl="1" indent="-255588" fontAlgn="auto">
              <a:lnSpc>
                <a:spcPct val="17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/>
            </a:pPr>
            <a:r>
              <a:rPr lang="pt-BR" sz="1200" b="1" dirty="0">
                <a:solidFill>
                  <a:schemeClr val="accent2"/>
                </a:solidFill>
                <a:latin typeface="+mn-lt"/>
                <a:cs typeface="+mn-cs"/>
              </a:rPr>
              <a:t>               Setembro</a:t>
            </a:r>
          </a:p>
          <a:p>
            <a:pPr marL="658368" lvl="1" indent="-246888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 typeface="Georgia"/>
              <a:buNone/>
              <a:defRPr/>
            </a:pPr>
            <a:endParaRPr lang="pt-BR" sz="1200" dirty="0">
              <a:latin typeface="+mn-lt"/>
              <a:cs typeface="+mn-cs"/>
            </a:endParaRPr>
          </a:p>
        </p:txBody>
      </p:sp>
      <p:pic>
        <p:nvPicPr>
          <p:cNvPr id="23" name="Picture 13" descr="DSC008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55070" y="5064632"/>
            <a:ext cx="2632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ângulo 23"/>
          <p:cNvSpPr/>
          <p:nvPr/>
        </p:nvSpPr>
        <p:spPr>
          <a:xfrm rot="2422650">
            <a:off x="1095844" y="1629348"/>
            <a:ext cx="738664" cy="295452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CALENDARIO FIXO DE EVENTOS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612570" y="9069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RESULTADOS</a:t>
            </a: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467607"/>
            <a:ext cx="12325082" cy="38163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t-BR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Nestes 26 anos de vida, o CIRL realizou ....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pt-BR" sz="28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-"/>
              <a:defRPr/>
            </a:pPr>
            <a:r>
              <a:rPr lang="pt-BR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Plantou 377.217 mudas de árvores</a:t>
            </a:r>
          </a:p>
          <a:p>
            <a:pPr eaLnBrk="1" hangingPunct="1">
              <a:spcBef>
                <a:spcPct val="20000"/>
              </a:spcBef>
              <a:buFontTx/>
              <a:buChar char="-"/>
              <a:defRPr/>
            </a:pPr>
            <a:r>
              <a:rPr lang="pt-BR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Atendeu 581 propriedades rurais</a:t>
            </a:r>
          </a:p>
          <a:p>
            <a:pPr eaLnBrk="1" hangingPunct="1">
              <a:spcBef>
                <a:spcPct val="20000"/>
              </a:spcBef>
              <a:buFontTx/>
              <a:buChar char="-"/>
              <a:defRPr/>
            </a:pPr>
            <a:r>
              <a:rPr lang="pt-BR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Executou 35.804 horas-máquina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pt-BR" sz="28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1" name="Picture 6" descr="Lajeado221104 0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3" y="4173916"/>
            <a:ext cx="410527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ta para a direita 8"/>
          <p:cNvSpPr>
            <a:spLocks noChangeArrowheads="1"/>
          </p:cNvSpPr>
          <p:nvPr/>
        </p:nvSpPr>
        <p:spPr bwMode="auto">
          <a:xfrm>
            <a:off x="5210546" y="4499837"/>
            <a:ext cx="1718288" cy="15999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3" name="Retângulo de cantos arredondados 12"/>
          <p:cNvSpPr/>
          <p:nvPr/>
        </p:nvSpPr>
        <p:spPr bwMode="auto">
          <a:xfrm>
            <a:off x="7492218" y="4037769"/>
            <a:ext cx="3995737" cy="2492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pt-BR" sz="2000" dirty="0">
                <a:latin typeface="Comic Sans MS" pitchFamily="66" charset="0"/>
              </a:rPr>
              <a:t>É A PARTIR DESTE PONTO QUE NASCE O RIBEIRÃO LAJEADO.</a:t>
            </a:r>
          </a:p>
          <a:p>
            <a:pPr algn="ctr" eaLnBrk="1" hangingPunct="1">
              <a:defRPr/>
            </a:pPr>
            <a:endParaRPr lang="pt-BR" sz="1600" dirty="0"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pt-BR" sz="2000" dirty="0">
                <a:latin typeface="Comic Sans MS" pitchFamily="66" charset="0"/>
              </a:rPr>
              <a:t>POSSUI MAIS DE 100 NASCENTES </a:t>
            </a:r>
          </a:p>
          <a:p>
            <a:pPr algn="ctr" eaLnBrk="1" hangingPunct="1">
              <a:defRPr/>
            </a:pPr>
            <a:endParaRPr lang="pt-B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2443048" cy="112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7"/>
            <a:ext cx="3246974" cy="113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612570" y="90690"/>
            <a:ext cx="6198920" cy="7315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RESULTADOS</a:t>
            </a: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992990" y="1158519"/>
          <a:ext cx="7626024" cy="5643372"/>
        </p:xfrm>
        <a:graphic>
          <a:graphicData uri="http://schemas.openxmlformats.org/drawingml/2006/table">
            <a:tbl>
              <a:tblPr/>
              <a:tblGrid>
                <a:gridCol w="1951884"/>
                <a:gridCol w="1853108"/>
                <a:gridCol w="2050660"/>
                <a:gridCol w="177037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 dirty="0">
                          <a:latin typeface="Calibri"/>
                          <a:ea typeface="Calibri"/>
                          <a:cs typeface="Times New Roman"/>
                        </a:rPr>
                        <a:t>QUANTIDADE</a:t>
                      </a: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 dirty="0" smtClean="0">
                          <a:latin typeface="Calibri"/>
                          <a:ea typeface="Calibri"/>
                          <a:cs typeface="Times New Roman"/>
                        </a:rPr>
                        <a:t>HORAS MAQUINAS</a:t>
                      </a: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latin typeface="Calibri"/>
                          <a:ea typeface="Calibri"/>
                          <a:cs typeface="Times New Roman"/>
                        </a:rPr>
                        <a:t>PROPRIEDADES ATENDIDAS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 dirty="0">
                          <a:latin typeface="Calibri"/>
                          <a:ea typeface="Calibri"/>
                          <a:cs typeface="Times New Roman"/>
                        </a:rPr>
                        <a:t>PLANTIO</a:t>
                      </a: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1992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-o-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-o-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>
                          <a:latin typeface="Calibri"/>
                          <a:ea typeface="Calibri"/>
                          <a:cs typeface="Times New Roman"/>
                        </a:rPr>
                        <a:t>1.365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1993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2.000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>
                          <a:latin typeface="Calibri"/>
                          <a:ea typeface="Calibri"/>
                          <a:cs typeface="Times New Roman"/>
                        </a:rPr>
                        <a:t>125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1994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1.200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2.642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1995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-o-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-o-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9.865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1996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1.100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-o-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6.464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1997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>
                          <a:latin typeface="Calibri"/>
                          <a:ea typeface="Calibri"/>
                          <a:cs typeface="Times New Roman"/>
                        </a:rPr>
                        <a:t>4.467,2 h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23.633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1998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3.011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81.809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1999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391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61.000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2.549,5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-o-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2001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2.206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12.552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2002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1.553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10.087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2003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1.803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8.400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2004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1.465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10.000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2005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349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-o-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8.150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2006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769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16.605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2007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1.830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13.573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2008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1.815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21.669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2009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1.447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23.991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1.189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12.426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1.353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3.885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1.930,5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4.583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1.212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10.854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945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10.697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774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16.628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1.066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latin typeface="Calibri"/>
                          <a:ea typeface="Calibri"/>
                          <a:cs typeface="Times New Roman"/>
                        </a:rPr>
                        <a:t>6.760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1">
                          <a:latin typeface="Calibri"/>
                          <a:ea typeface="Calibri"/>
                          <a:cs typeface="Times New Roman"/>
                        </a:rPr>
                        <a:t>35.804,70 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1">
                          <a:latin typeface="Calibri"/>
                          <a:ea typeface="Calibri"/>
                          <a:cs typeface="Times New Roman"/>
                        </a:rPr>
                        <a:t>581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1" dirty="0">
                          <a:latin typeface="Calibri"/>
                          <a:ea typeface="Calibri"/>
                          <a:cs typeface="Times New Roman"/>
                        </a:rPr>
                        <a:t>377.763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612570" y="9069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RESULTADOS</a:t>
            </a: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5842" name="Gráfico 5"/>
          <p:cNvPicPr>
            <a:picLocks noChangeArrowheads="1"/>
          </p:cNvPicPr>
          <p:nvPr/>
        </p:nvPicPr>
        <p:blipFill>
          <a:blip r:embed="rId4" cstate="print"/>
          <a:srcRect b="-87"/>
          <a:stretch>
            <a:fillRect/>
          </a:stretch>
        </p:blipFill>
        <p:spPr bwMode="auto">
          <a:xfrm>
            <a:off x="617516" y="1567543"/>
            <a:ext cx="10747170" cy="529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612570" y="9069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RESULTADOS</a:t>
            </a: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37506" y="2144822"/>
          <a:ext cx="11697195" cy="4800600"/>
        </p:xfrm>
        <a:graphic>
          <a:graphicData uri="http://schemas.openxmlformats.org/drawingml/2006/table">
            <a:tbl>
              <a:tblPr/>
              <a:tblGrid>
                <a:gridCol w="1241024"/>
                <a:gridCol w="1045617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500" b="1">
                          <a:latin typeface="Arial"/>
                          <a:ea typeface="Times New Roman"/>
                          <a:cs typeface="Times New Roman"/>
                        </a:rPr>
                        <a:t>ANO</a:t>
                      </a:r>
                      <a:endParaRPr lang="pt-BR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500" b="1">
                          <a:latin typeface="Arial"/>
                          <a:ea typeface="Times New Roman"/>
                          <a:cs typeface="Times New Roman"/>
                        </a:rPr>
                        <a:t>RECONHECIMENTO</a:t>
                      </a:r>
                      <a:endParaRPr lang="pt-BR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500"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pt-BR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500">
                          <a:latin typeface="Arial"/>
                          <a:ea typeface="Times New Roman"/>
                          <a:cs typeface="Times New Roman"/>
                        </a:rPr>
                        <a:t>Finalista do Prêmio Fundação Banco do Brasil de Tecnologia Social 2015 -  A Importância do Planejamento para a Preservação dos Recursos Hídricos – Categoria Gestores Públicos</a:t>
                      </a:r>
                      <a:endParaRPr lang="pt-BR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500">
                          <a:latin typeface="Arial"/>
                          <a:ea typeface="Times New Roman"/>
                          <a:cs typeface="Times New Roman"/>
                        </a:rPr>
                        <a:t>2011</a:t>
                      </a:r>
                      <a:endParaRPr lang="pt-BR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Arial"/>
                          <a:ea typeface="Calibri"/>
                          <a:cs typeface="Times New Roman"/>
                        </a:rPr>
                        <a:t>Financiamento a fundo perdido - CAIXA – Fundo Socioambiental no valor de R$ 435.504,77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500">
                          <a:latin typeface="Arial"/>
                          <a:ea typeface="Times New Roman"/>
                          <a:cs typeface="Times New Roman"/>
                        </a:rPr>
                        <a:t>2010</a:t>
                      </a:r>
                      <a:endParaRPr lang="pt-BR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500">
                          <a:latin typeface="Arial"/>
                          <a:ea typeface="Times New Roman"/>
                          <a:cs typeface="Times New Roman"/>
                        </a:rPr>
                        <a:t> 2º Lugar no Premio ANA (Agencia Nacional de Águas) na categoria Organismos de Bacia</a:t>
                      </a:r>
                      <a:endParaRPr lang="pt-BR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500">
                          <a:latin typeface="Arial"/>
                          <a:ea typeface="Times New Roman"/>
                          <a:cs typeface="Times New Roman"/>
                        </a:rPr>
                        <a:t>2010</a:t>
                      </a:r>
                      <a:endParaRPr lang="pt-BR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Calibri"/>
                          <a:cs typeface="Times New Roman"/>
                        </a:rPr>
                        <a:t>Premiação da Chamada Pública “Práticas Inovadoras em Revitalização de Bacias Hidrográficas” – Ministério do Meio Ambiente – Secretaria de Recursos Hídricos 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500"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pt-BR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Calibri"/>
                          <a:cs typeface="Times New Roman"/>
                        </a:rPr>
                        <a:t>Finalista do Prêmio ANA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500"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pt-BR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500">
                          <a:latin typeface="Arial"/>
                          <a:ea typeface="Times New Roman"/>
                          <a:cs typeface="Times New Roman"/>
                        </a:rPr>
                        <a:t>Selo Cidade Cidadã- 4º edição – promovido pela Câmara dos Deputados – categoria de municípios até 100.000 habitantes – sub-categoria de Recuperação / regeneração de áreas degradadas</a:t>
                      </a:r>
                      <a:endParaRPr lang="pt-BR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500">
                          <a:latin typeface="Arial"/>
                          <a:ea typeface="Times New Roman"/>
                          <a:cs typeface="Times New Roman"/>
                        </a:rPr>
                        <a:t>2007</a:t>
                      </a:r>
                      <a:endParaRPr lang="pt-BR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500">
                          <a:latin typeface="Arial"/>
                          <a:ea typeface="Times New Roman"/>
                          <a:cs typeface="Times New Roman"/>
                        </a:rPr>
                        <a:t>3º lugar no Prêmio Von Martius de Sustentabilidade – Câmara Brasil – Alemanha – Categoria Natureza  - projeto: Gestão ambiental através de Consórcio Intermunicipal Ribeirão Lajeado</a:t>
                      </a:r>
                      <a:endParaRPr lang="pt-BR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500">
                          <a:latin typeface="Arial"/>
                          <a:ea typeface="Times New Roman"/>
                          <a:cs typeface="Times New Roman"/>
                        </a:rPr>
                        <a:t>2005</a:t>
                      </a:r>
                      <a:endParaRPr lang="pt-BR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500">
                          <a:latin typeface="Arial"/>
                          <a:ea typeface="Times New Roman"/>
                          <a:cs typeface="Times New Roman"/>
                        </a:rPr>
                        <a:t>finalista na premiação do Prêmio Objetivos do Desenvolvimento do Milênio (ODM Brasil) promovido pelo Ministério do Planejamento</a:t>
                      </a:r>
                      <a:endParaRPr lang="pt-BR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162298" y="1463094"/>
            <a:ext cx="11689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800" b="1" dirty="0" smtClean="0"/>
              <a:t>Premiações/Reconhecimentos</a:t>
            </a:r>
            <a:endParaRPr lang="pt-BR" sz="2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493820" y="35194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  <a:endParaRPr lang="pt-BR" sz="2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6888" y="1667563"/>
            <a:ext cx="112103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 CRISE </a:t>
            </a:r>
            <a:r>
              <a:rPr lang="pt-BR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HÍDRICA NO </a:t>
            </a:r>
            <a:r>
              <a:rPr lang="pt-B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BRASIL?</a:t>
            </a:r>
          </a:p>
        </p:txBody>
      </p:sp>
      <p:pic>
        <p:nvPicPr>
          <p:cNvPr id="9" name="Picture 2" descr="Resultado de imagem para CRISE HID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83" y="3925867"/>
            <a:ext cx="4002908" cy="266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Resultado de imagem para CRISE HIDR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3204" y="3077523"/>
            <a:ext cx="4190729" cy="278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Resultado de imagem para irrigaçao se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1898" y="3718790"/>
            <a:ext cx="3781139" cy="283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daep.com.br/adm/fotos/imagem_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22176" r="3233" b="1218"/>
          <a:stretch>
            <a:fillRect/>
          </a:stretch>
        </p:blipFill>
        <p:spPr bwMode="auto">
          <a:xfrm>
            <a:off x="7019925" y="3852863"/>
            <a:ext cx="342265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Seta para a direita 3"/>
          <p:cNvSpPr>
            <a:spLocks noChangeArrowheads="1"/>
          </p:cNvSpPr>
          <p:nvPr/>
        </p:nvSpPr>
        <p:spPr bwMode="auto">
          <a:xfrm>
            <a:off x="6370638" y="1401764"/>
            <a:ext cx="771524" cy="15128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pic>
        <p:nvPicPr>
          <p:cNvPr id="4198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" y="1390674"/>
            <a:ext cx="2556467" cy="191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1" y="1349376"/>
            <a:ext cx="29511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 descr="S:\silvia-presidencia\fotos\2015\cea atividades\IMG_20150816_0841151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4"/>
          <a:stretch>
            <a:fillRect/>
          </a:stretch>
        </p:blipFill>
        <p:spPr bwMode="auto">
          <a:xfrm>
            <a:off x="7875588" y="86043"/>
            <a:ext cx="4188204" cy="303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AutoShape 5" descr="Resultado de imagem para PENAPOLIS"/>
          <p:cNvSpPr>
            <a:spLocks noChangeAspect="1" noChangeArrowheads="1"/>
          </p:cNvSpPr>
          <p:nvPr/>
        </p:nvSpPr>
        <p:spPr bwMode="auto">
          <a:xfrm>
            <a:off x="6065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1992" name="AutoShape 7" descr="Resultado de imagem para PENAPOLIS"/>
          <p:cNvSpPr>
            <a:spLocks noChangeAspect="1" noChangeArrowheads="1"/>
          </p:cNvSpPr>
          <p:nvPr/>
        </p:nvSpPr>
        <p:spPr bwMode="auto">
          <a:xfrm>
            <a:off x="6065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pic>
        <p:nvPicPr>
          <p:cNvPr id="41993" name="Picture 9" descr="http://www.jornalinterior.com.br/adm/fotos/noticias_236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799202"/>
            <a:ext cx="29765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Seta para a direita 10"/>
          <p:cNvSpPr>
            <a:spLocks noChangeArrowheads="1"/>
          </p:cNvSpPr>
          <p:nvPr/>
        </p:nvSpPr>
        <p:spPr bwMode="auto">
          <a:xfrm rot="10800000">
            <a:off x="6018213" y="4221163"/>
            <a:ext cx="792162" cy="151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1995" name="Seta para a direita 11"/>
          <p:cNvSpPr>
            <a:spLocks noChangeArrowheads="1"/>
          </p:cNvSpPr>
          <p:nvPr/>
        </p:nvSpPr>
        <p:spPr bwMode="auto">
          <a:xfrm rot="5400000">
            <a:off x="8402638" y="2730501"/>
            <a:ext cx="458788" cy="15128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1996" name="Retângulo de cantos arredondados 12"/>
          <p:cNvSpPr>
            <a:spLocks noChangeArrowheads="1"/>
          </p:cNvSpPr>
          <p:nvPr/>
        </p:nvSpPr>
        <p:spPr bwMode="auto">
          <a:xfrm>
            <a:off x="2787651" y="3305176"/>
            <a:ext cx="2951163" cy="288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1700">
                <a:latin typeface="Calibri" panose="020F0502020204030204" pitchFamily="34" charset="0"/>
              </a:rPr>
              <a:t>CIRL EM ATIVIDADE</a:t>
            </a:r>
          </a:p>
        </p:txBody>
      </p:sp>
      <p:sp>
        <p:nvSpPr>
          <p:cNvPr id="41997" name="Retângulo de cantos arredondados 13"/>
          <p:cNvSpPr>
            <a:spLocks noChangeArrowheads="1"/>
          </p:cNvSpPr>
          <p:nvPr/>
        </p:nvSpPr>
        <p:spPr bwMode="auto">
          <a:xfrm>
            <a:off x="8108749" y="2914652"/>
            <a:ext cx="2951162" cy="287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1700" dirty="0">
                <a:latin typeface="Calibri" panose="020F0502020204030204" pitchFamily="34" charset="0"/>
              </a:rPr>
              <a:t>CAPTAÇÃO DE ÁGUA DO DAEP</a:t>
            </a:r>
          </a:p>
        </p:txBody>
      </p:sp>
      <p:sp>
        <p:nvSpPr>
          <p:cNvPr id="41998" name="Retângulo de cantos arredondados 14"/>
          <p:cNvSpPr>
            <a:spLocks noChangeArrowheads="1"/>
          </p:cNvSpPr>
          <p:nvPr/>
        </p:nvSpPr>
        <p:spPr bwMode="auto">
          <a:xfrm>
            <a:off x="7070725" y="6081714"/>
            <a:ext cx="3455988" cy="300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1700">
                <a:latin typeface="Calibri" panose="020F0502020204030204" pitchFamily="34" charset="0"/>
              </a:rPr>
              <a:t>TRATAMENTO DA ÁGUA </a:t>
            </a:r>
          </a:p>
        </p:txBody>
      </p:sp>
      <p:sp>
        <p:nvSpPr>
          <p:cNvPr id="41999" name="Retângulo de cantos arredondados 15"/>
          <p:cNvSpPr>
            <a:spLocks noChangeArrowheads="1"/>
          </p:cNvSpPr>
          <p:nvPr/>
        </p:nvSpPr>
        <p:spPr bwMode="auto">
          <a:xfrm>
            <a:off x="2663825" y="5734050"/>
            <a:ext cx="3144838" cy="2746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1600">
                <a:latin typeface="Calibri" panose="020F0502020204030204" pitchFamily="34" charset="0"/>
              </a:rPr>
              <a:t>100% ATENDIMENTO PENÁPOLIS </a:t>
            </a:r>
          </a:p>
        </p:txBody>
      </p:sp>
      <p:sp>
        <p:nvSpPr>
          <p:cNvPr id="16" name="CaixaDeTexto 4"/>
          <p:cNvSpPr txBox="1">
            <a:spLocks noChangeArrowheads="1"/>
          </p:cNvSpPr>
          <p:nvPr/>
        </p:nvSpPr>
        <p:spPr bwMode="auto">
          <a:xfrm>
            <a:off x="1524000" y="6369051"/>
            <a:ext cx="9144000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CONTINUIDADE NO ABASTECIMENTO 24 HORAS POR DIA</a:t>
            </a:r>
          </a:p>
        </p:txBody>
      </p:sp>
    </p:spTree>
    <p:extLst>
      <p:ext uri="{BB962C8B-B14F-4D97-AF65-F5344CB8AC3E}">
        <p14:creationId xmlns:p14="http://schemas.microsoft.com/office/powerpoint/2010/main" val="162271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-176012" y="1481071"/>
            <a:ext cx="9144000" cy="765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t-BR" sz="3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GESTÃO ATUAL – 26 ANOS DE VIDA</a:t>
            </a:r>
          </a:p>
        </p:txBody>
      </p:sp>
      <p:sp>
        <p:nvSpPr>
          <p:cNvPr id="43011" name="Rectangle 26"/>
          <p:cNvSpPr txBox="1">
            <a:spLocks noChangeArrowheads="1"/>
          </p:cNvSpPr>
          <p:nvPr/>
        </p:nvSpPr>
        <p:spPr bwMode="auto">
          <a:xfrm>
            <a:off x="268220" y="2078574"/>
            <a:ext cx="11374281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 dirty="0"/>
              <a:t>Atuação no Comitê da Bacia do Baixo Tietê – 2 prefeitos como membro titular</a:t>
            </a:r>
          </a:p>
          <a:p>
            <a:pPr>
              <a:buFontTx/>
              <a:buChar char="-"/>
            </a:pPr>
            <a:endParaRPr lang="pt-BR" altLang="pt-BR" sz="3200" dirty="0"/>
          </a:p>
          <a:p>
            <a:pPr>
              <a:buFontTx/>
              <a:buChar char="-"/>
            </a:pPr>
            <a:r>
              <a:rPr lang="pt-BR" altLang="pt-BR" sz="3200" dirty="0"/>
              <a:t>Representatividade no Conselho Estadual de Recursos Hídricos – Prefeita de Alto Alegre é membro titular</a:t>
            </a:r>
          </a:p>
          <a:p>
            <a:pPr>
              <a:buFontTx/>
              <a:buChar char="-"/>
            </a:pPr>
            <a:endParaRPr lang="pt-BR" altLang="pt-BR" sz="3200" dirty="0"/>
          </a:p>
          <a:p>
            <a:pPr>
              <a:buFontTx/>
              <a:buChar char="-"/>
            </a:pPr>
            <a:r>
              <a:rPr lang="pt-BR" altLang="pt-BR" sz="3200" dirty="0"/>
              <a:t>Cobrança do uso da água – usuário de abastecimento público - desde 2013 – de acordo com a outorga de captação e lançamento de efluentes</a:t>
            </a:r>
          </a:p>
        </p:txBody>
      </p:sp>
    </p:spTree>
    <p:extLst>
      <p:ext uri="{BB962C8B-B14F-4D97-AF65-F5344CB8AC3E}">
        <p14:creationId xmlns:p14="http://schemas.microsoft.com/office/powerpoint/2010/main" val="389198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-124496" y="1596981"/>
            <a:ext cx="9144000" cy="765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t-BR" sz="3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GESTÃO ATUAL – 26 ANOS DE VIDA</a:t>
            </a:r>
          </a:p>
        </p:txBody>
      </p:sp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292547" y="2247453"/>
            <a:ext cx="10560050" cy="32400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  <a:defRPr/>
            </a:pPr>
            <a:r>
              <a:rPr lang="pt-BR" sz="3200" dirty="0"/>
              <a:t>Diagnóstico da situação atual (uso e ocupação do solo, fontes poluidoras, usos múltiplos, caracterização ciliar, qualidade da água e outros) – ficará pronto em setembro/17 – recursos da Cobrança do Uso da Água</a:t>
            </a:r>
          </a:p>
          <a:p>
            <a:pPr>
              <a:buFontTx/>
              <a:buChar char="-"/>
              <a:defRPr/>
            </a:pPr>
            <a:endParaRPr lang="pt-BR" sz="3200" dirty="0"/>
          </a:p>
          <a:p>
            <a:pPr>
              <a:buFontTx/>
              <a:buChar char="-"/>
              <a:defRPr/>
            </a:pPr>
            <a:r>
              <a:rPr lang="pt-BR" sz="3200" dirty="0"/>
              <a:t>Programa de educação ambiental e sanitária</a:t>
            </a:r>
          </a:p>
          <a:p>
            <a:pPr>
              <a:buFontTx/>
              <a:buChar char="-"/>
              <a:defRPr/>
            </a:pPr>
            <a:endParaRPr lang="pt-BR" sz="3200" dirty="0"/>
          </a:p>
          <a:p>
            <a:pPr>
              <a:buFontTx/>
              <a:buChar char="-"/>
              <a:defRPr/>
            </a:pPr>
            <a:r>
              <a:rPr lang="pt-BR" sz="3200" dirty="0"/>
              <a:t>Manutenção financeira por meio de repasse de R$ 600 mil anual do órgão de saneamento (DAEP) e horas-máquinas </a:t>
            </a:r>
          </a:p>
          <a:p>
            <a:pPr marL="0" indent="0">
              <a:buNone/>
              <a:defRPr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18749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734096" y="1480356"/>
            <a:ext cx="10753859" cy="4524315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A gestão dos recursos hídricos por consórcio intermunicipal </a:t>
            </a:r>
          </a:p>
          <a:p>
            <a:pPr algn="ctr"/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evidência de ser eficiente e produtivo sendo que a</a:t>
            </a:r>
          </a:p>
          <a:p>
            <a:pPr algn="ctr"/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delimitação territorial das áreas dos três municípios não é fator impeditivo para a prática de ações em benefício ao meio ambiente</a:t>
            </a:r>
          </a:p>
          <a:p>
            <a:pPr algn="ctr"/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É um projeto que pode ser reaplicado em outras regiões do Brasil e que usa tecnologias de conhecimento acessível a todos os profissionais da área ambiental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874417" y="386367"/>
            <a:ext cx="4181341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t-BR" sz="35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CONCLUSÕES </a:t>
            </a:r>
          </a:p>
        </p:txBody>
      </p:sp>
      <p:sp>
        <p:nvSpPr>
          <p:cNvPr id="7" name="Seta para baixo 1"/>
          <p:cNvSpPr>
            <a:spLocks noChangeArrowheads="1"/>
          </p:cNvSpPr>
          <p:nvPr/>
        </p:nvSpPr>
        <p:spPr bwMode="auto">
          <a:xfrm>
            <a:off x="5270365" y="1964900"/>
            <a:ext cx="1081088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" name="Seta para baixo 1"/>
          <p:cNvSpPr>
            <a:spLocks noChangeArrowheads="1"/>
          </p:cNvSpPr>
          <p:nvPr/>
        </p:nvSpPr>
        <p:spPr bwMode="auto">
          <a:xfrm>
            <a:off x="5270365" y="3984785"/>
            <a:ext cx="1081088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204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151875" y="2834800"/>
            <a:ext cx="9144000" cy="731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www.daep.com.br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151875" y="3620613"/>
            <a:ext cx="9144000" cy="1816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dirty="0" smtClean="0"/>
              <a:t>cirl@daep.com.br  / </a:t>
            </a:r>
            <a:r>
              <a:rPr lang="pt-BR" altLang="pt-BR" sz="2800" dirty="0" smtClean="0"/>
              <a:t>custos@daep.com.br</a:t>
            </a:r>
            <a:endParaRPr lang="pt-BR" altLang="pt-BR" sz="2800" dirty="0"/>
          </a:p>
          <a:p>
            <a:pPr algn="ctr">
              <a:spcBef>
                <a:spcPct val="50000"/>
              </a:spcBef>
            </a:pPr>
            <a:r>
              <a:rPr lang="pt-BR" altLang="pt-BR" sz="2800" dirty="0"/>
              <a:t>Fone: (18) 3654 - 6100</a:t>
            </a:r>
          </a:p>
          <a:p>
            <a:pPr algn="ctr">
              <a:spcBef>
                <a:spcPct val="50000"/>
              </a:spcBef>
            </a:pPr>
            <a:r>
              <a:rPr lang="pt-BR" altLang="pt-BR" sz="2800" dirty="0"/>
              <a:t>Fax: (18) 3654 – 6109</a:t>
            </a:r>
          </a:p>
        </p:txBody>
      </p:sp>
      <p:sp>
        <p:nvSpPr>
          <p:cNvPr id="8" name="WordArt 42"/>
          <p:cNvSpPr>
            <a:spLocks noChangeArrowheads="1" noChangeShapeType="1" noTextEdit="1"/>
          </p:cNvSpPr>
          <p:nvPr/>
        </p:nvSpPr>
        <p:spPr bwMode="auto">
          <a:xfrm>
            <a:off x="2741365" y="1520028"/>
            <a:ext cx="5891996" cy="125193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pt-BR" sz="3200" kern="10" dirty="0" smtClean="0">
                <a:ln w="508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OBRIGADA</a:t>
            </a:r>
            <a:endParaRPr lang="pt-BR" sz="3200" kern="10" dirty="0">
              <a:ln w="50800">
                <a:solidFill>
                  <a:schemeClr val="bg1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9" name="Picture 16" descr="DAEPVAZ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8681" y="5698418"/>
            <a:ext cx="18716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89" descr="c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69" y="5898775"/>
            <a:ext cx="3199292" cy="86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9060936" y="-2552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493820" y="35194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  <a:endParaRPr lang="pt-BR" sz="2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8" name="Picture 2" descr="Resultado de imagem para DISTRIBUIÇÃO AGUA NO BRAS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5" y="1345889"/>
            <a:ext cx="7692788" cy="576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Resultado de imagem para DISTRIBUIÇÃO AGUA NO BRASIL"/>
          <p:cNvPicPr>
            <a:picLocks noChangeAspect="1" noChangeArrowheads="1"/>
          </p:cNvPicPr>
          <p:nvPr/>
        </p:nvPicPr>
        <p:blipFill>
          <a:blip r:embed="rId5" cstate="print"/>
          <a:srcRect l="3780" t="68826" r="4242" b="772"/>
          <a:stretch>
            <a:fillRect/>
          </a:stretch>
        </p:blipFill>
        <p:spPr bwMode="auto">
          <a:xfrm>
            <a:off x="6159502" y="4760688"/>
            <a:ext cx="6431127" cy="132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9719291" y="1515906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pt-BR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pt-B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Resultado de imagem para interrogaçã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78" y="1346745"/>
            <a:ext cx="3413943" cy="3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493820" y="35194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  <a:endParaRPr lang="pt-BR" sz="2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21243" y="1270660"/>
            <a:ext cx="9145588" cy="509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25000"/>
              </a:lnSpc>
              <a:defRPr/>
            </a:pPr>
            <a:r>
              <a:rPr lang="pt-BR" sz="2800" dirty="0">
                <a:solidFill>
                  <a:srgbClr val="004C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GERENCIAMENTO DE RECURSOS HIDRICOS NO BRASIL </a:t>
            </a:r>
          </a:p>
          <a:p>
            <a:pPr algn="ctr" eaLnBrk="1" hangingPunct="1">
              <a:lnSpc>
                <a:spcPct val="125000"/>
              </a:lnSpc>
              <a:defRPr/>
            </a:pP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ESCASSEZ HÍDRICA NO BRASIL SÃO CONSEQUÊNCIAS DA COMBINAÇÃO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</a:t>
            </a:r>
          </a:p>
          <a:p>
            <a:pPr algn="ctr" eaLnBrk="1" hangingPunct="1">
              <a:lnSpc>
                <a:spcPct val="125000"/>
              </a:lnSpc>
              <a:defRPr/>
            </a:pPr>
            <a:endParaRPr lang="pt-BR" sz="3200" dirty="0">
              <a:latin typeface="+mn-lt"/>
            </a:endParaRPr>
          </a:p>
          <a:p>
            <a:pPr algn="ctr" eaLnBrk="1" hangingPunct="1">
              <a:lnSpc>
                <a:spcPct val="125000"/>
              </a:lnSpc>
              <a:defRPr/>
            </a:pPr>
            <a:endParaRPr lang="pt-BR" sz="3200" dirty="0">
              <a:latin typeface="+mn-lt"/>
            </a:endParaRPr>
          </a:p>
          <a:p>
            <a:pPr algn="ctr" eaLnBrk="1" hangingPunct="1">
              <a:lnSpc>
                <a:spcPct val="125000"/>
              </a:lnSpc>
              <a:defRPr/>
            </a:pPr>
            <a:endParaRPr lang="pt-BR" sz="3200" dirty="0">
              <a:latin typeface="+mn-lt"/>
            </a:endParaRPr>
          </a:p>
          <a:p>
            <a:pPr algn="ctr" eaLnBrk="1" hangingPunct="1">
              <a:lnSpc>
                <a:spcPct val="125000"/>
              </a:lnSpc>
              <a:defRPr/>
            </a:pPr>
            <a:endParaRPr lang="pt-BR" sz="3200" dirty="0">
              <a:latin typeface="+mn-lt"/>
            </a:endParaRPr>
          </a:p>
          <a:p>
            <a:pPr algn="ctr" eaLnBrk="1" hangingPunct="1">
              <a:lnSpc>
                <a:spcPct val="125000"/>
              </a:lnSpc>
              <a:defRPr/>
            </a:pPr>
            <a:endParaRPr lang="pt-BR" sz="3200" dirty="0">
              <a:latin typeface="+mn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511812" y="4118178"/>
            <a:ext cx="337669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CRESCIMENTO </a:t>
            </a:r>
          </a:p>
          <a:p>
            <a:pPr algn="ctr">
              <a:defRPr/>
            </a:pPr>
            <a:r>
              <a:rPr lang="pt-BR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DAS </a:t>
            </a:r>
          </a:p>
          <a:p>
            <a:pPr algn="ctr">
              <a:defRPr/>
            </a:pPr>
            <a:r>
              <a:rPr lang="pt-BR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DEMANDAS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498837" y="3541097"/>
            <a:ext cx="3330848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DEGRADAÇÃO </a:t>
            </a:r>
          </a:p>
          <a:p>
            <a:pPr algn="ctr">
              <a:defRPr/>
            </a:pPr>
            <a:r>
              <a:rPr lang="pt-BR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DA </a:t>
            </a:r>
          </a:p>
          <a:p>
            <a:pPr algn="ctr">
              <a:defRPr/>
            </a:pPr>
            <a:r>
              <a:rPr lang="pt-BR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QUALIDADE </a:t>
            </a:r>
          </a:p>
          <a:p>
            <a:pPr algn="ctr">
              <a:defRPr/>
            </a:pPr>
            <a:r>
              <a:rPr lang="pt-BR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DAS ÁGUAS</a:t>
            </a:r>
          </a:p>
        </p:txBody>
      </p:sp>
      <p:sp>
        <p:nvSpPr>
          <p:cNvPr id="14" name="Seta para a esquerda e para cima 13"/>
          <p:cNvSpPr/>
          <p:nvPr/>
        </p:nvSpPr>
        <p:spPr>
          <a:xfrm rot="13312859">
            <a:off x="4874739" y="3221879"/>
            <a:ext cx="1201450" cy="1191422"/>
          </a:xfrm>
          <a:prstGeom prst="leftUpArrow">
            <a:avLst>
              <a:gd name="adj1" fmla="val 25000"/>
              <a:gd name="adj2" fmla="val 23814"/>
              <a:gd name="adj3" fmla="val 25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0" y="6134115"/>
            <a:ext cx="12191999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pt-BR" sz="2200" b="1" dirty="0">
                <a:ln/>
                <a:solidFill>
                  <a:srgbClr val="004C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DÉCADA DE 1950 </a:t>
            </a:r>
          </a:p>
          <a:p>
            <a:pPr algn="ctr">
              <a:defRPr/>
            </a:pPr>
            <a:r>
              <a:rPr lang="pt-BR" sz="2200" b="1" dirty="0">
                <a:ln/>
                <a:solidFill>
                  <a:srgbClr val="004C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URBANIZAÇÃO, INDUSTRIALIZAÇÃO E EXPANSÃO AGRÍCOLA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493820" y="35194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  <a:endParaRPr lang="pt-BR" sz="2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60467" y="1210476"/>
            <a:ext cx="9145588" cy="5786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25000"/>
              </a:lnSpc>
              <a:defRPr/>
            </a:pPr>
            <a:r>
              <a:rPr lang="pt-BR" sz="2800" dirty="0">
                <a:solidFill>
                  <a:srgbClr val="004C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GERENCIAMENTO DE RECURSOS HIDRICOS NO BRASIL </a:t>
            </a:r>
          </a:p>
          <a:p>
            <a:pPr algn="ctr" eaLnBrk="1" hangingPunct="1">
              <a:lnSpc>
                <a:spcPct val="125000"/>
              </a:lnSpc>
              <a:defRPr/>
            </a:pPr>
            <a:endParaRPr lang="pt-BR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5000"/>
              </a:lnSpc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INÍCIO -&gt; DÉCADA DE 30 -&gt; DECRETO 24.643 (10/7/34)</a:t>
            </a:r>
          </a:p>
          <a:p>
            <a:pPr algn="ctr" eaLnBrk="1" hangingPunct="1">
              <a:lnSpc>
                <a:spcPct val="125000"/>
              </a:lnSpc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DAS ÁGUAS</a:t>
            </a:r>
          </a:p>
          <a:p>
            <a:pPr algn="ctr" eaLnBrk="1" hangingPunct="1">
              <a:lnSpc>
                <a:spcPct val="125000"/>
              </a:lnSpc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(não foi capaz de combater o desequilíbrio hídrico e conflitos de uso)</a:t>
            </a:r>
          </a:p>
          <a:p>
            <a:pPr algn="ctr" eaLnBrk="1" hangingPunct="1">
              <a:lnSpc>
                <a:spcPct val="125000"/>
              </a:lnSpc>
              <a:defRPr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5000"/>
              </a:lnSpc>
              <a:defRPr/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1997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LEI 9.433 (8/1/97) – ESTABELECE A POLÍTICA NACIONAL DE RECURSOS HÍDRICOS</a:t>
            </a:r>
            <a:endParaRPr lang="pt-BR" altLang="pt-BR" sz="32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493820" y="35194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  <a:endParaRPr lang="pt-BR" sz="2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3639" y="1416815"/>
            <a:ext cx="11616744" cy="513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5000"/>
              </a:lnSpc>
              <a:defRPr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9.433 (8/1/97) –  ESTABELECE A POLÍTICA NACIONAL DE RECURSOS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HÍDRICOS </a:t>
            </a:r>
            <a:endParaRPr lang="pt-BR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5000"/>
              </a:lnSpc>
              <a:defRPr/>
            </a:pPr>
            <a:endParaRPr lang="pt-BR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pt-BR" sz="2800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BÁSICOS:</a:t>
            </a:r>
          </a:p>
          <a:p>
            <a:pPr marL="457200" indent="-457200" eaLnBrk="1" hangingPunct="1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Bacia hidrográfica como unidade de planejamento</a:t>
            </a:r>
          </a:p>
          <a:p>
            <a:pPr marL="457200" indent="-457200" eaLnBrk="1" hangingPunct="1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Princípio dos usos múltiplos da água (igualdade dos usuários). Antes prioridade do setor elétrico.</a:t>
            </a:r>
          </a:p>
          <a:p>
            <a:pPr marL="457200" indent="-457200" eaLnBrk="1" hangingPunct="1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Água como bem finito e vulnerável</a:t>
            </a:r>
          </a:p>
          <a:p>
            <a:pPr marL="457200" indent="-457200" eaLnBrk="1" hangingPunct="1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Água tem valor econômico da água </a:t>
            </a:r>
          </a:p>
          <a:p>
            <a:pPr marL="457200" indent="-457200" eaLnBrk="1" hangingPunct="1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Gestão descentralizada e participativa</a:t>
            </a:r>
            <a:endParaRPr lang="pt-BR" altLang="pt-BR" sz="2800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493820" y="35194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  <a:endParaRPr lang="pt-BR" sz="2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0" y="1416815"/>
            <a:ext cx="12192000" cy="3399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pt-BR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t-B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POLÍTICA PÚBLICA INTERMUNICIPAL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pt-BR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CRIAÇÃO DO CONSÓRCIO INTERMUNICIPAL RIBEIRÃO LAJEADO</a:t>
            </a:r>
            <a:endParaRPr lang="pt-BR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" name="Picture 289" descr="c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61" y="5024297"/>
            <a:ext cx="5616995" cy="151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0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493820" y="35194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CONSÓRCIO INTERMUNICIPAL RIBEIRÃO LAJEADO</a:t>
            </a:r>
            <a:endParaRPr lang="pt-BR" sz="2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69043" y="1828329"/>
            <a:ext cx="1061439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 algn="just">
              <a:lnSpc>
                <a:spcPct val="150000"/>
              </a:lnSpc>
            </a:pPr>
            <a:r>
              <a:rPr lang="pt-BR" altLang="pt-BR" sz="3000" b="1" dirty="0"/>
              <a:t>Criação: 1991</a:t>
            </a:r>
          </a:p>
          <a:p>
            <a:pPr indent="-457200" algn="just">
              <a:lnSpc>
                <a:spcPct val="150000"/>
              </a:lnSpc>
            </a:pPr>
            <a:r>
              <a:rPr lang="pt-BR" altLang="pt-BR" sz="3000" b="1" dirty="0"/>
              <a:t>Municípios de Alto Alegre, Barbosa e Penápolis</a:t>
            </a:r>
          </a:p>
          <a:p>
            <a:pPr indent="-457200" algn="just">
              <a:lnSpc>
                <a:spcPct val="150000"/>
              </a:lnSpc>
            </a:pPr>
            <a:endParaRPr lang="pt-BR" altLang="pt-BR" sz="3000" b="1" dirty="0"/>
          </a:p>
          <a:p>
            <a:pPr indent="-457200" algn="just">
              <a:lnSpc>
                <a:spcPct val="150000"/>
              </a:lnSpc>
            </a:pPr>
            <a:r>
              <a:rPr lang="pt-BR" altLang="pt-BR" sz="3000" b="1" dirty="0"/>
              <a:t>Objetivo: desenvolver ações de recuperação e conservação do Ribeirão Lajeado, único manancial de abastecimento público em Penápolis.</a:t>
            </a:r>
          </a:p>
        </p:txBody>
      </p:sp>
    </p:spTree>
    <p:extLst>
      <p:ext uri="{BB962C8B-B14F-4D97-AF65-F5344CB8AC3E}">
        <p14:creationId xmlns:p14="http://schemas.microsoft.com/office/powerpoint/2010/main" val="6085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1190</Words>
  <Application>Microsoft Office PowerPoint</Application>
  <PresentationFormat>Widescreen</PresentationFormat>
  <Paragraphs>340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Georgia</vt:lpstr>
      <vt:lpstr>Impact</vt:lpstr>
      <vt:lpstr>Times New Roman</vt:lpstr>
      <vt:lpstr>Verdana</vt:lpstr>
      <vt:lpstr>Wingdings</vt:lpstr>
      <vt:lpstr>Tema do Office</vt:lpstr>
      <vt:lpstr>CONSÓRCIO INTERMUNICIPAL – ALTERNATIVA VIÁVEL NA GESTÃO DE RECURSOS HIDRICOS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Silvia</cp:lastModifiedBy>
  <cp:revision>81</cp:revision>
  <dcterms:created xsi:type="dcterms:W3CDTF">2017-05-30T09:26:55Z</dcterms:created>
  <dcterms:modified xsi:type="dcterms:W3CDTF">2017-06-17T17:23:47Z</dcterms:modified>
</cp:coreProperties>
</file>