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</p:sldMasterIdLst>
  <p:notesMasterIdLst>
    <p:notesMasterId r:id="rId20"/>
  </p:notesMasterIdLst>
  <p:handoutMasterIdLst>
    <p:handoutMasterId r:id="rId21"/>
  </p:handoutMasterIdLst>
  <p:sldIdLst>
    <p:sldId id="260" r:id="rId5"/>
    <p:sldId id="263" r:id="rId6"/>
    <p:sldId id="277" r:id="rId7"/>
    <p:sldId id="265" r:id="rId8"/>
    <p:sldId id="267" r:id="rId9"/>
    <p:sldId id="268" r:id="rId10"/>
    <p:sldId id="271" r:id="rId11"/>
    <p:sldId id="269" r:id="rId12"/>
    <p:sldId id="272" r:id="rId13"/>
    <p:sldId id="275" r:id="rId14"/>
    <p:sldId id="276" r:id="rId15"/>
    <p:sldId id="273" r:id="rId16"/>
    <p:sldId id="274" r:id="rId17"/>
    <p:sldId id="278" r:id="rId18"/>
    <p:sldId id="261" r:id="rId19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Escuro 1 - Ênfas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QUALIDADE\03-TGI%20(COORDENADORIA)\12%20-%20ARES%20PCJ\CONTROLE_NC_FISCALIZACAO_ARES-PCJ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_2\QUALIDADE\03-TGI%20(COORDENADORIA)\12%20-%20ARES%20PCJ\CONTROLE_NC_FISCALIZACAO_ARES-PC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Proporção das </a:t>
            </a:r>
            <a:r>
              <a:rPr lang="pt-BR" sz="1800" dirty="0" err="1" smtClean="0"/>
              <a:t>NC’s</a:t>
            </a:r>
            <a:r>
              <a:rPr lang="pt-BR" sz="1800" dirty="0" smtClean="0"/>
              <a:t>, </a:t>
            </a:r>
            <a:r>
              <a:rPr lang="pt-BR" sz="1800" dirty="0"/>
              <a:t>de acordo com cada </a:t>
            </a:r>
            <a:r>
              <a:rPr lang="pt-BR" sz="1800" dirty="0" smtClean="0"/>
              <a:t>sistema</a:t>
            </a:r>
            <a:endParaRPr lang="pt-BR" sz="1800" dirty="0"/>
          </a:p>
        </c:rich>
      </c:tx>
      <c:layout>
        <c:manualLayout>
          <c:xMode val="edge"/>
          <c:yMode val="edge"/>
          <c:x val="0.198505443839573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ESTATÍSTICA!$A$4:$D$5</c:f>
              <c:strCache>
                <c:ptCount val="2"/>
                <c:pt idx="0">
                  <c:v>NC's Sistema Abastecimento Água</c:v>
                </c:pt>
                <c:pt idx="1">
                  <c:v>NC's Sistema Esgotamento Sanitário</c:v>
                </c:pt>
              </c:strCache>
            </c:strRef>
          </c:cat>
          <c:val>
            <c:numRef>
              <c:f>ESTATÍSTICA!$F$4:$F$5</c:f>
              <c:numCache>
                <c:formatCode>0%</c:formatCode>
                <c:ptCount val="2"/>
                <c:pt idx="0">
                  <c:v>0.57894736842105265</c:v>
                </c:pt>
                <c:pt idx="1">
                  <c:v>0.42105263157894735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Situação das </a:t>
            </a:r>
            <a:r>
              <a:rPr lang="pt-BR" sz="1800" dirty="0" err="1" smtClean="0"/>
              <a:t>NC’s</a:t>
            </a:r>
            <a:endParaRPr lang="pt-BR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0.10224048634517359"/>
                  <c:y val="2.333628642955826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ESTATÍSTICA!$A$19:$D$22</c:f>
              <c:strCache>
                <c:ptCount val="4"/>
                <c:pt idx="0">
                  <c:v>Resolvida</c:v>
                </c:pt>
                <c:pt idx="1">
                  <c:v>Cancelada</c:v>
                </c:pt>
                <c:pt idx="2">
                  <c:v>Em soluçao</c:v>
                </c:pt>
                <c:pt idx="3">
                  <c:v>Justificada</c:v>
                </c:pt>
              </c:strCache>
            </c:strRef>
          </c:cat>
          <c:val>
            <c:numRef>
              <c:f>ESTATÍSTICA!$F$19:$F$22</c:f>
              <c:numCache>
                <c:formatCode>0%</c:formatCode>
                <c:ptCount val="4"/>
                <c:pt idx="0">
                  <c:v>0.76315789473684215</c:v>
                </c:pt>
                <c:pt idx="1">
                  <c:v>1.3157894736842105E-2</c:v>
                </c:pt>
                <c:pt idx="2">
                  <c:v>9.2105263157894732E-2</c:v>
                </c:pt>
                <c:pt idx="3">
                  <c:v>0.13157894736842105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B279A-51CC-48B2-AD71-16ED64DBE3B5}" type="doc">
      <dgm:prSet loTypeId="urn:microsoft.com/office/officeart/2005/8/layout/process4" loCatId="process" qsTypeId="urn:microsoft.com/office/officeart/2005/8/quickstyle/3d3" qsCatId="3D" csTypeId="urn:microsoft.com/office/officeart/2005/8/colors/accent0_3" csCatId="mainScheme" phldr="1"/>
      <dgm:spPr/>
    </dgm:pt>
    <dgm:pt modelId="{97FF68CF-5C93-4220-A43B-7E8913B75F85}">
      <dgm:prSet phldrT="[Texto]" custT="1"/>
      <dgm:spPr/>
      <dgm:t>
        <a:bodyPr/>
        <a:lstStyle/>
        <a:p>
          <a:r>
            <a:rPr lang="pt-BR" sz="1400" dirty="0" smtClean="0"/>
            <a:t>Planejamento do Roteiro de Fiscalização</a:t>
          </a:r>
          <a:endParaRPr lang="pt-BR" sz="1400" dirty="0"/>
        </a:p>
      </dgm:t>
    </dgm:pt>
    <dgm:pt modelId="{8BED18AD-CE04-4ED6-A8D6-BA77C303BFF4}" type="parTrans" cxnId="{F8361C7D-E405-4E1B-B169-59997A028649}">
      <dgm:prSet/>
      <dgm:spPr/>
      <dgm:t>
        <a:bodyPr/>
        <a:lstStyle/>
        <a:p>
          <a:endParaRPr lang="pt-BR" sz="1400"/>
        </a:p>
      </dgm:t>
    </dgm:pt>
    <dgm:pt modelId="{0AAA2D0A-FD90-4867-ADDD-4E2EE91F92FB}" type="sibTrans" cxnId="{F8361C7D-E405-4E1B-B169-59997A028649}">
      <dgm:prSet custT="1"/>
      <dgm:spPr/>
      <dgm:t>
        <a:bodyPr/>
        <a:lstStyle/>
        <a:p>
          <a:endParaRPr lang="pt-BR" sz="1400"/>
        </a:p>
      </dgm:t>
    </dgm:pt>
    <dgm:pt modelId="{869500C0-BF15-426F-B6FA-75E59E440A8C}">
      <dgm:prSet phldrT="[Texto]" custT="1"/>
      <dgm:spPr/>
      <dgm:t>
        <a:bodyPr/>
        <a:lstStyle/>
        <a:p>
          <a:r>
            <a:rPr lang="pt-BR" sz="1400" dirty="0" smtClean="0"/>
            <a:t>Acompanhamento da Fiscalização</a:t>
          </a:r>
          <a:endParaRPr lang="pt-BR" sz="1400" dirty="0"/>
        </a:p>
      </dgm:t>
    </dgm:pt>
    <dgm:pt modelId="{39B090F2-898A-4426-B387-067654F57592}" type="parTrans" cxnId="{037E181E-A25D-40D2-B4B9-115FF506BF51}">
      <dgm:prSet/>
      <dgm:spPr/>
      <dgm:t>
        <a:bodyPr/>
        <a:lstStyle/>
        <a:p>
          <a:endParaRPr lang="pt-BR" sz="1400"/>
        </a:p>
      </dgm:t>
    </dgm:pt>
    <dgm:pt modelId="{B73C2DBA-F133-405B-B5A0-3F0F0AE9971D}" type="sibTrans" cxnId="{037E181E-A25D-40D2-B4B9-115FF506BF51}">
      <dgm:prSet custT="1"/>
      <dgm:spPr/>
      <dgm:t>
        <a:bodyPr/>
        <a:lstStyle/>
        <a:p>
          <a:endParaRPr lang="pt-BR" sz="1400"/>
        </a:p>
      </dgm:t>
    </dgm:pt>
    <dgm:pt modelId="{184B7CEF-A0EC-4F95-9784-81E151C94C3F}">
      <dgm:prSet phldrT="[Texto]" custT="1"/>
      <dgm:spPr/>
      <dgm:t>
        <a:bodyPr/>
        <a:lstStyle/>
        <a:p>
          <a:r>
            <a:rPr lang="pt-BR" sz="1400" dirty="0" smtClean="0"/>
            <a:t>Recebimento do Relatório de Fiscalização</a:t>
          </a:r>
          <a:endParaRPr lang="pt-BR" sz="1400" dirty="0"/>
        </a:p>
      </dgm:t>
    </dgm:pt>
    <dgm:pt modelId="{A3E44BDF-EF70-47FE-96E8-C53BD0FCD00E}" type="parTrans" cxnId="{CAA6D671-9EEE-4B5C-92EA-B39C4EF2C10D}">
      <dgm:prSet/>
      <dgm:spPr/>
      <dgm:t>
        <a:bodyPr/>
        <a:lstStyle/>
        <a:p>
          <a:endParaRPr lang="pt-BR" sz="1400"/>
        </a:p>
      </dgm:t>
    </dgm:pt>
    <dgm:pt modelId="{CB882D61-D1B3-4DCF-B210-E86D4F961970}" type="sibTrans" cxnId="{CAA6D671-9EEE-4B5C-92EA-B39C4EF2C10D}">
      <dgm:prSet custT="1"/>
      <dgm:spPr/>
      <dgm:t>
        <a:bodyPr/>
        <a:lstStyle/>
        <a:p>
          <a:endParaRPr lang="pt-BR" sz="1400"/>
        </a:p>
      </dgm:t>
    </dgm:pt>
    <dgm:pt modelId="{9B02DEB9-3824-4DBE-99EA-EA27D29F292D}">
      <dgm:prSet custT="1"/>
      <dgm:spPr/>
      <dgm:t>
        <a:bodyPr/>
        <a:lstStyle/>
        <a:p>
          <a:r>
            <a:rPr lang="pt-BR" sz="1400" dirty="0" smtClean="0"/>
            <a:t>Segregação das Não- conformidades (SAA e SES)</a:t>
          </a:r>
          <a:endParaRPr lang="pt-BR" sz="1400" dirty="0"/>
        </a:p>
      </dgm:t>
    </dgm:pt>
    <dgm:pt modelId="{B730D7A7-349C-4CD0-980D-736D98DDF506}" type="parTrans" cxnId="{DD1736CA-4A92-4DB0-8962-2F0836C404C9}">
      <dgm:prSet/>
      <dgm:spPr/>
      <dgm:t>
        <a:bodyPr/>
        <a:lstStyle/>
        <a:p>
          <a:endParaRPr lang="pt-BR" sz="1400"/>
        </a:p>
      </dgm:t>
    </dgm:pt>
    <dgm:pt modelId="{9F8CCB8B-AE46-471C-91BC-938A612C706D}" type="sibTrans" cxnId="{DD1736CA-4A92-4DB0-8962-2F0836C404C9}">
      <dgm:prSet custT="1"/>
      <dgm:spPr/>
      <dgm:t>
        <a:bodyPr/>
        <a:lstStyle/>
        <a:p>
          <a:endParaRPr lang="pt-BR" sz="1400"/>
        </a:p>
      </dgm:t>
    </dgm:pt>
    <dgm:pt modelId="{97363C85-E1B0-4A7A-BEC6-F177D3ECF1B7}">
      <dgm:prSet custT="1"/>
      <dgm:spPr/>
      <dgm:t>
        <a:bodyPr/>
        <a:lstStyle/>
        <a:p>
          <a:r>
            <a:rPr lang="pt-BR" sz="1400" dirty="0" smtClean="0"/>
            <a:t>Elaboração das Respostas ao Relatório de Fiscalização</a:t>
          </a:r>
          <a:endParaRPr lang="pt-BR" sz="1400" dirty="0"/>
        </a:p>
      </dgm:t>
    </dgm:pt>
    <dgm:pt modelId="{89C16ED1-06FB-458B-8DEE-3AF2BE4AB377}" type="parTrans" cxnId="{6A8636F7-0C5D-414B-8DC1-FD5FDC61AE9F}">
      <dgm:prSet/>
      <dgm:spPr/>
      <dgm:t>
        <a:bodyPr/>
        <a:lstStyle/>
        <a:p>
          <a:endParaRPr lang="pt-BR" sz="1400"/>
        </a:p>
      </dgm:t>
    </dgm:pt>
    <dgm:pt modelId="{95DE322E-FBA2-4593-A009-6FACB6ED2E14}" type="sibTrans" cxnId="{6A8636F7-0C5D-414B-8DC1-FD5FDC61AE9F}">
      <dgm:prSet custT="1"/>
      <dgm:spPr/>
      <dgm:t>
        <a:bodyPr/>
        <a:lstStyle/>
        <a:p>
          <a:endParaRPr lang="pt-BR" sz="1400"/>
        </a:p>
      </dgm:t>
    </dgm:pt>
    <dgm:pt modelId="{9D39488A-3614-4358-810D-2E362B05E42A}">
      <dgm:prSet custT="1"/>
      <dgm:spPr/>
      <dgm:t>
        <a:bodyPr/>
        <a:lstStyle/>
        <a:p>
          <a:r>
            <a:rPr lang="pt-BR" sz="1400" dirty="0" smtClean="0"/>
            <a:t>Monitoramento e Acompanhamento dos Prazos</a:t>
          </a:r>
          <a:endParaRPr lang="pt-BR" sz="1400" dirty="0"/>
        </a:p>
      </dgm:t>
    </dgm:pt>
    <dgm:pt modelId="{F8EB7A96-22F6-4856-84E6-FCB13D347914}" type="parTrans" cxnId="{7EC93473-080F-4C3B-A77A-DA400E106A02}">
      <dgm:prSet/>
      <dgm:spPr/>
      <dgm:t>
        <a:bodyPr/>
        <a:lstStyle/>
        <a:p>
          <a:endParaRPr lang="pt-BR" sz="1400"/>
        </a:p>
      </dgm:t>
    </dgm:pt>
    <dgm:pt modelId="{555C5553-62B5-4A7D-9129-EA7EC5C4D3DD}" type="sibTrans" cxnId="{7EC93473-080F-4C3B-A77A-DA400E106A02}">
      <dgm:prSet custT="1"/>
      <dgm:spPr/>
      <dgm:t>
        <a:bodyPr/>
        <a:lstStyle/>
        <a:p>
          <a:endParaRPr lang="pt-BR" sz="1400"/>
        </a:p>
      </dgm:t>
    </dgm:pt>
    <dgm:pt modelId="{9D5E5F60-75E2-4728-9BD1-EE1C012A38A6}">
      <dgm:prSet custT="1"/>
      <dgm:spPr/>
      <dgm:t>
        <a:bodyPr/>
        <a:lstStyle/>
        <a:p>
          <a:r>
            <a:rPr lang="pt-BR" sz="1400" dirty="0" smtClean="0"/>
            <a:t>Análise Crítica</a:t>
          </a:r>
          <a:endParaRPr lang="pt-BR" sz="1400" dirty="0"/>
        </a:p>
      </dgm:t>
    </dgm:pt>
    <dgm:pt modelId="{05649623-76BD-468F-AD2D-900059435531}" type="parTrans" cxnId="{A8EC78A5-0FA3-4155-AE72-6273033AB9C6}">
      <dgm:prSet/>
      <dgm:spPr/>
      <dgm:t>
        <a:bodyPr/>
        <a:lstStyle/>
        <a:p>
          <a:endParaRPr lang="pt-BR" sz="1400"/>
        </a:p>
      </dgm:t>
    </dgm:pt>
    <dgm:pt modelId="{34D5E73D-672D-4FBB-8D3B-0C551337092D}" type="sibTrans" cxnId="{A8EC78A5-0FA3-4155-AE72-6273033AB9C6}">
      <dgm:prSet/>
      <dgm:spPr/>
      <dgm:t>
        <a:bodyPr/>
        <a:lstStyle/>
        <a:p>
          <a:endParaRPr lang="pt-BR" sz="1400"/>
        </a:p>
      </dgm:t>
    </dgm:pt>
    <dgm:pt modelId="{F3FA02EB-7774-48E8-A678-C034351800BF}" type="pres">
      <dgm:prSet presAssocID="{9C0B279A-51CC-48B2-AD71-16ED64DBE3B5}" presName="Name0" presStyleCnt="0">
        <dgm:presLayoutVars>
          <dgm:dir/>
          <dgm:animLvl val="lvl"/>
          <dgm:resizeHandles val="exact"/>
        </dgm:presLayoutVars>
      </dgm:prSet>
      <dgm:spPr/>
    </dgm:pt>
    <dgm:pt modelId="{C6056783-D724-44C8-AB08-99B93A6AA791}" type="pres">
      <dgm:prSet presAssocID="{9D5E5F60-75E2-4728-9BD1-EE1C012A38A6}" presName="boxAndChildren" presStyleCnt="0"/>
      <dgm:spPr/>
    </dgm:pt>
    <dgm:pt modelId="{895E23CF-D1F1-4D70-A59B-3878D06D3A8C}" type="pres">
      <dgm:prSet presAssocID="{9D5E5F60-75E2-4728-9BD1-EE1C012A38A6}" presName="parentTextBox" presStyleLbl="node1" presStyleIdx="0" presStyleCnt="7"/>
      <dgm:spPr/>
      <dgm:t>
        <a:bodyPr/>
        <a:lstStyle/>
        <a:p>
          <a:endParaRPr lang="pt-BR"/>
        </a:p>
      </dgm:t>
    </dgm:pt>
    <dgm:pt modelId="{D9DF5DD0-B062-436F-B2D6-C9DA35D06BA0}" type="pres">
      <dgm:prSet presAssocID="{555C5553-62B5-4A7D-9129-EA7EC5C4D3DD}" presName="sp" presStyleCnt="0"/>
      <dgm:spPr/>
    </dgm:pt>
    <dgm:pt modelId="{3A8B95D2-A441-4C8F-9168-A9D036017FEA}" type="pres">
      <dgm:prSet presAssocID="{9D39488A-3614-4358-810D-2E362B05E42A}" presName="arrowAndChildren" presStyleCnt="0"/>
      <dgm:spPr/>
    </dgm:pt>
    <dgm:pt modelId="{07F84246-C150-479F-9245-BB0EC6058C1A}" type="pres">
      <dgm:prSet presAssocID="{9D39488A-3614-4358-810D-2E362B05E42A}" presName="parentTextArrow" presStyleLbl="node1" presStyleIdx="1" presStyleCnt="7"/>
      <dgm:spPr/>
      <dgm:t>
        <a:bodyPr/>
        <a:lstStyle/>
        <a:p>
          <a:endParaRPr lang="pt-BR"/>
        </a:p>
      </dgm:t>
    </dgm:pt>
    <dgm:pt modelId="{E27692DA-1668-46A2-9D96-BB76636C49EA}" type="pres">
      <dgm:prSet presAssocID="{95DE322E-FBA2-4593-A009-6FACB6ED2E14}" presName="sp" presStyleCnt="0"/>
      <dgm:spPr/>
    </dgm:pt>
    <dgm:pt modelId="{6A89012C-F5BE-4548-9094-F5E1F0FB0A35}" type="pres">
      <dgm:prSet presAssocID="{97363C85-E1B0-4A7A-BEC6-F177D3ECF1B7}" presName="arrowAndChildren" presStyleCnt="0"/>
      <dgm:spPr/>
    </dgm:pt>
    <dgm:pt modelId="{8A06D823-6075-4D11-B394-5701F34F4CAA}" type="pres">
      <dgm:prSet presAssocID="{97363C85-E1B0-4A7A-BEC6-F177D3ECF1B7}" presName="parentTextArrow" presStyleLbl="node1" presStyleIdx="2" presStyleCnt="7"/>
      <dgm:spPr/>
      <dgm:t>
        <a:bodyPr/>
        <a:lstStyle/>
        <a:p>
          <a:endParaRPr lang="pt-BR"/>
        </a:p>
      </dgm:t>
    </dgm:pt>
    <dgm:pt modelId="{5FB6CEA0-6B9F-45E6-A388-B6DD59BD404A}" type="pres">
      <dgm:prSet presAssocID="{9F8CCB8B-AE46-471C-91BC-938A612C706D}" presName="sp" presStyleCnt="0"/>
      <dgm:spPr/>
    </dgm:pt>
    <dgm:pt modelId="{6220F091-994C-4338-9912-1A0ADD3B4231}" type="pres">
      <dgm:prSet presAssocID="{9B02DEB9-3824-4DBE-99EA-EA27D29F292D}" presName="arrowAndChildren" presStyleCnt="0"/>
      <dgm:spPr/>
    </dgm:pt>
    <dgm:pt modelId="{46C90ABA-EB1A-4463-A6F7-4585FE27D20D}" type="pres">
      <dgm:prSet presAssocID="{9B02DEB9-3824-4DBE-99EA-EA27D29F292D}" presName="parentTextArrow" presStyleLbl="node1" presStyleIdx="3" presStyleCnt="7"/>
      <dgm:spPr/>
      <dgm:t>
        <a:bodyPr/>
        <a:lstStyle/>
        <a:p>
          <a:endParaRPr lang="pt-BR"/>
        </a:p>
      </dgm:t>
    </dgm:pt>
    <dgm:pt modelId="{F3C1BAE7-DCE6-4159-AA35-A825CAD18FE3}" type="pres">
      <dgm:prSet presAssocID="{CB882D61-D1B3-4DCF-B210-E86D4F961970}" presName="sp" presStyleCnt="0"/>
      <dgm:spPr/>
    </dgm:pt>
    <dgm:pt modelId="{4917E7C0-B56F-4EB7-94A2-10769D59D286}" type="pres">
      <dgm:prSet presAssocID="{184B7CEF-A0EC-4F95-9784-81E151C94C3F}" presName="arrowAndChildren" presStyleCnt="0"/>
      <dgm:spPr/>
    </dgm:pt>
    <dgm:pt modelId="{488E3C8A-2E80-4F14-B98B-D0046D0F69E2}" type="pres">
      <dgm:prSet presAssocID="{184B7CEF-A0EC-4F95-9784-81E151C94C3F}" presName="parentTextArrow" presStyleLbl="node1" presStyleIdx="4" presStyleCnt="7"/>
      <dgm:spPr/>
      <dgm:t>
        <a:bodyPr/>
        <a:lstStyle/>
        <a:p>
          <a:endParaRPr lang="pt-BR"/>
        </a:p>
      </dgm:t>
    </dgm:pt>
    <dgm:pt modelId="{9F6356F4-3DE8-45F1-9F62-53AAEA258122}" type="pres">
      <dgm:prSet presAssocID="{B73C2DBA-F133-405B-B5A0-3F0F0AE9971D}" presName="sp" presStyleCnt="0"/>
      <dgm:spPr/>
    </dgm:pt>
    <dgm:pt modelId="{7123C15B-9858-4FAB-AC09-5D6EF638D49A}" type="pres">
      <dgm:prSet presAssocID="{869500C0-BF15-426F-B6FA-75E59E440A8C}" presName="arrowAndChildren" presStyleCnt="0"/>
      <dgm:spPr/>
    </dgm:pt>
    <dgm:pt modelId="{E8F74562-17A7-48D1-9B62-17529335C3E7}" type="pres">
      <dgm:prSet presAssocID="{869500C0-BF15-426F-B6FA-75E59E440A8C}" presName="parentTextArrow" presStyleLbl="node1" presStyleIdx="5" presStyleCnt="7"/>
      <dgm:spPr/>
      <dgm:t>
        <a:bodyPr/>
        <a:lstStyle/>
        <a:p>
          <a:endParaRPr lang="pt-BR"/>
        </a:p>
      </dgm:t>
    </dgm:pt>
    <dgm:pt modelId="{486D0D3E-D091-45D2-942C-FB0BB44FDC4B}" type="pres">
      <dgm:prSet presAssocID="{0AAA2D0A-FD90-4867-ADDD-4E2EE91F92FB}" presName="sp" presStyleCnt="0"/>
      <dgm:spPr/>
    </dgm:pt>
    <dgm:pt modelId="{E563D16A-744F-4FAD-AB37-92929424CBA7}" type="pres">
      <dgm:prSet presAssocID="{97FF68CF-5C93-4220-A43B-7E8913B75F85}" presName="arrowAndChildren" presStyleCnt="0"/>
      <dgm:spPr/>
    </dgm:pt>
    <dgm:pt modelId="{5A393A81-E138-4300-8E61-9FDE3EFFA499}" type="pres">
      <dgm:prSet presAssocID="{97FF68CF-5C93-4220-A43B-7E8913B75F85}" presName="parentTextArrow" presStyleLbl="node1" presStyleIdx="6" presStyleCnt="7"/>
      <dgm:spPr/>
      <dgm:t>
        <a:bodyPr/>
        <a:lstStyle/>
        <a:p>
          <a:endParaRPr lang="pt-BR"/>
        </a:p>
      </dgm:t>
    </dgm:pt>
  </dgm:ptLst>
  <dgm:cxnLst>
    <dgm:cxn modelId="{15AB2FE1-5B7B-4743-9838-B8401C935E4F}" type="presOf" srcId="{9D39488A-3614-4358-810D-2E362B05E42A}" destId="{07F84246-C150-479F-9245-BB0EC6058C1A}" srcOrd="0" destOrd="0" presId="urn:microsoft.com/office/officeart/2005/8/layout/process4"/>
    <dgm:cxn modelId="{DD1736CA-4A92-4DB0-8962-2F0836C404C9}" srcId="{9C0B279A-51CC-48B2-AD71-16ED64DBE3B5}" destId="{9B02DEB9-3824-4DBE-99EA-EA27D29F292D}" srcOrd="3" destOrd="0" parTransId="{B730D7A7-349C-4CD0-980D-736D98DDF506}" sibTransId="{9F8CCB8B-AE46-471C-91BC-938A612C706D}"/>
    <dgm:cxn modelId="{DB7683DB-F0D2-4366-8441-056787DF0B23}" type="presOf" srcId="{97363C85-E1B0-4A7A-BEC6-F177D3ECF1B7}" destId="{8A06D823-6075-4D11-B394-5701F34F4CAA}" srcOrd="0" destOrd="0" presId="urn:microsoft.com/office/officeart/2005/8/layout/process4"/>
    <dgm:cxn modelId="{F8361C7D-E405-4E1B-B169-59997A028649}" srcId="{9C0B279A-51CC-48B2-AD71-16ED64DBE3B5}" destId="{97FF68CF-5C93-4220-A43B-7E8913B75F85}" srcOrd="0" destOrd="0" parTransId="{8BED18AD-CE04-4ED6-A8D6-BA77C303BFF4}" sibTransId="{0AAA2D0A-FD90-4867-ADDD-4E2EE91F92FB}"/>
    <dgm:cxn modelId="{7EC93473-080F-4C3B-A77A-DA400E106A02}" srcId="{9C0B279A-51CC-48B2-AD71-16ED64DBE3B5}" destId="{9D39488A-3614-4358-810D-2E362B05E42A}" srcOrd="5" destOrd="0" parTransId="{F8EB7A96-22F6-4856-84E6-FCB13D347914}" sibTransId="{555C5553-62B5-4A7D-9129-EA7EC5C4D3DD}"/>
    <dgm:cxn modelId="{CAA6D671-9EEE-4B5C-92EA-B39C4EF2C10D}" srcId="{9C0B279A-51CC-48B2-AD71-16ED64DBE3B5}" destId="{184B7CEF-A0EC-4F95-9784-81E151C94C3F}" srcOrd="2" destOrd="0" parTransId="{A3E44BDF-EF70-47FE-96E8-C53BD0FCD00E}" sibTransId="{CB882D61-D1B3-4DCF-B210-E86D4F961970}"/>
    <dgm:cxn modelId="{2EA2B546-60F2-4D0B-AC33-8E4F1DA3E3DF}" type="presOf" srcId="{9C0B279A-51CC-48B2-AD71-16ED64DBE3B5}" destId="{F3FA02EB-7774-48E8-A678-C034351800BF}" srcOrd="0" destOrd="0" presId="urn:microsoft.com/office/officeart/2005/8/layout/process4"/>
    <dgm:cxn modelId="{C4B2FD3D-2325-45A3-840B-0799E6386ED8}" type="presOf" srcId="{97FF68CF-5C93-4220-A43B-7E8913B75F85}" destId="{5A393A81-E138-4300-8E61-9FDE3EFFA499}" srcOrd="0" destOrd="0" presId="urn:microsoft.com/office/officeart/2005/8/layout/process4"/>
    <dgm:cxn modelId="{9BA6EE34-ECFC-4C01-B939-EA368DDAFDCF}" type="presOf" srcId="{184B7CEF-A0EC-4F95-9784-81E151C94C3F}" destId="{488E3C8A-2E80-4F14-B98B-D0046D0F69E2}" srcOrd="0" destOrd="0" presId="urn:microsoft.com/office/officeart/2005/8/layout/process4"/>
    <dgm:cxn modelId="{037E181E-A25D-40D2-B4B9-115FF506BF51}" srcId="{9C0B279A-51CC-48B2-AD71-16ED64DBE3B5}" destId="{869500C0-BF15-426F-B6FA-75E59E440A8C}" srcOrd="1" destOrd="0" parTransId="{39B090F2-898A-4426-B387-067654F57592}" sibTransId="{B73C2DBA-F133-405B-B5A0-3F0F0AE9971D}"/>
    <dgm:cxn modelId="{9C79E3B1-4249-4850-A0F0-8BC061BE4870}" type="presOf" srcId="{869500C0-BF15-426F-B6FA-75E59E440A8C}" destId="{E8F74562-17A7-48D1-9B62-17529335C3E7}" srcOrd="0" destOrd="0" presId="urn:microsoft.com/office/officeart/2005/8/layout/process4"/>
    <dgm:cxn modelId="{1F09E161-8B59-44F7-94BD-D554845276CD}" type="presOf" srcId="{9B02DEB9-3824-4DBE-99EA-EA27D29F292D}" destId="{46C90ABA-EB1A-4463-A6F7-4585FE27D20D}" srcOrd="0" destOrd="0" presId="urn:microsoft.com/office/officeart/2005/8/layout/process4"/>
    <dgm:cxn modelId="{952014C4-78C2-46A0-9358-4F6AB84CB468}" type="presOf" srcId="{9D5E5F60-75E2-4728-9BD1-EE1C012A38A6}" destId="{895E23CF-D1F1-4D70-A59B-3878D06D3A8C}" srcOrd="0" destOrd="0" presId="urn:microsoft.com/office/officeart/2005/8/layout/process4"/>
    <dgm:cxn modelId="{A8EC78A5-0FA3-4155-AE72-6273033AB9C6}" srcId="{9C0B279A-51CC-48B2-AD71-16ED64DBE3B5}" destId="{9D5E5F60-75E2-4728-9BD1-EE1C012A38A6}" srcOrd="6" destOrd="0" parTransId="{05649623-76BD-468F-AD2D-900059435531}" sibTransId="{34D5E73D-672D-4FBB-8D3B-0C551337092D}"/>
    <dgm:cxn modelId="{6A8636F7-0C5D-414B-8DC1-FD5FDC61AE9F}" srcId="{9C0B279A-51CC-48B2-AD71-16ED64DBE3B5}" destId="{97363C85-E1B0-4A7A-BEC6-F177D3ECF1B7}" srcOrd="4" destOrd="0" parTransId="{89C16ED1-06FB-458B-8DEE-3AF2BE4AB377}" sibTransId="{95DE322E-FBA2-4593-A009-6FACB6ED2E14}"/>
    <dgm:cxn modelId="{0CD4FFCE-145C-4104-8C81-9136F137C68F}" type="presParOf" srcId="{F3FA02EB-7774-48E8-A678-C034351800BF}" destId="{C6056783-D724-44C8-AB08-99B93A6AA791}" srcOrd="0" destOrd="0" presId="urn:microsoft.com/office/officeart/2005/8/layout/process4"/>
    <dgm:cxn modelId="{59CF7AD3-A970-4B42-AF70-159E29728B44}" type="presParOf" srcId="{C6056783-D724-44C8-AB08-99B93A6AA791}" destId="{895E23CF-D1F1-4D70-A59B-3878D06D3A8C}" srcOrd="0" destOrd="0" presId="urn:microsoft.com/office/officeart/2005/8/layout/process4"/>
    <dgm:cxn modelId="{F17709CD-D954-4C32-93EF-058C8CB428FE}" type="presParOf" srcId="{F3FA02EB-7774-48E8-A678-C034351800BF}" destId="{D9DF5DD0-B062-436F-B2D6-C9DA35D06BA0}" srcOrd="1" destOrd="0" presId="urn:microsoft.com/office/officeart/2005/8/layout/process4"/>
    <dgm:cxn modelId="{FFA56658-9E72-4247-82F3-6D179D683BE3}" type="presParOf" srcId="{F3FA02EB-7774-48E8-A678-C034351800BF}" destId="{3A8B95D2-A441-4C8F-9168-A9D036017FEA}" srcOrd="2" destOrd="0" presId="urn:microsoft.com/office/officeart/2005/8/layout/process4"/>
    <dgm:cxn modelId="{222FB3B0-F0C4-416B-B370-483C9026B7EE}" type="presParOf" srcId="{3A8B95D2-A441-4C8F-9168-A9D036017FEA}" destId="{07F84246-C150-479F-9245-BB0EC6058C1A}" srcOrd="0" destOrd="0" presId="urn:microsoft.com/office/officeart/2005/8/layout/process4"/>
    <dgm:cxn modelId="{B0BB4433-BF45-447B-B790-6A499DDB44B1}" type="presParOf" srcId="{F3FA02EB-7774-48E8-A678-C034351800BF}" destId="{E27692DA-1668-46A2-9D96-BB76636C49EA}" srcOrd="3" destOrd="0" presId="urn:microsoft.com/office/officeart/2005/8/layout/process4"/>
    <dgm:cxn modelId="{92B8DA08-694F-4350-B91E-E45DCDED5E49}" type="presParOf" srcId="{F3FA02EB-7774-48E8-A678-C034351800BF}" destId="{6A89012C-F5BE-4548-9094-F5E1F0FB0A35}" srcOrd="4" destOrd="0" presId="urn:microsoft.com/office/officeart/2005/8/layout/process4"/>
    <dgm:cxn modelId="{A4F46AC2-CCE8-4A2A-820F-0A2F809E078D}" type="presParOf" srcId="{6A89012C-F5BE-4548-9094-F5E1F0FB0A35}" destId="{8A06D823-6075-4D11-B394-5701F34F4CAA}" srcOrd="0" destOrd="0" presId="urn:microsoft.com/office/officeart/2005/8/layout/process4"/>
    <dgm:cxn modelId="{964E0CA1-970D-4F8D-91F4-E3876DE0A9DD}" type="presParOf" srcId="{F3FA02EB-7774-48E8-A678-C034351800BF}" destId="{5FB6CEA0-6B9F-45E6-A388-B6DD59BD404A}" srcOrd="5" destOrd="0" presId="urn:microsoft.com/office/officeart/2005/8/layout/process4"/>
    <dgm:cxn modelId="{2D555976-B451-4958-AA81-2E4D0E0D2725}" type="presParOf" srcId="{F3FA02EB-7774-48E8-A678-C034351800BF}" destId="{6220F091-994C-4338-9912-1A0ADD3B4231}" srcOrd="6" destOrd="0" presId="urn:microsoft.com/office/officeart/2005/8/layout/process4"/>
    <dgm:cxn modelId="{953867DF-E34F-4D1C-BECC-84273CEBF6A3}" type="presParOf" srcId="{6220F091-994C-4338-9912-1A0ADD3B4231}" destId="{46C90ABA-EB1A-4463-A6F7-4585FE27D20D}" srcOrd="0" destOrd="0" presId="urn:microsoft.com/office/officeart/2005/8/layout/process4"/>
    <dgm:cxn modelId="{670F2B30-05C8-4D24-9C45-4FBE37ED118F}" type="presParOf" srcId="{F3FA02EB-7774-48E8-A678-C034351800BF}" destId="{F3C1BAE7-DCE6-4159-AA35-A825CAD18FE3}" srcOrd="7" destOrd="0" presId="urn:microsoft.com/office/officeart/2005/8/layout/process4"/>
    <dgm:cxn modelId="{D329AAA4-4B31-422F-B50B-D1D471AC4212}" type="presParOf" srcId="{F3FA02EB-7774-48E8-A678-C034351800BF}" destId="{4917E7C0-B56F-4EB7-94A2-10769D59D286}" srcOrd="8" destOrd="0" presId="urn:microsoft.com/office/officeart/2005/8/layout/process4"/>
    <dgm:cxn modelId="{51AAA08B-FA40-433E-B645-DBAA585F4979}" type="presParOf" srcId="{4917E7C0-B56F-4EB7-94A2-10769D59D286}" destId="{488E3C8A-2E80-4F14-B98B-D0046D0F69E2}" srcOrd="0" destOrd="0" presId="urn:microsoft.com/office/officeart/2005/8/layout/process4"/>
    <dgm:cxn modelId="{F630337F-6EDA-44E3-A8E8-DE7AD0CF08ED}" type="presParOf" srcId="{F3FA02EB-7774-48E8-A678-C034351800BF}" destId="{9F6356F4-3DE8-45F1-9F62-53AAEA258122}" srcOrd="9" destOrd="0" presId="urn:microsoft.com/office/officeart/2005/8/layout/process4"/>
    <dgm:cxn modelId="{CDBB3B68-BADF-4469-84FB-351B6115C650}" type="presParOf" srcId="{F3FA02EB-7774-48E8-A678-C034351800BF}" destId="{7123C15B-9858-4FAB-AC09-5D6EF638D49A}" srcOrd="10" destOrd="0" presId="urn:microsoft.com/office/officeart/2005/8/layout/process4"/>
    <dgm:cxn modelId="{F50E455E-7198-482D-915C-CAF43A9FC97B}" type="presParOf" srcId="{7123C15B-9858-4FAB-AC09-5D6EF638D49A}" destId="{E8F74562-17A7-48D1-9B62-17529335C3E7}" srcOrd="0" destOrd="0" presId="urn:microsoft.com/office/officeart/2005/8/layout/process4"/>
    <dgm:cxn modelId="{440E4AC5-94A0-46F2-8B7C-E046E0B1C211}" type="presParOf" srcId="{F3FA02EB-7774-48E8-A678-C034351800BF}" destId="{486D0D3E-D091-45D2-942C-FB0BB44FDC4B}" srcOrd="11" destOrd="0" presId="urn:microsoft.com/office/officeart/2005/8/layout/process4"/>
    <dgm:cxn modelId="{B50799F7-0E02-437C-A6FC-F38CC7DDC77A}" type="presParOf" srcId="{F3FA02EB-7774-48E8-A678-C034351800BF}" destId="{E563D16A-744F-4FAD-AB37-92929424CBA7}" srcOrd="12" destOrd="0" presId="urn:microsoft.com/office/officeart/2005/8/layout/process4"/>
    <dgm:cxn modelId="{C18BBC5B-B59E-45CE-A99B-ACA496194B2C}" type="presParOf" srcId="{E563D16A-744F-4FAD-AB37-92929424CBA7}" destId="{5A393A81-E138-4300-8E61-9FDE3EFFA49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E23CF-D1F1-4D70-A59B-3878D06D3A8C}">
      <dsp:nvSpPr>
        <dsp:cNvPr id="0" name=""/>
        <dsp:cNvSpPr/>
      </dsp:nvSpPr>
      <dsp:spPr>
        <a:xfrm>
          <a:off x="0" y="5127374"/>
          <a:ext cx="5904656" cy="5610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Análise Crítica</a:t>
          </a:r>
          <a:endParaRPr lang="pt-BR" sz="1400" kern="1200" dirty="0"/>
        </a:p>
      </dsp:txBody>
      <dsp:txXfrm>
        <a:off x="0" y="5127374"/>
        <a:ext cx="5904656" cy="561085"/>
      </dsp:txXfrm>
    </dsp:sp>
    <dsp:sp modelId="{07F84246-C150-479F-9245-BB0EC6058C1A}">
      <dsp:nvSpPr>
        <dsp:cNvPr id="0" name=""/>
        <dsp:cNvSpPr/>
      </dsp:nvSpPr>
      <dsp:spPr>
        <a:xfrm rot="10800000">
          <a:off x="0" y="4272840"/>
          <a:ext cx="5904656" cy="86294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Monitoramento e Acompanhamento dos Prazos</a:t>
          </a:r>
          <a:endParaRPr lang="pt-BR" sz="1400" kern="1200" dirty="0"/>
        </a:p>
      </dsp:txBody>
      <dsp:txXfrm rot="10800000">
        <a:off x="0" y="4272840"/>
        <a:ext cx="5904656" cy="560718"/>
      </dsp:txXfrm>
    </dsp:sp>
    <dsp:sp modelId="{8A06D823-6075-4D11-B394-5701F34F4CAA}">
      <dsp:nvSpPr>
        <dsp:cNvPr id="0" name=""/>
        <dsp:cNvSpPr/>
      </dsp:nvSpPr>
      <dsp:spPr>
        <a:xfrm rot="10800000">
          <a:off x="0" y="3418306"/>
          <a:ext cx="5904656" cy="86294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Elaboração das Respostas ao Relatório de Fiscalização</a:t>
          </a:r>
          <a:endParaRPr lang="pt-BR" sz="1400" kern="1200" dirty="0"/>
        </a:p>
      </dsp:txBody>
      <dsp:txXfrm rot="10800000">
        <a:off x="0" y="3418306"/>
        <a:ext cx="5904656" cy="560718"/>
      </dsp:txXfrm>
    </dsp:sp>
    <dsp:sp modelId="{46C90ABA-EB1A-4463-A6F7-4585FE27D20D}">
      <dsp:nvSpPr>
        <dsp:cNvPr id="0" name=""/>
        <dsp:cNvSpPr/>
      </dsp:nvSpPr>
      <dsp:spPr>
        <a:xfrm rot="10800000">
          <a:off x="0" y="2563773"/>
          <a:ext cx="5904656" cy="86294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Segregação das Não- conformidades (SAA e SES)</a:t>
          </a:r>
          <a:endParaRPr lang="pt-BR" sz="1400" kern="1200" dirty="0"/>
        </a:p>
      </dsp:txBody>
      <dsp:txXfrm rot="10800000">
        <a:off x="0" y="2563773"/>
        <a:ext cx="5904656" cy="560718"/>
      </dsp:txXfrm>
    </dsp:sp>
    <dsp:sp modelId="{488E3C8A-2E80-4F14-B98B-D0046D0F69E2}">
      <dsp:nvSpPr>
        <dsp:cNvPr id="0" name=""/>
        <dsp:cNvSpPr/>
      </dsp:nvSpPr>
      <dsp:spPr>
        <a:xfrm rot="10800000">
          <a:off x="0" y="1709239"/>
          <a:ext cx="5904656" cy="86294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Recebimento do Relatório de Fiscalização</a:t>
          </a:r>
          <a:endParaRPr lang="pt-BR" sz="1400" kern="1200" dirty="0"/>
        </a:p>
      </dsp:txBody>
      <dsp:txXfrm rot="10800000">
        <a:off x="0" y="1709239"/>
        <a:ext cx="5904656" cy="560718"/>
      </dsp:txXfrm>
    </dsp:sp>
    <dsp:sp modelId="{E8F74562-17A7-48D1-9B62-17529335C3E7}">
      <dsp:nvSpPr>
        <dsp:cNvPr id="0" name=""/>
        <dsp:cNvSpPr/>
      </dsp:nvSpPr>
      <dsp:spPr>
        <a:xfrm rot="10800000">
          <a:off x="0" y="854705"/>
          <a:ext cx="5904656" cy="86294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Acompanhamento da Fiscalização</a:t>
          </a:r>
          <a:endParaRPr lang="pt-BR" sz="1400" kern="1200" dirty="0"/>
        </a:p>
      </dsp:txBody>
      <dsp:txXfrm rot="10800000">
        <a:off x="0" y="854705"/>
        <a:ext cx="5904656" cy="560718"/>
      </dsp:txXfrm>
    </dsp:sp>
    <dsp:sp modelId="{5A393A81-E138-4300-8E61-9FDE3EFFA499}">
      <dsp:nvSpPr>
        <dsp:cNvPr id="0" name=""/>
        <dsp:cNvSpPr/>
      </dsp:nvSpPr>
      <dsp:spPr>
        <a:xfrm rot="10800000">
          <a:off x="0" y="172"/>
          <a:ext cx="5904656" cy="862949"/>
        </a:xfrm>
        <a:prstGeom prst="upArrowCallou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Planejamento do Roteiro de Fiscalização</a:t>
          </a:r>
          <a:endParaRPr lang="pt-BR" sz="1400" kern="1200" dirty="0"/>
        </a:p>
      </dsp:txBody>
      <dsp:txXfrm rot="10800000">
        <a:off x="0" y="172"/>
        <a:ext cx="5904656" cy="56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242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1" y="4715710"/>
            <a:ext cx="5438775" cy="4466511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9" y="9428242"/>
            <a:ext cx="2946400" cy="496809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7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cid:image006.jpg@01D22957.2A62B05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484784"/>
            <a:ext cx="8065269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099" name="CaixaDeTexto 2"/>
          <p:cNvSpPr txBox="1">
            <a:spLocks noChangeArrowheads="1"/>
          </p:cNvSpPr>
          <p:nvPr/>
        </p:nvSpPr>
        <p:spPr bwMode="auto">
          <a:xfrm>
            <a:off x="755265" y="1620959"/>
            <a:ext cx="74898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/>
              <a:t>ESTUDO DE CASO: CONTRIBUIÇÕES DAS FISCALIZAÇÕES TÉCNICAS DA AGÊNCIA REGULADORA PARA MELHORIA DA GESTÃO DE UMA EMPRESA MUNICIPAL DE SANEAMENTO.</a:t>
            </a:r>
            <a:endParaRPr lang="pt-BR" sz="2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18195" y="4005064"/>
            <a:ext cx="5814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800" b="1" baseline="30000" dirty="0">
                <a:solidFill>
                  <a:schemeClr val="tx2"/>
                </a:solidFill>
                <a:ea typeface="MS PGothic" panose="020B0600070205080204" pitchFamily="34" charset="-128"/>
              </a:rPr>
              <a:t>Autores:</a:t>
            </a:r>
            <a:r>
              <a:rPr lang="pt-BR" sz="2800" b="1" dirty="0">
                <a:solidFill>
                  <a:schemeClr val="tx2"/>
                </a:solidFill>
                <a:ea typeface="MS PGothic" panose="020B0600070205080204" pitchFamily="34" charset="-128"/>
              </a:rPr>
              <a:t> </a:t>
            </a:r>
          </a:p>
          <a:p>
            <a:pPr algn="r" defTabSz="457200"/>
            <a:r>
              <a:rPr lang="pt-BR" sz="2400" b="1" dirty="0">
                <a:solidFill>
                  <a:schemeClr val="tx2"/>
                </a:solidFill>
                <a:ea typeface="MS PGothic" panose="020B0600070205080204" pitchFamily="34" charset="-128"/>
              </a:rPr>
              <a:t>           Natália F. Colesanti Perlette</a:t>
            </a:r>
          </a:p>
          <a:p>
            <a:pPr algn="r" defTabSz="457200"/>
            <a:r>
              <a:rPr lang="pt-BR" sz="2400" b="1" dirty="0">
                <a:solidFill>
                  <a:schemeClr val="tx2"/>
                </a:solidFill>
                <a:ea typeface="MS PGothic" panose="020B0600070205080204" pitchFamily="34" charset="-128"/>
              </a:rPr>
              <a:t>            Amanda Alves de Lima</a:t>
            </a:r>
          </a:p>
          <a:p>
            <a:pPr algn="r" defTabSz="457200"/>
            <a:r>
              <a:rPr lang="pt-BR" sz="2400" b="1" dirty="0">
                <a:solidFill>
                  <a:schemeClr val="tx2"/>
                </a:solidFill>
                <a:ea typeface="MS PGothic" panose="020B0600070205080204" pitchFamily="34" charset="-128"/>
              </a:rPr>
              <a:t>            Gustavo Prado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3688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4" y="1096313"/>
            <a:ext cx="2838450" cy="1596390"/>
          </a:xfrm>
          <a:prstGeom prst="rect">
            <a:avLst/>
          </a:prstGeom>
        </p:spPr>
      </p:pic>
      <p:pic>
        <p:nvPicPr>
          <p:cNvPr id="6" name="Imagem 5" descr="cid:image006.jpg@01D22957.2A62B05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486" y="1082108"/>
            <a:ext cx="2952328" cy="15963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246534" y="5330392"/>
            <a:ext cx="43774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Conformidade: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inexistência de telas de proteção nas entradas das tubulações de ventilação.</a:t>
            </a:r>
          </a:p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Correção: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instalação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telas nas tubulações.</a:t>
            </a:r>
          </a:p>
          <a:p>
            <a:r>
              <a:rPr lang="pt-BR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Reservatório </a:t>
            </a:r>
            <a:r>
              <a:rPr lang="pt-BR" sz="1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Apoiado CRD </a:t>
            </a:r>
            <a:r>
              <a:rPr lang="pt-BR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Barreiro</a:t>
            </a:r>
            <a:endParaRPr lang="pt-BR" sz="1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451749" y="1333809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Conformidade: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ausência de identificação da área.</a:t>
            </a: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Ação Corretiva: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Instalação de Placas de Identificação.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 descr="C:\Users\rpgq2034\AppData\Local\Microsoft\Windows\INetCache\Content.Word\IMG-20170119-WA00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43" y="2965033"/>
            <a:ext cx="1818409" cy="23511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rupo 15"/>
          <p:cNvGrpSpPr/>
          <p:nvPr/>
        </p:nvGrpSpPr>
        <p:grpSpPr>
          <a:xfrm>
            <a:off x="357568" y="2954313"/>
            <a:ext cx="2104682" cy="2376264"/>
            <a:chOff x="368324" y="3215923"/>
            <a:chExt cx="2104682" cy="2376264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6"/>
            <a:srcRect l="31888" t="38800" r="48425" b="15001"/>
            <a:stretch/>
          </p:blipFill>
          <p:spPr>
            <a:xfrm>
              <a:off x="368324" y="3215923"/>
              <a:ext cx="1800200" cy="2376264"/>
            </a:xfrm>
            <a:prstGeom prst="rect">
              <a:avLst/>
            </a:prstGeom>
          </p:spPr>
        </p:pic>
        <p:sp>
          <p:nvSpPr>
            <p:cNvPr id="15" name="Seta para a direita listrada 14"/>
            <p:cNvSpPr/>
            <p:nvPr/>
          </p:nvSpPr>
          <p:spPr>
            <a:xfrm>
              <a:off x="2052772" y="4422904"/>
              <a:ext cx="420234" cy="222660"/>
            </a:xfrm>
            <a:prstGeom prst="striped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7" name="Imagem 16" descr="C:\Users\rpgq2034\AppData\Local\Microsoft\Windows\INetCache\Content.Word\C.ERMITAGE (3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30" y="2895193"/>
            <a:ext cx="3643596" cy="25322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tângulo 17"/>
          <p:cNvSpPr/>
          <p:nvPr/>
        </p:nvSpPr>
        <p:spPr>
          <a:xfrm>
            <a:off x="4623953" y="5449906"/>
            <a:ext cx="3818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Reservatório  Semienterrado CRD Colinas </a:t>
            </a:r>
          </a:p>
          <a:p>
            <a:r>
              <a:rPr lang="pt-BR" sz="14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Ermitage.</a:t>
            </a:r>
            <a:endParaRPr lang="pt-BR" sz="14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3688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0843" t="28956" r="44488" b="13213"/>
          <a:stretch/>
        </p:blipFill>
        <p:spPr>
          <a:xfrm>
            <a:off x="228030" y="1077626"/>
            <a:ext cx="2098336" cy="2766995"/>
          </a:xfrm>
          <a:prstGeom prst="rect">
            <a:avLst/>
          </a:prstGeom>
        </p:spPr>
      </p:pic>
      <p:pic>
        <p:nvPicPr>
          <p:cNvPr id="19" name="Imagem 18" descr="C:\Users\rpgq2034\AppData\Local\Microsoft\Windows\INetCache\Content.Word\ARESPCJ Vistoria Barreiro 20170120_091438 (3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08" y="1255957"/>
            <a:ext cx="3258692" cy="243736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eta para a direita listrada 19"/>
          <p:cNvSpPr/>
          <p:nvPr/>
        </p:nvSpPr>
        <p:spPr>
          <a:xfrm>
            <a:off x="2386128" y="2251982"/>
            <a:ext cx="420234" cy="222660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6487122" y="1992785"/>
            <a:ext cx="24482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Conformidade: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presença vazamentos aparentes.</a:t>
            </a:r>
          </a:p>
          <a:p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Correção: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ajuste das gaxetas.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175600" y="3418506"/>
            <a:ext cx="262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 smtClean="0">
                <a:solidFill>
                  <a:schemeClr val="tx2"/>
                </a:solidFill>
              </a:rPr>
              <a:t>EEA CRD Barreiro</a:t>
            </a:r>
            <a:endParaRPr lang="pt-BR" sz="1400" b="1" i="1" dirty="0">
              <a:solidFill>
                <a:schemeClr val="tx2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19288" t="27600" r="35825" b="13601"/>
          <a:stretch/>
        </p:blipFill>
        <p:spPr>
          <a:xfrm>
            <a:off x="252895" y="3906571"/>
            <a:ext cx="3275272" cy="2413358"/>
          </a:xfrm>
          <a:prstGeom prst="rect">
            <a:avLst/>
          </a:prstGeom>
        </p:spPr>
      </p:pic>
      <p:pic>
        <p:nvPicPr>
          <p:cNvPr id="23" name="Imagem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95289"/>
            <a:ext cx="3334260" cy="24505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tângulo 24"/>
          <p:cNvSpPr/>
          <p:nvPr/>
        </p:nvSpPr>
        <p:spPr>
          <a:xfrm>
            <a:off x="7042164" y="6008067"/>
            <a:ext cx="1922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 smtClean="0">
                <a:solidFill>
                  <a:schemeClr val="tx2"/>
                </a:solidFill>
              </a:rPr>
              <a:t>EEE Von </a:t>
            </a:r>
            <a:r>
              <a:rPr lang="pt-BR" sz="1400" b="1" i="1" dirty="0" err="1" smtClean="0">
                <a:solidFill>
                  <a:schemeClr val="tx2"/>
                </a:solidFill>
              </a:rPr>
              <a:t>Zuben</a:t>
            </a:r>
            <a:endParaRPr lang="pt-BR" sz="1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3688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937848" cy="393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angulado 4"/>
          <p:cNvCxnSpPr/>
          <p:nvPr/>
        </p:nvCxnSpPr>
        <p:spPr>
          <a:xfrm rot="5400000" flipH="1" flipV="1">
            <a:off x="1763688" y="1484784"/>
            <a:ext cx="360040" cy="360040"/>
          </a:xfrm>
          <a:prstGeom prst="bent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1024858" y="96156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EEE’s</a:t>
            </a:r>
            <a:r>
              <a:rPr lang="pt-BR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afastadas e furto dos extintores</a:t>
            </a:r>
            <a:endParaRPr lang="pt-BR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570355" y="5946275"/>
            <a:ext cx="45834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Reservatórios projetados e construídos anteriores a ABNT NBR 12217/1994 </a:t>
            </a:r>
            <a:r>
              <a:rPr lang="pt-BR" sz="1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“Projeto </a:t>
            </a:r>
            <a:r>
              <a:rPr lang="pt-BR" sz="1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Reservatório de Distribuição de Água para Abastecimento Público”</a:t>
            </a:r>
          </a:p>
        </p:txBody>
      </p:sp>
      <p:cxnSp>
        <p:nvCxnSpPr>
          <p:cNvPr id="9" name="Conector angulado 8"/>
          <p:cNvCxnSpPr>
            <a:endCxn id="8" idx="1"/>
          </p:cNvCxnSpPr>
          <p:nvPr/>
        </p:nvCxnSpPr>
        <p:spPr>
          <a:xfrm rot="16200000" flipH="1">
            <a:off x="3161479" y="5906730"/>
            <a:ext cx="504641" cy="313112"/>
          </a:xfrm>
          <a:prstGeom prst="bent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560" y="1196752"/>
            <a:ext cx="770485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O acompanhamento sistemático destes apontamentos garantiu que as ações corretivas fossem eficazes e que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ações preventivas </a:t>
            </a:r>
            <a:r>
              <a:rPr lang="pt-BR" dirty="0"/>
              <a:t>fossem incorporadas às rotinas </a:t>
            </a:r>
            <a:r>
              <a:rPr lang="pt-BR" dirty="0" smtClean="0"/>
              <a:t>operacionais</a:t>
            </a:r>
            <a:r>
              <a:rPr lang="pt-BR" dirty="0"/>
              <a:t>;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4967" y="2755261"/>
            <a:ext cx="7704856" cy="9361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Sobre a importância das fiscalizações, e consequentemente da regulação do saneamento, é possível citar o empenho da empresa municipal de saneamento em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cumprir todas as exigências e atender aos prazos estabelecidos.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4365104"/>
            <a:ext cx="770485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/>
              <a:t>Internamente, o ato de compilar no setor TGI estas informações e a sistemática estabelecida também </a:t>
            </a:r>
            <a:r>
              <a:rPr lang="pt-BR" dirty="0" smtClean="0"/>
              <a:t>trouxe </a:t>
            </a:r>
            <a:r>
              <a:rPr lang="pt-BR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benefícios à integração entre os setores </a:t>
            </a:r>
            <a:r>
              <a:rPr lang="pt-BR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operacionais.</a:t>
            </a:r>
            <a:endParaRPr lang="pt-BR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3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CONCLUSÃO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14229" y="2472857"/>
            <a:ext cx="7416824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Posição Passiva X Posição ativa e participativa </a:t>
            </a:r>
            <a:r>
              <a:rPr lang="pt-BR" dirty="0" smtClean="0">
                <a:sym typeface="Wingdings" panose="05000000000000000000" pitchFamily="2" charset="2"/>
              </a:rPr>
              <a:t> Fiscalizações como uma ferramenta de gestão para a melhoria dos sistemas de abastecimento e da qualidade dos serviços prestados à população.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48543" y="4005064"/>
            <a:ext cx="741682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As 76 </a:t>
            </a:r>
            <a:r>
              <a:rPr lang="pt-BR" dirty="0"/>
              <a:t>não conformidades identificadas contribuíram para a melhoria dos sistemas de abastecimento de água e esgotamento </a:t>
            </a:r>
            <a:r>
              <a:rPr lang="pt-BR" dirty="0" smtClean="0"/>
              <a:t>sanitário</a:t>
            </a:r>
            <a:r>
              <a:rPr lang="pt-BR" dirty="0"/>
              <a:t> </a:t>
            </a:r>
            <a:r>
              <a:rPr lang="pt-BR" dirty="0" smtClean="0">
                <a:sym typeface="Wingdings" panose="05000000000000000000" pitchFamily="2" charset="2"/>
              </a:rPr>
              <a:t></a:t>
            </a:r>
            <a:r>
              <a:rPr lang="pt-BR" dirty="0" smtClean="0"/>
              <a:t> </a:t>
            </a:r>
            <a:r>
              <a:rPr lang="pt-BR" dirty="0"/>
              <a:t>Para todas as não conformidades apontadas foram apresentadas justificativas e soluções pois, entende-se que todas são extremamente importantes para garantir a segurança dos trabalhadores, qualidade da água e dos serviços prestados à população.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14229" y="1217649"/>
            <a:ext cx="741682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Relatórios de Fiscalização </a:t>
            </a: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base de informações aos gestores</a:t>
            </a:r>
            <a:r>
              <a:rPr lang="pt-BR" dirty="0" smtClean="0">
                <a:sym typeface="Wingdings" panose="05000000000000000000" pitchFamily="2" charset="2"/>
              </a:rPr>
              <a:t>: Diagnóstico dos sistemas.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69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1052736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200" b="1" dirty="0" smtClean="0">
                <a:solidFill>
                  <a:srgbClr val="000066"/>
                </a:solidFill>
                <a:latin typeface="Arial" charset="0"/>
              </a:rPr>
              <a:t>NATÁLIA F. COLESANTI PERLETTE</a:t>
            </a:r>
            <a:endParaRPr lang="pt-BR" sz="22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b="1" i="1" dirty="0" smtClean="0">
                <a:solidFill>
                  <a:srgbClr val="000066"/>
                </a:solidFill>
                <a:latin typeface="Arial" charset="0"/>
              </a:rPr>
              <a:t>Engenheira Ambiental / Coordenadoria de Relações Técnicas</a:t>
            </a:r>
            <a:endParaRPr lang="pt-BR" sz="16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1600" i="1" dirty="0" smtClean="0">
                <a:solidFill>
                  <a:srgbClr val="000066"/>
                </a:solidFill>
                <a:latin typeface="Arial" charset="0"/>
              </a:rPr>
              <a:t>(19)3735-5430 – natalia.colesanti@sanasa.com.br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INTRODUÇÃO/ OBJETIVOS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112271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 Federal n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11.445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instituiu o Marco Regulatório do Setor de Saneamento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Básico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Entre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outras especificações, a lei dispõe sobre os princípios fundamentais, a titularidade, a regulação, o planejamento, a prestação dos serviços e o controle social.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Agência ARES PCJ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– formada em 2011 –  constituída por um consórcio de municípios da Bacia PCJ (Rios Piracicaba, Capivari e Jundiaí) – UGRHI 5: área de atuação dos municípios das Bacias PCJ e de seu entorno.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3573016"/>
            <a:ext cx="813690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estudo de caso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referente a experiência de empresa municipal de saneamento de Campinas, a Sociedade de Abastecimento de Água e Saneamento S/A – SANASA, que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mediante as fiscalizações da agência reguladora, identificou a oportunidade de desenvolver uma sistemática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o acompanhamento das não conformidades, transformando-a em uma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ferramenta de gestão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busca pela melhoria contínua, eficiência e qualidade dos serviços prestados à população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43608" y="542315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Ênfase nas inspeções operacionais: infraestrutura e segurança.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683568" y="5746323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9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METODOLOGIA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6388"/>
              </p:ext>
            </p:extLst>
          </p:nvPr>
        </p:nvGraphicFramePr>
        <p:xfrm>
          <a:off x="539551" y="989836"/>
          <a:ext cx="8136904" cy="304016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900737"/>
                <a:gridCol w="3900737"/>
                <a:gridCol w="335430"/>
              </a:tblGrid>
              <a:tr h="50933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	</a:t>
                      </a:r>
                      <a:r>
                        <a:rPr lang="pt-BR" sz="1400" dirty="0">
                          <a:effectLst/>
                        </a:rPr>
                        <a:t>Unidades Operacionais dos Sistemas de Abastecimento de Água e Esgotamento Sanitário da </a:t>
                      </a:r>
                      <a:r>
                        <a:rPr lang="pt-BR" sz="1400" dirty="0" smtClean="0">
                          <a:effectLst/>
                        </a:rPr>
                        <a:t>SANASA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7383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SISTEMA DE ABASTECIMENTO DE ÁGUA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Captações Superficiais</a:t>
                      </a:r>
                      <a:endParaRPr lang="pt-BR" sz="12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</a:t>
                      </a:r>
                      <a:endParaRPr lang="pt-BR" sz="12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7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Captações Subterrâneas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1</a:t>
                      </a:r>
                      <a:endParaRPr lang="pt-BR" sz="12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73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Estações de Tratamento de Água (</a:t>
                      </a:r>
                      <a:r>
                        <a:rPr lang="pt-BR" sz="1200" dirty="0" err="1">
                          <a:effectLst/>
                        </a:rPr>
                        <a:t>ETA’s</a:t>
                      </a:r>
                      <a:r>
                        <a:rPr lang="pt-BR" sz="1200" dirty="0">
                          <a:effectLst/>
                        </a:rPr>
                        <a:t>)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5</a:t>
                      </a:r>
                      <a:endParaRPr lang="pt-BR" sz="12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6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Elevatórias de Água/</a:t>
                      </a:r>
                      <a:r>
                        <a:rPr lang="pt-BR" sz="1200" dirty="0" err="1">
                          <a:effectLst/>
                        </a:rPr>
                        <a:t>Booster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30</a:t>
                      </a:r>
                      <a:endParaRPr lang="pt-BR" sz="12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6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Reservatórios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64</a:t>
                      </a:r>
                      <a:endParaRPr lang="pt-BR" sz="12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67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SISTEMA DE ESGOTAMENTO SANITÁRIO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Estações Elevatórias de Esgoto (EES)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88</a:t>
                      </a:r>
                      <a:endParaRPr lang="pt-BR" sz="12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096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Estações de Tratamento de Efluentes (ETE’S)</a:t>
                      </a:r>
                      <a:endParaRPr lang="pt-BR" sz="12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</a:rPr>
                        <a:t>24</a:t>
                      </a:r>
                      <a:endParaRPr lang="pt-BR" sz="12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539551" y="4509120"/>
            <a:ext cx="813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de Fiscalização de 100% das unidades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mais de 200 endereços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Grande extensão urbana (389 km²);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 de deslocamento (intenso tráfego local);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Quantificação das Não Conformidades e acompanhamento;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Respeitar os prazos para evitar multas e sanções;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Acompanhar as fiscalizações e soluções preventivas.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3976211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 smtClean="0"/>
              <a:t>Referência Dezembro/2015.</a:t>
            </a:r>
            <a:endParaRPr lang="pt-BR" sz="1400" i="1" dirty="0"/>
          </a:p>
        </p:txBody>
      </p:sp>
    </p:spTree>
    <p:extLst>
      <p:ext uri="{BB962C8B-B14F-4D97-AF65-F5344CB8AC3E}">
        <p14:creationId xmlns:p14="http://schemas.microsoft.com/office/powerpoint/2010/main" val="37663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METODOLOGIA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26752766"/>
              </p:ext>
            </p:extLst>
          </p:nvPr>
        </p:nvGraphicFramePr>
        <p:xfrm>
          <a:off x="1835696" y="908720"/>
          <a:ext cx="590465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3080863"/>
            <a:ext cx="1331640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Coord. de Relações Técnicas - TGI</a:t>
            </a:r>
            <a:endParaRPr lang="pt-B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1187624" y="1124744"/>
            <a:ext cx="504056" cy="5112568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59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METODOLOGIA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1110" y="928398"/>
            <a:ext cx="847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 requisitos fiscalizados pela Agencia Reguladora correspondem as determinações da Lei Federal 11.445/2007, normas técnicas da ABNT e Normas Regulamentadoras (</a:t>
            </a:r>
            <a:r>
              <a:rPr lang="pt-BR" dirty="0" err="1" smtClean="0"/>
              <a:t>NR’s</a:t>
            </a:r>
            <a:r>
              <a:rPr lang="pt-BR" dirty="0" smtClean="0"/>
              <a:t>).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51520" y="1994297"/>
            <a:ext cx="8562249" cy="4387031"/>
            <a:chOff x="320671" y="2216980"/>
            <a:chExt cx="8493098" cy="4104456"/>
          </a:xfrm>
        </p:grpSpPr>
        <p:grpSp>
          <p:nvGrpSpPr>
            <p:cNvPr id="11" name="Grupo 10"/>
            <p:cNvGrpSpPr/>
            <p:nvPr/>
          </p:nvGrpSpPr>
          <p:grpSpPr>
            <a:xfrm>
              <a:off x="320671" y="2216980"/>
              <a:ext cx="8493098" cy="4104456"/>
              <a:chOff x="327374" y="1992228"/>
              <a:chExt cx="8493098" cy="4104456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 rotWithShape="1">
              <a:blip r:embed="rId2"/>
              <a:srcRect l="12201" t="13601" r="29526" b="6601"/>
              <a:stretch/>
            </p:blipFill>
            <p:spPr>
              <a:xfrm>
                <a:off x="327374" y="1992228"/>
                <a:ext cx="5328592" cy="4104456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 rotWithShape="1">
              <a:blip r:embed="rId3"/>
              <a:srcRect l="12200" t="27600" r="38188" b="34600"/>
              <a:stretch/>
            </p:blipFill>
            <p:spPr>
              <a:xfrm>
                <a:off x="4283968" y="4152468"/>
                <a:ext cx="4536504" cy="1944216"/>
              </a:xfrm>
              <a:prstGeom prst="rect">
                <a:avLst/>
              </a:prstGeom>
            </p:spPr>
          </p:pic>
        </p:grpSp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4"/>
            <a:srcRect l="20075" t="17801" r="36613" b="23400"/>
            <a:stretch/>
          </p:blipFill>
          <p:spPr>
            <a:xfrm>
              <a:off x="5649263" y="2242098"/>
              <a:ext cx="2951385" cy="2253785"/>
            </a:xfrm>
            <a:prstGeom prst="rect">
              <a:avLst/>
            </a:prstGeom>
          </p:spPr>
        </p:pic>
      </p:grpSp>
      <p:sp>
        <p:nvSpPr>
          <p:cNvPr id="13" name="CaixaDeTexto 12"/>
          <p:cNvSpPr txBox="1"/>
          <p:nvPr/>
        </p:nvSpPr>
        <p:spPr>
          <a:xfrm>
            <a:off x="245827" y="167294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Reservatório 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Elevado do CRD 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Cruzeiro</a:t>
            </a:r>
            <a:endParaRPr lang="pt-BR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11495" y="6373670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i="1" dirty="0" smtClean="0">
                <a:solidFill>
                  <a:schemeClr val="tx2">
                    <a:lumMod val="75000"/>
                  </a:schemeClr>
                </a:solidFill>
              </a:rPr>
              <a:t>Fonte: Relatório de Fiscalização ARES-PCJ – R7 Município Campinas (SP)</a:t>
            </a:r>
            <a:endParaRPr lang="pt-BR" sz="1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841073"/>
              </p:ext>
            </p:extLst>
          </p:nvPr>
        </p:nvGraphicFramePr>
        <p:xfrm>
          <a:off x="467544" y="2630811"/>
          <a:ext cx="4104456" cy="331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tângulo 3"/>
          <p:cNvSpPr/>
          <p:nvPr/>
        </p:nvSpPr>
        <p:spPr>
          <a:xfrm>
            <a:off x="467544" y="109759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dezembro de 2013 até novembro de 2017, as fiscalizações da agência reguladora contemplaram 100% das unidades operacionais da SANASA. Neste período foram elaborados 10 Relatórios de Fiscalização, totalizando o apontamento de </a:t>
            </a:r>
            <a:r>
              <a:rPr lang="pt-B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76 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onformidades (</a:t>
            </a:r>
            <a:r>
              <a:rPr lang="pt-BR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NC’s</a:t>
            </a:r>
            <a:r>
              <a:rPr lang="pt-BR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181934"/>
              </p:ext>
            </p:extLst>
          </p:nvPr>
        </p:nvGraphicFramePr>
        <p:xfrm>
          <a:off x="4644008" y="2599718"/>
          <a:ext cx="3888432" cy="3349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46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23528" y="260648"/>
            <a:ext cx="712879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E DISCUSSÃO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08952"/>
              </p:ext>
            </p:extLst>
          </p:nvPr>
        </p:nvGraphicFramePr>
        <p:xfrm>
          <a:off x="323528" y="1124744"/>
          <a:ext cx="8469334" cy="513663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623083"/>
                <a:gridCol w="1041312"/>
                <a:gridCol w="1041312"/>
                <a:gridCol w="763627"/>
              </a:tblGrid>
              <a:tr h="720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</a:t>
                      </a: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das 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</a:t>
                      </a: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Conformidades evidenciadas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Frequência (un.)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Frequência (%)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(%)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</a:tr>
              <a:tr h="468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Adequar o sistema de gradeamento de modo a não permitir a passagem de sólidos grosseiros.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32,89%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</a:tr>
              <a:tr h="468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Prevenir a queda de folhas do sistema de filtração com telas ou similar.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Extintor de incêndio com validade expirada.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Reservatório sem tampas de inspeção em boas condições.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1,32%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Ausência de gradeamento grosseiro.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2,63%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área não está devidamente cercada.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2,63%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Inexistência de para-raios em reservatórios elevados.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3,95%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Ausência de conjunto moto-bomba reserva.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5,26%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Drenagem inadequada de água de lubrificação de gaxetas.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68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Inexistência de telas de proteção contra entrada de insetos e pequenos animais nas tubulações de ventilação.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6,58%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Ausência de extintor de incêndio.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15,79%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67,11%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>
                    <a:solidFill>
                      <a:schemeClr val="accent6">
                        <a:lumMod val="75000"/>
                        <a:alpha val="40000"/>
                      </a:schemeClr>
                    </a:solidFill>
                  </a:tcPr>
                </a:tc>
              </a:tr>
              <a:tr h="468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Existência de locais sem guarda-corpos ou escadas em situação inadequada.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15,79%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Ausência de identificação de área.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17,11%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47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Existência de vazamentos aparentes.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18,42%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70" marR="46870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986</Words>
  <Application>Microsoft Office PowerPoint</Application>
  <PresentationFormat>Apresentação na tela (4:3)</PresentationFormat>
  <Paragraphs>138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MS PGothic</vt:lpstr>
      <vt:lpstr>Arial</vt:lpstr>
      <vt:lpstr>Calibri</vt:lpstr>
      <vt:lpstr>Corbel</vt:lpstr>
      <vt:lpstr>Times New Roman</vt:lpstr>
      <vt:lpstr>Wingdings</vt:lpstr>
      <vt:lpstr>1_Personalizar design</vt:lpstr>
      <vt:lpstr>Personalizar design</vt:lpstr>
      <vt:lpstr>3_Personalizar design</vt:lpstr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Natalia Colesanti</cp:lastModifiedBy>
  <cp:revision>116</cp:revision>
  <cp:lastPrinted>2018-05-22T12:52:22Z</cp:lastPrinted>
  <dcterms:created xsi:type="dcterms:W3CDTF">2013-01-21T13:05:03Z</dcterms:created>
  <dcterms:modified xsi:type="dcterms:W3CDTF">2018-05-28T19:00:37Z</dcterms:modified>
</cp:coreProperties>
</file>