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87" r:id="rId3"/>
  </p:sldMasterIdLst>
  <p:handoutMasterIdLst>
    <p:handoutMasterId r:id="rId27"/>
  </p:handoutMasterIdLst>
  <p:sldIdLst>
    <p:sldId id="260" r:id="rId4"/>
    <p:sldId id="261" r:id="rId5"/>
    <p:sldId id="262" r:id="rId6"/>
    <p:sldId id="263" r:id="rId7"/>
    <p:sldId id="259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5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8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32F0C-4C73-44FA-B7B8-D8895141AA8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D495FE-B0CB-45F8-938B-D0E6C2462320}">
      <dgm:prSet phldrT="[Texto]" custT="1"/>
      <dgm:spPr/>
      <dgm:t>
        <a:bodyPr/>
        <a:lstStyle/>
        <a:p>
          <a:r>
            <a:rPr lang="pt-BR" sz="1200" b="1" dirty="0"/>
            <a:t>ELIMINAR</a:t>
          </a:r>
        </a:p>
        <a:p>
          <a:r>
            <a:rPr lang="pt-BR" sz="1200" dirty="0"/>
            <a:t>a contaminação durante o processo de tratamento</a:t>
          </a:r>
        </a:p>
      </dgm:t>
    </dgm:pt>
    <dgm:pt modelId="{9046C49E-8E2E-4524-8B37-D4DED3DBCC10}" type="parTrans" cxnId="{90BE6EC0-57BA-4DD9-816B-0FCD97942547}">
      <dgm:prSet/>
      <dgm:spPr/>
      <dgm:t>
        <a:bodyPr/>
        <a:lstStyle/>
        <a:p>
          <a:endParaRPr lang="pt-BR"/>
        </a:p>
      </dgm:t>
    </dgm:pt>
    <dgm:pt modelId="{7E82E4DB-00AE-4D7C-8617-107FC9AC27D5}" type="sibTrans" cxnId="{90BE6EC0-57BA-4DD9-816B-0FCD97942547}">
      <dgm:prSet/>
      <dgm:spPr/>
      <dgm:t>
        <a:bodyPr/>
        <a:lstStyle/>
        <a:p>
          <a:endParaRPr lang="pt-BR"/>
        </a:p>
      </dgm:t>
    </dgm:pt>
    <dgm:pt modelId="{F60691DB-AC58-4F6F-BB1F-B05AFB49277A}">
      <dgm:prSet phldrT="[Texto]" custT="1"/>
      <dgm:spPr/>
      <dgm:t>
        <a:bodyPr/>
        <a:lstStyle/>
        <a:p>
          <a:r>
            <a:rPr lang="pt-BR" sz="1200" b="1" dirty="0"/>
            <a:t>PREVENIR</a:t>
          </a:r>
        </a:p>
        <a:p>
          <a:r>
            <a:rPr lang="pt-BR" sz="1200" dirty="0"/>
            <a:t>a contaminação da água durante o armazenamento e no sistema de distribuição</a:t>
          </a:r>
        </a:p>
      </dgm:t>
    </dgm:pt>
    <dgm:pt modelId="{52E08F18-C6BC-493E-8C86-7B6AB74E4C69}" type="parTrans" cxnId="{CC969F30-F1C8-47DE-BFB7-385180B293D4}">
      <dgm:prSet/>
      <dgm:spPr/>
      <dgm:t>
        <a:bodyPr/>
        <a:lstStyle/>
        <a:p>
          <a:endParaRPr lang="pt-BR"/>
        </a:p>
      </dgm:t>
    </dgm:pt>
    <dgm:pt modelId="{135283C9-B559-4210-A8E9-2742FB4B3E40}" type="sibTrans" cxnId="{CC969F30-F1C8-47DE-BFB7-385180B293D4}">
      <dgm:prSet/>
      <dgm:spPr/>
      <dgm:t>
        <a:bodyPr/>
        <a:lstStyle/>
        <a:p>
          <a:endParaRPr lang="pt-BR"/>
        </a:p>
      </dgm:t>
    </dgm:pt>
    <dgm:pt modelId="{A11D8151-E4E2-4ECA-A91B-5E76E2C8F720}">
      <dgm:prSet phldrT="[Texto]" custT="1"/>
      <dgm:spPr/>
      <dgm:t>
        <a:bodyPr/>
        <a:lstStyle/>
        <a:p>
          <a:r>
            <a:rPr lang="pt-BR" sz="1200" b="1" dirty="0"/>
            <a:t>MINIMIZAR</a:t>
          </a:r>
        </a:p>
        <a:p>
          <a:r>
            <a:rPr lang="pt-BR" sz="1200" dirty="0"/>
            <a:t>as fontes de contaminação pontual e difusa no manancial</a:t>
          </a:r>
        </a:p>
      </dgm:t>
    </dgm:pt>
    <dgm:pt modelId="{A3FAC3CA-818A-4F71-BB28-1BBFD7E99B4E}" type="parTrans" cxnId="{2B67B259-751F-4D31-BF03-7D04B3203CCF}">
      <dgm:prSet/>
      <dgm:spPr/>
      <dgm:t>
        <a:bodyPr/>
        <a:lstStyle/>
        <a:p>
          <a:endParaRPr lang="pt-BR"/>
        </a:p>
      </dgm:t>
    </dgm:pt>
    <dgm:pt modelId="{89EC0F7F-AD05-4BF0-8760-2AE83E615531}" type="sibTrans" cxnId="{2B67B259-751F-4D31-BF03-7D04B3203CCF}">
      <dgm:prSet/>
      <dgm:spPr/>
      <dgm:t>
        <a:bodyPr/>
        <a:lstStyle/>
        <a:p>
          <a:endParaRPr lang="pt-BR"/>
        </a:p>
      </dgm:t>
    </dgm:pt>
    <dgm:pt modelId="{DE7EC1B0-2EFB-434C-95FE-66DFA67ABCCF}" type="pres">
      <dgm:prSet presAssocID="{B7532F0C-4C73-44FA-B7B8-D8895141AA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488278-9055-4B5C-9919-2CA41FC1F29A}" type="pres">
      <dgm:prSet presAssocID="{6ED495FE-B0CB-45F8-938B-D0E6C2462320}" presName="dummy" presStyleCnt="0"/>
      <dgm:spPr/>
    </dgm:pt>
    <dgm:pt modelId="{A3487A81-3628-464E-B6BC-20521BB6CC28}" type="pres">
      <dgm:prSet presAssocID="{6ED495FE-B0CB-45F8-938B-D0E6C246232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27C57-77C1-4D80-B4B0-A6FC14419DAE}" type="pres">
      <dgm:prSet presAssocID="{7E82E4DB-00AE-4D7C-8617-107FC9AC27D5}" presName="sibTrans" presStyleLbl="node1" presStyleIdx="0" presStyleCnt="3" custScaleX="94705" custScaleY="97859"/>
      <dgm:spPr/>
      <dgm:t>
        <a:bodyPr/>
        <a:lstStyle/>
        <a:p>
          <a:endParaRPr lang="pt-BR"/>
        </a:p>
      </dgm:t>
    </dgm:pt>
    <dgm:pt modelId="{FA34E3AF-FEEA-45F4-AB96-67DE8248FD52}" type="pres">
      <dgm:prSet presAssocID="{F60691DB-AC58-4F6F-BB1F-B05AFB49277A}" presName="dummy" presStyleCnt="0"/>
      <dgm:spPr/>
    </dgm:pt>
    <dgm:pt modelId="{D5E7490C-A60A-4A53-9BC0-B9D47589CAF8}" type="pres">
      <dgm:prSet presAssocID="{F60691DB-AC58-4F6F-BB1F-B05AFB49277A}" presName="node" presStyleLbl="revTx" presStyleIdx="1" presStyleCnt="3" custScaleX="12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AC6979-5834-4CF4-A3C9-5A2236BB9C93}" type="pres">
      <dgm:prSet presAssocID="{135283C9-B559-4210-A8E9-2742FB4B3E40}" presName="sibTrans" presStyleLbl="node1" presStyleIdx="1" presStyleCnt="3"/>
      <dgm:spPr/>
      <dgm:t>
        <a:bodyPr/>
        <a:lstStyle/>
        <a:p>
          <a:endParaRPr lang="pt-BR"/>
        </a:p>
      </dgm:t>
    </dgm:pt>
    <dgm:pt modelId="{24E1BCD8-A5A6-4C52-A71E-21323A48F0A9}" type="pres">
      <dgm:prSet presAssocID="{A11D8151-E4E2-4ECA-A91B-5E76E2C8F720}" presName="dummy" presStyleCnt="0"/>
      <dgm:spPr/>
    </dgm:pt>
    <dgm:pt modelId="{9EE7389F-669B-457D-A27B-C2404B1CAC47}" type="pres">
      <dgm:prSet presAssocID="{A11D8151-E4E2-4ECA-A91B-5E76E2C8F72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48D8AF-ACA3-484A-AA98-56273EDFB7A2}" type="pres">
      <dgm:prSet presAssocID="{89EC0F7F-AD05-4BF0-8760-2AE83E615531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56741B3F-0EA5-44CC-8811-7942C495127A}" type="presOf" srcId="{135283C9-B559-4210-A8E9-2742FB4B3E40}" destId="{54AC6979-5834-4CF4-A3C9-5A2236BB9C93}" srcOrd="0" destOrd="0" presId="urn:microsoft.com/office/officeart/2005/8/layout/cycle1"/>
    <dgm:cxn modelId="{90BE6EC0-57BA-4DD9-816B-0FCD97942547}" srcId="{B7532F0C-4C73-44FA-B7B8-D8895141AA85}" destId="{6ED495FE-B0CB-45F8-938B-D0E6C2462320}" srcOrd="0" destOrd="0" parTransId="{9046C49E-8E2E-4524-8B37-D4DED3DBCC10}" sibTransId="{7E82E4DB-00AE-4D7C-8617-107FC9AC27D5}"/>
    <dgm:cxn modelId="{149860BB-F242-4DE7-B13A-30ECE73A8CA8}" type="presOf" srcId="{F60691DB-AC58-4F6F-BB1F-B05AFB49277A}" destId="{D5E7490C-A60A-4A53-9BC0-B9D47589CAF8}" srcOrd="0" destOrd="0" presId="urn:microsoft.com/office/officeart/2005/8/layout/cycle1"/>
    <dgm:cxn modelId="{8166C52C-4DAB-49F6-9515-1FD940D25DEB}" type="presOf" srcId="{6ED495FE-B0CB-45F8-938B-D0E6C2462320}" destId="{A3487A81-3628-464E-B6BC-20521BB6CC28}" srcOrd="0" destOrd="0" presId="urn:microsoft.com/office/officeart/2005/8/layout/cycle1"/>
    <dgm:cxn modelId="{1C3F778B-5157-4146-B4A8-AA449EFC8F2E}" type="presOf" srcId="{7E82E4DB-00AE-4D7C-8617-107FC9AC27D5}" destId="{52427C57-77C1-4D80-B4B0-A6FC14419DAE}" srcOrd="0" destOrd="0" presId="urn:microsoft.com/office/officeart/2005/8/layout/cycle1"/>
    <dgm:cxn modelId="{2B67B259-751F-4D31-BF03-7D04B3203CCF}" srcId="{B7532F0C-4C73-44FA-B7B8-D8895141AA85}" destId="{A11D8151-E4E2-4ECA-A91B-5E76E2C8F720}" srcOrd="2" destOrd="0" parTransId="{A3FAC3CA-818A-4F71-BB28-1BBFD7E99B4E}" sibTransId="{89EC0F7F-AD05-4BF0-8760-2AE83E615531}"/>
    <dgm:cxn modelId="{7C9A95DE-5439-4FA4-A08B-DF678C59CAF5}" type="presOf" srcId="{89EC0F7F-AD05-4BF0-8760-2AE83E615531}" destId="{8048D8AF-ACA3-484A-AA98-56273EDFB7A2}" srcOrd="0" destOrd="0" presId="urn:microsoft.com/office/officeart/2005/8/layout/cycle1"/>
    <dgm:cxn modelId="{CC969F30-F1C8-47DE-BFB7-385180B293D4}" srcId="{B7532F0C-4C73-44FA-B7B8-D8895141AA85}" destId="{F60691DB-AC58-4F6F-BB1F-B05AFB49277A}" srcOrd="1" destOrd="0" parTransId="{52E08F18-C6BC-493E-8C86-7B6AB74E4C69}" sibTransId="{135283C9-B559-4210-A8E9-2742FB4B3E40}"/>
    <dgm:cxn modelId="{F4040F3E-D486-4FC4-B822-7D293DF9FCAF}" type="presOf" srcId="{A11D8151-E4E2-4ECA-A91B-5E76E2C8F720}" destId="{9EE7389F-669B-457D-A27B-C2404B1CAC47}" srcOrd="0" destOrd="0" presId="urn:microsoft.com/office/officeart/2005/8/layout/cycle1"/>
    <dgm:cxn modelId="{F1E303D0-C947-447A-BAE1-4E3A0A51BCA7}" type="presOf" srcId="{B7532F0C-4C73-44FA-B7B8-D8895141AA85}" destId="{DE7EC1B0-2EFB-434C-95FE-66DFA67ABCCF}" srcOrd="0" destOrd="0" presId="urn:microsoft.com/office/officeart/2005/8/layout/cycle1"/>
    <dgm:cxn modelId="{89E588AA-6030-4500-B1DD-EC27B3E11F94}" type="presParOf" srcId="{DE7EC1B0-2EFB-434C-95FE-66DFA67ABCCF}" destId="{45488278-9055-4B5C-9919-2CA41FC1F29A}" srcOrd="0" destOrd="0" presId="urn:microsoft.com/office/officeart/2005/8/layout/cycle1"/>
    <dgm:cxn modelId="{2CCEAF97-10A3-4B7A-9EFF-AC4B0885E9A2}" type="presParOf" srcId="{DE7EC1B0-2EFB-434C-95FE-66DFA67ABCCF}" destId="{A3487A81-3628-464E-B6BC-20521BB6CC28}" srcOrd="1" destOrd="0" presId="urn:microsoft.com/office/officeart/2005/8/layout/cycle1"/>
    <dgm:cxn modelId="{4984EEEA-644A-4B83-BEC1-6417298E6E46}" type="presParOf" srcId="{DE7EC1B0-2EFB-434C-95FE-66DFA67ABCCF}" destId="{52427C57-77C1-4D80-B4B0-A6FC14419DAE}" srcOrd="2" destOrd="0" presId="urn:microsoft.com/office/officeart/2005/8/layout/cycle1"/>
    <dgm:cxn modelId="{892B047B-EE4C-479B-BA07-4B62CF1F9CE6}" type="presParOf" srcId="{DE7EC1B0-2EFB-434C-95FE-66DFA67ABCCF}" destId="{FA34E3AF-FEEA-45F4-AB96-67DE8248FD52}" srcOrd="3" destOrd="0" presId="urn:microsoft.com/office/officeart/2005/8/layout/cycle1"/>
    <dgm:cxn modelId="{2C6ED5AD-F1A4-4F35-9E2F-E56972989DCC}" type="presParOf" srcId="{DE7EC1B0-2EFB-434C-95FE-66DFA67ABCCF}" destId="{D5E7490C-A60A-4A53-9BC0-B9D47589CAF8}" srcOrd="4" destOrd="0" presId="urn:microsoft.com/office/officeart/2005/8/layout/cycle1"/>
    <dgm:cxn modelId="{B189A0F8-9CBD-4518-A75C-EDC48BCA41BF}" type="presParOf" srcId="{DE7EC1B0-2EFB-434C-95FE-66DFA67ABCCF}" destId="{54AC6979-5834-4CF4-A3C9-5A2236BB9C93}" srcOrd="5" destOrd="0" presId="urn:microsoft.com/office/officeart/2005/8/layout/cycle1"/>
    <dgm:cxn modelId="{BAFA47FF-F81C-4367-A47E-643D041BC930}" type="presParOf" srcId="{DE7EC1B0-2EFB-434C-95FE-66DFA67ABCCF}" destId="{24E1BCD8-A5A6-4C52-A71E-21323A48F0A9}" srcOrd="6" destOrd="0" presId="urn:microsoft.com/office/officeart/2005/8/layout/cycle1"/>
    <dgm:cxn modelId="{8C406686-5102-4F3E-9667-CFA3D7E5E403}" type="presParOf" srcId="{DE7EC1B0-2EFB-434C-95FE-66DFA67ABCCF}" destId="{9EE7389F-669B-457D-A27B-C2404B1CAC47}" srcOrd="7" destOrd="0" presId="urn:microsoft.com/office/officeart/2005/8/layout/cycle1"/>
    <dgm:cxn modelId="{0C9CAF78-92DC-4BEA-9542-6ECA87682229}" type="presParOf" srcId="{DE7EC1B0-2EFB-434C-95FE-66DFA67ABCCF}" destId="{8048D8AF-ACA3-484A-AA98-56273EDFB7A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87A81-3628-464E-B6BC-20521BB6CC28}">
      <dsp:nvSpPr>
        <dsp:cNvPr id="0" name=""/>
        <dsp:cNvSpPr/>
      </dsp:nvSpPr>
      <dsp:spPr>
        <a:xfrm>
          <a:off x="2561833" y="241861"/>
          <a:ext cx="1237705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ELIMINAR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 contaminação durante o processo de tratamento</a:t>
          </a:r>
        </a:p>
      </dsp:txBody>
      <dsp:txXfrm>
        <a:off x="2561833" y="241861"/>
        <a:ext cx="1237705" cy="1237705"/>
      </dsp:txXfrm>
    </dsp:sp>
    <dsp:sp modelId="{52427C57-77C1-4D80-B4B0-A6FC14419DAE}">
      <dsp:nvSpPr>
        <dsp:cNvPr id="0" name=""/>
        <dsp:cNvSpPr/>
      </dsp:nvSpPr>
      <dsp:spPr>
        <a:xfrm>
          <a:off x="756203" y="30229"/>
          <a:ext cx="2769385" cy="2861615"/>
        </a:xfrm>
        <a:prstGeom prst="circularArrow">
          <a:avLst>
            <a:gd name="adj1" fmla="val 8254"/>
            <a:gd name="adj2" fmla="val 576552"/>
            <a:gd name="adj3" fmla="val 2485875"/>
            <a:gd name="adj4" fmla="val 53057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490C-A60A-4A53-9BC0-B9D47589CAF8}">
      <dsp:nvSpPr>
        <dsp:cNvPr id="0" name=""/>
        <dsp:cNvSpPr/>
      </dsp:nvSpPr>
      <dsp:spPr>
        <a:xfrm>
          <a:off x="1385963" y="2042831"/>
          <a:ext cx="1509864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PREVENIR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 contaminação da água durante o armazenamento e no sistema de distribuição</a:t>
          </a:r>
        </a:p>
      </dsp:txBody>
      <dsp:txXfrm>
        <a:off x="1385963" y="2042831"/>
        <a:ext cx="1509864" cy="1237705"/>
      </dsp:txXfrm>
    </dsp:sp>
    <dsp:sp modelId="{54AC6979-5834-4CF4-A3C9-5A2236BB9C93}">
      <dsp:nvSpPr>
        <dsp:cNvPr id="0" name=""/>
        <dsp:cNvSpPr/>
      </dsp:nvSpPr>
      <dsp:spPr>
        <a:xfrm>
          <a:off x="678784" y="-1073"/>
          <a:ext cx="2924223" cy="2924223"/>
        </a:xfrm>
        <a:prstGeom prst="circularArrow">
          <a:avLst>
            <a:gd name="adj1" fmla="val 8254"/>
            <a:gd name="adj2" fmla="val 576552"/>
            <a:gd name="adj3" fmla="val 10170391"/>
            <a:gd name="adj4" fmla="val 773757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7389F-669B-457D-A27B-C2404B1CAC47}">
      <dsp:nvSpPr>
        <dsp:cNvPr id="0" name=""/>
        <dsp:cNvSpPr/>
      </dsp:nvSpPr>
      <dsp:spPr>
        <a:xfrm>
          <a:off x="482253" y="241861"/>
          <a:ext cx="1237705" cy="1237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MINIMIZAR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as fontes de contaminação pontual e difusa no manancial</a:t>
          </a:r>
        </a:p>
      </dsp:txBody>
      <dsp:txXfrm>
        <a:off x="482253" y="241861"/>
        <a:ext cx="1237705" cy="1237705"/>
      </dsp:txXfrm>
    </dsp:sp>
    <dsp:sp modelId="{8048D8AF-ACA3-484A-AA98-56273EDFB7A2}">
      <dsp:nvSpPr>
        <dsp:cNvPr id="0" name=""/>
        <dsp:cNvSpPr/>
      </dsp:nvSpPr>
      <dsp:spPr>
        <a:xfrm>
          <a:off x="678784" y="-1073"/>
          <a:ext cx="2924223" cy="2924223"/>
        </a:xfrm>
        <a:prstGeom prst="circularArrow">
          <a:avLst>
            <a:gd name="adj1" fmla="val 8254"/>
            <a:gd name="adj2" fmla="val 576552"/>
            <a:gd name="adj3" fmla="val 16854861"/>
            <a:gd name="adj4" fmla="val 14968587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BC21-5119-40C1-94B1-28C70BBC3059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1CD8-6925-42CB-A7EC-CB77F3464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69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4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8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916832"/>
            <a:ext cx="8388273" cy="4331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489" y="908720"/>
            <a:ext cx="8219303" cy="769566"/>
          </a:xfrm>
          <a:prstGeom prst="rect">
            <a:avLst/>
          </a:prstGeom>
        </p:spPr>
        <p:txBody>
          <a:bodyPr/>
          <a:lstStyle>
            <a:lvl1pPr>
              <a:defRPr sz="3323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6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26/10/2010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7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F5D923-8110-46B6-9CF8-F105C44265F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2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FBF586-BD63-47AD-9B57-D085E0F9F57A}" type="datetimeFigureOut">
              <a:rPr lang="pt-BR" smtClean="0"/>
              <a:pPr/>
              <a:t>06/05/2019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047D37-F079-463F-99F3-B8FEFB2E412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11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3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6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19" y="6166685"/>
            <a:ext cx="1131046" cy="402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68" y="6148824"/>
            <a:ext cx="1090828" cy="4444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6137394"/>
            <a:ext cx="1393876" cy="5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0" y="746908"/>
            <a:ext cx="8920998" cy="531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tângulo 8"/>
          <p:cNvSpPr/>
          <p:nvPr userDrawn="1"/>
        </p:nvSpPr>
        <p:spPr>
          <a:xfrm>
            <a:off x="11430" y="6431785"/>
            <a:ext cx="7623810" cy="914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52" y="6230597"/>
            <a:ext cx="1131046" cy="4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9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5"/>
          <p:cNvSpPr txBox="1">
            <a:spLocks noChangeArrowheads="1"/>
          </p:cNvSpPr>
          <p:nvPr userDrawn="1"/>
        </p:nvSpPr>
        <p:spPr bwMode="auto">
          <a:xfrm>
            <a:off x="372138" y="2634009"/>
            <a:ext cx="83534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200" b="1" dirty="0" smtClean="0">
                <a:solidFill>
                  <a:srgbClr val="0070C0"/>
                </a:solidFill>
              </a:rPr>
              <a:t>DIRETORIA EXECUTIVA DA SANASA</a:t>
            </a:r>
            <a:endParaRPr lang="pt-BR" sz="1200" b="1" kern="1200" dirty="0" smtClean="0">
              <a:solidFill>
                <a:srgbClr val="0070C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- Arly de Lara Romêo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Procuradora Geral e </a:t>
            </a:r>
            <a:b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</a:b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– </a:t>
            </a:r>
            <a:r>
              <a:rPr lang="pt-BR" sz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200" b="1" kern="1200" dirty="0" smtClean="0">
              <a:solidFill>
                <a:srgbClr val="0070C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200" b="1" kern="1200" dirty="0" smtClean="0">
              <a:solidFill>
                <a:srgbClr val="0070C0"/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200" b="1" kern="1200" baseline="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b="0" kern="1200" baseline="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–</a:t>
            </a:r>
            <a:r>
              <a:rPr lang="pt-BR" sz="1200" b="1" kern="1200" baseline="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– Luciano Soares Traldi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200" kern="1200" dirty="0" smtClean="0">
                <a:solidFill>
                  <a:srgbClr val="0070C0"/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>
              <a:solidFill>
                <a:srgbClr val="0070C0"/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rgbClr val="0070C0"/>
                </a:solidFill>
              </a:rPr>
              <a:t>www.sanasa.com.br    3735 5000</a:t>
            </a:r>
            <a:endParaRPr lang="pt-BR" sz="1600" dirty="0" smtClean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1" y="6497100"/>
            <a:ext cx="3015048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61" y="6231999"/>
            <a:ext cx="1131046" cy="4023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10" y="6214138"/>
            <a:ext cx="1090828" cy="444457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6128952" y="6449515"/>
            <a:ext cx="3015048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2.emf"/><Relationship Id="rId4" Type="http://schemas.openxmlformats.org/officeDocument/2006/relationships/oleObject" Target="../embeddings/Apresenta__o_do_Microsoft_PowerPoint_97-20031.pp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77280" y="1862115"/>
            <a:ext cx="756084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QUALIDADE DA ÁGUA E LABORATÓRIOS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277" y="1161209"/>
            <a:ext cx="8210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O </a:t>
            </a:r>
            <a:r>
              <a:rPr lang="pt-BR" sz="2000" b="1" dirty="0"/>
              <a:t>controle da qualidade </a:t>
            </a:r>
            <a:r>
              <a:rPr lang="pt-BR" sz="2000" dirty="0"/>
              <a:t>da água baseado única e </a:t>
            </a:r>
            <a:r>
              <a:rPr lang="pt-BR" sz="2000" dirty="0" smtClean="0"/>
              <a:t>exclusivamente em </a:t>
            </a:r>
            <a:r>
              <a:rPr lang="pt-BR" sz="2000" dirty="0"/>
              <a:t>análises laboratoriais de amostras da água, ainda </a:t>
            </a:r>
            <a:r>
              <a:rPr lang="pt-BR" sz="2000" dirty="0" smtClean="0"/>
              <a:t>que </a:t>
            </a:r>
            <a:r>
              <a:rPr lang="pt-BR" sz="2000" dirty="0" err="1" smtClean="0"/>
              <a:t>freqüente</a:t>
            </a:r>
            <a:r>
              <a:rPr lang="pt-BR" sz="2000" dirty="0"/>
              <a:t>, e </a:t>
            </a:r>
            <a:r>
              <a:rPr lang="pt-BR" sz="2000" b="1" dirty="0"/>
              <a:t>embora indispensável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não constitui </a:t>
            </a:r>
            <a:r>
              <a:rPr lang="pt-BR" sz="2000" dirty="0" smtClean="0">
                <a:solidFill>
                  <a:srgbClr val="FF0000"/>
                </a:solidFill>
              </a:rPr>
              <a:t>garantia absoluta </a:t>
            </a:r>
            <a:r>
              <a:rPr lang="pt-BR" sz="2000" dirty="0">
                <a:solidFill>
                  <a:srgbClr val="FF0000"/>
                </a:solidFill>
              </a:rPr>
              <a:t>de potabilidade.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21981" y="2887985"/>
            <a:ext cx="8237846" cy="2512085"/>
            <a:chOff x="439429" y="3711663"/>
            <a:chExt cx="8237846" cy="2512085"/>
          </a:xfrm>
        </p:grpSpPr>
        <p:grpSp>
          <p:nvGrpSpPr>
            <p:cNvPr id="4" name="Grupo 3"/>
            <p:cNvGrpSpPr/>
            <p:nvPr/>
          </p:nvGrpSpPr>
          <p:grpSpPr>
            <a:xfrm>
              <a:off x="466725" y="3711663"/>
              <a:ext cx="8210550" cy="2468879"/>
              <a:chOff x="466725" y="3711663"/>
              <a:chExt cx="8210550" cy="246887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25" y="3711663"/>
                <a:ext cx="8210550" cy="2190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7559899" y="5872765"/>
                <a:ext cx="11173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 smtClean="0"/>
                  <a:t>Vieira, 2005.</a:t>
                </a:r>
                <a:endParaRPr lang="pt-BR" sz="1400" dirty="0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439429" y="5915971"/>
              <a:ext cx="7299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Controle da qualidade da água: Princípio amostral.</a:t>
              </a:r>
              <a:endParaRPr lang="pt-BR" sz="1400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884314" y="0"/>
            <a:ext cx="519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Controle Laboratorial x Plano de Segurança da Água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2564904"/>
            <a:ext cx="4134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dirty="0"/>
              <a:t>O Plano de Segurança da Água para Consumo Humano – PSA, preconizado pela Organização Mundial da Saúde (OMS), pode ser definido como uma metodologia que identifica e prioriza riscos potenciais que podem comprometer um Sistema de Abastecimento em todas as suas etapas, desde o manancial até a torneira do consumidor.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3608" y="11247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do Plano de Segurança da Água - PSA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01384" y="5445224"/>
            <a:ext cx="8280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Documento que estabelece mecanismos para a redução ou eliminação de riscos.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8895488"/>
              </p:ext>
            </p:extLst>
          </p:nvPr>
        </p:nvGraphicFramePr>
        <p:xfrm>
          <a:off x="4499992" y="1916832"/>
          <a:ext cx="4281792" cy="328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06151" y="3070701"/>
            <a:ext cx="123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96688" y="4928497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Funasa, 2012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1989" y="281650"/>
            <a:ext cx="48580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Plano de Segurança da Água - PSA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Graphic spid="5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3588" y="1124744"/>
            <a:ext cx="7416824" cy="86177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</a:p>
          <a:p>
            <a:pPr algn="ctr"/>
            <a:r>
              <a:rPr lang="pt-BR" sz="1600" dirty="0"/>
              <a:t>Manual para Qualidade da Água para Consumo Humano – 3ª Edição - OMS </a:t>
            </a:r>
          </a:p>
          <a:p>
            <a:r>
              <a:rPr lang="pt-BR" sz="1600" dirty="0"/>
              <a:t>	Carta de Bonn para Segurança da Água para Consumo Humano - IWA</a:t>
            </a:r>
          </a:p>
        </p:txBody>
      </p:sp>
      <p:sp>
        <p:nvSpPr>
          <p:cNvPr id="3" name="Fluxograma: Processo 2"/>
          <p:cNvSpPr/>
          <p:nvPr/>
        </p:nvSpPr>
        <p:spPr>
          <a:xfrm>
            <a:off x="1511660" y="3460656"/>
            <a:ext cx="1080120" cy="4320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Recursos       Hídricos</a:t>
            </a:r>
          </a:p>
        </p:txBody>
      </p:sp>
      <p:sp>
        <p:nvSpPr>
          <p:cNvPr id="11" name="Fluxograma: Processo 10"/>
          <p:cNvSpPr/>
          <p:nvPr/>
        </p:nvSpPr>
        <p:spPr>
          <a:xfrm>
            <a:off x="3239852" y="3460656"/>
            <a:ext cx="1080120" cy="4320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Sistema de Tratamento</a:t>
            </a:r>
          </a:p>
        </p:txBody>
      </p:sp>
      <p:sp>
        <p:nvSpPr>
          <p:cNvPr id="12" name="Fluxograma: Processo 11"/>
          <p:cNvSpPr/>
          <p:nvPr/>
        </p:nvSpPr>
        <p:spPr>
          <a:xfrm>
            <a:off x="4968044" y="3460656"/>
            <a:ext cx="1080120" cy="4320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Sistema de Distribuição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7564" y="213394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Marco para o fornecimento de água para consumo humano: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Adoção de medidas para avaliação e minimização de riscos nos sistemas de abastecimento;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Atendimento aos padrões de qualidade.</a:t>
            </a:r>
          </a:p>
        </p:txBody>
      </p:sp>
      <p:sp>
        <p:nvSpPr>
          <p:cNvPr id="14" name="Fluxograma: Processo 13"/>
          <p:cNvSpPr/>
          <p:nvPr/>
        </p:nvSpPr>
        <p:spPr>
          <a:xfrm>
            <a:off x="6696236" y="3460656"/>
            <a:ext cx="1080120" cy="4320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Consumidor</a:t>
            </a:r>
          </a:p>
        </p:txBody>
      </p:sp>
      <p:sp>
        <p:nvSpPr>
          <p:cNvPr id="15" name="Fluxograma: Processo 14"/>
          <p:cNvSpPr/>
          <p:nvPr/>
        </p:nvSpPr>
        <p:spPr>
          <a:xfrm>
            <a:off x="1727684" y="4036720"/>
            <a:ext cx="5760640" cy="4320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Planos de Segurança da Água para Consumo Humano</a:t>
            </a:r>
          </a:p>
        </p:txBody>
      </p:sp>
      <p:sp>
        <p:nvSpPr>
          <p:cNvPr id="16" name="Fluxograma: Processo 15"/>
          <p:cNvSpPr/>
          <p:nvPr/>
        </p:nvSpPr>
        <p:spPr>
          <a:xfrm>
            <a:off x="1727684" y="4540776"/>
            <a:ext cx="5760640" cy="43204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/>
                </a:solidFill>
              </a:rPr>
              <a:t>Verificação da Qualidade da Água para Consumo Humano</a:t>
            </a:r>
          </a:p>
        </p:txBody>
      </p:sp>
      <p:sp>
        <p:nvSpPr>
          <p:cNvPr id="17" name="Fluxograma: Processo 16"/>
          <p:cNvSpPr/>
          <p:nvPr/>
        </p:nvSpPr>
        <p:spPr>
          <a:xfrm>
            <a:off x="1696068" y="5157192"/>
            <a:ext cx="576064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META</a:t>
            </a:r>
          </a:p>
          <a:p>
            <a:pPr algn="ctr"/>
            <a:r>
              <a:rPr lang="pt-BR" sz="1400" b="1" dirty="0"/>
              <a:t>Água boa e segura, que tem a confiança dos consumidores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2591780" y="3668667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4319972" y="3653820"/>
            <a:ext cx="648072" cy="60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6071044" y="3637796"/>
            <a:ext cx="6251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angulado 21"/>
          <p:cNvCxnSpPr>
            <a:stCxn id="15" idx="1"/>
            <a:endCxn id="16" idx="1"/>
          </p:cNvCxnSpPr>
          <p:nvPr/>
        </p:nvCxnSpPr>
        <p:spPr>
          <a:xfrm rot="10800000" flipV="1">
            <a:off x="1727684" y="4252744"/>
            <a:ext cx="12700" cy="504056"/>
          </a:xfrm>
          <a:prstGeom prst="bentConnector3">
            <a:avLst>
              <a:gd name="adj1" fmla="val 2641559"/>
            </a:avLst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/>
          <p:nvPr/>
        </p:nvCxnSpPr>
        <p:spPr>
          <a:xfrm rot="10800000" flipV="1">
            <a:off x="7470691" y="4216639"/>
            <a:ext cx="12700" cy="504056"/>
          </a:xfrm>
          <a:prstGeom prst="bentConnector3">
            <a:avLst>
              <a:gd name="adj1" fmla="val -2407795"/>
            </a:avLst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732200" y="4214417"/>
            <a:ext cx="1124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Troca de conhecimentos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43508" y="4289809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Funções e Responsabilidades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61989" y="281650"/>
            <a:ext cx="48580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Plano de Segurança da Água - PSA 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8294338" y="0"/>
            <a:ext cx="863382" cy="7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6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1989" y="281650"/>
            <a:ext cx="48580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PSA – </a:t>
            </a:r>
            <a:r>
              <a:rPr lang="pt-BR" dirty="0" smtClean="0"/>
              <a:t>SANASA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302310" y="1025473"/>
            <a:ext cx="4766727" cy="566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12" name="Conector reto 11"/>
          <p:cNvCxnSpPr>
            <a:stCxn id="26" idx="3"/>
          </p:cNvCxnSpPr>
          <p:nvPr/>
        </p:nvCxnSpPr>
        <p:spPr>
          <a:xfrm>
            <a:off x="1584627" y="5130776"/>
            <a:ext cx="623434" cy="0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  <a:prstDash val="dash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389577" y="1433367"/>
            <a:ext cx="850290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432423" y="1605195"/>
            <a:ext cx="0" cy="3893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2260797" y="1747587"/>
            <a:ext cx="3157425" cy="162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302311" y="2037243"/>
            <a:ext cx="4766726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24145" y="2109251"/>
            <a:ext cx="48889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ea typeface="Times New Roman"/>
                <a:cs typeface="Times New Roman"/>
              </a:rPr>
              <a:t>Avaliação do Sistema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2 - Descrever o sistema de abastecimento de água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3 - Identificar os perigos e avaliar os riscos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4 - Determinar e avaliar medidas de controle,  reavaliar e priorizar riscos</a:t>
            </a:r>
          </a:p>
          <a:p>
            <a:pPr>
              <a:lnSpc>
                <a:spcPct val="115000"/>
              </a:lnSpc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5 - Desenvolver, implementar e manter um plano de melhoria </a:t>
            </a:r>
          </a:p>
          <a:p>
            <a:pPr>
              <a:lnSpc>
                <a:spcPct val="115000"/>
              </a:lnSpc>
            </a:pPr>
            <a:endParaRPr lang="pt-BR" sz="1200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pt-BR" sz="1200" b="1" dirty="0">
                <a:ea typeface="Times New Roman"/>
                <a:cs typeface="Times New Roman"/>
              </a:rPr>
              <a:t>Monitoramento Operacional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6 - Definir o monitoramento e as medidas de controle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7 – Verificar a eficácia do PSA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347864" y="1052736"/>
            <a:ext cx="3281013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ea typeface="Times New Roman"/>
                <a:cs typeface="Times New Roman"/>
              </a:rPr>
              <a:t>Preparação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1 – Constituir a Equipe do PSA (multidisciplinar)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5432423" y="4312199"/>
            <a:ext cx="0" cy="3893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297675" y="4701539"/>
            <a:ext cx="4771362" cy="778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347864" y="4715272"/>
            <a:ext cx="3281013" cy="76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ea typeface="Times New Roman"/>
                <a:cs typeface="Times New Roman"/>
              </a:rPr>
              <a:t>Gestão e Comunicação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8 - Preparar os procedimentos de gestão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 9 - Verificar programas de suporte </a:t>
            </a:r>
          </a:p>
        </p:txBody>
      </p:sp>
      <p:cxnSp>
        <p:nvCxnSpPr>
          <p:cNvPr id="23" name="Conector reto 22"/>
          <p:cNvCxnSpPr/>
          <p:nvPr/>
        </p:nvCxnSpPr>
        <p:spPr>
          <a:xfrm flipH="1">
            <a:off x="2260923" y="5130776"/>
            <a:ext cx="8137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 flipV="1">
            <a:off x="2260797" y="3186560"/>
            <a:ext cx="126" cy="194421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543239" y="4715272"/>
            <a:ext cx="1071351" cy="764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56961" y="4854546"/>
            <a:ext cx="1027666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ea typeface="Times New Roman"/>
                <a:cs typeface="Times New Roman"/>
              </a:rPr>
              <a:t>Incidente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(emergência)</a:t>
            </a:r>
          </a:p>
        </p:txBody>
      </p:sp>
      <p:cxnSp>
        <p:nvCxnSpPr>
          <p:cNvPr id="27" name="Conector reto 26"/>
          <p:cNvCxnSpPr>
            <a:stCxn id="25" idx="0"/>
          </p:cNvCxnSpPr>
          <p:nvPr/>
        </p:nvCxnSpPr>
        <p:spPr>
          <a:xfrm flipV="1">
            <a:off x="1078914" y="3186560"/>
            <a:ext cx="0" cy="1528712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1584627" y="2311242"/>
            <a:ext cx="1536499" cy="896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58288" y="2352537"/>
            <a:ext cx="1370189" cy="76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20165" y="2302601"/>
            <a:ext cx="1368152" cy="896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92172" y="2362410"/>
            <a:ext cx="1233477" cy="764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200" b="1" dirty="0">
              <a:solidFill>
                <a:srgbClr val="002060"/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260797" y="1747587"/>
            <a:ext cx="0" cy="553525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613904" y="2407155"/>
            <a:ext cx="1448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10 – Planejar revisão </a:t>
            </a:r>
          </a:p>
          <a:p>
            <a:pPr algn="ctr"/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periódica do PSA </a:t>
            </a:r>
            <a:endParaRPr lang="pt-BR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16088" y="2385122"/>
            <a:ext cx="127222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2060"/>
                </a:solidFill>
                <a:ea typeface="Times New Roman"/>
                <a:cs typeface="Times New Roman"/>
              </a:rPr>
              <a:t>11 – Rever o PSA na sequencia de um incidente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988917" y="5506519"/>
            <a:ext cx="1771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Adaptado de Vieira, 2005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8329357" y="0"/>
            <a:ext cx="814643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  <p:bldP spid="21" grpId="0" animBg="1"/>
      <p:bldP spid="22" grpId="0"/>
      <p:bldP spid="25" grpId="0" animBg="1"/>
      <p:bldP spid="26" grpId="0"/>
      <p:bldP spid="35" grpId="0" animBg="1"/>
      <p:bldP spid="28" grpId="0" animBg="1"/>
      <p:bldP spid="34" grpId="0" animBg="1"/>
      <p:bldP spid="29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21492" r="16162" b="14745"/>
          <a:stretch/>
        </p:blipFill>
        <p:spPr bwMode="auto">
          <a:xfrm>
            <a:off x="575269" y="935181"/>
            <a:ext cx="8064897" cy="49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5269" y="207075"/>
            <a:ext cx="485808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PSA – </a:t>
            </a:r>
            <a:r>
              <a:rPr lang="pt-BR" dirty="0" smtClean="0"/>
              <a:t>SANASA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8329357" y="0"/>
            <a:ext cx="814643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15" y="0"/>
            <a:ext cx="9242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477483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Conjuntura dos Recursos Hídricos no Brasil 2017, ANA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532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90"/>
            <a:ext cx="9193446" cy="68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697" y="6488668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Conjuntura dos Recursos Hídricos no Brasil 2017, ANA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754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90"/>
            <a:ext cx="9193446" cy="68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2968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Conjuntura dos Recursos Hídricos no Brasil 2017, ANA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893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1" t="8806" r="32675" b="8217"/>
          <a:stretch/>
        </p:blipFill>
        <p:spPr bwMode="auto">
          <a:xfrm>
            <a:off x="2495646" y="332655"/>
            <a:ext cx="4224146" cy="57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18977" r="32256" b="10946"/>
          <a:stretch/>
        </p:blipFill>
        <p:spPr bwMode="auto">
          <a:xfrm>
            <a:off x="1933630" y="404664"/>
            <a:ext cx="5348177" cy="60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Espaço Reservado para Conteúdo 6"/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 r="3194"/>
          <a:stretch/>
        </p:blipFill>
        <p:spPr>
          <a:xfrm>
            <a:off x="35496" y="1039090"/>
            <a:ext cx="5675674" cy="4963769"/>
          </a:xfrm>
          <a:noFill/>
          <a:ln>
            <a:solidFill>
              <a:schemeClr val="bg1"/>
            </a:solidFill>
          </a:ln>
        </p:spPr>
      </p:pic>
      <p:sp>
        <p:nvSpPr>
          <p:cNvPr id="11" name="Forma livre 10"/>
          <p:cNvSpPr/>
          <p:nvPr/>
        </p:nvSpPr>
        <p:spPr>
          <a:xfrm>
            <a:off x="3730805" y="4310670"/>
            <a:ext cx="278423" cy="128954"/>
          </a:xfrm>
          <a:custGeom>
            <a:avLst/>
            <a:gdLst>
              <a:gd name="connsiteX0" fmla="*/ 134 w 279296"/>
              <a:gd name="connsiteY0" fmla="*/ 39881 h 139582"/>
              <a:gd name="connsiteX1" fmla="*/ 17225 w 279296"/>
              <a:gd name="connsiteY1" fmla="*/ 42729 h 139582"/>
              <a:gd name="connsiteX2" fmla="*/ 22922 w 279296"/>
              <a:gd name="connsiteY2" fmla="*/ 48427 h 139582"/>
              <a:gd name="connsiteX3" fmla="*/ 37165 w 279296"/>
              <a:gd name="connsiteY3" fmla="*/ 51275 h 139582"/>
              <a:gd name="connsiteX4" fmla="*/ 48560 w 279296"/>
              <a:gd name="connsiteY4" fmla="*/ 48427 h 139582"/>
              <a:gd name="connsiteX5" fmla="*/ 59954 w 279296"/>
              <a:gd name="connsiteY5" fmla="*/ 34184 h 139582"/>
              <a:gd name="connsiteX6" fmla="*/ 62803 w 279296"/>
              <a:gd name="connsiteY6" fmla="*/ 17092 h 139582"/>
              <a:gd name="connsiteX7" fmla="*/ 71349 w 279296"/>
              <a:gd name="connsiteY7" fmla="*/ 5698 h 139582"/>
              <a:gd name="connsiteX8" fmla="*/ 82743 w 279296"/>
              <a:gd name="connsiteY8" fmla="*/ 2849 h 139582"/>
              <a:gd name="connsiteX9" fmla="*/ 91289 w 279296"/>
              <a:gd name="connsiteY9" fmla="*/ 0 h 139582"/>
              <a:gd name="connsiteX10" fmla="*/ 94137 w 279296"/>
              <a:gd name="connsiteY10" fmla="*/ 22789 h 139582"/>
              <a:gd name="connsiteX11" fmla="*/ 122623 w 279296"/>
              <a:gd name="connsiteY11" fmla="*/ 48427 h 139582"/>
              <a:gd name="connsiteX12" fmla="*/ 139715 w 279296"/>
              <a:gd name="connsiteY12" fmla="*/ 51275 h 139582"/>
              <a:gd name="connsiteX13" fmla="*/ 188141 w 279296"/>
              <a:gd name="connsiteY13" fmla="*/ 56972 h 139582"/>
              <a:gd name="connsiteX14" fmla="*/ 193838 w 279296"/>
              <a:gd name="connsiteY14" fmla="*/ 62670 h 139582"/>
              <a:gd name="connsiteX15" fmla="*/ 233719 w 279296"/>
              <a:gd name="connsiteY15" fmla="*/ 65518 h 139582"/>
              <a:gd name="connsiteX16" fmla="*/ 262205 w 279296"/>
              <a:gd name="connsiteY16" fmla="*/ 62670 h 139582"/>
              <a:gd name="connsiteX17" fmla="*/ 270750 w 279296"/>
              <a:gd name="connsiteY17" fmla="*/ 76913 h 139582"/>
              <a:gd name="connsiteX18" fmla="*/ 279296 w 279296"/>
              <a:gd name="connsiteY18" fmla="*/ 79761 h 139582"/>
              <a:gd name="connsiteX19" fmla="*/ 265053 w 279296"/>
              <a:gd name="connsiteY19" fmla="*/ 91156 h 139582"/>
              <a:gd name="connsiteX20" fmla="*/ 247962 w 279296"/>
              <a:gd name="connsiteY20" fmla="*/ 102550 h 139582"/>
              <a:gd name="connsiteX21" fmla="*/ 239416 w 279296"/>
              <a:gd name="connsiteY21" fmla="*/ 122490 h 139582"/>
              <a:gd name="connsiteX22" fmla="*/ 222324 w 279296"/>
              <a:gd name="connsiteY22" fmla="*/ 133885 h 139582"/>
              <a:gd name="connsiteX23" fmla="*/ 213778 w 279296"/>
              <a:gd name="connsiteY23" fmla="*/ 131036 h 139582"/>
              <a:gd name="connsiteX24" fmla="*/ 205233 w 279296"/>
              <a:gd name="connsiteY24" fmla="*/ 125339 h 139582"/>
              <a:gd name="connsiteX25" fmla="*/ 179595 w 279296"/>
              <a:gd name="connsiteY25" fmla="*/ 128187 h 139582"/>
              <a:gd name="connsiteX26" fmla="*/ 171049 w 279296"/>
              <a:gd name="connsiteY26" fmla="*/ 133885 h 139582"/>
              <a:gd name="connsiteX27" fmla="*/ 142563 w 279296"/>
              <a:gd name="connsiteY27" fmla="*/ 139582 h 139582"/>
              <a:gd name="connsiteX28" fmla="*/ 128320 w 279296"/>
              <a:gd name="connsiteY28" fmla="*/ 128187 h 139582"/>
              <a:gd name="connsiteX29" fmla="*/ 116926 w 279296"/>
              <a:gd name="connsiteY29" fmla="*/ 113944 h 139582"/>
              <a:gd name="connsiteX30" fmla="*/ 108380 w 279296"/>
              <a:gd name="connsiteY30" fmla="*/ 108247 h 139582"/>
              <a:gd name="connsiteX31" fmla="*/ 74197 w 279296"/>
              <a:gd name="connsiteY31" fmla="*/ 105399 h 139582"/>
              <a:gd name="connsiteX32" fmla="*/ 79894 w 279296"/>
              <a:gd name="connsiteY32" fmla="*/ 96853 h 139582"/>
              <a:gd name="connsiteX33" fmla="*/ 82743 w 279296"/>
              <a:gd name="connsiteY33" fmla="*/ 88307 h 139582"/>
              <a:gd name="connsiteX34" fmla="*/ 77046 w 279296"/>
              <a:gd name="connsiteY34" fmla="*/ 74064 h 139582"/>
              <a:gd name="connsiteX35" fmla="*/ 68500 w 279296"/>
              <a:gd name="connsiteY35" fmla="*/ 71215 h 139582"/>
              <a:gd name="connsiteX36" fmla="*/ 8679 w 279296"/>
              <a:gd name="connsiteY36" fmla="*/ 68367 h 139582"/>
              <a:gd name="connsiteX37" fmla="*/ 8679 w 279296"/>
              <a:gd name="connsiteY37" fmla="*/ 48427 h 139582"/>
              <a:gd name="connsiteX38" fmla="*/ 134 w 279296"/>
              <a:gd name="connsiteY38" fmla="*/ 39881 h 1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9296" h="139582">
                <a:moveTo>
                  <a:pt x="134" y="39881"/>
                </a:moveTo>
                <a:cubicBezTo>
                  <a:pt x="1558" y="38931"/>
                  <a:pt x="11817" y="40701"/>
                  <a:pt x="17225" y="42729"/>
                </a:cubicBezTo>
                <a:cubicBezTo>
                  <a:pt x="19740" y="43672"/>
                  <a:pt x="20453" y="47369"/>
                  <a:pt x="22922" y="48427"/>
                </a:cubicBezTo>
                <a:cubicBezTo>
                  <a:pt x="27372" y="50334"/>
                  <a:pt x="32417" y="50326"/>
                  <a:pt x="37165" y="51275"/>
                </a:cubicBezTo>
                <a:cubicBezTo>
                  <a:pt x="40963" y="50326"/>
                  <a:pt x="45058" y="50178"/>
                  <a:pt x="48560" y="48427"/>
                </a:cubicBezTo>
                <a:cubicBezTo>
                  <a:pt x="52617" y="46399"/>
                  <a:pt x="57943" y="37201"/>
                  <a:pt x="59954" y="34184"/>
                </a:cubicBezTo>
                <a:cubicBezTo>
                  <a:pt x="60904" y="28487"/>
                  <a:pt x="60658" y="22455"/>
                  <a:pt x="62803" y="17092"/>
                </a:cubicBezTo>
                <a:cubicBezTo>
                  <a:pt x="64566" y="12684"/>
                  <a:pt x="67486" y="8458"/>
                  <a:pt x="71349" y="5698"/>
                </a:cubicBezTo>
                <a:cubicBezTo>
                  <a:pt x="74535" y="3422"/>
                  <a:pt x="78979" y="3925"/>
                  <a:pt x="82743" y="2849"/>
                </a:cubicBezTo>
                <a:cubicBezTo>
                  <a:pt x="85630" y="2024"/>
                  <a:pt x="88440" y="950"/>
                  <a:pt x="91289" y="0"/>
                </a:cubicBezTo>
                <a:cubicBezTo>
                  <a:pt x="92238" y="7596"/>
                  <a:pt x="91562" y="15580"/>
                  <a:pt x="94137" y="22789"/>
                </a:cubicBezTo>
                <a:cubicBezTo>
                  <a:pt x="98925" y="36196"/>
                  <a:pt x="109092" y="45420"/>
                  <a:pt x="122623" y="48427"/>
                </a:cubicBezTo>
                <a:cubicBezTo>
                  <a:pt x="128261" y="49680"/>
                  <a:pt x="134051" y="50142"/>
                  <a:pt x="139715" y="51275"/>
                </a:cubicBezTo>
                <a:cubicBezTo>
                  <a:pt x="172637" y="57859"/>
                  <a:pt x="117109" y="51509"/>
                  <a:pt x="188141" y="56972"/>
                </a:cubicBezTo>
                <a:cubicBezTo>
                  <a:pt x="190040" y="58871"/>
                  <a:pt x="191741" y="60992"/>
                  <a:pt x="193838" y="62670"/>
                </a:cubicBezTo>
                <a:cubicBezTo>
                  <a:pt x="208524" y="74420"/>
                  <a:pt x="206898" y="67957"/>
                  <a:pt x="233719" y="65518"/>
                </a:cubicBezTo>
                <a:cubicBezTo>
                  <a:pt x="254524" y="58583"/>
                  <a:pt x="244984" y="58364"/>
                  <a:pt x="262205" y="62670"/>
                </a:cubicBezTo>
                <a:cubicBezTo>
                  <a:pt x="264445" y="69391"/>
                  <a:pt x="264234" y="73003"/>
                  <a:pt x="270750" y="76913"/>
                </a:cubicBezTo>
                <a:cubicBezTo>
                  <a:pt x="273325" y="78458"/>
                  <a:pt x="276447" y="78812"/>
                  <a:pt x="279296" y="79761"/>
                </a:cubicBezTo>
                <a:cubicBezTo>
                  <a:pt x="268770" y="95551"/>
                  <a:pt x="279621" y="83062"/>
                  <a:pt x="265053" y="91156"/>
                </a:cubicBezTo>
                <a:cubicBezTo>
                  <a:pt x="259068" y="94481"/>
                  <a:pt x="247962" y="102550"/>
                  <a:pt x="247962" y="102550"/>
                </a:cubicBezTo>
                <a:cubicBezTo>
                  <a:pt x="246260" y="107656"/>
                  <a:pt x="242935" y="118971"/>
                  <a:pt x="239416" y="122490"/>
                </a:cubicBezTo>
                <a:cubicBezTo>
                  <a:pt x="234574" y="127332"/>
                  <a:pt x="222324" y="133885"/>
                  <a:pt x="222324" y="133885"/>
                </a:cubicBezTo>
                <a:cubicBezTo>
                  <a:pt x="219475" y="132935"/>
                  <a:pt x="216464" y="132379"/>
                  <a:pt x="213778" y="131036"/>
                </a:cubicBezTo>
                <a:cubicBezTo>
                  <a:pt x="210716" y="129505"/>
                  <a:pt x="208645" y="125623"/>
                  <a:pt x="205233" y="125339"/>
                </a:cubicBezTo>
                <a:cubicBezTo>
                  <a:pt x="196664" y="124625"/>
                  <a:pt x="188141" y="127238"/>
                  <a:pt x="179595" y="128187"/>
                </a:cubicBezTo>
                <a:cubicBezTo>
                  <a:pt x="176746" y="130086"/>
                  <a:pt x="174111" y="132354"/>
                  <a:pt x="171049" y="133885"/>
                </a:cubicBezTo>
                <a:cubicBezTo>
                  <a:pt x="163097" y="137861"/>
                  <a:pt x="149904" y="138533"/>
                  <a:pt x="142563" y="139582"/>
                </a:cubicBezTo>
                <a:cubicBezTo>
                  <a:pt x="136217" y="135351"/>
                  <a:pt x="132960" y="133986"/>
                  <a:pt x="128320" y="128187"/>
                </a:cubicBezTo>
                <a:cubicBezTo>
                  <a:pt x="121742" y="119965"/>
                  <a:pt x="124565" y="120056"/>
                  <a:pt x="116926" y="113944"/>
                </a:cubicBezTo>
                <a:cubicBezTo>
                  <a:pt x="114253" y="111805"/>
                  <a:pt x="111737" y="108918"/>
                  <a:pt x="108380" y="108247"/>
                </a:cubicBezTo>
                <a:cubicBezTo>
                  <a:pt x="97168" y="106005"/>
                  <a:pt x="85591" y="106348"/>
                  <a:pt x="74197" y="105399"/>
                </a:cubicBezTo>
                <a:cubicBezTo>
                  <a:pt x="62797" y="93997"/>
                  <a:pt x="70172" y="104630"/>
                  <a:pt x="79894" y="96853"/>
                </a:cubicBezTo>
                <a:cubicBezTo>
                  <a:pt x="82239" y="94977"/>
                  <a:pt x="81793" y="91156"/>
                  <a:pt x="82743" y="88307"/>
                </a:cubicBezTo>
                <a:cubicBezTo>
                  <a:pt x="80844" y="83559"/>
                  <a:pt x="80319" y="77992"/>
                  <a:pt x="77046" y="74064"/>
                </a:cubicBezTo>
                <a:cubicBezTo>
                  <a:pt x="75124" y="71757"/>
                  <a:pt x="71492" y="71464"/>
                  <a:pt x="68500" y="71215"/>
                </a:cubicBezTo>
                <a:cubicBezTo>
                  <a:pt x="48606" y="69557"/>
                  <a:pt x="28619" y="69316"/>
                  <a:pt x="8679" y="68367"/>
                </a:cubicBezTo>
                <a:cubicBezTo>
                  <a:pt x="5691" y="59400"/>
                  <a:pt x="3672" y="58441"/>
                  <a:pt x="8679" y="48427"/>
                </a:cubicBezTo>
                <a:cubicBezTo>
                  <a:pt x="9104" y="47578"/>
                  <a:pt x="-1290" y="40831"/>
                  <a:pt x="134" y="39881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20072" y="4249790"/>
            <a:ext cx="1699147" cy="954107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FF0000"/>
                </a:solidFill>
              </a:rPr>
              <a:t>15.377,82 km</a:t>
            </a:r>
            <a:r>
              <a:rPr lang="pt-BR" sz="1400" b="1" baseline="30000" dirty="0">
                <a:solidFill>
                  <a:srgbClr val="FF0000"/>
                </a:solidFill>
              </a:rPr>
              <a:t>2</a:t>
            </a:r>
          </a:p>
          <a:p>
            <a:pPr marL="158265" indent="-158265" algn="ctr">
              <a:buFontTx/>
              <a:buChar char="-"/>
              <a:defRPr/>
            </a:pPr>
            <a:r>
              <a:rPr lang="pt-BR" sz="1400" b="1" dirty="0">
                <a:solidFill>
                  <a:srgbClr val="FF0000"/>
                </a:solidFill>
              </a:rPr>
              <a:t>92,4% em SP</a:t>
            </a:r>
          </a:p>
          <a:p>
            <a:pPr marL="158265" indent="-158265" algn="ctr">
              <a:buFontTx/>
              <a:buChar char="-"/>
              <a:defRPr/>
            </a:pPr>
            <a:r>
              <a:rPr lang="pt-BR" sz="1400" b="1" dirty="0">
                <a:solidFill>
                  <a:srgbClr val="FF0000"/>
                </a:solidFill>
              </a:rPr>
              <a:t>7,6% em MG</a:t>
            </a:r>
          </a:p>
          <a:p>
            <a:pPr algn="ctr">
              <a:defRPr/>
            </a:pPr>
            <a:r>
              <a:rPr lang="pt-BR" sz="1400" b="1" dirty="0">
                <a:solidFill>
                  <a:srgbClr val="FF0000"/>
                </a:solidFill>
              </a:rPr>
              <a:t>76 municípios</a:t>
            </a: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5017704" y="3323719"/>
            <a:ext cx="2218592" cy="720918"/>
          </a:xfrm>
          <a:prstGeom prst="wedgeRoundRectCallout">
            <a:avLst>
              <a:gd name="adj1" fmla="val -96209"/>
              <a:gd name="adj2" fmla="val 88443"/>
              <a:gd name="adj3" fmla="val 16667"/>
            </a:avLst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FF0000"/>
                </a:solidFill>
              </a:rPr>
              <a:t>Bacia Hidrográfica do Piracicaba, Capivari e Jundiaí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27433" r="40000" b="36283"/>
          <a:stretch/>
        </p:blipFill>
        <p:spPr bwMode="auto">
          <a:xfrm>
            <a:off x="5652120" y="950854"/>
            <a:ext cx="2697287" cy="208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44678" t="30775" r="43628" b="50000"/>
          <a:stretch/>
        </p:blipFill>
        <p:spPr>
          <a:xfrm>
            <a:off x="8329357" y="0"/>
            <a:ext cx="814643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56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72791"/>
              </p:ext>
            </p:extLst>
          </p:nvPr>
        </p:nvGraphicFramePr>
        <p:xfrm>
          <a:off x="1619672" y="116632"/>
          <a:ext cx="5545138" cy="616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esentation" r:id="rId4" imgW="16200194" imgH="18001665" progId="PowerPoint.Show.8">
                  <p:embed/>
                </p:oleObj>
              </mc:Choice>
              <mc:Fallback>
                <p:oleObj name="Presentation" r:id="rId4" imgW="16200194" imgH="18001665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6632"/>
                        <a:ext cx="5545138" cy="616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44678" t="30775" r="43628" b="50000"/>
          <a:stretch/>
        </p:blipFill>
        <p:spPr>
          <a:xfrm>
            <a:off x="7514715" y="12879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92672"/>
              </p:ext>
            </p:extLst>
          </p:nvPr>
        </p:nvGraphicFramePr>
        <p:xfrm>
          <a:off x="2051050" y="1588"/>
          <a:ext cx="4824413" cy="682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7550280" imgH="10710000" progId="AcroExch.Document.DC">
                  <p:embed/>
                </p:oleObj>
              </mc:Choice>
              <mc:Fallback>
                <p:oleObj name="Acrobat Document" r:id="rId3" imgW="7550280" imgH="107100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588"/>
                        <a:ext cx="4824413" cy="682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5308639"/>
            <a:ext cx="69847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Abstract</a:t>
            </a:r>
            <a:r>
              <a:rPr lang="en-US" b="1" dirty="0" smtClean="0"/>
              <a:t>: Water </a:t>
            </a:r>
            <a:r>
              <a:rPr lang="en-US" b="1" dirty="0"/>
              <a:t>Safety Plan implementation in a Water Supply Company of Campinas City, São Paulo State, Brazil.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22003" y="11251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IWA 2019</a:t>
            </a:r>
          </a:p>
          <a:p>
            <a:pPr algn="ctr"/>
            <a:r>
              <a:rPr lang="en-US" b="1" dirty="0" smtClean="0"/>
              <a:t>20th </a:t>
            </a:r>
            <a:r>
              <a:rPr lang="en-US" b="1" dirty="0"/>
              <a:t>International Symposium on Health Related Water </a:t>
            </a:r>
            <a:r>
              <a:rPr lang="en-US" b="1" dirty="0" err="1"/>
              <a:t>MicrobiologyVienna</a:t>
            </a:r>
            <a:r>
              <a:rPr lang="en-US" b="1" dirty="0"/>
              <a:t>, Austria from 15-20 September. </a:t>
            </a:r>
          </a:p>
          <a:p>
            <a:pPr algn="ctr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8" y="2578998"/>
            <a:ext cx="2839230" cy="21266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323528" y="613742"/>
            <a:ext cx="8461657" cy="12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95000"/>
            </a:pPr>
            <a:r>
              <a:rPr lang="pt-BR" altLang="pt-BR" sz="2000" b="1" dirty="0">
                <a:solidFill>
                  <a:srgbClr val="000066"/>
                </a:solidFill>
                <a:latin typeface="Arial" charset="0"/>
              </a:rPr>
              <a:t>Prof. Dr. Romeu Cantusio Neto</a:t>
            </a:r>
          </a:p>
          <a:p>
            <a:pPr algn="ctr">
              <a:buSzPct val="95000"/>
            </a:pPr>
            <a:r>
              <a:rPr lang="pt-BR" altLang="pt-BR" sz="2000" b="1" dirty="0">
                <a:solidFill>
                  <a:srgbClr val="000066"/>
                </a:solidFill>
                <a:latin typeface="Arial" charset="0"/>
              </a:rPr>
              <a:t>Suporte </a:t>
            </a:r>
            <a:r>
              <a:rPr lang="pt-BR" altLang="pt-BR" sz="2000" b="1" dirty="0" smtClean="0">
                <a:solidFill>
                  <a:srgbClr val="000066"/>
                </a:solidFill>
                <a:latin typeface="Arial" charset="0"/>
              </a:rPr>
              <a:t>Gerencial</a:t>
            </a:r>
          </a:p>
          <a:p>
            <a:pPr algn="ctr">
              <a:buSzPct val="95000"/>
            </a:pPr>
            <a:endParaRPr lang="pt-BR" altLang="pt-BR" sz="14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b="1" i="1" dirty="0">
                <a:solidFill>
                  <a:srgbClr val="0070C0"/>
                </a:solidFill>
                <a:latin typeface="Arial" charset="0"/>
              </a:rPr>
              <a:t>Fone: 19 </a:t>
            </a:r>
            <a:r>
              <a:rPr lang="pt-BR" sz="1400" b="1" i="1" dirty="0" smtClean="0">
                <a:solidFill>
                  <a:srgbClr val="0070C0"/>
                </a:solidFill>
                <a:latin typeface="Arial" charset="0"/>
              </a:rPr>
              <a:t>3735-5410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b="1" i="1" dirty="0" smtClean="0">
                <a:solidFill>
                  <a:srgbClr val="0070C0"/>
                </a:solidFill>
                <a:latin typeface="Arial" charset="0"/>
              </a:rPr>
              <a:t>e-mail</a:t>
            </a:r>
            <a:r>
              <a:rPr lang="pt-BR" sz="1400" b="1" i="1" dirty="0">
                <a:solidFill>
                  <a:srgbClr val="0070C0"/>
                </a:solidFill>
                <a:latin typeface="Arial" charset="0"/>
              </a:rPr>
              <a:t>: romeu.cantusio@sanasa.com.br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068" r="6053" b="7935"/>
          <a:stretch/>
        </p:blipFill>
        <p:spPr>
          <a:xfrm>
            <a:off x="997527" y="852054"/>
            <a:ext cx="7287121" cy="526093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034213" cy="42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CARACTERIZAÇÃO DAS BACIAS PCJ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4500502" y="1008718"/>
            <a:ext cx="3662973" cy="1620182"/>
            <a:chOff x="4850651" y="918360"/>
            <a:chExt cx="3807500" cy="1569660"/>
          </a:xfrm>
        </p:grpSpPr>
        <p:sp>
          <p:nvSpPr>
            <p:cNvPr id="8" name="CaixaDeTexto 7"/>
            <p:cNvSpPr txBox="1"/>
            <p:nvPr/>
          </p:nvSpPr>
          <p:spPr>
            <a:xfrm flipH="1">
              <a:off x="4850651" y="918360"/>
              <a:ext cx="3807500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619250" algn="l"/>
                </a:tabLst>
              </a:pPr>
              <a:r>
                <a:rPr lang="pt-BR" sz="1200" dirty="0"/>
                <a:t>Área = 15.377,82 km</a:t>
              </a:r>
              <a:r>
                <a:rPr lang="pt-BR" sz="1200" baseline="30000" dirty="0"/>
                <a:t>2</a:t>
              </a:r>
              <a:r>
                <a:rPr lang="pt-BR" sz="1200" dirty="0"/>
                <a:t>:     	14.216,58 km</a:t>
              </a:r>
              <a:r>
                <a:rPr lang="pt-BR" sz="1200" baseline="30000" dirty="0"/>
                <a:t>2</a:t>
              </a:r>
              <a:r>
                <a:rPr lang="pt-BR" sz="1200" dirty="0"/>
                <a:t> – SP (92,45%)</a:t>
              </a:r>
            </a:p>
            <a:p>
              <a:pPr>
                <a:tabLst>
                  <a:tab pos="1619250" algn="l"/>
                </a:tabLst>
              </a:pPr>
              <a:r>
                <a:rPr lang="pt-BR" sz="1200" dirty="0"/>
                <a:t>	1.161,24 km</a:t>
              </a:r>
              <a:r>
                <a:rPr lang="pt-BR" sz="1200" baseline="30000" dirty="0"/>
                <a:t>2</a:t>
              </a:r>
              <a:r>
                <a:rPr lang="pt-BR" sz="1200" dirty="0"/>
                <a:t> – MG (7,55%)</a:t>
              </a:r>
            </a:p>
            <a:p>
              <a:pPr>
                <a:tabLst>
                  <a:tab pos="1619250" algn="l"/>
                </a:tabLst>
              </a:pPr>
              <a:r>
                <a:rPr lang="pt-BR" sz="1200" dirty="0"/>
                <a:t>População: 5.529.450 </a:t>
              </a:r>
              <a:r>
                <a:rPr lang="pt-BR" sz="1200" dirty="0" err="1"/>
                <a:t>hab</a:t>
              </a:r>
              <a:r>
                <a:rPr lang="pt-BR" sz="1200" dirty="0"/>
                <a:t> (SEADE, 2017)</a:t>
              </a:r>
            </a:p>
            <a:p>
              <a:pPr>
                <a:tabLst>
                  <a:tab pos="1619250" algn="l"/>
                </a:tabLst>
              </a:pPr>
              <a:r>
                <a:rPr lang="pt-BR" sz="1200" dirty="0"/>
                <a:t>Disponibilidade per capita: 	980,96 m</a:t>
              </a:r>
              <a:r>
                <a:rPr lang="pt-BR" sz="1200" baseline="30000" dirty="0"/>
                <a:t>3</a:t>
              </a:r>
              <a:r>
                <a:rPr lang="pt-BR" sz="1200" dirty="0"/>
                <a:t>/</a:t>
              </a:r>
              <a:r>
                <a:rPr lang="pt-BR" sz="1200" dirty="0" err="1"/>
                <a:t>hab.ano</a:t>
              </a:r>
              <a:endParaRPr lang="pt-BR" sz="1200" dirty="0"/>
            </a:p>
            <a:p>
              <a:pPr>
                <a:tabLst>
                  <a:tab pos="719138" algn="l"/>
                  <a:tab pos="1619250" algn="l"/>
                </a:tabLst>
              </a:pPr>
              <a:r>
                <a:rPr lang="pt-BR" sz="1200" dirty="0"/>
                <a:t>Índices:	Abastecimento = 98%</a:t>
              </a:r>
            </a:p>
            <a:p>
              <a:pPr>
                <a:tabLst>
                  <a:tab pos="719138" algn="l"/>
                  <a:tab pos="1619250" algn="l"/>
                </a:tabLst>
              </a:pPr>
              <a:r>
                <a:rPr lang="pt-BR" sz="1200" dirty="0"/>
                <a:t>	Esgoto coletado = 92,2%</a:t>
              </a:r>
            </a:p>
            <a:p>
              <a:pPr>
                <a:tabLst>
                  <a:tab pos="719138" algn="l"/>
                  <a:tab pos="1619250" algn="l"/>
                </a:tabLst>
              </a:pPr>
              <a:r>
                <a:rPr lang="pt-BR" sz="1200" dirty="0"/>
                <a:t>	Esgoto tratado = 76,1%</a:t>
              </a:r>
            </a:p>
            <a:p>
              <a:pPr algn="r">
                <a:tabLst>
                  <a:tab pos="719138" algn="l"/>
                  <a:tab pos="1619250" algn="l"/>
                </a:tabLst>
              </a:pPr>
              <a:r>
                <a:rPr lang="pt-BR" sz="1200" dirty="0"/>
                <a:t>Fonte: Relatório de Situação PCJ 2018 (base 2017)</a:t>
              </a:r>
            </a:p>
          </p:txBody>
        </p:sp>
        <p:sp>
          <p:nvSpPr>
            <p:cNvPr id="5" name="Chave Esquerda 4"/>
            <p:cNvSpPr/>
            <p:nvPr/>
          </p:nvSpPr>
          <p:spPr>
            <a:xfrm>
              <a:off x="5498723" y="1512144"/>
              <a:ext cx="45719" cy="533483"/>
            </a:xfrm>
            <a:prstGeom prst="lef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8345510" y="1"/>
            <a:ext cx="798490" cy="7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ede de c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247" y="908720"/>
            <a:ext cx="6286105" cy="410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" name="Picture 8" descr="lo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29200"/>
            <a:ext cx="3333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44678" t="30775" r="43628" b="50000"/>
          <a:stretch/>
        </p:blipFill>
        <p:spPr>
          <a:xfrm>
            <a:off x="8329357" y="12879"/>
            <a:ext cx="814643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13039" y="225704"/>
            <a:ext cx="855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Sanasa em Números</a:t>
            </a:r>
            <a:endParaRPr lang="pt-BR" sz="2800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27" y="748924"/>
            <a:ext cx="8857588" cy="548983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7277" y="6142674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Base: dezembro/2018</a:t>
            </a:r>
            <a:endParaRPr lang="pt-BR" sz="1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8348138" y="12879"/>
            <a:ext cx="795862" cy="73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9846531"/>
              </p:ext>
            </p:extLst>
          </p:nvPr>
        </p:nvGraphicFramePr>
        <p:xfrm>
          <a:off x="1040267" y="1784094"/>
          <a:ext cx="6408712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Temperatura – Cº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N. Nitrito</a:t>
                      </a:r>
                      <a:r>
                        <a:rPr lang="pt-BR" sz="1400" b="1" baseline="0" dirty="0" smtClean="0"/>
                        <a:t> (mg N/L)</a:t>
                      </a:r>
                      <a:endParaRPr lang="pt-BR" sz="1400" b="1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Cor (mg </a:t>
                      </a:r>
                      <a:r>
                        <a:rPr lang="pt-BR" sz="1400" b="1" dirty="0" err="1" smtClean="0">
                          <a:solidFill>
                            <a:srgbClr val="FF0000"/>
                          </a:solidFill>
                        </a:rPr>
                        <a:t>Pt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/L)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O. Dissolvido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Turbidez (NTU)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Res. Totais (mg/L)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pH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Res. Dissolvidos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Alcalinidade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Surfactantes (mg/L)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DBO (mg O</a:t>
                      </a:r>
                      <a:r>
                        <a:rPr lang="pt-BR" sz="14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</a:rPr>
                        <a:t>/L)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C. </a:t>
                      </a:r>
                      <a:r>
                        <a:rPr lang="pt-BR" sz="1400" b="1" dirty="0" err="1" smtClean="0"/>
                        <a:t>Termotolerante</a:t>
                      </a:r>
                      <a:r>
                        <a:rPr lang="pt-BR" sz="1400" b="1" baseline="0" dirty="0" smtClean="0"/>
                        <a:t> (NMP/100 </a:t>
                      </a:r>
                      <a:r>
                        <a:rPr lang="pt-BR" sz="1400" b="1" baseline="0" dirty="0" err="1" smtClean="0"/>
                        <a:t>mL</a:t>
                      </a:r>
                      <a:r>
                        <a:rPr lang="pt-BR" sz="1400" b="1" baseline="0" dirty="0" smtClean="0"/>
                        <a:t>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DQO (mg O</a:t>
                      </a:r>
                      <a:r>
                        <a:rPr lang="pt-BR" sz="1400" b="1" baseline="-25000" dirty="0" smtClean="0"/>
                        <a:t>2</a:t>
                      </a:r>
                      <a:r>
                        <a:rPr lang="pt-BR" sz="1400" b="1" baseline="0" dirty="0" smtClean="0"/>
                        <a:t>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1" dirty="0" smtClean="0">
                          <a:solidFill>
                            <a:srgbClr val="FF0000"/>
                          </a:solidFill>
                        </a:rPr>
                        <a:t>E. Coli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(NMP/100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400" b="1" baseline="0" dirty="0" err="1" smtClean="0">
                          <a:solidFill>
                            <a:srgbClr val="FF0000"/>
                          </a:solidFill>
                        </a:rPr>
                        <a:t>mL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</a:rPr>
                        <a:t>) x 1000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Ferro (mg/L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Clorofila (</a:t>
                      </a:r>
                      <a:r>
                        <a:rPr lang="pt-BR" sz="1400" b="1" dirty="0" err="1" smtClean="0"/>
                        <a:t>ppb</a:t>
                      </a:r>
                      <a:r>
                        <a:rPr lang="pt-BR" sz="1400" b="1" dirty="0" smtClean="0"/>
                        <a:t>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err="1" smtClean="0"/>
                        <a:t>Fósf</a:t>
                      </a:r>
                      <a:r>
                        <a:rPr lang="pt-BR" sz="1400" b="1" dirty="0" smtClean="0"/>
                        <a:t>. Total (mg/L)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err="1" smtClean="0">
                          <a:solidFill>
                            <a:srgbClr val="FF0000"/>
                          </a:solidFill>
                        </a:rPr>
                        <a:t>Fitop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. (n. </a:t>
                      </a:r>
                      <a:r>
                        <a:rPr lang="pt-BR" sz="1400" b="1" dirty="0" err="1" smtClean="0">
                          <a:solidFill>
                            <a:srgbClr val="FF0000"/>
                          </a:solidFill>
                        </a:rPr>
                        <a:t>org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pt-BR" sz="1400" b="1" dirty="0" err="1" smtClean="0">
                          <a:solidFill>
                            <a:srgbClr val="FF0000"/>
                          </a:solidFill>
                        </a:rPr>
                        <a:t>mL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Manganês (mg/L)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err="1" smtClean="0"/>
                        <a:t>Fitop</a:t>
                      </a:r>
                      <a:r>
                        <a:rPr lang="pt-BR" sz="1400" b="1" dirty="0" smtClean="0"/>
                        <a:t>. (n. UPA/</a:t>
                      </a:r>
                      <a:r>
                        <a:rPr lang="pt-BR" sz="1400" b="1" dirty="0" err="1" smtClean="0"/>
                        <a:t>mL</a:t>
                      </a:r>
                      <a:r>
                        <a:rPr lang="pt-BR" sz="1400" b="1" dirty="0" smtClean="0"/>
                        <a:t>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N. Amoniacal (mg N/L)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Cianobactérias (células)</a:t>
                      </a:r>
                      <a:endParaRPr lang="pt-BR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N. Total (mg N/L)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1" dirty="0" err="1" smtClean="0">
                          <a:solidFill>
                            <a:srgbClr val="FF0000"/>
                          </a:solidFill>
                        </a:rPr>
                        <a:t>Giardia</a:t>
                      </a:r>
                      <a:r>
                        <a:rPr lang="pt-BR" sz="14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</a:rPr>
                        <a:t>spp.</a:t>
                      </a:r>
                      <a:r>
                        <a:rPr lang="pt-BR" sz="14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</a:rPr>
                        <a:t>(cistos/L)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00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N. Nitrato</a:t>
                      </a:r>
                      <a:r>
                        <a:rPr lang="pt-BR" sz="1400" b="1" baseline="0" dirty="0" smtClean="0"/>
                        <a:t> (mg N/L)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1" dirty="0" err="1" smtClean="0"/>
                        <a:t>Cryptosporidium</a:t>
                      </a:r>
                      <a:r>
                        <a:rPr lang="pt-BR" sz="1400" b="1" baseline="0" dirty="0" smtClean="0"/>
                        <a:t> spp. (oocistos/L)</a:t>
                      </a:r>
                      <a:endParaRPr lang="pt-BR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1010904" y="1238036"/>
            <a:ext cx="4436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Periodicidade </a:t>
            </a:r>
            <a:r>
              <a:rPr lang="pt-BR" sz="1400" b="1" dirty="0">
                <a:solidFill>
                  <a:srgbClr val="002060"/>
                </a:solidFill>
                <a:latin typeface="Arial" charset="0"/>
              </a:rPr>
              <a:t>de coleta: semanal /média mensal</a:t>
            </a:r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927776" y="200671"/>
            <a:ext cx="5321820" cy="89255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400" dirty="0" smtClean="0">
                <a:solidFill>
                  <a:schemeClr val="tx2"/>
                </a:solidFill>
              </a:rPr>
              <a:t>Monitoramento e Controle</a:t>
            </a:r>
          </a:p>
          <a:p>
            <a:pPr algn="l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Mananciais de abastecimento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0101" y="5946970"/>
            <a:ext cx="320103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CONAMA 357 de </a:t>
            </a:r>
            <a:r>
              <a:rPr lang="pt-BR" sz="1400" b="1" dirty="0" smtClean="0"/>
              <a:t>14/03/05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871" y="5946970"/>
            <a:ext cx="315796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Port. Cons.  </a:t>
            </a:r>
            <a:r>
              <a:rPr lang="pt-BR" sz="1400" b="1" dirty="0"/>
              <a:t>nº 5 – ANEXO XX </a:t>
            </a:r>
            <a:r>
              <a:rPr lang="pt-BR" sz="1400" b="1" dirty="0" smtClean="0"/>
              <a:t>(2914/11)</a:t>
            </a:r>
            <a:endParaRPr lang="pt-BR" sz="1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1080"/>
            <a:ext cx="6552728" cy="567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8168" y="711737"/>
            <a:ext cx="3528392" cy="1051570"/>
          </a:xfrm>
          <a:prstGeom prst="rect">
            <a:avLst/>
          </a:prstGeom>
          <a:noFill/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Distribuição de Redes: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16 Rotinas de Análises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232 pontos</a:t>
            </a:r>
          </a:p>
          <a:p>
            <a:r>
              <a:rPr lang="pt-BR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3787" y="1523878"/>
            <a:ext cx="3528392" cy="1051570"/>
          </a:xfrm>
          <a:prstGeom prst="rect">
            <a:avLst/>
          </a:prstGeom>
          <a:noFill/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Hospitais: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01 rotina 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17 pontos </a:t>
            </a:r>
          </a:p>
          <a:p>
            <a:r>
              <a:rPr lang="pt-BR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3787" y="4392277"/>
            <a:ext cx="3528392" cy="1790234"/>
          </a:xfrm>
          <a:prstGeom prst="rect">
            <a:avLst/>
          </a:prstGeom>
          <a:noFill/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Periodicidade: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Mananciais: 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01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vez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na semana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Hospitais : 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02 vezes p/ mês 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Redes de Distribuição: 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01 vez p/ mês</a:t>
            </a:r>
          </a:p>
          <a:p>
            <a:r>
              <a:rPr lang="pt-BR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54178" y="1793326"/>
            <a:ext cx="1080120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Redes dos hospitais substituídas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056666" y="2099942"/>
            <a:ext cx="297512" cy="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78168" y="297543"/>
            <a:ext cx="72728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Monitoramento </a:t>
            </a:r>
            <a:r>
              <a:rPr lang="pt-BR" dirty="0"/>
              <a:t>e Controle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0620" y="2565089"/>
            <a:ext cx="3277907" cy="830997"/>
          </a:xfrm>
          <a:prstGeom prst="rect">
            <a:avLst/>
          </a:prstGeom>
          <a:noFill/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de Consolidação  nº 5 – ANEXO XX (Portaria 2914/11):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pontos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7415" y="3450091"/>
            <a:ext cx="1829259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87 parâmetros para substâncias químicas, </a:t>
            </a:r>
          </a:p>
          <a:p>
            <a:r>
              <a:rPr lang="pt-BR" sz="1400" dirty="0"/>
              <a:t>além dos parâmetros microbiológicos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 animBg="1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375" y="857205"/>
            <a:ext cx="8219303" cy="769566"/>
          </a:xfrm>
        </p:spPr>
        <p:txBody>
          <a:bodyPr/>
          <a:lstStyle/>
          <a:p>
            <a:pPr algn="ct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5"/>
          </p:nvPr>
        </p:nvSpPr>
        <p:spPr>
          <a:xfrm>
            <a:off x="348405" y="1788043"/>
            <a:ext cx="8388273" cy="4331568"/>
          </a:xfrm>
        </p:spPr>
        <p:txBody>
          <a:bodyPr/>
          <a:lstStyle/>
          <a:p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Surtos epidêmicos (aumento do n. de episódios)</a:t>
            </a:r>
            <a:r>
              <a:rPr lang="pt-BR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pt-BR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Brasil </a:t>
            </a:r>
            <a:r>
              <a:rPr lang="pt-BR" dirty="0">
                <a:latin typeface="Arabic Typesetting" pitchFamily="66" charset="-78"/>
                <a:cs typeface="Arabic Typesetting" pitchFamily="66" charset="-78"/>
              </a:rPr>
              <a:t>lidera relatos de ocorrências de </a:t>
            </a:r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protozoários (36 ESPÉCIES)</a:t>
            </a:r>
          </a:p>
          <a:p>
            <a:r>
              <a:rPr lang="pt-BR" b="1" dirty="0" err="1" smtClean="0">
                <a:latin typeface="Arabic Typesetting" pitchFamily="66" charset="-78"/>
                <a:cs typeface="Arabic Typesetting" pitchFamily="66" charset="-78"/>
              </a:rPr>
              <a:t>Cryptosporidium</a:t>
            </a:r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 – principal causa dos surtos de gastroenterites ao redor do  mundo (diarreia severa que afetam crianças até 5 anos em países em desenvolvimento)/segundo patógeno de importância</a:t>
            </a:r>
          </a:p>
          <a:p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multiplicar-se em Biofilmes/interações com bactérias = </a:t>
            </a:r>
            <a:r>
              <a:rPr lang="pt-BR" u="sng" dirty="0" smtClean="0">
                <a:latin typeface="Arabic Typesetting" pitchFamily="66" charset="-78"/>
                <a:cs typeface="Arabic Typesetting" pitchFamily="66" charset="-78"/>
              </a:rPr>
              <a:t>RESERVATÓRIO</a:t>
            </a:r>
          </a:p>
          <a:p>
            <a:r>
              <a:rPr lang="pt-BR" b="1" dirty="0" err="1" smtClean="0">
                <a:latin typeface="Arabic Typesetting" pitchFamily="66" charset="-78"/>
                <a:cs typeface="Arabic Typesetting" pitchFamily="66" charset="-78"/>
              </a:rPr>
              <a:t>Giardia</a:t>
            </a:r>
            <a:r>
              <a:rPr lang="pt-BR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– maior preocupação ao setor de tratamento de água</a:t>
            </a:r>
          </a:p>
          <a:p>
            <a:r>
              <a:rPr lang="pt-BR" b="1" dirty="0" smtClean="0">
                <a:latin typeface="Arabic Typesetting" pitchFamily="66" charset="-78"/>
                <a:cs typeface="Arabic Typesetting" pitchFamily="66" charset="-78"/>
              </a:rPr>
              <a:t>8 espécies: </a:t>
            </a:r>
            <a:r>
              <a:rPr lang="pt-BR" i="1" dirty="0" smtClean="0">
                <a:latin typeface="Arabic Typesetting" pitchFamily="66" charset="-78"/>
                <a:cs typeface="Arabic Typesetting" pitchFamily="66" charset="-78"/>
              </a:rPr>
              <a:t>G </a:t>
            </a:r>
            <a:r>
              <a:rPr lang="pt-BR" i="1" dirty="0" err="1" smtClean="0">
                <a:latin typeface="Arabic Typesetting" pitchFamily="66" charset="-78"/>
                <a:cs typeface="Arabic Typesetting" pitchFamily="66" charset="-78"/>
              </a:rPr>
              <a:t>duodenalis</a:t>
            </a:r>
            <a:r>
              <a:rPr lang="pt-BR" i="1" dirty="0" smtClean="0">
                <a:latin typeface="Arabic Typesetting" pitchFamily="66" charset="-78"/>
                <a:cs typeface="Arabic Typesetting" pitchFamily="66" charset="-78"/>
              </a:rPr>
              <a:t> – </a:t>
            </a:r>
            <a:r>
              <a:rPr lang="pt-BR" dirty="0" smtClean="0">
                <a:latin typeface="Arabic Typesetting" pitchFamily="66" charset="-78"/>
                <a:cs typeface="Arabic Typesetting" pitchFamily="66" charset="-78"/>
              </a:rPr>
              <a:t>8 genótipos distintos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4678" t="30775" r="43628" b="50000"/>
          <a:stretch/>
        </p:blipFill>
        <p:spPr>
          <a:xfrm>
            <a:off x="8329357" y="0"/>
            <a:ext cx="814643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4467" y="40982"/>
            <a:ext cx="519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Controle Laboratorial x Plano de Segurança da Água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055918"/>
            <a:ext cx="8229600" cy="2508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>
                <a:solidFill>
                  <a:srgbClr val="0070C0"/>
                </a:solidFill>
              </a:rPr>
              <a:t>Premissa </a:t>
            </a:r>
            <a:r>
              <a:rPr lang="pt-BR" sz="2000" b="1" dirty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/>
              <a:t>Qualidade </a:t>
            </a:r>
            <a:r>
              <a:rPr lang="pt-BR" sz="1800" dirty="0"/>
              <a:t>da água: atributo dinâmico no espaço e tempo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Questionamento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/>
              <a:t>É possível  garantir a segurança da água para consumo humano por meio do controle laboratorial?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0553"/>
            <a:ext cx="3350525" cy="2039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93" y="3930554"/>
            <a:ext cx="3350525" cy="2039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44678" t="30775" r="43628" b="50000"/>
          <a:stretch/>
        </p:blipFill>
        <p:spPr>
          <a:xfrm>
            <a:off x="7514715" y="0"/>
            <a:ext cx="1629285" cy="1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883</Words>
  <Application>Microsoft Office PowerPoint</Application>
  <PresentationFormat>Apresentação na tela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Personalizar design</vt:lpstr>
      <vt:lpstr>1_Personalizar design</vt:lpstr>
      <vt:lpstr>2_Personalizar design</vt:lpstr>
      <vt:lpstr>Presentation</vt:lpstr>
      <vt:lpstr>Acrobat Document</vt:lpstr>
      <vt:lpstr>Apresentação do PowerPoint</vt:lpstr>
      <vt:lpstr>Apresentação do PowerPoint</vt:lpstr>
      <vt:lpstr>CARACTERIZAÇÃO DAS BACIAS PCJ</vt:lpstr>
      <vt:lpstr>Apresentação do PowerPoint</vt:lpstr>
      <vt:lpstr>Apresentação do PowerPoint</vt:lpstr>
      <vt:lpstr>Apresentação do PowerPoint</vt:lpstr>
      <vt:lpstr>Apresentação do PowerPoint</vt:lpstr>
      <vt:lpstr>CONSIDERAÇÕES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Paola Clemente</dc:creator>
  <cp:lastModifiedBy>Romeu</cp:lastModifiedBy>
  <cp:revision>26</cp:revision>
  <dcterms:created xsi:type="dcterms:W3CDTF">2018-09-19T13:16:05Z</dcterms:created>
  <dcterms:modified xsi:type="dcterms:W3CDTF">2019-05-06T20:07:19Z</dcterms:modified>
</cp:coreProperties>
</file>