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0" r:id="rId2"/>
    <p:sldId id="261" r:id="rId3"/>
    <p:sldId id="259" r:id="rId4"/>
    <p:sldId id="264" r:id="rId5"/>
    <p:sldId id="266" r:id="rId6"/>
    <p:sldId id="268" r:id="rId7"/>
    <p:sldId id="262" r:id="rId8"/>
    <p:sldId id="263" r:id="rId9"/>
    <p:sldId id="265" r:id="rId10"/>
    <p:sldId id="269" r:id="rId11"/>
    <p:sldId id="27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49" autoAdjust="0"/>
  </p:normalViewPr>
  <p:slideViewPr>
    <p:cSldViewPr>
      <p:cViewPr varScale="1">
        <p:scale>
          <a:sx n="68" d="100"/>
          <a:sy n="68" d="100"/>
        </p:scale>
        <p:origin x="7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D3831-B8DB-4FBA-AD1C-858F88B6DED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21AF663E-D4D1-4FCE-BB09-5FC483BE22D6}">
      <dgm:prSet phldrT="[Texto]"/>
      <dgm:spPr/>
      <dgm:t>
        <a:bodyPr/>
        <a:lstStyle/>
        <a:p>
          <a:pPr algn="ctr"/>
          <a:r>
            <a:rPr lang="pt-BR" sz="1700" dirty="0"/>
            <a:t>SMS</a:t>
          </a:r>
        </a:p>
        <a:p>
          <a:pPr algn="ctr"/>
          <a:r>
            <a:rPr lang="pt-BR" sz="1700" dirty="0"/>
            <a:t>30 dias após o vencimento</a:t>
          </a:r>
        </a:p>
      </dgm:t>
    </dgm:pt>
    <dgm:pt modelId="{4885279B-360C-4C09-8B5D-D850D00FF81B}" type="parTrans" cxnId="{DF8668BE-A1EE-4218-9732-D9FDDB9C7EE1}">
      <dgm:prSet/>
      <dgm:spPr/>
      <dgm:t>
        <a:bodyPr/>
        <a:lstStyle/>
        <a:p>
          <a:endParaRPr lang="pt-BR"/>
        </a:p>
      </dgm:t>
    </dgm:pt>
    <dgm:pt modelId="{77037120-3907-40C7-B027-EF1C0E920CAB}" type="sibTrans" cxnId="{DF8668BE-A1EE-4218-9732-D9FDDB9C7EE1}">
      <dgm:prSet/>
      <dgm:spPr/>
      <dgm:t>
        <a:bodyPr/>
        <a:lstStyle/>
        <a:p>
          <a:endParaRPr lang="pt-BR"/>
        </a:p>
      </dgm:t>
    </dgm:pt>
    <dgm:pt modelId="{30F3FBA5-9768-4287-94BF-81A7286FDC40}">
      <dgm:prSet phldrT="[Texto]"/>
      <dgm:spPr/>
      <dgm:t>
        <a:bodyPr/>
        <a:lstStyle/>
        <a:p>
          <a:r>
            <a:rPr lang="pt-BR" dirty="0"/>
            <a:t>Corte Social</a:t>
          </a:r>
        </a:p>
        <a:p>
          <a:r>
            <a:rPr lang="pt-BR" dirty="0"/>
            <a:t>30 dias após o vencimento</a:t>
          </a:r>
        </a:p>
      </dgm:t>
    </dgm:pt>
    <dgm:pt modelId="{5E1660B3-8EF2-4099-A0D3-E332A0F278F1}" type="parTrans" cxnId="{C4DDBCA0-934E-4239-8B20-96AF2E493C93}">
      <dgm:prSet/>
      <dgm:spPr/>
      <dgm:t>
        <a:bodyPr/>
        <a:lstStyle/>
        <a:p>
          <a:endParaRPr lang="pt-BR"/>
        </a:p>
      </dgm:t>
    </dgm:pt>
    <dgm:pt modelId="{83294D06-A442-4A28-BD30-9400BF125D98}" type="sibTrans" cxnId="{C4DDBCA0-934E-4239-8B20-96AF2E493C93}">
      <dgm:prSet/>
      <dgm:spPr/>
      <dgm:t>
        <a:bodyPr/>
        <a:lstStyle/>
        <a:p>
          <a:endParaRPr lang="pt-BR"/>
        </a:p>
      </dgm:t>
    </dgm:pt>
    <dgm:pt modelId="{909FFFBC-111A-4E6A-862A-E366D8F2A651}">
      <dgm:prSet phldrT="[Texto]"/>
      <dgm:spPr/>
      <dgm:t>
        <a:bodyPr/>
        <a:lstStyle/>
        <a:p>
          <a:r>
            <a:rPr lang="pt-BR" dirty="0"/>
            <a:t>Corte Efetivo</a:t>
          </a:r>
        </a:p>
        <a:p>
          <a:r>
            <a:rPr lang="pt-BR" dirty="0"/>
            <a:t>40 dias após o vencimento</a:t>
          </a:r>
        </a:p>
      </dgm:t>
    </dgm:pt>
    <dgm:pt modelId="{AD5BB0F8-B747-4141-8083-96FE0D929241}" type="parTrans" cxnId="{C8D78771-169B-4679-AE16-B4F5AE495DEA}">
      <dgm:prSet/>
      <dgm:spPr/>
      <dgm:t>
        <a:bodyPr/>
        <a:lstStyle/>
        <a:p>
          <a:endParaRPr lang="pt-BR"/>
        </a:p>
      </dgm:t>
    </dgm:pt>
    <dgm:pt modelId="{849DE6E6-5DCA-4FF8-8D82-57B19E38A95F}" type="sibTrans" cxnId="{C8D78771-169B-4679-AE16-B4F5AE495DEA}">
      <dgm:prSet/>
      <dgm:spPr/>
      <dgm:t>
        <a:bodyPr/>
        <a:lstStyle/>
        <a:p>
          <a:endParaRPr lang="pt-BR"/>
        </a:p>
      </dgm:t>
    </dgm:pt>
    <dgm:pt modelId="{FC6CE63F-25B2-420D-92F5-2FAD307C59DE}" type="pres">
      <dgm:prSet presAssocID="{00DD3831-B8DB-4FBA-AD1C-858F88B6DED5}" presName="Name0" presStyleCnt="0">
        <dgm:presLayoutVars>
          <dgm:dir/>
          <dgm:resizeHandles val="exact"/>
        </dgm:presLayoutVars>
      </dgm:prSet>
      <dgm:spPr/>
    </dgm:pt>
    <dgm:pt modelId="{95ED00F1-BAB8-4FDC-B3A5-7C466007B46F}" type="pres">
      <dgm:prSet presAssocID="{21AF663E-D4D1-4FCE-BB09-5FC483BE22D6}" presName="node" presStyleLbl="node1" presStyleIdx="0" presStyleCnt="3">
        <dgm:presLayoutVars>
          <dgm:bulletEnabled val="1"/>
        </dgm:presLayoutVars>
      </dgm:prSet>
      <dgm:spPr/>
    </dgm:pt>
    <dgm:pt modelId="{AF063237-EAD9-479A-8272-57189BAAD5ED}" type="pres">
      <dgm:prSet presAssocID="{77037120-3907-40C7-B027-EF1C0E920CAB}" presName="sibTrans" presStyleLbl="sibTrans2D1" presStyleIdx="0" presStyleCnt="2"/>
      <dgm:spPr/>
    </dgm:pt>
    <dgm:pt modelId="{CAD9F715-460E-429B-86DF-08C6A5EA4907}" type="pres">
      <dgm:prSet presAssocID="{77037120-3907-40C7-B027-EF1C0E920CAB}" presName="connectorText" presStyleLbl="sibTrans2D1" presStyleIdx="0" presStyleCnt="2"/>
      <dgm:spPr/>
    </dgm:pt>
    <dgm:pt modelId="{3152E436-7824-4BF8-A575-7BFBC8F9510D}" type="pres">
      <dgm:prSet presAssocID="{30F3FBA5-9768-4287-94BF-81A7286FDC40}" presName="node" presStyleLbl="node1" presStyleIdx="1" presStyleCnt="3">
        <dgm:presLayoutVars>
          <dgm:bulletEnabled val="1"/>
        </dgm:presLayoutVars>
      </dgm:prSet>
      <dgm:spPr/>
    </dgm:pt>
    <dgm:pt modelId="{A77EFB0A-A6BD-45D7-BCF8-192B244C3709}" type="pres">
      <dgm:prSet presAssocID="{83294D06-A442-4A28-BD30-9400BF125D98}" presName="sibTrans" presStyleLbl="sibTrans2D1" presStyleIdx="1" presStyleCnt="2"/>
      <dgm:spPr/>
    </dgm:pt>
    <dgm:pt modelId="{6185C243-9363-4B8E-B245-A26535DE3D62}" type="pres">
      <dgm:prSet presAssocID="{83294D06-A442-4A28-BD30-9400BF125D98}" presName="connectorText" presStyleLbl="sibTrans2D1" presStyleIdx="1" presStyleCnt="2"/>
      <dgm:spPr/>
    </dgm:pt>
    <dgm:pt modelId="{7262647A-1D5C-4D3F-8FD7-8FFEFBD90171}" type="pres">
      <dgm:prSet presAssocID="{909FFFBC-111A-4E6A-862A-E366D8F2A651}" presName="node" presStyleLbl="node1" presStyleIdx="2" presStyleCnt="3">
        <dgm:presLayoutVars>
          <dgm:bulletEnabled val="1"/>
        </dgm:presLayoutVars>
      </dgm:prSet>
      <dgm:spPr/>
    </dgm:pt>
  </dgm:ptLst>
  <dgm:cxnLst>
    <dgm:cxn modelId="{6D10D41C-E093-4737-9FB6-0A71915375D3}" type="presOf" srcId="{00DD3831-B8DB-4FBA-AD1C-858F88B6DED5}" destId="{FC6CE63F-25B2-420D-92F5-2FAD307C59DE}" srcOrd="0" destOrd="0" presId="urn:microsoft.com/office/officeart/2005/8/layout/process1"/>
    <dgm:cxn modelId="{8087AD25-2762-4FDE-8EF2-E68063A8907E}" type="presOf" srcId="{83294D06-A442-4A28-BD30-9400BF125D98}" destId="{6185C243-9363-4B8E-B245-A26535DE3D62}" srcOrd="1" destOrd="0" presId="urn:microsoft.com/office/officeart/2005/8/layout/process1"/>
    <dgm:cxn modelId="{35CE205C-B97C-4735-A527-1DF493A8E7B8}" type="presOf" srcId="{21AF663E-D4D1-4FCE-BB09-5FC483BE22D6}" destId="{95ED00F1-BAB8-4FDC-B3A5-7C466007B46F}" srcOrd="0" destOrd="0" presId="urn:microsoft.com/office/officeart/2005/8/layout/process1"/>
    <dgm:cxn modelId="{5F5BFB5F-2600-4F22-98AB-2A7016D766F0}" type="presOf" srcId="{77037120-3907-40C7-B027-EF1C0E920CAB}" destId="{CAD9F715-460E-429B-86DF-08C6A5EA4907}" srcOrd="1" destOrd="0" presId="urn:microsoft.com/office/officeart/2005/8/layout/process1"/>
    <dgm:cxn modelId="{DB2ED260-6DAB-4D10-B586-7F9A3C4B1B30}" type="presOf" srcId="{83294D06-A442-4A28-BD30-9400BF125D98}" destId="{A77EFB0A-A6BD-45D7-BCF8-192B244C3709}" srcOrd="0" destOrd="0" presId="urn:microsoft.com/office/officeart/2005/8/layout/process1"/>
    <dgm:cxn modelId="{C8D78771-169B-4679-AE16-B4F5AE495DEA}" srcId="{00DD3831-B8DB-4FBA-AD1C-858F88B6DED5}" destId="{909FFFBC-111A-4E6A-862A-E366D8F2A651}" srcOrd="2" destOrd="0" parTransId="{AD5BB0F8-B747-4141-8083-96FE0D929241}" sibTransId="{849DE6E6-5DCA-4FF8-8D82-57B19E38A95F}"/>
    <dgm:cxn modelId="{C4DDBCA0-934E-4239-8B20-96AF2E493C93}" srcId="{00DD3831-B8DB-4FBA-AD1C-858F88B6DED5}" destId="{30F3FBA5-9768-4287-94BF-81A7286FDC40}" srcOrd="1" destOrd="0" parTransId="{5E1660B3-8EF2-4099-A0D3-E332A0F278F1}" sibTransId="{83294D06-A442-4A28-BD30-9400BF125D98}"/>
    <dgm:cxn modelId="{6A07C8AA-1275-407F-B835-B730B81390AC}" type="presOf" srcId="{909FFFBC-111A-4E6A-862A-E366D8F2A651}" destId="{7262647A-1D5C-4D3F-8FD7-8FFEFBD90171}" srcOrd="0" destOrd="0" presId="urn:microsoft.com/office/officeart/2005/8/layout/process1"/>
    <dgm:cxn modelId="{092C23AD-ED11-4403-BC8A-6EAEFA62888F}" type="presOf" srcId="{77037120-3907-40C7-B027-EF1C0E920CAB}" destId="{AF063237-EAD9-479A-8272-57189BAAD5ED}" srcOrd="0" destOrd="0" presId="urn:microsoft.com/office/officeart/2005/8/layout/process1"/>
    <dgm:cxn modelId="{DF8668BE-A1EE-4218-9732-D9FDDB9C7EE1}" srcId="{00DD3831-B8DB-4FBA-AD1C-858F88B6DED5}" destId="{21AF663E-D4D1-4FCE-BB09-5FC483BE22D6}" srcOrd="0" destOrd="0" parTransId="{4885279B-360C-4C09-8B5D-D850D00FF81B}" sibTransId="{77037120-3907-40C7-B027-EF1C0E920CAB}"/>
    <dgm:cxn modelId="{A34F1DC3-D283-428C-8359-417256000E75}" type="presOf" srcId="{30F3FBA5-9768-4287-94BF-81A7286FDC40}" destId="{3152E436-7824-4BF8-A575-7BFBC8F9510D}" srcOrd="0" destOrd="0" presId="urn:microsoft.com/office/officeart/2005/8/layout/process1"/>
    <dgm:cxn modelId="{CE56DCEF-9C9B-4A55-B756-5422DCA345DF}" type="presParOf" srcId="{FC6CE63F-25B2-420D-92F5-2FAD307C59DE}" destId="{95ED00F1-BAB8-4FDC-B3A5-7C466007B46F}" srcOrd="0" destOrd="0" presId="urn:microsoft.com/office/officeart/2005/8/layout/process1"/>
    <dgm:cxn modelId="{4B27B497-EC17-4FE2-BBE2-6749B7000C0A}" type="presParOf" srcId="{FC6CE63F-25B2-420D-92F5-2FAD307C59DE}" destId="{AF063237-EAD9-479A-8272-57189BAAD5ED}" srcOrd="1" destOrd="0" presId="urn:microsoft.com/office/officeart/2005/8/layout/process1"/>
    <dgm:cxn modelId="{10DD5AE8-E7FC-43C5-BF5D-8A32A39818ED}" type="presParOf" srcId="{AF063237-EAD9-479A-8272-57189BAAD5ED}" destId="{CAD9F715-460E-429B-86DF-08C6A5EA4907}" srcOrd="0" destOrd="0" presId="urn:microsoft.com/office/officeart/2005/8/layout/process1"/>
    <dgm:cxn modelId="{BAEC4695-9B5C-45F8-8C75-9735D02DFFE3}" type="presParOf" srcId="{FC6CE63F-25B2-420D-92F5-2FAD307C59DE}" destId="{3152E436-7824-4BF8-A575-7BFBC8F9510D}" srcOrd="2" destOrd="0" presId="urn:microsoft.com/office/officeart/2005/8/layout/process1"/>
    <dgm:cxn modelId="{6276C641-8DD1-4356-97E0-A1A28B7FEA59}" type="presParOf" srcId="{FC6CE63F-25B2-420D-92F5-2FAD307C59DE}" destId="{A77EFB0A-A6BD-45D7-BCF8-192B244C3709}" srcOrd="3" destOrd="0" presId="urn:microsoft.com/office/officeart/2005/8/layout/process1"/>
    <dgm:cxn modelId="{64B18D34-D171-4B4C-B3F6-169111D80AD3}" type="presParOf" srcId="{A77EFB0A-A6BD-45D7-BCF8-192B244C3709}" destId="{6185C243-9363-4B8E-B245-A26535DE3D62}" srcOrd="0" destOrd="0" presId="urn:microsoft.com/office/officeart/2005/8/layout/process1"/>
    <dgm:cxn modelId="{37A9CDDE-B334-4D76-8D16-86618AC86946}" type="presParOf" srcId="{FC6CE63F-25B2-420D-92F5-2FAD307C59DE}" destId="{7262647A-1D5C-4D3F-8FD7-8FFEFBD9017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D00F1-BAB8-4FDC-B3A5-7C466007B46F}">
      <dsp:nvSpPr>
        <dsp:cNvPr id="0" name=""/>
        <dsp:cNvSpPr/>
      </dsp:nvSpPr>
      <dsp:spPr>
        <a:xfrm>
          <a:off x="6429" y="158548"/>
          <a:ext cx="1921668" cy="11530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SMS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30 dias após o vencimento</a:t>
          </a:r>
        </a:p>
      </dsp:txBody>
      <dsp:txXfrm>
        <a:off x="40199" y="192318"/>
        <a:ext cx="1854128" cy="1085461"/>
      </dsp:txXfrm>
    </dsp:sp>
    <dsp:sp modelId="{AF063237-EAD9-479A-8272-57189BAAD5ED}">
      <dsp:nvSpPr>
        <dsp:cNvPr id="0" name=""/>
        <dsp:cNvSpPr/>
      </dsp:nvSpPr>
      <dsp:spPr>
        <a:xfrm>
          <a:off x="2120264" y="496762"/>
          <a:ext cx="407393" cy="476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2120264" y="592077"/>
        <a:ext cx="285175" cy="285943"/>
      </dsp:txXfrm>
    </dsp:sp>
    <dsp:sp modelId="{3152E436-7824-4BF8-A575-7BFBC8F9510D}">
      <dsp:nvSpPr>
        <dsp:cNvPr id="0" name=""/>
        <dsp:cNvSpPr/>
      </dsp:nvSpPr>
      <dsp:spPr>
        <a:xfrm>
          <a:off x="2696765" y="158548"/>
          <a:ext cx="1921668" cy="115300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Corte Social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30 dias após o vencimento</a:t>
          </a:r>
        </a:p>
      </dsp:txBody>
      <dsp:txXfrm>
        <a:off x="2730535" y="192318"/>
        <a:ext cx="1854128" cy="1085461"/>
      </dsp:txXfrm>
    </dsp:sp>
    <dsp:sp modelId="{A77EFB0A-A6BD-45D7-BCF8-192B244C3709}">
      <dsp:nvSpPr>
        <dsp:cNvPr id="0" name=""/>
        <dsp:cNvSpPr/>
      </dsp:nvSpPr>
      <dsp:spPr>
        <a:xfrm>
          <a:off x="4810601" y="496762"/>
          <a:ext cx="407393" cy="476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4810601" y="592077"/>
        <a:ext cx="285175" cy="285943"/>
      </dsp:txXfrm>
    </dsp:sp>
    <dsp:sp modelId="{7262647A-1D5C-4D3F-8FD7-8FFEFBD90171}">
      <dsp:nvSpPr>
        <dsp:cNvPr id="0" name=""/>
        <dsp:cNvSpPr/>
      </dsp:nvSpPr>
      <dsp:spPr>
        <a:xfrm>
          <a:off x="5387101" y="158548"/>
          <a:ext cx="1921668" cy="115300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Corte Efetivo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40 dias após o vencimento</a:t>
          </a:r>
        </a:p>
      </dsp:txBody>
      <dsp:txXfrm>
        <a:off x="5420871" y="192318"/>
        <a:ext cx="1854128" cy="1085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43608" y="3789040"/>
            <a:ext cx="7776864" cy="16557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Julio Cesar Gomes da Silva</a:t>
            </a:r>
            <a:r>
              <a:rPr lang="pt-B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Mestre em Administração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Especialista em Gestão de Pessoas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Especialista em Gestão Organizacional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MBA Executivo de Negócios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Graduado em Marketing e Propaganda e Graduado em Administração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Aline Sales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Gramarin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Tognon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Pós-graduada em Gestão Publica e Graduada em Administração e Empreendedorismo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C7935A8-DED4-4C80-BD26-300AB7002C31}"/>
              </a:ext>
            </a:extLst>
          </p:cNvPr>
          <p:cNvSpPr txBox="1">
            <a:spLocks/>
          </p:cNvSpPr>
          <p:nvPr/>
        </p:nvSpPr>
        <p:spPr>
          <a:xfrm>
            <a:off x="233772" y="729622"/>
            <a:ext cx="8514692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CORTE SOCIAL: UM NOVO CONCEITO NA INTERRUPÇÃO DO FORNECIMENTO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 ÁGUA  NO MUNICÍPIO DE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TANGARÁ DA SERRA/MT</a:t>
            </a:r>
          </a:p>
        </p:txBody>
      </p:sp>
    </p:spTree>
    <p:extLst>
      <p:ext uri="{BB962C8B-B14F-4D97-AF65-F5344CB8AC3E}">
        <p14:creationId xmlns:p14="http://schemas.microsoft.com/office/powerpoint/2010/main" val="324316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FB3AEBF-8875-42ED-AEC5-881C9F48A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325766"/>
              </p:ext>
            </p:extLst>
          </p:nvPr>
        </p:nvGraphicFramePr>
        <p:xfrm>
          <a:off x="457200" y="2060848"/>
          <a:ext cx="8229600" cy="252857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962672">
                  <a:extLst>
                    <a:ext uri="{9D8B030D-6E8A-4147-A177-3AD203B41FA5}">
                      <a16:colId xmlns:a16="http://schemas.microsoft.com/office/drawing/2014/main" val="286137682"/>
                    </a:ext>
                  </a:extLst>
                </a:gridCol>
                <a:gridCol w="1441810">
                  <a:extLst>
                    <a:ext uri="{9D8B030D-6E8A-4147-A177-3AD203B41FA5}">
                      <a16:colId xmlns:a16="http://schemas.microsoft.com/office/drawing/2014/main" val="1768795451"/>
                    </a:ext>
                  </a:extLst>
                </a:gridCol>
                <a:gridCol w="1886224">
                  <a:extLst>
                    <a:ext uri="{9D8B030D-6E8A-4147-A177-3AD203B41FA5}">
                      <a16:colId xmlns:a16="http://schemas.microsoft.com/office/drawing/2014/main" val="3684833945"/>
                    </a:ext>
                  </a:extLst>
                </a:gridCol>
                <a:gridCol w="1938894">
                  <a:extLst>
                    <a:ext uri="{9D8B030D-6E8A-4147-A177-3AD203B41FA5}">
                      <a16:colId xmlns:a16="http://schemas.microsoft.com/office/drawing/2014/main" val="170878814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endParaRPr lang="pt-B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 Social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 com Hóstia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 com Obstrutor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6402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Adesivo</a:t>
                      </a:r>
                      <a:endParaRPr lang="pt-BR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R$ 0,14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3709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Hóstia</a:t>
                      </a:r>
                      <a:endParaRPr lang="pt-BR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R$ 0,26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R$ 0,26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475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Lacre</a:t>
                      </a:r>
                      <a:endParaRPr lang="pt-BR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R$ 0,58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7603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Obstrutor</a:t>
                      </a:r>
                      <a:endParaRPr lang="pt-BR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R$ 0,34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0863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Anel de Vedação </a:t>
                      </a:r>
                      <a:endParaRPr lang="pt-BR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R$ 0,08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R$ 0,08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1725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sem mão de obra</a:t>
                      </a:r>
                      <a:endParaRPr lang="pt-B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R$ 0,14</a:t>
                      </a:r>
                      <a:endParaRPr lang="pt-B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R$ 0,92</a:t>
                      </a:r>
                      <a:endParaRPr lang="pt-B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R$ 1,26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04416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CD56D71-CC83-40F2-9FD2-9018A255EF60}"/>
              </a:ext>
            </a:extLst>
          </p:cNvPr>
          <p:cNvSpPr txBox="1"/>
          <p:nvPr/>
        </p:nvSpPr>
        <p:spPr>
          <a:xfrm>
            <a:off x="1747733" y="1052736"/>
            <a:ext cx="5648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Comparação Custo por Tipo de Corte</a:t>
            </a:r>
          </a:p>
        </p:txBody>
      </p:sp>
    </p:spTree>
    <p:extLst>
      <p:ext uri="{BB962C8B-B14F-4D97-AF65-F5344CB8AC3E}">
        <p14:creationId xmlns:p14="http://schemas.microsoft.com/office/powerpoint/2010/main" val="394226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43608" y="3789040"/>
            <a:ext cx="7776864" cy="16557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Julio Cesar Gomes da Silva</a:t>
            </a:r>
            <a:r>
              <a:rPr lang="pt-B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Mestre em Administração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Especialista em Gestão de Pessoas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Especialista em Gestão Organizacional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MBA Executivo de Negócios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Graduado em Marketing e Propaganda e Graduado em Administração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Aline Sales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Gramarin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Tognon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Pós-graduada em Gestão Publica e Graduada em Administração e Empreendedorismo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C7935A8-DED4-4C80-BD26-300AB7002C31}"/>
              </a:ext>
            </a:extLst>
          </p:cNvPr>
          <p:cNvSpPr txBox="1">
            <a:spLocks/>
          </p:cNvSpPr>
          <p:nvPr/>
        </p:nvSpPr>
        <p:spPr>
          <a:xfrm>
            <a:off x="233772" y="729622"/>
            <a:ext cx="8514692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CORTE SOCIAL: UM NOVO CONCEITO NA INTERRUPÇÃO DO FORNECIMENTO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 ÁGUA  NO MUNICÍPIO DE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TANGARÁ DA SERRA/MT</a:t>
            </a:r>
          </a:p>
        </p:txBody>
      </p:sp>
    </p:spTree>
    <p:extLst>
      <p:ext uri="{BB962C8B-B14F-4D97-AF65-F5344CB8AC3E}">
        <p14:creationId xmlns:p14="http://schemas.microsoft.com/office/powerpoint/2010/main" val="343474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524" y="1844824"/>
            <a:ext cx="8568952" cy="4653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Município de Tangará da Serra/MT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Aniversário: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maio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Emancipação: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maio de 1976 (42 anos)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Prefeito: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Fábio Martins Junqueira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(PMDB) (2017–2020)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11 323,640 km²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101.764 hab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Estimativa IBGE/2018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Densidade: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7,37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hab./km²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987866-C11C-4544-945C-DE176C41D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36" y="570534"/>
            <a:ext cx="1471691" cy="127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folha&#10;&#10;Descrição gerada automaticamente">
            <a:extLst>
              <a:ext uri="{FF2B5EF4-FFF2-40B4-BE49-F238E27FC236}">
                <a16:creationId xmlns:a16="http://schemas.microsoft.com/office/drawing/2014/main" id="{FB487940-672B-4503-9961-31F3D53F5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4" y="620688"/>
            <a:ext cx="1292144" cy="1800200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84B27F80-7594-4688-92A0-D882B08DC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71227"/>
              </p:ext>
            </p:extLst>
          </p:nvPr>
        </p:nvGraphicFramePr>
        <p:xfrm>
          <a:off x="2681801" y="2420888"/>
          <a:ext cx="5850639" cy="287083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529724">
                  <a:extLst>
                    <a:ext uri="{9D8B030D-6E8A-4147-A177-3AD203B41FA5}">
                      <a16:colId xmlns:a16="http://schemas.microsoft.com/office/drawing/2014/main" val="519431837"/>
                    </a:ext>
                  </a:extLst>
                </a:gridCol>
                <a:gridCol w="2320915">
                  <a:extLst>
                    <a:ext uri="{9D8B030D-6E8A-4147-A177-3AD203B41FA5}">
                      <a16:colId xmlns:a16="http://schemas.microsoft.com/office/drawing/2014/main" val="28149824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9612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Residenciais 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31528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365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3074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Construção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79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6489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Públicas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0905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Unidades Consumidoras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35198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14187187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A5EE84-34DB-4DE4-83BD-93DC16962E68}"/>
              </a:ext>
            </a:extLst>
          </p:cNvPr>
          <p:cNvSpPr txBox="1"/>
          <p:nvPr/>
        </p:nvSpPr>
        <p:spPr>
          <a:xfrm>
            <a:off x="2614787" y="908720"/>
            <a:ext cx="5999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Serviço Autônomo Municipal de Água e Esgoto de Tangará da Serra/MT (SAMAE) Lei nº 2100, de 29 de Dezembro de 2003.</a:t>
            </a:r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83214-F373-4F4C-BBB9-060768B2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situação</a:t>
            </a:r>
            <a:b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a</a:t>
            </a:r>
            <a:b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</a:p>
        </p:txBody>
      </p:sp>
    </p:spTree>
    <p:extLst>
      <p:ext uri="{BB962C8B-B14F-4D97-AF65-F5344CB8AC3E}">
        <p14:creationId xmlns:p14="http://schemas.microsoft.com/office/powerpoint/2010/main" val="181458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0B9BEB4-5861-4ABA-B2C4-0F21EB7F3253}"/>
              </a:ext>
            </a:extLst>
          </p:cNvPr>
          <p:cNvSpPr>
            <a:spLocks noChangeArrowheads="1"/>
          </p:cNvSpPr>
          <p:nvPr/>
        </p:nvSpPr>
        <p:spPr bwMode="auto">
          <a:xfrm rot="2545732">
            <a:off x="617070" y="2218554"/>
            <a:ext cx="106757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3D96E23A-7364-4BEA-B6F3-B74FBE1D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0231">
            <a:off x="2806473" y="2043853"/>
            <a:ext cx="5981570" cy="18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2D05897-90E8-4DE6-94AF-6A2CAC3D37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93419">
            <a:off x="2083350" y="290788"/>
            <a:ext cx="1465366" cy="57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4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DB42B5E-3B77-40EB-A965-F3D3160F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580112" cy="41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1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15">
            <a:extLst>
              <a:ext uri="{FF2B5EF4-FFF2-40B4-BE49-F238E27FC236}">
                <a16:creationId xmlns:a16="http://schemas.microsoft.com/office/drawing/2014/main" id="{A7EF5724-1B85-451C-A51D-158F05A0C6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176917"/>
              </p:ext>
            </p:extLst>
          </p:nvPr>
        </p:nvGraphicFramePr>
        <p:xfrm>
          <a:off x="841999" y="1159100"/>
          <a:ext cx="7315200" cy="147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2E19978-8AF0-41DF-A2C1-10655B879CAB}"/>
              </a:ext>
            </a:extLst>
          </p:cNvPr>
          <p:cNvSpPr txBox="1"/>
          <p:nvPr/>
        </p:nvSpPr>
        <p:spPr>
          <a:xfrm>
            <a:off x="457200" y="488379"/>
            <a:ext cx="761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DINÂMICA DO CORTE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544911D-62AA-4600-BFA2-B62E9C846458}"/>
              </a:ext>
            </a:extLst>
          </p:cNvPr>
          <p:cNvSpPr txBox="1"/>
          <p:nvPr/>
        </p:nvSpPr>
        <p:spPr>
          <a:xfrm>
            <a:off x="841999" y="2724891"/>
            <a:ext cx="2009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Samae: Aviso de corte UC 12345 tem corte previsto para o dia 00/2019 pelo débito 00/2019 R$ 99,00. Caso pago ligue 115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88FFFA-EC5B-4B2B-AB96-36C2F4EC2E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235" y="2629198"/>
            <a:ext cx="769478" cy="30320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FA4FBBC-1AEB-4480-99DE-5C4063573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800" y="2889982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8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2643C08-DEEE-4398-B7C1-6FE66452B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66765"/>
              </p:ext>
            </p:extLst>
          </p:nvPr>
        </p:nvGraphicFramePr>
        <p:xfrm>
          <a:off x="1043608" y="1556792"/>
          <a:ext cx="7056784" cy="24756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260288">
                  <a:extLst>
                    <a:ext uri="{9D8B030D-6E8A-4147-A177-3AD203B41FA5}">
                      <a16:colId xmlns:a16="http://schemas.microsoft.com/office/drawing/2014/main" val="2034856986"/>
                    </a:ext>
                  </a:extLst>
                </a:gridCol>
                <a:gridCol w="1398248">
                  <a:extLst>
                    <a:ext uri="{9D8B030D-6E8A-4147-A177-3AD203B41FA5}">
                      <a16:colId xmlns:a16="http://schemas.microsoft.com/office/drawing/2014/main" val="3926693831"/>
                    </a:ext>
                  </a:extLst>
                </a:gridCol>
                <a:gridCol w="1398248">
                  <a:extLst>
                    <a:ext uri="{9D8B030D-6E8A-4147-A177-3AD203B41FA5}">
                      <a16:colId xmlns:a16="http://schemas.microsoft.com/office/drawing/2014/main" val="3934381316"/>
                    </a:ext>
                  </a:extLst>
                </a:gridCol>
              </a:tblGrid>
              <a:tr h="4951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corte social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12.647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21356706"/>
                  </a:ext>
                </a:extLst>
              </a:tr>
              <a:tr h="4951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corte efetivo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4.151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054171812"/>
                  </a:ext>
                </a:extLst>
              </a:tr>
              <a:tr h="4951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Redução média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62,51%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53186545"/>
                  </a:ext>
                </a:extLst>
              </a:tr>
              <a:tr h="4951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Intervalo médio entre cortes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dias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957923510"/>
                  </a:ext>
                </a:extLst>
              </a:tr>
              <a:tr h="4951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Rodadas de corte jan a dez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85969507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6E98D99-AA5C-4195-B5DB-992894F78501}"/>
              </a:ext>
            </a:extLst>
          </p:cNvPr>
          <p:cNvSpPr txBox="1"/>
          <p:nvPr/>
        </p:nvSpPr>
        <p:spPr>
          <a:xfrm>
            <a:off x="2271530" y="764704"/>
            <a:ext cx="4600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Junho a dezembro 2016</a:t>
            </a:r>
            <a:endParaRPr lang="pt-BR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B3D97FD-5E4A-4255-8D58-9D59A7ECCE1A}"/>
              </a:ext>
            </a:extLst>
          </p:cNvPr>
          <p:cNvSpPr txBox="1"/>
          <p:nvPr/>
        </p:nvSpPr>
        <p:spPr>
          <a:xfrm>
            <a:off x="863588" y="4650508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Cortes efetivo janeiro a dezembro de 2016</a:t>
            </a:r>
          </a:p>
          <a:p>
            <a:pPr algn="ctr" fontAlgn="b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10.259 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8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FEA404A-8B06-4850-A374-2F6840784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68944"/>
              </p:ext>
            </p:extLst>
          </p:nvPr>
        </p:nvGraphicFramePr>
        <p:xfrm>
          <a:off x="1002432" y="1196752"/>
          <a:ext cx="7139136" cy="431869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40209">
                  <a:extLst>
                    <a:ext uri="{9D8B030D-6E8A-4147-A177-3AD203B41FA5}">
                      <a16:colId xmlns:a16="http://schemas.microsoft.com/office/drawing/2014/main" val="2799521891"/>
                    </a:ext>
                  </a:extLst>
                </a:gridCol>
                <a:gridCol w="1466379">
                  <a:extLst>
                    <a:ext uri="{9D8B030D-6E8A-4147-A177-3AD203B41FA5}">
                      <a16:colId xmlns:a16="http://schemas.microsoft.com/office/drawing/2014/main" val="4084973924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4206179552"/>
                    </a:ext>
                  </a:extLst>
                </a:gridCol>
                <a:gridCol w="2133173">
                  <a:extLst>
                    <a:ext uri="{9D8B030D-6E8A-4147-A177-3AD203B41FA5}">
                      <a16:colId xmlns:a16="http://schemas.microsoft.com/office/drawing/2014/main" val="1003311773"/>
                    </a:ext>
                  </a:extLst>
                </a:gridCol>
              </a:tblGrid>
              <a:tr h="168910"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 Efetivo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 Social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Redução do Corte Efetivo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331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Janeiro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76,13%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156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Fevereiro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62,60%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038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Março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70,52%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183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14,62%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018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66,71%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260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Junho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75,87%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601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Julho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73,50%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900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73,13%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616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Setembro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71,35%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700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Outubro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74,08%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757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Novembro</a:t>
                      </a:r>
                      <a:endParaRPr lang="pt-BR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77,93%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148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Dezembro</a:t>
                      </a:r>
                      <a:endParaRPr lang="pt-B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18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7379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26171</a:t>
                      </a:r>
                      <a:endParaRPr lang="pt-B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66,95%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61210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E9AC3D3-7D5D-4ABE-A812-832A185E616A}"/>
              </a:ext>
            </a:extLst>
          </p:cNvPr>
          <p:cNvSpPr txBox="1"/>
          <p:nvPr/>
        </p:nvSpPr>
        <p:spPr>
          <a:xfrm>
            <a:off x="1084507" y="548680"/>
            <a:ext cx="697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Comparativo Corte Social x Corte Efetivo 2017</a:t>
            </a:r>
          </a:p>
        </p:txBody>
      </p:sp>
    </p:spTree>
    <p:extLst>
      <p:ext uri="{BB962C8B-B14F-4D97-AF65-F5344CB8AC3E}">
        <p14:creationId xmlns:p14="http://schemas.microsoft.com/office/powerpoint/2010/main" val="3789910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439</Words>
  <Application>Microsoft Office PowerPoint</Application>
  <PresentationFormat>Apresentação na tela (4:3)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 situação e a solução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Julio Cesar Gomes da Silva</cp:lastModifiedBy>
  <cp:revision>26</cp:revision>
  <dcterms:created xsi:type="dcterms:W3CDTF">2018-05-02T19:43:05Z</dcterms:created>
  <dcterms:modified xsi:type="dcterms:W3CDTF">2019-05-02T13:36:13Z</dcterms:modified>
</cp:coreProperties>
</file>